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4" r:id="rId2"/>
    <p:sldId id="256" r:id="rId3"/>
    <p:sldId id="288" r:id="rId4"/>
    <p:sldId id="304" r:id="rId5"/>
    <p:sldId id="287" r:id="rId6"/>
    <p:sldId id="305" r:id="rId7"/>
    <p:sldId id="312" r:id="rId8"/>
    <p:sldId id="307" r:id="rId9"/>
    <p:sldId id="308" r:id="rId10"/>
    <p:sldId id="260"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2B83"/>
    <a:srgbClr val="6B58A6"/>
    <a:srgbClr val="FCAF17"/>
    <a:srgbClr val="EE8AE7"/>
    <a:srgbClr val="2E75B6"/>
    <a:srgbClr val="9C99B7"/>
    <a:srgbClr val="9DB387"/>
    <a:srgbClr val="80A5C8"/>
    <a:srgbClr val="DA9F94"/>
    <a:srgbClr val="BDBB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B2282A-9706-4E0E-8579-949E7DE5E3CC}" v="2" dt="2025-04-07T06:10:26.77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9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FCAF17"/>
            </a:solidFill>
            <a:ln>
              <a:noFill/>
            </a:ln>
            <a:effectLst/>
          </c:spPr>
          <c:invertIfNegative val="0"/>
          <c:cat>
            <c:strRef>
              <c:f>Sheet1!$A$2:$A$6</c:f>
              <c:strCache>
                <c:ptCount val="5"/>
                <c:pt idx="0">
                  <c:v>0</c:v>
                </c:pt>
                <c:pt idx="1">
                  <c:v>1</c:v>
                </c:pt>
                <c:pt idx="2">
                  <c:v>2</c:v>
                </c:pt>
                <c:pt idx="3">
                  <c:v>3</c:v>
                </c:pt>
                <c:pt idx="4">
                  <c:v>4-5</c:v>
                </c:pt>
              </c:strCache>
            </c:strRef>
          </c:cat>
          <c:val>
            <c:numRef>
              <c:f>Sheet1!$B$2:$B$6</c:f>
              <c:numCache>
                <c:formatCode>General</c:formatCode>
                <c:ptCount val="5"/>
                <c:pt idx="0">
                  <c:v>23.7</c:v>
                </c:pt>
                <c:pt idx="1">
                  <c:v>26.4</c:v>
                </c:pt>
                <c:pt idx="2">
                  <c:v>29.1</c:v>
                </c:pt>
                <c:pt idx="3">
                  <c:v>31.8</c:v>
                </c:pt>
                <c:pt idx="4">
                  <c:v>34.4</c:v>
                </c:pt>
              </c:numCache>
            </c:numRef>
          </c:val>
          <c:extLst>
            <c:ext xmlns:c16="http://schemas.microsoft.com/office/drawing/2014/chart" uri="{C3380CC4-5D6E-409C-BE32-E72D297353CC}">
              <c16:uniqueId val="{00000000-11CE-4D00-A6CF-56B03EC04F45}"/>
            </c:ext>
          </c:extLst>
        </c:ser>
        <c:ser>
          <c:idx val="1"/>
          <c:order val="1"/>
          <c:tx>
            <c:strRef>
              <c:f>Sheet1!$C$1</c:f>
              <c:strCache>
                <c:ptCount val="1"/>
                <c:pt idx="0">
                  <c:v>系列 2</c:v>
                </c:pt>
              </c:strCache>
            </c:strRef>
          </c:tx>
          <c:spPr>
            <a:solidFill>
              <a:srgbClr val="6B58A6"/>
            </a:solidFill>
            <a:ln>
              <a:noFill/>
            </a:ln>
            <a:effectLst/>
          </c:spPr>
          <c:invertIfNegative val="0"/>
          <c:cat>
            <c:strRef>
              <c:f>Sheet1!$A$2:$A$6</c:f>
              <c:strCache>
                <c:ptCount val="5"/>
                <c:pt idx="0">
                  <c:v>0</c:v>
                </c:pt>
                <c:pt idx="1">
                  <c:v>1</c:v>
                </c:pt>
                <c:pt idx="2">
                  <c:v>2</c:v>
                </c:pt>
                <c:pt idx="3">
                  <c:v>3</c:v>
                </c:pt>
                <c:pt idx="4">
                  <c:v>4-5</c:v>
                </c:pt>
              </c:strCache>
            </c:strRef>
          </c:cat>
          <c:val>
            <c:numRef>
              <c:f>Sheet1!$C$2:$C$6</c:f>
              <c:numCache>
                <c:formatCode>General</c:formatCode>
                <c:ptCount val="5"/>
                <c:pt idx="0">
                  <c:v>8.1999999999999993</c:v>
                </c:pt>
                <c:pt idx="1">
                  <c:v>7.7</c:v>
                </c:pt>
                <c:pt idx="2">
                  <c:v>7.3</c:v>
                </c:pt>
                <c:pt idx="3">
                  <c:v>7.1</c:v>
                </c:pt>
                <c:pt idx="4">
                  <c:v>6.9</c:v>
                </c:pt>
              </c:numCache>
            </c:numRef>
          </c:val>
          <c:extLst>
            <c:ext xmlns:c16="http://schemas.microsoft.com/office/drawing/2014/chart" uri="{C3380CC4-5D6E-409C-BE32-E72D297353CC}">
              <c16:uniqueId val="{00000001-11CE-4D00-A6CF-56B03EC04F45}"/>
            </c:ext>
          </c:extLst>
        </c:ser>
        <c:dLbls>
          <c:showLegendKey val="0"/>
          <c:showVal val="0"/>
          <c:showCatName val="0"/>
          <c:showSerName val="0"/>
          <c:showPercent val="0"/>
          <c:showBubbleSize val="0"/>
        </c:dLbls>
        <c:gapWidth val="65"/>
        <c:overlap val="100"/>
        <c:axId val="1599947440"/>
        <c:axId val="1599941200"/>
      </c:barChart>
      <c:catAx>
        <c:axId val="159994744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1200"/>
        <c:crosses val="autoZero"/>
        <c:auto val="1"/>
        <c:lblAlgn val="ctr"/>
        <c:lblOffset val="100"/>
        <c:noMultiLvlLbl val="0"/>
      </c:catAx>
      <c:valAx>
        <c:axId val="1599941200"/>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744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FCAF17"/>
            </a:solidFill>
            <a:ln>
              <a:noFill/>
            </a:ln>
            <a:effectLst/>
          </c:spPr>
          <c:invertIfNegative val="0"/>
          <c:cat>
            <c:strRef>
              <c:f>Sheet1!$A$2:$A$6</c:f>
              <c:strCache>
                <c:ptCount val="5"/>
                <c:pt idx="0">
                  <c:v>0</c:v>
                </c:pt>
                <c:pt idx="1">
                  <c:v>1</c:v>
                </c:pt>
                <c:pt idx="2">
                  <c:v>2</c:v>
                </c:pt>
                <c:pt idx="3">
                  <c:v>3</c:v>
                </c:pt>
                <c:pt idx="4">
                  <c:v>4-5</c:v>
                </c:pt>
              </c:strCache>
            </c:strRef>
          </c:cat>
          <c:val>
            <c:numRef>
              <c:f>Sheet1!$B$2:$B$6</c:f>
              <c:numCache>
                <c:formatCode>General</c:formatCode>
                <c:ptCount val="5"/>
                <c:pt idx="0">
                  <c:v>23.5</c:v>
                </c:pt>
                <c:pt idx="1">
                  <c:v>24.8</c:v>
                </c:pt>
                <c:pt idx="2">
                  <c:v>26.7</c:v>
                </c:pt>
                <c:pt idx="3">
                  <c:v>28.4</c:v>
                </c:pt>
                <c:pt idx="4">
                  <c:v>31.1</c:v>
                </c:pt>
              </c:numCache>
            </c:numRef>
          </c:val>
          <c:extLst>
            <c:ext xmlns:c16="http://schemas.microsoft.com/office/drawing/2014/chart" uri="{C3380CC4-5D6E-409C-BE32-E72D297353CC}">
              <c16:uniqueId val="{00000000-3926-4CBC-9987-3270D0B77E2E}"/>
            </c:ext>
          </c:extLst>
        </c:ser>
        <c:ser>
          <c:idx val="1"/>
          <c:order val="1"/>
          <c:tx>
            <c:strRef>
              <c:f>Sheet1!$C$1</c:f>
              <c:strCache>
                <c:ptCount val="1"/>
                <c:pt idx="0">
                  <c:v>系列 2</c:v>
                </c:pt>
              </c:strCache>
            </c:strRef>
          </c:tx>
          <c:spPr>
            <a:solidFill>
              <a:srgbClr val="6B58A6"/>
            </a:solidFill>
            <a:ln>
              <a:noFill/>
            </a:ln>
            <a:effectLst/>
          </c:spPr>
          <c:invertIfNegative val="0"/>
          <c:cat>
            <c:strRef>
              <c:f>Sheet1!$A$2:$A$6</c:f>
              <c:strCache>
                <c:ptCount val="5"/>
                <c:pt idx="0">
                  <c:v>0</c:v>
                </c:pt>
                <c:pt idx="1">
                  <c:v>1</c:v>
                </c:pt>
                <c:pt idx="2">
                  <c:v>2</c:v>
                </c:pt>
                <c:pt idx="3">
                  <c:v>3</c:v>
                </c:pt>
                <c:pt idx="4">
                  <c:v>4-5</c:v>
                </c:pt>
              </c:strCache>
            </c:strRef>
          </c:cat>
          <c:val>
            <c:numRef>
              <c:f>Sheet1!$C$2:$C$6</c:f>
              <c:numCache>
                <c:formatCode>General</c:formatCode>
                <c:ptCount val="5"/>
                <c:pt idx="0">
                  <c:v>7.9</c:v>
                </c:pt>
                <c:pt idx="1">
                  <c:v>7.9</c:v>
                </c:pt>
                <c:pt idx="2">
                  <c:v>8.1999999999999993</c:v>
                </c:pt>
                <c:pt idx="3">
                  <c:v>8.1999999999999993</c:v>
                </c:pt>
                <c:pt idx="4">
                  <c:v>8.3000000000000007</c:v>
                </c:pt>
              </c:numCache>
            </c:numRef>
          </c:val>
          <c:extLst>
            <c:ext xmlns:c16="http://schemas.microsoft.com/office/drawing/2014/chart" uri="{C3380CC4-5D6E-409C-BE32-E72D297353CC}">
              <c16:uniqueId val="{00000001-3926-4CBC-9987-3270D0B77E2E}"/>
            </c:ext>
          </c:extLst>
        </c:ser>
        <c:dLbls>
          <c:showLegendKey val="0"/>
          <c:showVal val="0"/>
          <c:showCatName val="0"/>
          <c:showSerName val="0"/>
          <c:showPercent val="0"/>
          <c:showBubbleSize val="0"/>
        </c:dLbls>
        <c:gapWidth val="65"/>
        <c:overlap val="100"/>
        <c:axId val="1599947440"/>
        <c:axId val="1599941200"/>
      </c:barChart>
      <c:catAx>
        <c:axId val="159994744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1200"/>
        <c:crosses val="autoZero"/>
        <c:auto val="1"/>
        <c:lblAlgn val="ctr"/>
        <c:lblOffset val="100"/>
        <c:noMultiLvlLbl val="0"/>
      </c:catAx>
      <c:valAx>
        <c:axId val="1599941200"/>
        <c:scaling>
          <c:orientation val="minMax"/>
          <c:max val="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744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EE8AE7"/>
            </a:solidFill>
            <a:ln>
              <a:noFill/>
            </a:ln>
            <a:effectLst/>
          </c:spPr>
          <c:invertIfNegative val="0"/>
          <c:cat>
            <c:strRef>
              <c:f>Sheet1!$A$2:$A$6</c:f>
              <c:strCache>
                <c:ptCount val="5"/>
                <c:pt idx="0">
                  <c:v>0</c:v>
                </c:pt>
                <c:pt idx="1">
                  <c:v>1</c:v>
                </c:pt>
                <c:pt idx="2">
                  <c:v>2</c:v>
                </c:pt>
                <c:pt idx="3">
                  <c:v>3</c:v>
                </c:pt>
                <c:pt idx="4">
                  <c:v>4～5</c:v>
                </c:pt>
              </c:strCache>
            </c:strRef>
          </c:cat>
          <c:val>
            <c:numRef>
              <c:f>Sheet1!$B$2:$B$6</c:f>
              <c:numCache>
                <c:formatCode>0.0_ </c:formatCode>
                <c:ptCount val="5"/>
                <c:pt idx="0">
                  <c:v>1</c:v>
                </c:pt>
                <c:pt idx="1">
                  <c:v>0.82</c:v>
                </c:pt>
                <c:pt idx="2">
                  <c:v>0.67</c:v>
                </c:pt>
                <c:pt idx="3">
                  <c:v>0.55000000000000004</c:v>
                </c:pt>
                <c:pt idx="4">
                  <c:v>0.5</c:v>
                </c:pt>
              </c:numCache>
            </c:numRef>
          </c:val>
          <c:extLst>
            <c:ext xmlns:c16="http://schemas.microsoft.com/office/drawing/2014/chart" uri="{C3380CC4-5D6E-409C-BE32-E72D297353CC}">
              <c16:uniqueId val="{00000000-43D6-4FEE-956D-F102EA91CC99}"/>
            </c:ext>
          </c:extLst>
        </c:ser>
        <c:dLbls>
          <c:showLegendKey val="0"/>
          <c:showVal val="0"/>
          <c:showCatName val="0"/>
          <c:showSerName val="0"/>
          <c:showPercent val="0"/>
          <c:showBubbleSize val="0"/>
        </c:dLbls>
        <c:gapWidth val="50"/>
        <c:overlap val="-27"/>
        <c:axId val="384456224"/>
        <c:axId val="384451648"/>
      </c:barChart>
      <c:catAx>
        <c:axId val="384456224"/>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384451648"/>
        <c:crosses val="autoZero"/>
        <c:auto val="1"/>
        <c:lblAlgn val="ctr"/>
        <c:lblOffset val="100"/>
        <c:noMultiLvlLbl val="0"/>
      </c:catAx>
      <c:valAx>
        <c:axId val="384451648"/>
        <c:scaling>
          <c:orientation val="minMax"/>
        </c:scaling>
        <c:delete val="0"/>
        <c:axPos val="l"/>
        <c:numFmt formatCode="0.0_ "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3844562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5">
                <a:lumMod val="75000"/>
              </a:schemeClr>
            </a:solidFill>
            <a:ln>
              <a:noFill/>
            </a:ln>
            <a:effectLst/>
          </c:spPr>
          <c:invertIfNegative val="0"/>
          <c:cat>
            <c:strRef>
              <c:f>Sheet1!$A$2:$A$6</c:f>
              <c:strCache>
                <c:ptCount val="5"/>
                <c:pt idx="0">
                  <c:v>0</c:v>
                </c:pt>
                <c:pt idx="1">
                  <c:v>1</c:v>
                </c:pt>
                <c:pt idx="2">
                  <c:v>2</c:v>
                </c:pt>
                <c:pt idx="3">
                  <c:v>3</c:v>
                </c:pt>
                <c:pt idx="4">
                  <c:v>4～5</c:v>
                </c:pt>
              </c:strCache>
            </c:strRef>
          </c:cat>
          <c:val>
            <c:numRef>
              <c:f>Sheet1!$B$2:$B$6</c:f>
              <c:numCache>
                <c:formatCode>0.0_ </c:formatCode>
                <c:ptCount val="5"/>
                <c:pt idx="0">
                  <c:v>1</c:v>
                </c:pt>
                <c:pt idx="1">
                  <c:v>0.82</c:v>
                </c:pt>
                <c:pt idx="2">
                  <c:v>0.67</c:v>
                </c:pt>
                <c:pt idx="3">
                  <c:v>0.55000000000000004</c:v>
                </c:pt>
                <c:pt idx="4">
                  <c:v>0.5</c:v>
                </c:pt>
              </c:numCache>
            </c:numRef>
          </c:val>
          <c:extLst>
            <c:ext xmlns:c16="http://schemas.microsoft.com/office/drawing/2014/chart" uri="{C3380CC4-5D6E-409C-BE32-E72D297353CC}">
              <c16:uniqueId val="{00000000-05D2-4F5C-AF15-0F60436E31D4}"/>
            </c:ext>
          </c:extLst>
        </c:ser>
        <c:dLbls>
          <c:showLegendKey val="0"/>
          <c:showVal val="0"/>
          <c:showCatName val="0"/>
          <c:showSerName val="0"/>
          <c:showPercent val="0"/>
          <c:showBubbleSize val="0"/>
        </c:dLbls>
        <c:gapWidth val="50"/>
        <c:overlap val="-27"/>
        <c:axId val="384456224"/>
        <c:axId val="384451648"/>
      </c:barChart>
      <c:catAx>
        <c:axId val="384456224"/>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384451648"/>
        <c:crosses val="autoZero"/>
        <c:auto val="1"/>
        <c:lblAlgn val="ctr"/>
        <c:lblOffset val="100"/>
        <c:noMultiLvlLbl val="0"/>
      </c:catAx>
      <c:valAx>
        <c:axId val="384451648"/>
        <c:scaling>
          <c:orientation val="minMax"/>
        </c:scaling>
        <c:delete val="0"/>
        <c:axPos val="l"/>
        <c:numFmt formatCode="0.0_ "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1197" b="1"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3844562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FCAF17"/>
            </a:solidFill>
            <a:ln>
              <a:noFill/>
            </a:ln>
            <a:effectLst/>
          </c:spPr>
          <c:invertIfNegative val="0"/>
          <c:cat>
            <c:strRef>
              <c:f>Sheet1!$A$2:$A$6</c:f>
              <c:strCache>
                <c:ptCount val="5"/>
                <c:pt idx="0">
                  <c:v>0</c:v>
                </c:pt>
                <c:pt idx="1">
                  <c:v>1</c:v>
                </c:pt>
                <c:pt idx="2">
                  <c:v>2</c:v>
                </c:pt>
                <c:pt idx="3">
                  <c:v>3</c:v>
                </c:pt>
                <c:pt idx="4">
                  <c:v>4-5</c:v>
                </c:pt>
              </c:strCache>
            </c:strRef>
          </c:cat>
          <c:val>
            <c:numRef>
              <c:f>Sheet1!$B$2:$B$6</c:f>
              <c:numCache>
                <c:formatCode>General</c:formatCode>
                <c:ptCount val="5"/>
                <c:pt idx="0">
                  <c:v>27.6</c:v>
                </c:pt>
                <c:pt idx="1">
                  <c:v>26</c:v>
                </c:pt>
                <c:pt idx="2">
                  <c:v>23</c:v>
                </c:pt>
                <c:pt idx="3">
                  <c:v>20.7</c:v>
                </c:pt>
                <c:pt idx="4">
                  <c:v>18.2</c:v>
                </c:pt>
              </c:numCache>
            </c:numRef>
          </c:val>
          <c:extLst>
            <c:ext xmlns:c16="http://schemas.microsoft.com/office/drawing/2014/chart" uri="{C3380CC4-5D6E-409C-BE32-E72D297353CC}">
              <c16:uniqueId val="{00000000-ECD6-470C-A259-948AC81C84E2}"/>
            </c:ext>
          </c:extLst>
        </c:ser>
        <c:ser>
          <c:idx val="1"/>
          <c:order val="1"/>
          <c:tx>
            <c:strRef>
              <c:f>Sheet1!$C$1</c:f>
              <c:strCache>
                <c:ptCount val="1"/>
                <c:pt idx="0">
                  <c:v>系列 2</c:v>
                </c:pt>
              </c:strCache>
            </c:strRef>
          </c:tx>
          <c:spPr>
            <a:solidFill>
              <a:srgbClr val="6B58A6"/>
            </a:solidFill>
            <a:ln>
              <a:noFill/>
            </a:ln>
            <a:effectLst/>
          </c:spPr>
          <c:invertIfNegative val="0"/>
          <c:cat>
            <c:strRef>
              <c:f>Sheet1!$A$2:$A$6</c:f>
              <c:strCache>
                <c:ptCount val="5"/>
                <c:pt idx="0">
                  <c:v>0</c:v>
                </c:pt>
                <c:pt idx="1">
                  <c:v>1</c:v>
                </c:pt>
                <c:pt idx="2">
                  <c:v>2</c:v>
                </c:pt>
                <c:pt idx="3">
                  <c:v>3</c:v>
                </c:pt>
                <c:pt idx="4">
                  <c:v>4-5</c:v>
                </c:pt>
              </c:strCache>
            </c:strRef>
          </c:cat>
          <c:val>
            <c:numRef>
              <c:f>Sheet1!$C$2:$C$6</c:f>
              <c:numCache>
                <c:formatCode>General</c:formatCode>
                <c:ptCount val="5"/>
                <c:pt idx="0">
                  <c:v>8.1</c:v>
                </c:pt>
                <c:pt idx="1">
                  <c:v>7.7</c:v>
                </c:pt>
                <c:pt idx="2">
                  <c:v>6.4</c:v>
                </c:pt>
                <c:pt idx="3">
                  <c:v>7.1</c:v>
                </c:pt>
                <c:pt idx="4">
                  <c:v>6.3</c:v>
                </c:pt>
              </c:numCache>
            </c:numRef>
          </c:val>
          <c:extLst>
            <c:ext xmlns:c16="http://schemas.microsoft.com/office/drawing/2014/chart" uri="{C3380CC4-5D6E-409C-BE32-E72D297353CC}">
              <c16:uniqueId val="{00000001-ECD6-470C-A259-948AC81C84E2}"/>
            </c:ext>
          </c:extLst>
        </c:ser>
        <c:dLbls>
          <c:showLegendKey val="0"/>
          <c:showVal val="0"/>
          <c:showCatName val="0"/>
          <c:showSerName val="0"/>
          <c:showPercent val="0"/>
          <c:showBubbleSize val="0"/>
        </c:dLbls>
        <c:gapWidth val="80"/>
        <c:overlap val="100"/>
        <c:axId val="1599947440"/>
        <c:axId val="1599941200"/>
      </c:barChart>
      <c:catAx>
        <c:axId val="159994744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800" b="1" i="0" u="none" strike="noStrike" kern="1200" baseline="0">
                <a:solidFill>
                  <a:schemeClr val="tx1">
                    <a:lumMod val="65000"/>
                    <a:lumOff val="35000"/>
                    <a:alpha val="0"/>
                  </a:schemeClr>
                </a:solidFill>
                <a:latin typeface="メイリオ" panose="020B0604030504040204" pitchFamily="50" charset="-128"/>
                <a:ea typeface="メイリオ" panose="020B0604030504040204" pitchFamily="50" charset="-128"/>
                <a:cs typeface="+mn-cs"/>
              </a:defRPr>
            </a:pPr>
            <a:endParaRPr lang="ja-JP"/>
          </a:p>
        </c:txPr>
        <c:crossAx val="1599941200"/>
        <c:crosses val="autoZero"/>
        <c:auto val="1"/>
        <c:lblAlgn val="ctr"/>
        <c:lblOffset val="100"/>
        <c:noMultiLvlLbl val="0"/>
      </c:catAx>
      <c:valAx>
        <c:axId val="1599941200"/>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744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FCAF17"/>
            </a:solidFill>
            <a:ln>
              <a:noFill/>
            </a:ln>
            <a:effectLst/>
          </c:spPr>
          <c:invertIfNegative val="0"/>
          <c:cat>
            <c:strRef>
              <c:f>Sheet1!$A$2:$A$7</c:f>
              <c:strCache>
                <c:ptCount val="6"/>
                <c:pt idx="0">
                  <c:v>0</c:v>
                </c:pt>
                <c:pt idx="1">
                  <c:v>1</c:v>
                </c:pt>
                <c:pt idx="2">
                  <c:v>2</c:v>
                </c:pt>
                <c:pt idx="3">
                  <c:v>3</c:v>
                </c:pt>
                <c:pt idx="4">
                  <c:v>4</c:v>
                </c:pt>
                <c:pt idx="5">
                  <c:v>5</c:v>
                </c:pt>
              </c:strCache>
            </c:strRef>
          </c:cat>
          <c:val>
            <c:numRef>
              <c:f>Sheet1!$B$2:$B$7</c:f>
              <c:numCache>
                <c:formatCode>General</c:formatCode>
                <c:ptCount val="6"/>
                <c:pt idx="0">
                  <c:v>26.4</c:v>
                </c:pt>
                <c:pt idx="1">
                  <c:v>29.5</c:v>
                </c:pt>
                <c:pt idx="2">
                  <c:v>29.7</c:v>
                </c:pt>
                <c:pt idx="3">
                  <c:v>28.1</c:v>
                </c:pt>
                <c:pt idx="4">
                  <c:v>25.2</c:v>
                </c:pt>
                <c:pt idx="5">
                  <c:v>23.5</c:v>
                </c:pt>
              </c:numCache>
            </c:numRef>
          </c:val>
          <c:extLst>
            <c:ext xmlns:c16="http://schemas.microsoft.com/office/drawing/2014/chart" uri="{C3380CC4-5D6E-409C-BE32-E72D297353CC}">
              <c16:uniqueId val="{00000000-86D7-44A6-A042-142C2B8A9549}"/>
            </c:ext>
          </c:extLst>
        </c:ser>
        <c:ser>
          <c:idx val="1"/>
          <c:order val="1"/>
          <c:tx>
            <c:strRef>
              <c:f>Sheet1!$C$1</c:f>
              <c:strCache>
                <c:ptCount val="1"/>
                <c:pt idx="0">
                  <c:v>系列 2</c:v>
                </c:pt>
              </c:strCache>
            </c:strRef>
          </c:tx>
          <c:spPr>
            <a:solidFill>
              <a:srgbClr val="6B58A6"/>
            </a:solidFill>
            <a:ln>
              <a:noFill/>
            </a:ln>
            <a:effectLst/>
          </c:spPr>
          <c:invertIfNegative val="0"/>
          <c:cat>
            <c:strRef>
              <c:f>Sheet1!$A$2:$A$7</c:f>
              <c:strCache>
                <c:ptCount val="6"/>
                <c:pt idx="0">
                  <c:v>0</c:v>
                </c:pt>
                <c:pt idx="1">
                  <c:v>1</c:v>
                </c:pt>
                <c:pt idx="2">
                  <c:v>2</c:v>
                </c:pt>
                <c:pt idx="3">
                  <c:v>3</c:v>
                </c:pt>
                <c:pt idx="4">
                  <c:v>4</c:v>
                </c:pt>
                <c:pt idx="5">
                  <c:v>5</c:v>
                </c:pt>
              </c:strCache>
            </c:strRef>
          </c:cat>
          <c:val>
            <c:numRef>
              <c:f>Sheet1!$C$2:$C$7</c:f>
              <c:numCache>
                <c:formatCode>General</c:formatCode>
                <c:ptCount val="6"/>
                <c:pt idx="0">
                  <c:v>4.2</c:v>
                </c:pt>
                <c:pt idx="1">
                  <c:v>5.8</c:v>
                </c:pt>
                <c:pt idx="2">
                  <c:v>6</c:v>
                </c:pt>
                <c:pt idx="3">
                  <c:v>7.4</c:v>
                </c:pt>
                <c:pt idx="4">
                  <c:v>9.1</c:v>
                </c:pt>
                <c:pt idx="5">
                  <c:v>9.1999999999999993</c:v>
                </c:pt>
              </c:numCache>
            </c:numRef>
          </c:val>
          <c:extLst>
            <c:ext xmlns:c16="http://schemas.microsoft.com/office/drawing/2014/chart" uri="{C3380CC4-5D6E-409C-BE32-E72D297353CC}">
              <c16:uniqueId val="{00000001-86D7-44A6-A042-142C2B8A9549}"/>
            </c:ext>
          </c:extLst>
        </c:ser>
        <c:dLbls>
          <c:showLegendKey val="0"/>
          <c:showVal val="0"/>
          <c:showCatName val="0"/>
          <c:showSerName val="0"/>
          <c:showPercent val="0"/>
          <c:showBubbleSize val="0"/>
        </c:dLbls>
        <c:gapWidth val="80"/>
        <c:overlap val="100"/>
        <c:axId val="1599947440"/>
        <c:axId val="1599941200"/>
      </c:barChart>
      <c:catAx>
        <c:axId val="159994744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800" b="1" i="0" u="none" strike="noStrike" kern="1200" baseline="0">
                <a:solidFill>
                  <a:schemeClr val="tx1">
                    <a:lumMod val="65000"/>
                    <a:lumOff val="35000"/>
                    <a:alpha val="0"/>
                  </a:schemeClr>
                </a:solidFill>
                <a:latin typeface="メイリオ" panose="020B0604030504040204" pitchFamily="50" charset="-128"/>
                <a:ea typeface="メイリオ" panose="020B0604030504040204" pitchFamily="50" charset="-128"/>
                <a:cs typeface="+mn-cs"/>
              </a:defRPr>
            </a:pPr>
            <a:endParaRPr lang="ja-JP"/>
          </a:p>
        </c:txPr>
        <c:crossAx val="1599941200"/>
        <c:crosses val="autoZero"/>
        <c:auto val="1"/>
        <c:lblAlgn val="ctr"/>
        <c:lblOffset val="100"/>
        <c:noMultiLvlLbl val="0"/>
      </c:catAx>
      <c:valAx>
        <c:axId val="1599941200"/>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744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FCAF17"/>
            </a:solidFill>
            <a:ln>
              <a:noFill/>
            </a:ln>
            <a:effectLst/>
          </c:spPr>
          <c:invertIfNegative val="0"/>
          <c:cat>
            <c:strRef>
              <c:f>Sheet1!$A$2:$A$7</c:f>
              <c:strCache>
                <c:ptCount val="6"/>
                <c:pt idx="0">
                  <c:v>0</c:v>
                </c:pt>
                <c:pt idx="1">
                  <c:v>1</c:v>
                </c:pt>
                <c:pt idx="2">
                  <c:v>2</c:v>
                </c:pt>
                <c:pt idx="3">
                  <c:v>3</c:v>
                </c:pt>
                <c:pt idx="4">
                  <c:v>4</c:v>
                </c:pt>
                <c:pt idx="5">
                  <c:v>5</c:v>
                </c:pt>
              </c:strCache>
            </c:strRef>
          </c:cat>
          <c:val>
            <c:numRef>
              <c:f>Sheet1!$B$2:$B$7</c:f>
              <c:numCache>
                <c:formatCode>General</c:formatCode>
                <c:ptCount val="6"/>
                <c:pt idx="0">
                  <c:v>25</c:v>
                </c:pt>
                <c:pt idx="1">
                  <c:v>27.9</c:v>
                </c:pt>
                <c:pt idx="2">
                  <c:v>27.5</c:v>
                </c:pt>
                <c:pt idx="3">
                  <c:v>25.9</c:v>
                </c:pt>
                <c:pt idx="4">
                  <c:v>22.4</c:v>
                </c:pt>
                <c:pt idx="5">
                  <c:v>20.399999999999999</c:v>
                </c:pt>
              </c:numCache>
            </c:numRef>
          </c:val>
          <c:extLst>
            <c:ext xmlns:c16="http://schemas.microsoft.com/office/drawing/2014/chart" uri="{C3380CC4-5D6E-409C-BE32-E72D297353CC}">
              <c16:uniqueId val="{00000000-A9CD-4262-A515-8F2D69B3FEB9}"/>
            </c:ext>
          </c:extLst>
        </c:ser>
        <c:ser>
          <c:idx val="1"/>
          <c:order val="1"/>
          <c:tx>
            <c:strRef>
              <c:f>Sheet1!$C$1</c:f>
              <c:strCache>
                <c:ptCount val="1"/>
                <c:pt idx="0">
                  <c:v>系列 2</c:v>
                </c:pt>
              </c:strCache>
            </c:strRef>
          </c:tx>
          <c:spPr>
            <a:solidFill>
              <a:srgbClr val="6B58A6"/>
            </a:solidFill>
            <a:ln>
              <a:noFill/>
            </a:ln>
            <a:effectLst/>
          </c:spPr>
          <c:invertIfNegative val="0"/>
          <c:cat>
            <c:strRef>
              <c:f>Sheet1!$A$2:$A$7</c:f>
              <c:strCache>
                <c:ptCount val="6"/>
                <c:pt idx="0">
                  <c:v>0</c:v>
                </c:pt>
                <c:pt idx="1">
                  <c:v>1</c:v>
                </c:pt>
                <c:pt idx="2">
                  <c:v>2</c:v>
                </c:pt>
                <c:pt idx="3">
                  <c:v>3</c:v>
                </c:pt>
                <c:pt idx="4">
                  <c:v>4</c:v>
                </c:pt>
                <c:pt idx="5">
                  <c:v>5</c:v>
                </c:pt>
              </c:strCache>
            </c:strRef>
          </c:cat>
          <c:val>
            <c:numRef>
              <c:f>Sheet1!$C$2:$C$7</c:f>
              <c:numCache>
                <c:formatCode>General</c:formatCode>
                <c:ptCount val="6"/>
                <c:pt idx="0">
                  <c:v>8.6</c:v>
                </c:pt>
                <c:pt idx="1">
                  <c:v>7.1</c:v>
                </c:pt>
                <c:pt idx="2">
                  <c:v>7.5</c:v>
                </c:pt>
                <c:pt idx="3">
                  <c:v>8.25</c:v>
                </c:pt>
                <c:pt idx="4">
                  <c:v>9.6</c:v>
                </c:pt>
                <c:pt idx="5">
                  <c:v>9.6</c:v>
                </c:pt>
              </c:numCache>
            </c:numRef>
          </c:val>
          <c:extLst>
            <c:ext xmlns:c16="http://schemas.microsoft.com/office/drawing/2014/chart" uri="{C3380CC4-5D6E-409C-BE32-E72D297353CC}">
              <c16:uniqueId val="{00000001-A9CD-4262-A515-8F2D69B3FEB9}"/>
            </c:ext>
          </c:extLst>
        </c:ser>
        <c:dLbls>
          <c:showLegendKey val="0"/>
          <c:showVal val="0"/>
          <c:showCatName val="0"/>
          <c:showSerName val="0"/>
          <c:showPercent val="0"/>
          <c:showBubbleSize val="0"/>
        </c:dLbls>
        <c:gapWidth val="80"/>
        <c:overlap val="100"/>
        <c:axId val="1599947440"/>
        <c:axId val="1599941200"/>
      </c:barChart>
      <c:catAx>
        <c:axId val="1599947440"/>
        <c:scaling>
          <c:orientation val="minMax"/>
        </c:scaling>
        <c:delete val="0"/>
        <c:axPos val="b"/>
        <c:numFmt formatCode="General" sourceLinked="1"/>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800" b="1" i="0" u="none" strike="noStrike" kern="1200" baseline="0">
                <a:solidFill>
                  <a:schemeClr val="tx1">
                    <a:lumMod val="65000"/>
                    <a:lumOff val="35000"/>
                    <a:alpha val="0"/>
                  </a:schemeClr>
                </a:solidFill>
                <a:latin typeface="メイリオ" panose="020B0604030504040204" pitchFamily="50" charset="-128"/>
                <a:ea typeface="メイリオ" panose="020B0604030504040204" pitchFamily="50" charset="-128"/>
                <a:cs typeface="+mn-cs"/>
              </a:defRPr>
            </a:pPr>
            <a:endParaRPr lang="ja-JP"/>
          </a:p>
        </c:txPr>
        <c:crossAx val="1599941200"/>
        <c:crosses val="autoZero"/>
        <c:auto val="1"/>
        <c:lblAlgn val="ctr"/>
        <c:lblOffset val="100"/>
        <c:noMultiLvlLbl val="0"/>
      </c:catAx>
      <c:valAx>
        <c:axId val="1599941200"/>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15875">
            <a:solidFill>
              <a:schemeClr val="tx1"/>
            </a:solid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99947440"/>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cxnSp>
        <p:nvCxnSpPr>
          <p:cNvPr id="9" name="直線コネクタ 8">
            <a:extLst>
              <a:ext uri="{FF2B5EF4-FFF2-40B4-BE49-F238E27FC236}">
                <a16:creationId xmlns:a16="http://schemas.microsoft.com/office/drawing/2014/main" id="{6F9250A6-B099-400D-9710-92BF8CB9C185}"/>
              </a:ext>
            </a:extLst>
          </p:cNvPr>
          <p:cNvCxnSpPr/>
          <p:nvPr userDrawn="1"/>
        </p:nvCxnSpPr>
        <p:spPr>
          <a:xfrm>
            <a:off x="0" y="949911"/>
            <a:ext cx="9144000" cy="0"/>
          </a:xfrm>
          <a:prstGeom prst="line">
            <a:avLst/>
          </a:prstGeom>
          <a:ln w="19050">
            <a:solidFill>
              <a:srgbClr val="224463"/>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49A9316-DB8C-4BBF-B0BE-21331DABACED}"/>
              </a:ext>
            </a:extLst>
          </p:cNvPr>
          <p:cNvCxnSpPr/>
          <p:nvPr userDrawn="1"/>
        </p:nvCxnSpPr>
        <p:spPr>
          <a:xfrm>
            <a:off x="0" y="915882"/>
            <a:ext cx="9144000" cy="0"/>
          </a:xfrm>
          <a:prstGeom prst="line">
            <a:avLst/>
          </a:prstGeom>
          <a:ln w="19050">
            <a:solidFill>
              <a:srgbClr val="D82B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9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30167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337105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99690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3200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844584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57301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2447039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76086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93729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C930461-80BB-4160-9F82-64393340A6B5}" type="datetimeFigureOut">
              <a:rPr kumimoji="1" lang="ja-JP" altLang="en-US" smtClean="0"/>
              <a:t>2025/4/7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2778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930461-80BB-4160-9F82-64393340A6B5}" type="datetimeFigureOut">
              <a:rPr kumimoji="1" lang="ja-JP" altLang="en-US" smtClean="0"/>
              <a:t>2025/4/7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5160-8DD6-4A33-9EE5-10D9DBBF90F0}" type="slidenum">
              <a:rPr kumimoji="1" lang="ja-JP" altLang="en-US" smtClean="0"/>
              <a:t>‹#›</a:t>
            </a:fld>
            <a:endParaRPr kumimoji="1" lang="ja-JP" altLang="en-US"/>
          </a:p>
        </p:txBody>
      </p:sp>
    </p:spTree>
    <p:extLst>
      <p:ext uri="{BB962C8B-B14F-4D97-AF65-F5344CB8AC3E}">
        <p14:creationId xmlns:p14="http://schemas.microsoft.com/office/powerpoint/2010/main" val="1886904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F26CF08-090C-4CB8-8BEA-D8D49FA24241}"/>
              </a:ext>
            </a:extLst>
          </p:cNvPr>
          <p:cNvSpPr txBox="1"/>
          <p:nvPr/>
        </p:nvSpPr>
        <p:spPr>
          <a:xfrm>
            <a:off x="170795" y="2302005"/>
            <a:ext cx="8802410" cy="1077218"/>
          </a:xfrm>
          <a:prstGeom prst="rect">
            <a:avLst/>
          </a:prstGeom>
          <a:noFill/>
        </p:spPr>
        <p:txBody>
          <a:bodyPr wrap="none" rtlCol="0">
            <a:spAutoFit/>
          </a:bodyPr>
          <a:lstStyle/>
          <a:p>
            <a:r>
              <a:rPr kumimoji="1" lang="ja-JP" altLang="en-US" sz="3200" b="1" dirty="0">
                <a:solidFill>
                  <a:srgbClr val="002060"/>
                </a:solidFill>
                <a:latin typeface="メイリオ" panose="020B0604030504040204" pitchFamily="50" charset="-128"/>
                <a:ea typeface="メイリオ" panose="020B0604030504040204" pitchFamily="50" charset="-128"/>
              </a:rPr>
              <a:t>健康的な生活習慣と主要な慢性疾患のない</a:t>
            </a:r>
          </a:p>
          <a:p>
            <a:r>
              <a:rPr kumimoji="1" lang="ja-JP" altLang="en-US" sz="3200" b="1" dirty="0">
                <a:solidFill>
                  <a:srgbClr val="002060"/>
                </a:solidFill>
                <a:latin typeface="メイリオ" panose="020B0604030504040204" pitchFamily="50" charset="-128"/>
                <a:ea typeface="メイリオ" panose="020B0604030504040204" pitchFamily="50" charset="-128"/>
              </a:rPr>
              <a:t>平均余命との関連を前向きコホート研究で検討</a:t>
            </a:r>
            <a:endParaRPr kumimoji="1" lang="ja-JP" altLang="en-US" sz="3200" b="1" u="sng"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994206A-6079-44E9-8B54-294F8EA38326}"/>
              </a:ext>
            </a:extLst>
          </p:cNvPr>
          <p:cNvSpPr txBox="1"/>
          <p:nvPr/>
        </p:nvSpPr>
        <p:spPr>
          <a:xfrm>
            <a:off x="263851" y="3317667"/>
            <a:ext cx="7777489"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Healthy lifestyle and life expectancy free of cancer, cardiovascular disease, and type 2 diabetes: prospective cohort study</a:t>
            </a:r>
          </a:p>
        </p:txBody>
      </p:sp>
      <p:sp>
        <p:nvSpPr>
          <p:cNvPr id="8" name="テキスト ボックス 7">
            <a:extLst>
              <a:ext uri="{FF2B5EF4-FFF2-40B4-BE49-F238E27FC236}">
                <a16:creationId xmlns:a16="http://schemas.microsoft.com/office/drawing/2014/main" id="{E53557EA-C05B-4AC3-855C-2AA4389771A6}"/>
              </a:ext>
            </a:extLst>
          </p:cNvPr>
          <p:cNvSpPr txBox="1"/>
          <p:nvPr/>
        </p:nvSpPr>
        <p:spPr>
          <a:xfrm>
            <a:off x="236956" y="4056331"/>
            <a:ext cx="3587956" cy="338554"/>
          </a:xfrm>
          <a:prstGeom prst="rect">
            <a:avLst/>
          </a:prstGeom>
          <a:noFill/>
        </p:spPr>
        <p:txBody>
          <a:bodyPr wrap="square" rtlCol="0">
            <a:spAutoFit/>
          </a:bodyPr>
          <a:lstStyle/>
          <a:p>
            <a:pPr algn="r"/>
            <a:r>
              <a:rPr kumimoji="1" lang="en-US" altLang="ja-JP" sz="1600" dirty="0">
                <a:latin typeface="メイリオ" panose="020B0604030504040204" pitchFamily="50" charset="-128"/>
                <a:ea typeface="メイリオ" panose="020B0604030504040204" pitchFamily="50" charset="-128"/>
              </a:rPr>
              <a:t>Li Y, et al.: BMJ 368: l6669, 2020</a:t>
            </a:r>
          </a:p>
        </p:txBody>
      </p:sp>
      <p:sp>
        <p:nvSpPr>
          <p:cNvPr id="2" name="テキスト ボックス 1">
            <a:extLst>
              <a:ext uri="{FF2B5EF4-FFF2-40B4-BE49-F238E27FC236}">
                <a16:creationId xmlns:a16="http://schemas.microsoft.com/office/drawing/2014/main" id="{CA75C0A5-C4D7-C477-695F-47F6C0519487}"/>
              </a:ext>
            </a:extLst>
          </p:cNvPr>
          <p:cNvSpPr txBox="1"/>
          <p:nvPr/>
        </p:nvSpPr>
        <p:spPr>
          <a:xfrm>
            <a:off x="170795" y="6532880"/>
            <a:ext cx="2170787" cy="261610"/>
          </a:xfrm>
          <a:prstGeom prst="rect">
            <a:avLst/>
          </a:prstGeom>
          <a:noFill/>
        </p:spPr>
        <p:txBody>
          <a:bodyPr wrap="none" rtlCol="0">
            <a:spAutoFit/>
          </a:bodyPr>
          <a:lstStyle/>
          <a:p>
            <a:r>
              <a:rPr lang="en-US" altLang="ja-JP" sz="1050" dirty="0">
                <a:solidFill>
                  <a:srgbClr val="000000"/>
                </a:solidFill>
                <a:effectLst/>
                <a:latin typeface="游ゴシック" panose="020B0400000000000000" pitchFamily="50" charset="-128"/>
                <a:cs typeface="ＭＳ Ｐゴシック" panose="020B0600070205080204" pitchFamily="50" charset="-128"/>
              </a:rPr>
              <a:t>MAT-JP-2108591-1.0-09/2021</a:t>
            </a:r>
            <a:endParaRPr kumimoji="1" lang="ja-JP" altLang="en-US" sz="1050" dirty="0"/>
          </a:p>
        </p:txBody>
      </p:sp>
    </p:spTree>
    <p:extLst>
      <p:ext uri="{BB962C8B-B14F-4D97-AF65-F5344CB8AC3E}">
        <p14:creationId xmlns:p14="http://schemas.microsoft.com/office/powerpoint/2010/main" val="2985491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結果・結論</a:t>
            </a:r>
          </a:p>
        </p:txBody>
      </p:sp>
      <p:sp>
        <p:nvSpPr>
          <p:cNvPr id="6" name="テキスト ボックス 5">
            <a:extLst>
              <a:ext uri="{FF2B5EF4-FFF2-40B4-BE49-F238E27FC236}">
                <a16:creationId xmlns:a16="http://schemas.microsoft.com/office/drawing/2014/main" id="{ADA042EE-E710-4E66-8918-D5B19DAD769F}"/>
              </a:ext>
            </a:extLst>
          </p:cNvPr>
          <p:cNvSpPr txBox="1"/>
          <p:nvPr/>
        </p:nvSpPr>
        <p:spPr>
          <a:xfrm>
            <a:off x="543709" y="1586960"/>
            <a:ext cx="8056582" cy="3139321"/>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つの大規模コホートを用いた研究の結果、「喫煙状況」、「</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BMI</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」、「身体活動」、「アルコール摂取量」、「食事の質」の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つの生活習慣要因のうち、低リスクの習慣が多いほど主要慢性疾患（</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型糖尿病、心血管疾患、がん）のない推定平均余命が長くなることが示された。</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個別の生活習慣要因について検討した結果、ヘビースモーカー（</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本</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日）の男性や</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BMI 30kg/</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㎡以上の者では、平均余命全体に占める主要慢性疾患のない推定平均余命の割合が</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75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％以下であったことが示された。</a:t>
            </a: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著者の</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考察</a:t>
            </a:r>
            <a:endParaRPr lang="en-US" altLang="ja-JP" kern="100" dirty="0">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800" kern="100" dirty="0">
                <a:solidFill>
                  <a:srgbClr val="D82B83"/>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健康的な生活習慣の推進は、</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型糖尿病、心血管疾患、がんなどの慢性</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疾患の発症リスクを低下させ、無病息災の平均余命を延長させることで</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algn="just">
              <a:buClr>
                <a:srgbClr val="D82B83"/>
              </a:buClr>
            </a:pPr>
            <a:r>
              <a:rPr lang="en-US" altLang="ja-JP" kern="100" dirty="0">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医療負担の軽減につながる可能性が示唆された</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p:txBody>
      </p:sp>
      <p:sp>
        <p:nvSpPr>
          <p:cNvPr id="5" name="テキスト ボックス 4">
            <a:extLst>
              <a:ext uri="{FF2B5EF4-FFF2-40B4-BE49-F238E27FC236}">
                <a16:creationId xmlns:a16="http://schemas.microsoft.com/office/drawing/2014/main" id="{F2F5935C-BF75-44F1-8ED3-F73F125A93C0}"/>
              </a:ext>
            </a:extLst>
          </p:cNvPr>
          <p:cNvSpPr txBox="1"/>
          <p:nvPr/>
        </p:nvSpPr>
        <p:spPr>
          <a:xfrm>
            <a:off x="6143451" y="6604084"/>
            <a:ext cx="3000549"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spTree>
    <p:extLst>
      <p:ext uri="{BB962C8B-B14F-4D97-AF65-F5344CB8AC3E}">
        <p14:creationId xmlns:p14="http://schemas.microsoft.com/office/powerpoint/2010/main" val="41656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B3D331-95DC-48CF-B524-C737C8D41398}"/>
              </a:ext>
            </a:extLst>
          </p:cNvPr>
          <p:cNvSpPr txBox="1"/>
          <p:nvPr/>
        </p:nvSpPr>
        <p:spPr>
          <a:xfrm>
            <a:off x="286872" y="274967"/>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研究の限界</a:t>
            </a:r>
          </a:p>
        </p:txBody>
      </p:sp>
      <p:sp>
        <p:nvSpPr>
          <p:cNvPr id="7" name="テキスト ボックス 6">
            <a:extLst>
              <a:ext uri="{FF2B5EF4-FFF2-40B4-BE49-F238E27FC236}">
                <a16:creationId xmlns:a16="http://schemas.microsoft.com/office/drawing/2014/main" id="{CCF89646-D4EB-45D9-AE4E-34FF84865FDE}"/>
              </a:ext>
            </a:extLst>
          </p:cNvPr>
          <p:cNvSpPr txBox="1"/>
          <p:nvPr/>
        </p:nvSpPr>
        <p:spPr>
          <a:xfrm>
            <a:off x="581361" y="1576800"/>
            <a:ext cx="7981278" cy="2585323"/>
          </a:xfrm>
          <a:prstGeom prst="rect">
            <a:avLst/>
          </a:prstGeom>
          <a:noFill/>
        </p:spPr>
        <p:txBody>
          <a:bodyPr wrap="square">
            <a:spAutoFit/>
          </a:bodyPr>
          <a:lstStyle/>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本研究は自己申告による生活習慣要因に依存しているため、測定誤差は避けられない</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広範囲の潜在的交絡因子を調整しても、残余交絡や未測定の交絡が存在する可能性がある</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平均余命に影響を与える可能性がある他の疾患</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およびそ</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の重症度などは考慮していない</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疾患の診断を受けた患者が生活習慣を変えた可能性がある</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285750" indent="-285750" algn="just">
              <a:buClr>
                <a:srgbClr val="D82B83"/>
              </a:buClr>
              <a:buFont typeface="Wingdings" panose="05000000000000000000" pitchFamily="2" charset="2"/>
              <a:buChar char="l"/>
            </a:pP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対象者は比較的健康的な行動をとっている白人の医療従事者が多いため、この結果は他の集団には一般化できない可能性がある</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endPar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E1803853-52AD-443D-B596-CFCE1154CF94}"/>
              </a:ext>
            </a:extLst>
          </p:cNvPr>
          <p:cNvSpPr txBox="1"/>
          <p:nvPr/>
        </p:nvSpPr>
        <p:spPr>
          <a:xfrm>
            <a:off x="6143451" y="6604084"/>
            <a:ext cx="3000549"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spTree>
    <p:extLst>
      <p:ext uri="{BB962C8B-B14F-4D97-AF65-F5344CB8AC3E}">
        <p14:creationId xmlns:p14="http://schemas.microsoft.com/office/powerpoint/2010/main" val="106215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980029"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研究の背景</a:t>
            </a:r>
          </a:p>
        </p:txBody>
      </p:sp>
      <p:sp>
        <p:nvSpPr>
          <p:cNvPr id="26" name="テキスト ボックス 25">
            <a:extLst>
              <a:ext uri="{FF2B5EF4-FFF2-40B4-BE49-F238E27FC236}">
                <a16:creationId xmlns:a16="http://schemas.microsoft.com/office/drawing/2014/main" id="{BFCF40D9-808F-44D5-8675-3384222557E3}"/>
              </a:ext>
            </a:extLst>
          </p:cNvPr>
          <p:cNvSpPr txBox="1"/>
          <p:nvPr/>
        </p:nvSpPr>
        <p:spPr>
          <a:xfrm rot="10800000" flipV="1">
            <a:off x="463961" y="2391255"/>
            <a:ext cx="8216077" cy="2677656"/>
          </a:xfrm>
          <a:prstGeom prst="rect">
            <a:avLst/>
          </a:prstGeom>
          <a:solidFill>
            <a:srgbClr val="D82B83">
              <a:alpha val="5000"/>
            </a:srgbClr>
          </a:solidFill>
        </p:spPr>
        <p:txBody>
          <a:bodyPr wrap="square" rtlCol="0">
            <a:spAutoFit/>
          </a:bodyPr>
          <a:lstStyle/>
          <a:p>
            <a:pPr marL="342900" indent="-342900" algn="just">
              <a:buFont typeface="Arial" panose="020B0604020202020204" pitchFamily="34" charset="0"/>
              <a:buChar char="•"/>
            </a:pPr>
            <a:r>
              <a:rPr lang="ja-JP" altLang="ja-JP" sz="2400" kern="100" dirty="0">
                <a:effectLst/>
                <a:latin typeface="メイリオ" panose="020B0604030504040204" pitchFamily="50" charset="-128"/>
                <a:ea typeface="メイリオ" panose="020B0604030504040204" pitchFamily="50" charset="-128"/>
                <a:cs typeface="Times New Roman" panose="02020603050405020304" pitchFamily="18" charset="0"/>
              </a:rPr>
              <a:t>喫煙や身体活動、アルコール摂取量、体重、食事の質といった生活習慣要因は、平均余命と慢性疾患の発症リスクの双方に影響を及ぼすことが知られている。</a:t>
            </a:r>
            <a:endParaRPr lang="en-US" altLang="ja-JP" sz="24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p>
            <a:pPr marL="342900" indent="-342900" algn="just">
              <a:buFont typeface="Arial" panose="020B0604020202020204" pitchFamily="34" charset="0"/>
              <a:buChar char="•"/>
            </a:pPr>
            <a:r>
              <a:rPr lang="ja-JP" altLang="ja-JP" sz="2400" kern="100" dirty="0">
                <a:effectLst/>
                <a:latin typeface="メイリオ" panose="020B0604030504040204" pitchFamily="50" charset="-128"/>
                <a:ea typeface="メイリオ" panose="020B0604030504040204" pitchFamily="50" charset="-128"/>
                <a:cs typeface="Times New Roman" panose="02020603050405020304" pitchFamily="18" charset="0"/>
              </a:rPr>
              <a:t>一方、これらの生活習慣要因の組み合わせが</a:t>
            </a:r>
            <a:r>
              <a:rPr lang="en-US" altLang="ja-JP" sz="24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24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型糖尿病や心血管疾患、がんといった慢性疾患の罹患のない平均余命に及ぼす影響について包括的に検討した研究はほとんどなかった。</a:t>
            </a:r>
          </a:p>
        </p:txBody>
      </p:sp>
      <p:sp>
        <p:nvSpPr>
          <p:cNvPr id="9" name="テキスト ボックス 8">
            <a:extLst>
              <a:ext uri="{FF2B5EF4-FFF2-40B4-BE49-F238E27FC236}">
                <a16:creationId xmlns:a16="http://schemas.microsoft.com/office/drawing/2014/main" id="{68E84CE1-DB1F-4174-90DB-4B27FBCE7B3D}"/>
              </a:ext>
            </a:extLst>
          </p:cNvPr>
          <p:cNvSpPr txBox="1"/>
          <p:nvPr/>
        </p:nvSpPr>
        <p:spPr>
          <a:xfrm>
            <a:off x="6562164" y="6604084"/>
            <a:ext cx="246764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spTree>
    <p:extLst>
      <p:ext uri="{BB962C8B-B14F-4D97-AF65-F5344CB8AC3E}">
        <p14:creationId xmlns:p14="http://schemas.microsoft.com/office/powerpoint/2010/main" val="2319764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95AB634-C85A-4907-ADF6-22BC6BA25034}"/>
              </a:ext>
            </a:extLst>
          </p:cNvPr>
          <p:cNvSpPr txBox="1"/>
          <p:nvPr/>
        </p:nvSpPr>
        <p:spPr>
          <a:xfrm>
            <a:off x="239247" y="278435"/>
            <a:ext cx="1620957"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研究概要</a:t>
            </a:r>
          </a:p>
        </p:txBody>
      </p:sp>
      <p:grpSp>
        <p:nvGrpSpPr>
          <p:cNvPr id="20" name="グループ化 19">
            <a:extLst>
              <a:ext uri="{FF2B5EF4-FFF2-40B4-BE49-F238E27FC236}">
                <a16:creationId xmlns:a16="http://schemas.microsoft.com/office/drawing/2014/main" id="{60C6896F-F9F0-41FA-BA38-E755A8111144}"/>
              </a:ext>
            </a:extLst>
          </p:cNvPr>
          <p:cNvGrpSpPr/>
          <p:nvPr/>
        </p:nvGrpSpPr>
        <p:grpSpPr>
          <a:xfrm>
            <a:off x="281589" y="1747158"/>
            <a:ext cx="1152000" cy="490087"/>
            <a:chOff x="286872" y="2822073"/>
            <a:chExt cx="1152000" cy="490087"/>
          </a:xfrm>
        </p:grpSpPr>
        <p:sp>
          <p:nvSpPr>
            <p:cNvPr id="12" name="四角形: 角を丸くする 11">
              <a:extLst>
                <a:ext uri="{FF2B5EF4-FFF2-40B4-BE49-F238E27FC236}">
                  <a16:creationId xmlns:a16="http://schemas.microsoft.com/office/drawing/2014/main" id="{EE49A118-E03D-4BF5-BEEB-17F3050B76D0}"/>
                </a:ext>
              </a:extLst>
            </p:cNvPr>
            <p:cNvSpPr/>
            <p:nvPr/>
          </p:nvSpPr>
          <p:spPr>
            <a:xfrm>
              <a:off x="286872" y="2822073"/>
              <a:ext cx="1152000" cy="490087"/>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69DE1678-DC22-4E3D-9F8A-2E25CC66E989}"/>
                </a:ext>
              </a:extLst>
            </p:cNvPr>
            <p:cNvSpPr txBox="1"/>
            <p:nvPr/>
          </p:nvSpPr>
          <p:spPr>
            <a:xfrm>
              <a:off x="506309" y="2903085"/>
              <a:ext cx="713126" cy="400110"/>
            </a:xfrm>
            <a:prstGeom prst="rect">
              <a:avLst/>
            </a:prstGeom>
            <a:noFill/>
          </p:spPr>
          <p:txBody>
            <a:bodyPr wrap="square" rtlCol="0">
              <a:spAutoFit/>
            </a:bodyPr>
            <a:lstStyle/>
            <a:p>
              <a:pPr algn="ctr"/>
              <a:r>
                <a:rPr kumimoji="1" lang="ja-JP" altLang="en-US" sz="2000" b="1" dirty="0">
                  <a:solidFill>
                    <a:srgbClr val="224463"/>
                  </a:solidFill>
                  <a:latin typeface="メイリオ" panose="020B0604030504040204" pitchFamily="50" charset="-128"/>
                  <a:ea typeface="メイリオ" panose="020B0604030504040204" pitchFamily="50" charset="-128"/>
                </a:rPr>
                <a:t>目的</a:t>
              </a:r>
            </a:p>
          </p:txBody>
        </p:sp>
      </p:grpSp>
      <p:sp>
        <p:nvSpPr>
          <p:cNvPr id="23" name="テキスト ボックス 22">
            <a:extLst>
              <a:ext uri="{FF2B5EF4-FFF2-40B4-BE49-F238E27FC236}">
                <a16:creationId xmlns:a16="http://schemas.microsoft.com/office/drawing/2014/main" id="{CA1FD072-8552-4CC8-8778-884905FC38D0}"/>
              </a:ext>
            </a:extLst>
          </p:cNvPr>
          <p:cNvSpPr txBox="1"/>
          <p:nvPr/>
        </p:nvSpPr>
        <p:spPr>
          <a:xfrm>
            <a:off x="1565376" y="1721347"/>
            <a:ext cx="7236000" cy="4247317"/>
          </a:xfrm>
          <a:prstGeom prst="rect">
            <a:avLst/>
          </a:prstGeom>
          <a:noFill/>
        </p:spPr>
        <p:txBody>
          <a:bodyPr wrap="square" rtlCol="0">
            <a:spAutoFit/>
          </a:bodyPr>
          <a:lstStyle/>
          <a:p>
            <a:pPr algn="just"/>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前向きコホート研究により、健康的な生活習慣と主要な慢性疾患のない平均余命との関連について検討する。</a:t>
            </a:r>
          </a:p>
          <a:p>
            <a:endParaRPr kumimoji="1" lang="en-US" altLang="ja-JP" dirty="0">
              <a:latin typeface="メイリオ" panose="020B0604030504040204" pitchFamily="50" charset="-128"/>
              <a:ea typeface="メイリオ" panose="020B0604030504040204" pitchFamily="50" charset="-128"/>
            </a:endParaRPr>
          </a:p>
          <a:p>
            <a:pPr algn="just"/>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米国の</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前向きコホート研究「</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Nurses‘ Health Study</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1980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2014</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年、女性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7</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3,196</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人）および「</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Health Professionals Follow-Up Study</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1986</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2014</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年、男性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8,366</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人）に参加した</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女性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227</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411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人年／</a:t>
            </a:r>
            <a:r>
              <a:rPr lang="ja-JP" altLang="en-US" sz="1800" kern="100" dirty="0">
                <a:effectLst/>
                <a:latin typeface="メイリオ" panose="020B0604030504040204" pitchFamily="50" charset="-128"/>
                <a:ea typeface="メイリオ" panose="020B0604030504040204" pitchFamily="50" charset="-128"/>
                <a:cs typeface="Times New Roman" panose="02020603050405020304" pitchFamily="18" charset="0"/>
              </a:rPr>
              <a:t>男性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93</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万</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201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人年のフォローアップデータを解析対象とした。</a:t>
            </a:r>
          </a:p>
          <a:p>
            <a:pPr algn="just"/>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「非喫煙」「</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BMI 18.5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24.9kg/</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㎡」「中強度～高強度の身体活動</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分</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日以上」「適度なアルコール摂取（女性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15g/</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日、男性</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30g/</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日）」「食事の質のスコア（</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Alternate Healthy Eating Index</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AHEI</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）が各コホートで上位</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％」の</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個を「低リスク生活習慣」と定義し、多相生命表を用いてこれらの実践数別（</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1</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3</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4</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個）に</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50</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歳時点における主要な慢性疾患（</a:t>
            </a:r>
            <a:r>
              <a:rPr lang="en-US"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2</a:t>
            </a:r>
            <a:r>
              <a:rPr lang="ja-JP" altLang="ja-JP" sz="1800" kern="100" dirty="0">
                <a:effectLst/>
                <a:latin typeface="メイリオ" panose="020B0604030504040204" pitchFamily="50" charset="-128"/>
                <a:ea typeface="メイリオ" panose="020B0604030504040204" pitchFamily="50" charset="-128"/>
                <a:cs typeface="Times New Roman" panose="02020603050405020304" pitchFamily="18" charset="0"/>
              </a:rPr>
              <a:t>型糖尿病、心血管疾患、がん）のない推定平均余命を算出した。</a:t>
            </a:r>
          </a:p>
        </p:txBody>
      </p:sp>
      <p:grpSp>
        <p:nvGrpSpPr>
          <p:cNvPr id="19" name="グループ化 18">
            <a:extLst>
              <a:ext uri="{FF2B5EF4-FFF2-40B4-BE49-F238E27FC236}">
                <a16:creationId xmlns:a16="http://schemas.microsoft.com/office/drawing/2014/main" id="{788C2281-A633-4091-B9E5-966316F8FC44}"/>
              </a:ext>
            </a:extLst>
          </p:cNvPr>
          <p:cNvGrpSpPr/>
          <p:nvPr/>
        </p:nvGrpSpPr>
        <p:grpSpPr>
          <a:xfrm>
            <a:off x="293164" y="2542523"/>
            <a:ext cx="1152000" cy="743150"/>
            <a:chOff x="286872" y="2823514"/>
            <a:chExt cx="1152000" cy="743150"/>
          </a:xfrm>
        </p:grpSpPr>
        <p:sp>
          <p:nvSpPr>
            <p:cNvPr id="21" name="四角形: 角を丸くする 20">
              <a:extLst>
                <a:ext uri="{FF2B5EF4-FFF2-40B4-BE49-F238E27FC236}">
                  <a16:creationId xmlns:a16="http://schemas.microsoft.com/office/drawing/2014/main" id="{1A81CB27-3F07-4808-A980-7B5CC90E9CAB}"/>
                </a:ext>
              </a:extLst>
            </p:cNvPr>
            <p:cNvSpPr/>
            <p:nvPr/>
          </p:nvSpPr>
          <p:spPr>
            <a:xfrm>
              <a:off x="286872" y="2823514"/>
              <a:ext cx="1152000" cy="720000"/>
            </a:xfrm>
            <a:prstGeom prst="roundRect">
              <a:avLst>
                <a:gd name="adj" fmla="val 16667"/>
              </a:avLst>
            </a:prstGeom>
            <a:noFill/>
            <a:ln w="19050">
              <a:solidFill>
                <a:srgbClr val="D82B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89B1D956-B683-44AF-8208-330DB418F710}"/>
                </a:ext>
              </a:extLst>
            </p:cNvPr>
            <p:cNvSpPr txBox="1"/>
            <p:nvPr/>
          </p:nvSpPr>
          <p:spPr>
            <a:xfrm>
              <a:off x="506309" y="2858778"/>
              <a:ext cx="713126" cy="707886"/>
            </a:xfrm>
            <a:prstGeom prst="rect">
              <a:avLst/>
            </a:prstGeom>
            <a:noFill/>
          </p:spPr>
          <p:txBody>
            <a:bodyPr wrap="square" rtlCol="0">
              <a:spAutoFit/>
            </a:bodyPr>
            <a:lstStyle/>
            <a:p>
              <a:pPr algn="ctr"/>
              <a:r>
                <a:rPr kumimoji="1" lang="ja-JP" altLang="en-US" sz="2000" b="1" dirty="0">
                  <a:solidFill>
                    <a:srgbClr val="224463"/>
                  </a:solidFill>
                  <a:latin typeface="メイリオ" panose="020B0604030504040204" pitchFamily="50" charset="-128"/>
                  <a:ea typeface="メイリオ" panose="020B0604030504040204" pitchFamily="50" charset="-128"/>
                </a:rPr>
                <a:t>対象</a:t>
              </a:r>
              <a:endParaRPr kumimoji="1" lang="en-US" altLang="ja-JP" sz="2000" b="1" dirty="0">
                <a:solidFill>
                  <a:srgbClr val="224463"/>
                </a:solidFill>
                <a:latin typeface="メイリオ" panose="020B0604030504040204" pitchFamily="50" charset="-128"/>
                <a:ea typeface="メイリオ" panose="020B0604030504040204" pitchFamily="50" charset="-128"/>
              </a:endParaRPr>
            </a:p>
            <a:p>
              <a:pPr algn="ctr"/>
              <a:r>
                <a:rPr kumimoji="1" lang="ja-JP" altLang="en-US" sz="2000" b="1" dirty="0">
                  <a:solidFill>
                    <a:srgbClr val="224463"/>
                  </a:solidFill>
                  <a:latin typeface="メイリオ" panose="020B0604030504040204" pitchFamily="50" charset="-128"/>
                  <a:ea typeface="メイリオ" panose="020B0604030504040204" pitchFamily="50" charset="-128"/>
                </a:rPr>
                <a:t>方法</a:t>
              </a:r>
            </a:p>
          </p:txBody>
        </p:sp>
      </p:grpSp>
      <p:sp>
        <p:nvSpPr>
          <p:cNvPr id="11" name="テキスト ボックス 10">
            <a:extLst>
              <a:ext uri="{FF2B5EF4-FFF2-40B4-BE49-F238E27FC236}">
                <a16:creationId xmlns:a16="http://schemas.microsoft.com/office/drawing/2014/main" id="{B99C903D-2B1C-4D5C-B6FC-DF4D34B5B220}"/>
              </a:ext>
            </a:extLst>
          </p:cNvPr>
          <p:cNvSpPr txBox="1"/>
          <p:nvPr/>
        </p:nvSpPr>
        <p:spPr>
          <a:xfrm>
            <a:off x="6562164" y="6604084"/>
            <a:ext cx="246764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spTree>
    <p:extLst>
      <p:ext uri="{BB962C8B-B14F-4D97-AF65-F5344CB8AC3E}">
        <p14:creationId xmlns:p14="http://schemas.microsoft.com/office/powerpoint/2010/main" val="2615305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278435"/>
            <a:ext cx="4019049" cy="523220"/>
          </a:xfrm>
          <a:prstGeom prst="rect">
            <a:avLst/>
          </a:prstGeom>
          <a:noFill/>
        </p:spPr>
        <p:txBody>
          <a:bodyPr wrap="none" rtlCol="0" anchor="ctr">
            <a:spAutoFit/>
          </a:bodyPr>
          <a:lstStyle/>
          <a:p>
            <a:r>
              <a:rPr kumimoji="1" lang="en-US" altLang="ja-JP" sz="2800" b="1" dirty="0">
                <a:latin typeface="メイリオ" panose="020B0604030504040204" pitchFamily="50" charset="-128"/>
                <a:ea typeface="メイリオ" panose="020B0604030504040204" pitchFamily="50" charset="-128"/>
              </a:rPr>
              <a:t>5</a:t>
            </a:r>
            <a:r>
              <a:rPr kumimoji="1" lang="ja-JP" altLang="en-US" sz="2800" b="1" dirty="0">
                <a:latin typeface="メイリオ" panose="020B0604030504040204" pitchFamily="50" charset="-128"/>
                <a:ea typeface="メイリオ" panose="020B0604030504040204" pitchFamily="50" charset="-128"/>
              </a:rPr>
              <a:t>つの低リスク生活習慣</a:t>
            </a:r>
            <a:endParaRPr kumimoji="1" lang="en-US" altLang="ja-JP" sz="2800" b="1"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037AB66B-098E-4349-83A3-FBA98CBB7CE0}"/>
              </a:ext>
            </a:extLst>
          </p:cNvPr>
          <p:cNvSpPr txBox="1"/>
          <p:nvPr/>
        </p:nvSpPr>
        <p:spPr>
          <a:xfrm>
            <a:off x="864596" y="1238894"/>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897348" y="1238894"/>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13" name="テキスト ボックス 12">
            <a:extLst>
              <a:ext uri="{FF2B5EF4-FFF2-40B4-BE49-F238E27FC236}">
                <a16:creationId xmlns:a16="http://schemas.microsoft.com/office/drawing/2014/main" id="{A36A77B3-63C6-429E-A194-EF9D9B56DF0F}"/>
              </a:ext>
            </a:extLst>
          </p:cNvPr>
          <p:cNvSpPr txBox="1"/>
          <p:nvPr/>
        </p:nvSpPr>
        <p:spPr>
          <a:xfrm>
            <a:off x="864596" y="4687433"/>
            <a:ext cx="2118288"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示唆された危険因子</a:t>
            </a:r>
          </a:p>
        </p:txBody>
      </p:sp>
      <p:sp>
        <p:nvSpPr>
          <p:cNvPr id="14" name="テキスト ボックス 13">
            <a:extLst>
              <a:ext uri="{FF2B5EF4-FFF2-40B4-BE49-F238E27FC236}">
                <a16:creationId xmlns:a16="http://schemas.microsoft.com/office/drawing/2014/main" id="{F88E3D67-400B-4F31-A6C3-7DD0BC85A751}"/>
              </a:ext>
            </a:extLst>
          </p:cNvPr>
          <p:cNvSpPr txBox="1"/>
          <p:nvPr/>
        </p:nvSpPr>
        <p:spPr>
          <a:xfrm>
            <a:off x="5979651" y="4687432"/>
            <a:ext cx="2302452"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示唆された保護的因子</a:t>
            </a:r>
          </a:p>
        </p:txBody>
      </p:sp>
      <p:sp>
        <p:nvSpPr>
          <p:cNvPr id="18" name="テキスト ボックス 17">
            <a:extLst>
              <a:ext uri="{FF2B5EF4-FFF2-40B4-BE49-F238E27FC236}">
                <a16:creationId xmlns:a16="http://schemas.microsoft.com/office/drawing/2014/main" id="{B5BE79D4-DB3F-42C2-B265-5473A499ED90}"/>
              </a:ext>
            </a:extLst>
          </p:cNvPr>
          <p:cNvSpPr txBox="1"/>
          <p:nvPr/>
        </p:nvSpPr>
        <p:spPr>
          <a:xfrm>
            <a:off x="4628198" y="4962665"/>
            <a:ext cx="3469742" cy="430887"/>
          </a:xfrm>
          <a:prstGeom prst="rect">
            <a:avLst/>
          </a:prstGeom>
          <a:noFill/>
        </p:spPr>
        <p:txBody>
          <a:bodyPr wrap="square" rtlCol="0">
            <a:spAutoFit/>
          </a:bodyPr>
          <a:lstStyle/>
          <a:p>
            <a:r>
              <a:rPr kumimoji="1" lang="ja-JP" altLang="en-US" sz="1100" b="1" dirty="0">
                <a:solidFill>
                  <a:schemeClr val="bg1"/>
                </a:solidFill>
                <a:latin typeface="Meiryo UI" panose="020B0604030504040204" pitchFamily="50" charset="-128"/>
                <a:ea typeface="Meiryo UI" panose="020B0604030504040204" pitchFamily="50" charset="-128"/>
              </a:rPr>
              <a:t>甲状腺刺激ホルモン／</a:t>
            </a:r>
            <a:r>
              <a:rPr kumimoji="1" lang="en-US" altLang="ja-JP" sz="1100" b="1" dirty="0">
                <a:solidFill>
                  <a:schemeClr val="bg1"/>
                </a:solidFill>
                <a:latin typeface="Meiryo UI" panose="020B0604030504040204" pitchFamily="50" charset="-128"/>
                <a:ea typeface="Meiryo UI" panose="020B0604030504040204" pitchFamily="50" charset="-128"/>
              </a:rPr>
              <a:t>LDL-</a:t>
            </a:r>
            <a:r>
              <a:rPr kumimoji="1" lang="ja-JP" altLang="en-US" sz="1100" b="1" dirty="0">
                <a:solidFill>
                  <a:schemeClr val="bg1"/>
                </a:solidFill>
                <a:latin typeface="Meiryo UI" panose="020B0604030504040204" pitchFamily="50" charset="-128"/>
                <a:ea typeface="Meiryo UI" panose="020B0604030504040204" pitchFamily="50" charset="-128"/>
              </a:rPr>
              <a:t>コレステロール／チロシン／</a:t>
            </a:r>
            <a:r>
              <a:rPr kumimoji="1" lang="en-US" altLang="ja-JP" sz="1100" b="1" dirty="0">
                <a:solidFill>
                  <a:schemeClr val="bg1"/>
                </a:solidFill>
                <a:latin typeface="Meiryo UI" panose="020B0604030504040204" pitchFamily="50" charset="-128"/>
                <a:ea typeface="Meiryo UI" panose="020B0604030504040204" pitchFamily="50" charset="-128"/>
              </a:rPr>
              <a:t>IL-6R</a:t>
            </a:r>
            <a:r>
              <a:rPr kumimoji="1" lang="el-GR" altLang="ja-JP" sz="1100" b="1" dirty="0">
                <a:solidFill>
                  <a:schemeClr val="bg1"/>
                </a:solidFill>
                <a:latin typeface="Meiryo UI" panose="020B0604030504040204" pitchFamily="50" charset="-128"/>
                <a:ea typeface="Meiryo UI" panose="020B0604030504040204" pitchFamily="50" charset="-128"/>
              </a:rPr>
              <a:t>α</a:t>
            </a:r>
            <a:r>
              <a:rPr kumimoji="1" lang="ja-JP" altLang="en-US" sz="1100" b="1" dirty="0">
                <a:solidFill>
                  <a:schemeClr val="bg1"/>
                </a:solidFill>
                <a:latin typeface="Meiryo UI" panose="020B0604030504040204" pitchFamily="50" charset="-128"/>
                <a:ea typeface="Meiryo UI" panose="020B0604030504040204" pitchFamily="50" charset="-128"/>
              </a:rPr>
              <a:t>／朝型</a:t>
            </a:r>
          </a:p>
        </p:txBody>
      </p:sp>
      <p:grpSp>
        <p:nvGrpSpPr>
          <p:cNvPr id="9" name="グループ化 8">
            <a:extLst>
              <a:ext uri="{FF2B5EF4-FFF2-40B4-BE49-F238E27FC236}">
                <a16:creationId xmlns:a16="http://schemas.microsoft.com/office/drawing/2014/main" id="{82C5D1BC-5080-4DBB-8709-25892106039C}"/>
              </a:ext>
            </a:extLst>
          </p:cNvPr>
          <p:cNvGrpSpPr/>
          <p:nvPr/>
        </p:nvGrpSpPr>
        <p:grpSpPr>
          <a:xfrm>
            <a:off x="370767" y="1392782"/>
            <a:ext cx="8402466" cy="3894778"/>
            <a:chOff x="481558" y="811693"/>
            <a:chExt cx="11228884" cy="5234614"/>
          </a:xfrm>
        </p:grpSpPr>
        <p:pic>
          <p:nvPicPr>
            <p:cNvPr id="10" name="グラフィックス 9" descr="No の記号 単色塗りつぶし">
              <a:extLst>
                <a:ext uri="{FF2B5EF4-FFF2-40B4-BE49-F238E27FC236}">
                  <a16:creationId xmlns:a16="http://schemas.microsoft.com/office/drawing/2014/main" id="{ABFF5309-D8A1-41D1-BC5C-741D25B922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6674" y="1964306"/>
              <a:ext cx="1754640" cy="1754640"/>
            </a:xfrm>
            <a:prstGeom prst="rect">
              <a:avLst/>
            </a:prstGeom>
          </p:spPr>
        </p:pic>
        <p:pic>
          <p:nvPicPr>
            <p:cNvPr id="15" name="グラフィックス 14" descr="喫煙 単色塗りつぶし">
              <a:extLst>
                <a:ext uri="{FF2B5EF4-FFF2-40B4-BE49-F238E27FC236}">
                  <a16:creationId xmlns:a16="http://schemas.microsoft.com/office/drawing/2014/main" id="{72982264-66AF-4FB4-9B44-E85019FBE17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2148" y="2224204"/>
              <a:ext cx="1094015" cy="1094015"/>
            </a:xfrm>
            <a:prstGeom prst="rect">
              <a:avLst/>
            </a:prstGeom>
          </p:spPr>
        </p:pic>
        <p:pic>
          <p:nvPicPr>
            <p:cNvPr id="16" name="グラフィックス 15" descr="体重の減少 単色塗りつぶし">
              <a:extLst>
                <a:ext uri="{FF2B5EF4-FFF2-40B4-BE49-F238E27FC236}">
                  <a16:creationId xmlns:a16="http://schemas.microsoft.com/office/drawing/2014/main" id="{76CDF9CB-53E2-489B-9049-E581DA3426C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64565" y="2056155"/>
              <a:ext cx="1579789" cy="1579789"/>
            </a:xfrm>
            <a:prstGeom prst="rect">
              <a:avLst/>
            </a:prstGeom>
          </p:spPr>
        </p:pic>
        <p:pic>
          <p:nvPicPr>
            <p:cNvPr id="17" name="グラフィックス 16" descr="実行 単色塗りつぶし">
              <a:extLst>
                <a:ext uri="{FF2B5EF4-FFF2-40B4-BE49-F238E27FC236}">
                  <a16:creationId xmlns:a16="http://schemas.microsoft.com/office/drawing/2014/main" id="{1E53C6B6-4382-4978-8D01-538BBA09E75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44885" y="2299043"/>
              <a:ext cx="1276350" cy="1276350"/>
            </a:xfrm>
            <a:prstGeom prst="rect">
              <a:avLst/>
            </a:prstGeom>
          </p:spPr>
        </p:pic>
        <p:pic>
          <p:nvPicPr>
            <p:cNvPr id="19" name="グラフィックス 18" descr="ワイン 単色塗りつぶし">
              <a:extLst>
                <a:ext uri="{FF2B5EF4-FFF2-40B4-BE49-F238E27FC236}">
                  <a16:creationId xmlns:a16="http://schemas.microsoft.com/office/drawing/2014/main" id="{C1370BDC-7BB2-4A4E-A9CF-48A78406D2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831353" y="2290880"/>
              <a:ext cx="1276350" cy="1276350"/>
            </a:xfrm>
            <a:prstGeom prst="rect">
              <a:avLst/>
            </a:prstGeom>
          </p:spPr>
        </p:pic>
        <p:pic>
          <p:nvPicPr>
            <p:cNvPr id="21" name="グラフィックス 20" descr="テーブル セッティング 単色塗りつぶし">
              <a:extLst>
                <a:ext uri="{FF2B5EF4-FFF2-40B4-BE49-F238E27FC236}">
                  <a16:creationId xmlns:a16="http://schemas.microsoft.com/office/drawing/2014/main" id="{A226BE18-2601-45CF-8375-F57C758E447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41377" y="2224204"/>
              <a:ext cx="1504950" cy="1504950"/>
            </a:xfrm>
            <a:prstGeom prst="rect">
              <a:avLst/>
            </a:prstGeom>
          </p:spPr>
        </p:pic>
        <p:sp>
          <p:nvSpPr>
            <p:cNvPr id="22" name="テキスト ボックス 21">
              <a:extLst>
                <a:ext uri="{FF2B5EF4-FFF2-40B4-BE49-F238E27FC236}">
                  <a16:creationId xmlns:a16="http://schemas.microsoft.com/office/drawing/2014/main" id="{67B844EA-0A80-4C7A-BE7D-2095CEB8F9DC}"/>
                </a:ext>
              </a:extLst>
            </p:cNvPr>
            <p:cNvSpPr txBox="1"/>
            <p:nvPr/>
          </p:nvSpPr>
          <p:spPr>
            <a:xfrm>
              <a:off x="686648" y="1207358"/>
              <a:ext cx="1617805" cy="537751"/>
            </a:xfrm>
            <a:prstGeom prst="rect">
              <a:avLst/>
            </a:prstGeom>
            <a:noFill/>
          </p:spPr>
          <p:txBody>
            <a:bodyPr wrap="none" rtlCol="0" anchor="ctr">
              <a:spAutoFit/>
            </a:bodyPr>
            <a:lstStyle/>
            <a:p>
              <a:r>
                <a:rPr kumimoji="1" lang="ja-JP" altLang="en-US" sz="2000" b="1" dirty="0">
                  <a:latin typeface="メイリオ" panose="020B0604030504040204" pitchFamily="50" charset="-128"/>
                  <a:ea typeface="メイリオ" panose="020B0604030504040204" pitchFamily="50" charset="-128"/>
                </a:rPr>
                <a:t>喫煙状況</a:t>
              </a:r>
              <a:endParaRPr kumimoji="1" lang="en-US" altLang="ja-JP" sz="2000" b="1"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233CDC56-2690-4103-8E56-23BCCA2C3960}"/>
                </a:ext>
              </a:extLst>
            </p:cNvPr>
            <p:cNvSpPr txBox="1"/>
            <p:nvPr/>
          </p:nvSpPr>
          <p:spPr>
            <a:xfrm>
              <a:off x="3336153" y="1245129"/>
              <a:ext cx="981564" cy="537751"/>
            </a:xfrm>
            <a:prstGeom prst="rect">
              <a:avLst/>
            </a:prstGeom>
            <a:noFill/>
          </p:spPr>
          <p:txBody>
            <a:bodyPr wrap="none" rtlCol="0" anchor="ctr">
              <a:spAutoFit/>
            </a:bodyPr>
            <a:lstStyle/>
            <a:p>
              <a:pPr algn="ctr"/>
              <a:r>
                <a:rPr kumimoji="1" lang="en-US" altLang="ja-JP" sz="2000" b="1" dirty="0">
                  <a:latin typeface="メイリオ" panose="020B0604030504040204" pitchFamily="50" charset="-128"/>
                  <a:ea typeface="メイリオ" panose="020B0604030504040204" pitchFamily="50" charset="-128"/>
                </a:rPr>
                <a:t>BMI</a:t>
              </a:r>
            </a:p>
          </p:txBody>
        </p:sp>
        <p:sp>
          <p:nvSpPr>
            <p:cNvPr id="24" name="テキスト ボックス 23">
              <a:extLst>
                <a:ext uri="{FF2B5EF4-FFF2-40B4-BE49-F238E27FC236}">
                  <a16:creationId xmlns:a16="http://schemas.microsoft.com/office/drawing/2014/main" id="{6A18B827-41F9-4B7E-ABC4-1D79FE045218}"/>
                </a:ext>
              </a:extLst>
            </p:cNvPr>
            <p:cNvSpPr txBox="1"/>
            <p:nvPr/>
          </p:nvSpPr>
          <p:spPr>
            <a:xfrm>
              <a:off x="5374156" y="1245129"/>
              <a:ext cx="1617805" cy="537751"/>
            </a:xfrm>
            <a:prstGeom prst="rect">
              <a:avLst/>
            </a:prstGeom>
            <a:noFill/>
          </p:spPr>
          <p:txBody>
            <a:bodyPr wrap="none" rtlCol="0" anchor="ctr">
              <a:spAutoFit/>
            </a:bodyPr>
            <a:lstStyle/>
            <a:p>
              <a:pPr algn="ctr"/>
              <a:r>
                <a:rPr kumimoji="1" lang="ja-JP" altLang="en-US" sz="2000" b="1" dirty="0">
                  <a:latin typeface="メイリオ" panose="020B0604030504040204" pitchFamily="50" charset="-128"/>
                  <a:ea typeface="メイリオ" panose="020B0604030504040204" pitchFamily="50" charset="-128"/>
                </a:rPr>
                <a:t>身体活動</a:t>
              </a:r>
              <a:endParaRPr kumimoji="1" lang="en-US" altLang="ja-JP" sz="2000" b="1"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F045FD3-9182-44FD-A8F3-5E2AE3B3F585}"/>
                </a:ext>
              </a:extLst>
            </p:cNvPr>
            <p:cNvSpPr txBox="1"/>
            <p:nvPr/>
          </p:nvSpPr>
          <p:spPr>
            <a:xfrm>
              <a:off x="7489248" y="1062153"/>
              <a:ext cx="1960560" cy="951405"/>
            </a:xfrm>
            <a:prstGeom prst="rect">
              <a:avLst/>
            </a:prstGeom>
            <a:noFill/>
          </p:spPr>
          <p:txBody>
            <a:bodyPr wrap="none" rtlCol="0" anchor="ctr">
              <a:spAutoFit/>
            </a:bodyPr>
            <a:lstStyle/>
            <a:p>
              <a:pPr algn="ctr"/>
              <a:r>
                <a:rPr kumimoji="1" lang="ja-JP" altLang="en-US" sz="2000" b="1" dirty="0">
                  <a:latin typeface="メイリオ" panose="020B0604030504040204" pitchFamily="50" charset="-128"/>
                  <a:ea typeface="メイリオ" panose="020B0604030504040204" pitchFamily="50" charset="-128"/>
                </a:rPr>
                <a:t>アルコール</a:t>
              </a:r>
              <a:endParaRPr kumimoji="1" lang="en-US" altLang="ja-JP" sz="2000" b="1" dirty="0">
                <a:latin typeface="メイリオ" panose="020B0604030504040204" pitchFamily="50" charset="-128"/>
                <a:ea typeface="メイリオ" panose="020B0604030504040204" pitchFamily="50" charset="-128"/>
              </a:endParaRPr>
            </a:p>
            <a:p>
              <a:pPr algn="ctr"/>
              <a:r>
                <a:rPr kumimoji="1" lang="ja-JP" altLang="en-US" sz="2000" b="1" dirty="0">
                  <a:latin typeface="メイリオ" panose="020B0604030504040204" pitchFamily="50" charset="-128"/>
                  <a:ea typeface="メイリオ" panose="020B0604030504040204" pitchFamily="50" charset="-128"/>
                </a:rPr>
                <a:t>摂取量</a:t>
              </a:r>
              <a:endParaRPr kumimoji="1" lang="en-US" altLang="ja-JP" sz="2000" b="1"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958E2865-A7C3-4060-91D6-3F80B9598020}"/>
                </a:ext>
              </a:extLst>
            </p:cNvPr>
            <p:cNvSpPr txBox="1"/>
            <p:nvPr/>
          </p:nvSpPr>
          <p:spPr>
            <a:xfrm>
              <a:off x="9903283" y="1207358"/>
              <a:ext cx="1617805" cy="537751"/>
            </a:xfrm>
            <a:prstGeom prst="rect">
              <a:avLst/>
            </a:prstGeom>
            <a:noFill/>
          </p:spPr>
          <p:txBody>
            <a:bodyPr wrap="none" rtlCol="0" anchor="ctr">
              <a:spAutoFit/>
            </a:bodyPr>
            <a:lstStyle/>
            <a:p>
              <a:r>
                <a:rPr kumimoji="1" lang="ja-JP" altLang="en-US" sz="2000" b="1" dirty="0">
                  <a:latin typeface="メイリオ" panose="020B0604030504040204" pitchFamily="50" charset="-128"/>
                  <a:ea typeface="メイリオ" panose="020B0604030504040204" pitchFamily="50" charset="-128"/>
                </a:rPr>
                <a:t>食事の質</a:t>
              </a:r>
              <a:endParaRPr kumimoji="1" lang="en-US" altLang="ja-JP" sz="2000" b="1" dirty="0">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0554BBBF-8421-4080-BAC7-46C39D33AF55}"/>
                </a:ext>
              </a:extLst>
            </p:cNvPr>
            <p:cNvSpPr txBox="1"/>
            <p:nvPr/>
          </p:nvSpPr>
          <p:spPr>
            <a:xfrm>
              <a:off x="821629" y="4358034"/>
              <a:ext cx="1275049" cy="537751"/>
            </a:xfrm>
            <a:prstGeom prst="rect">
              <a:avLst/>
            </a:prstGeom>
            <a:noFill/>
          </p:spPr>
          <p:txBody>
            <a:bodyPr wrap="none" rtlCol="0" anchor="ctr">
              <a:spAutoFit/>
            </a:bodyPr>
            <a:lstStyle/>
            <a:p>
              <a:pPr algn="ctr"/>
              <a:r>
                <a:rPr kumimoji="1" lang="ja-JP" altLang="en-US" sz="2000" b="1" dirty="0">
                  <a:solidFill>
                    <a:srgbClr val="FFC000"/>
                  </a:solidFill>
                  <a:latin typeface="メイリオ" panose="020B0604030504040204" pitchFamily="50" charset="-128"/>
                  <a:ea typeface="メイリオ" panose="020B0604030504040204" pitchFamily="50" charset="-128"/>
                </a:rPr>
                <a:t>非喫煙</a:t>
              </a:r>
              <a:endParaRPr kumimoji="1" lang="en-US" altLang="ja-JP" sz="2000" b="1" dirty="0">
                <a:solidFill>
                  <a:srgbClr val="FFC000"/>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F8539DD8-B4C0-4B6B-919A-66F5661160B7}"/>
                </a:ext>
              </a:extLst>
            </p:cNvPr>
            <p:cNvSpPr txBox="1"/>
            <p:nvPr/>
          </p:nvSpPr>
          <p:spPr>
            <a:xfrm>
              <a:off x="2818651" y="4067838"/>
              <a:ext cx="2071613" cy="951405"/>
            </a:xfrm>
            <a:prstGeom prst="rect">
              <a:avLst/>
            </a:prstGeom>
            <a:noFill/>
          </p:spPr>
          <p:txBody>
            <a:bodyPr wrap="none" rtlCol="0" anchor="ctr">
              <a:spAutoFit/>
            </a:bodyPr>
            <a:lstStyle/>
            <a:p>
              <a:pPr algn="ctr"/>
              <a:r>
                <a:rPr kumimoji="1" lang="en-US" altLang="ja-JP" sz="2000" b="1" dirty="0">
                  <a:solidFill>
                    <a:srgbClr val="FFC000"/>
                  </a:solidFill>
                  <a:latin typeface="メイリオ" panose="020B0604030504040204" pitchFamily="50" charset="-128"/>
                  <a:ea typeface="メイリオ" panose="020B0604030504040204" pitchFamily="50" charset="-128"/>
                </a:rPr>
                <a:t>18.5</a:t>
              </a:r>
              <a:r>
                <a:rPr kumimoji="1" lang="ja-JP" altLang="en-US" sz="2000" b="1" dirty="0">
                  <a:solidFill>
                    <a:srgbClr val="FFC000"/>
                  </a:solidFill>
                  <a:latin typeface="メイリオ" panose="020B0604030504040204" pitchFamily="50" charset="-128"/>
                  <a:ea typeface="メイリオ" panose="020B0604030504040204" pitchFamily="50" charset="-128"/>
                </a:rPr>
                <a:t>～</a:t>
              </a:r>
              <a:endParaRPr kumimoji="1" lang="en-US" altLang="ja-JP" sz="2000" b="1" dirty="0">
                <a:solidFill>
                  <a:srgbClr val="FFC000"/>
                </a:solidFill>
                <a:latin typeface="メイリオ" panose="020B0604030504040204" pitchFamily="50" charset="-128"/>
                <a:ea typeface="メイリオ" panose="020B0604030504040204" pitchFamily="50" charset="-128"/>
              </a:endParaRPr>
            </a:p>
            <a:p>
              <a:pPr algn="ctr"/>
              <a:r>
                <a:rPr kumimoji="1" lang="en-US" altLang="ja-JP" sz="2000" b="1" dirty="0">
                  <a:solidFill>
                    <a:srgbClr val="FFC000"/>
                  </a:solidFill>
                  <a:latin typeface="メイリオ" panose="020B0604030504040204" pitchFamily="50" charset="-128"/>
                  <a:ea typeface="メイリオ" panose="020B0604030504040204" pitchFamily="50" charset="-128"/>
                </a:rPr>
                <a:t>24.9kg/</a:t>
              </a:r>
              <a:r>
                <a:rPr kumimoji="1" lang="ja-JP" altLang="en-US" sz="2000" b="1" dirty="0">
                  <a:solidFill>
                    <a:srgbClr val="FFC000"/>
                  </a:solidFill>
                  <a:latin typeface="メイリオ" panose="020B0604030504040204" pitchFamily="50" charset="-128"/>
                  <a:ea typeface="メイリオ" panose="020B0604030504040204" pitchFamily="50" charset="-128"/>
                </a:rPr>
                <a:t>㎡</a:t>
              </a:r>
              <a:endParaRPr kumimoji="1" lang="en-US" altLang="ja-JP" sz="2000" b="1" dirty="0">
                <a:solidFill>
                  <a:srgbClr val="FFC000"/>
                </a:solidFill>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93639D77-DE4F-46A1-95BF-2C55329ED382}"/>
                </a:ext>
              </a:extLst>
            </p:cNvPr>
            <p:cNvSpPr txBox="1"/>
            <p:nvPr/>
          </p:nvSpPr>
          <p:spPr>
            <a:xfrm>
              <a:off x="5193045" y="3936562"/>
              <a:ext cx="1980029" cy="1384995"/>
            </a:xfrm>
            <a:prstGeom prst="rect">
              <a:avLst/>
            </a:prstGeom>
            <a:noFill/>
          </p:spPr>
          <p:txBody>
            <a:bodyPr wrap="none" rtlCol="0" anchor="ctr">
              <a:spAutoFit/>
            </a:bodyPr>
            <a:lstStyle/>
            <a:p>
              <a:pPr algn="ctr"/>
              <a:r>
                <a:rPr kumimoji="1" lang="ja-JP" altLang="en-US" sz="2000" b="1" dirty="0">
                  <a:solidFill>
                    <a:srgbClr val="FFC000"/>
                  </a:solidFill>
                  <a:latin typeface="メイリオ" panose="020B0604030504040204" pitchFamily="50" charset="-128"/>
                  <a:ea typeface="メイリオ" panose="020B0604030504040204" pitchFamily="50" charset="-128"/>
                </a:rPr>
                <a:t>中～高強度</a:t>
              </a:r>
              <a:endParaRPr kumimoji="1" lang="en-US" altLang="ja-JP" sz="2000" b="1" dirty="0">
                <a:solidFill>
                  <a:srgbClr val="FFC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FFC000"/>
                  </a:solidFill>
                  <a:latin typeface="メイリオ" panose="020B0604030504040204" pitchFamily="50" charset="-128"/>
                  <a:ea typeface="メイリオ" panose="020B0604030504040204" pitchFamily="50" charset="-128"/>
                </a:rPr>
                <a:t>身体活動</a:t>
              </a:r>
              <a:endParaRPr kumimoji="1" lang="en-US" altLang="ja-JP" sz="2000" b="1" dirty="0">
                <a:solidFill>
                  <a:srgbClr val="FFC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FFC000"/>
                  </a:solidFill>
                  <a:latin typeface="メイリオ" panose="020B0604030504040204" pitchFamily="50" charset="-128"/>
                  <a:ea typeface="メイリオ" panose="020B0604030504040204" pitchFamily="50" charset="-128"/>
                </a:rPr>
                <a:t>≧</a:t>
              </a:r>
              <a:r>
                <a:rPr kumimoji="1" lang="en-US" altLang="ja-JP" sz="2000" b="1" dirty="0">
                  <a:solidFill>
                    <a:srgbClr val="FFC000"/>
                  </a:solidFill>
                  <a:latin typeface="メイリオ" panose="020B0604030504040204" pitchFamily="50" charset="-128"/>
                  <a:ea typeface="メイリオ" panose="020B0604030504040204" pitchFamily="50" charset="-128"/>
                </a:rPr>
                <a:t>30</a:t>
              </a:r>
              <a:r>
                <a:rPr kumimoji="1" lang="ja-JP" altLang="en-US" sz="2000" b="1" dirty="0">
                  <a:solidFill>
                    <a:srgbClr val="FFC000"/>
                  </a:solidFill>
                  <a:latin typeface="メイリオ" panose="020B0604030504040204" pitchFamily="50" charset="-128"/>
                  <a:ea typeface="メイリオ" panose="020B0604030504040204" pitchFamily="50" charset="-128"/>
                </a:rPr>
                <a:t>分</a:t>
              </a:r>
              <a:r>
                <a:rPr kumimoji="1" lang="en-US" altLang="ja-JP" sz="2000" b="1" dirty="0">
                  <a:solidFill>
                    <a:srgbClr val="FFC000"/>
                  </a:solidFill>
                  <a:latin typeface="メイリオ" panose="020B0604030504040204" pitchFamily="50" charset="-128"/>
                  <a:ea typeface="メイリオ" panose="020B0604030504040204" pitchFamily="50" charset="-128"/>
                </a:rPr>
                <a:t>/</a:t>
              </a:r>
              <a:r>
                <a:rPr kumimoji="1" lang="ja-JP" altLang="en-US" sz="2000" b="1" dirty="0">
                  <a:solidFill>
                    <a:srgbClr val="FFC000"/>
                  </a:solidFill>
                  <a:latin typeface="メイリオ" panose="020B0604030504040204" pitchFamily="50" charset="-128"/>
                  <a:ea typeface="メイリオ" panose="020B0604030504040204" pitchFamily="50" charset="-128"/>
                </a:rPr>
                <a:t>日</a:t>
              </a:r>
              <a:endParaRPr kumimoji="1" lang="en-US" altLang="ja-JP" sz="2000" b="1" dirty="0">
                <a:solidFill>
                  <a:srgbClr val="FFC000"/>
                </a:solidFill>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4BC7192B-3B34-4EA4-8C87-764E0CC8EC06}"/>
                </a:ext>
              </a:extLst>
            </p:cNvPr>
            <p:cNvSpPr txBox="1"/>
            <p:nvPr/>
          </p:nvSpPr>
          <p:spPr>
            <a:xfrm>
              <a:off x="7414432" y="3635600"/>
              <a:ext cx="2110193" cy="1815882"/>
            </a:xfrm>
            <a:prstGeom prst="rect">
              <a:avLst/>
            </a:prstGeom>
            <a:noFill/>
          </p:spPr>
          <p:txBody>
            <a:bodyPr wrap="none" rtlCol="0" anchor="ctr">
              <a:spAutoFit/>
            </a:bodyPr>
            <a:lstStyle/>
            <a:p>
              <a:pPr algn="ctr"/>
              <a:r>
                <a:rPr kumimoji="1" lang="ja-JP" altLang="en-US" sz="2000" b="1" u="sng" dirty="0">
                  <a:solidFill>
                    <a:srgbClr val="FFC000"/>
                  </a:solidFill>
                  <a:latin typeface="メイリオ" panose="020B0604030504040204" pitchFamily="50" charset="-128"/>
                  <a:ea typeface="メイリオ" panose="020B0604030504040204" pitchFamily="50" charset="-128"/>
                </a:rPr>
                <a:t>女性</a:t>
              </a:r>
              <a:endParaRPr kumimoji="1" lang="en-US" altLang="ja-JP" sz="2000" b="1" u="sng" dirty="0">
                <a:solidFill>
                  <a:srgbClr val="FFC000"/>
                </a:solidFill>
                <a:latin typeface="メイリオ" panose="020B0604030504040204" pitchFamily="50" charset="-128"/>
                <a:ea typeface="メイリオ" panose="020B0604030504040204" pitchFamily="50" charset="-128"/>
              </a:endParaRPr>
            </a:p>
            <a:p>
              <a:pPr algn="ctr"/>
              <a:r>
                <a:rPr kumimoji="1" lang="en-US" altLang="ja-JP" sz="2000" b="1" dirty="0">
                  <a:solidFill>
                    <a:srgbClr val="FFC000"/>
                  </a:solidFill>
                  <a:latin typeface="メイリオ" panose="020B0604030504040204" pitchFamily="50" charset="-128"/>
                  <a:ea typeface="メイリオ" panose="020B0604030504040204" pitchFamily="50" charset="-128"/>
                </a:rPr>
                <a:t>5</a:t>
              </a:r>
              <a:r>
                <a:rPr kumimoji="1" lang="ja-JP" altLang="en-US" sz="2000" b="1" dirty="0">
                  <a:solidFill>
                    <a:srgbClr val="FFC000"/>
                  </a:solidFill>
                  <a:latin typeface="メイリオ" panose="020B0604030504040204" pitchFamily="50" charset="-128"/>
                  <a:ea typeface="メイリオ" panose="020B0604030504040204" pitchFamily="50" charset="-128"/>
                </a:rPr>
                <a:t>～</a:t>
              </a:r>
              <a:r>
                <a:rPr kumimoji="1" lang="en-US" altLang="ja-JP" sz="2000" b="1" dirty="0">
                  <a:solidFill>
                    <a:srgbClr val="FFC000"/>
                  </a:solidFill>
                  <a:latin typeface="メイリオ" panose="020B0604030504040204" pitchFamily="50" charset="-128"/>
                  <a:ea typeface="メイリオ" panose="020B0604030504040204" pitchFamily="50" charset="-128"/>
                </a:rPr>
                <a:t>15g/</a:t>
              </a:r>
              <a:r>
                <a:rPr kumimoji="1" lang="ja-JP" altLang="en-US" sz="2000" b="1" dirty="0">
                  <a:solidFill>
                    <a:srgbClr val="FFC000"/>
                  </a:solidFill>
                  <a:latin typeface="メイリオ" panose="020B0604030504040204" pitchFamily="50" charset="-128"/>
                  <a:ea typeface="メイリオ" panose="020B0604030504040204" pitchFamily="50" charset="-128"/>
                </a:rPr>
                <a:t>日</a:t>
              </a:r>
              <a:endParaRPr kumimoji="1" lang="en-US" altLang="ja-JP" sz="2000" b="1" dirty="0">
                <a:solidFill>
                  <a:srgbClr val="FFC000"/>
                </a:solidFill>
                <a:latin typeface="メイリオ" panose="020B0604030504040204" pitchFamily="50" charset="-128"/>
                <a:ea typeface="メイリオ" panose="020B0604030504040204" pitchFamily="50" charset="-128"/>
              </a:endParaRPr>
            </a:p>
            <a:p>
              <a:pPr algn="ctr"/>
              <a:r>
                <a:rPr kumimoji="1" lang="ja-JP" altLang="en-US" sz="2000" b="1" u="sng" dirty="0">
                  <a:solidFill>
                    <a:srgbClr val="FFC000"/>
                  </a:solidFill>
                  <a:latin typeface="メイリオ" panose="020B0604030504040204" pitchFamily="50" charset="-128"/>
                  <a:ea typeface="メイリオ" panose="020B0604030504040204" pitchFamily="50" charset="-128"/>
                </a:rPr>
                <a:t>男性</a:t>
              </a:r>
              <a:endParaRPr kumimoji="1" lang="en-US" altLang="ja-JP" sz="2000" b="1" u="sng" dirty="0">
                <a:solidFill>
                  <a:srgbClr val="FFC000"/>
                </a:solidFill>
                <a:latin typeface="メイリオ" panose="020B0604030504040204" pitchFamily="50" charset="-128"/>
                <a:ea typeface="メイリオ" panose="020B0604030504040204" pitchFamily="50" charset="-128"/>
              </a:endParaRPr>
            </a:p>
            <a:p>
              <a:pPr algn="ctr"/>
              <a:r>
                <a:rPr kumimoji="1" lang="en-US" altLang="ja-JP" sz="2000" b="1" dirty="0">
                  <a:solidFill>
                    <a:srgbClr val="FFC000"/>
                  </a:solidFill>
                  <a:latin typeface="メイリオ" panose="020B0604030504040204" pitchFamily="50" charset="-128"/>
                  <a:ea typeface="メイリオ" panose="020B0604030504040204" pitchFamily="50" charset="-128"/>
                </a:rPr>
                <a:t>5</a:t>
              </a:r>
              <a:r>
                <a:rPr kumimoji="1" lang="ja-JP" altLang="en-US" sz="2000" b="1" dirty="0">
                  <a:solidFill>
                    <a:srgbClr val="FFC000"/>
                  </a:solidFill>
                  <a:latin typeface="メイリオ" panose="020B0604030504040204" pitchFamily="50" charset="-128"/>
                  <a:ea typeface="メイリオ" panose="020B0604030504040204" pitchFamily="50" charset="-128"/>
                </a:rPr>
                <a:t>～</a:t>
              </a:r>
              <a:r>
                <a:rPr kumimoji="1" lang="en-US" altLang="ja-JP" sz="2000" b="1" dirty="0">
                  <a:solidFill>
                    <a:srgbClr val="FFC000"/>
                  </a:solidFill>
                  <a:latin typeface="メイリオ" panose="020B0604030504040204" pitchFamily="50" charset="-128"/>
                  <a:ea typeface="メイリオ" panose="020B0604030504040204" pitchFamily="50" charset="-128"/>
                </a:rPr>
                <a:t>30g/</a:t>
              </a:r>
              <a:r>
                <a:rPr kumimoji="1" lang="ja-JP" altLang="en-US" sz="2000" b="1" dirty="0">
                  <a:solidFill>
                    <a:srgbClr val="FFC000"/>
                  </a:solidFill>
                  <a:latin typeface="メイリオ" panose="020B0604030504040204" pitchFamily="50" charset="-128"/>
                  <a:ea typeface="メイリオ" panose="020B0604030504040204" pitchFamily="50" charset="-128"/>
                </a:rPr>
                <a:t>日</a:t>
              </a:r>
              <a:endParaRPr kumimoji="1" lang="en-US" altLang="ja-JP" sz="2000" b="1" dirty="0">
                <a:solidFill>
                  <a:srgbClr val="FFC000"/>
                </a:solidFill>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8129E6C9-394D-4E83-9ABF-3DD1618D7003}"/>
                </a:ext>
              </a:extLst>
            </p:cNvPr>
            <p:cNvSpPr txBox="1"/>
            <p:nvPr/>
          </p:nvSpPr>
          <p:spPr>
            <a:xfrm>
              <a:off x="9819252" y="3851042"/>
              <a:ext cx="1749197" cy="1384995"/>
            </a:xfrm>
            <a:prstGeom prst="rect">
              <a:avLst/>
            </a:prstGeom>
            <a:noFill/>
          </p:spPr>
          <p:txBody>
            <a:bodyPr wrap="none" rtlCol="0" anchor="ctr">
              <a:spAutoFit/>
            </a:bodyPr>
            <a:lstStyle/>
            <a:p>
              <a:pPr algn="ctr"/>
              <a:r>
                <a:rPr kumimoji="1" lang="en-US" altLang="ja-JP" sz="2000" b="1" dirty="0">
                  <a:solidFill>
                    <a:srgbClr val="FFC000"/>
                  </a:solidFill>
                  <a:latin typeface="メイリオ" panose="020B0604030504040204" pitchFamily="50" charset="-128"/>
                  <a:ea typeface="メイリオ" panose="020B0604030504040204" pitchFamily="50" charset="-128"/>
                </a:rPr>
                <a:t>AHEI</a:t>
              </a:r>
            </a:p>
            <a:p>
              <a:pPr algn="ctr"/>
              <a:r>
                <a:rPr kumimoji="1" lang="ja-JP" altLang="en-US" sz="2000" b="1" dirty="0">
                  <a:solidFill>
                    <a:srgbClr val="FFC000"/>
                  </a:solidFill>
                  <a:latin typeface="メイリオ" panose="020B0604030504040204" pitchFamily="50" charset="-128"/>
                  <a:ea typeface="メイリオ" panose="020B0604030504040204" pitchFamily="50" charset="-128"/>
                </a:rPr>
                <a:t>スコア</a:t>
              </a:r>
              <a:endParaRPr kumimoji="1" lang="en-US" altLang="ja-JP" sz="2000" b="1" dirty="0">
                <a:solidFill>
                  <a:srgbClr val="FFC000"/>
                </a:solidFill>
                <a:latin typeface="メイリオ" panose="020B0604030504040204" pitchFamily="50" charset="-128"/>
                <a:ea typeface="メイリオ" panose="020B0604030504040204" pitchFamily="50" charset="-128"/>
              </a:endParaRPr>
            </a:p>
            <a:p>
              <a:pPr algn="ctr"/>
              <a:r>
                <a:rPr kumimoji="1" lang="ja-JP" altLang="en-US" sz="2000" b="1" dirty="0">
                  <a:solidFill>
                    <a:srgbClr val="FFC000"/>
                  </a:solidFill>
                  <a:latin typeface="メイリオ" panose="020B0604030504040204" pitchFamily="50" charset="-128"/>
                  <a:ea typeface="メイリオ" panose="020B0604030504040204" pitchFamily="50" charset="-128"/>
                </a:rPr>
                <a:t>上位</a:t>
              </a:r>
              <a:r>
                <a:rPr kumimoji="1" lang="en-US" altLang="ja-JP" sz="2000" b="1" dirty="0">
                  <a:solidFill>
                    <a:srgbClr val="FFC000"/>
                  </a:solidFill>
                  <a:latin typeface="メイリオ" panose="020B0604030504040204" pitchFamily="50" charset="-128"/>
                  <a:ea typeface="メイリオ" panose="020B0604030504040204" pitchFamily="50" charset="-128"/>
                </a:rPr>
                <a:t>40</a:t>
              </a:r>
              <a:r>
                <a:rPr kumimoji="1" lang="ja-JP" altLang="en-US" sz="2000" b="1" dirty="0">
                  <a:solidFill>
                    <a:srgbClr val="FFC000"/>
                  </a:solidFill>
                  <a:latin typeface="メイリオ" panose="020B0604030504040204" pitchFamily="50" charset="-128"/>
                  <a:ea typeface="メイリオ" panose="020B0604030504040204" pitchFamily="50" charset="-128"/>
                </a:rPr>
                <a:t>％</a:t>
              </a:r>
              <a:endParaRPr kumimoji="1" lang="en-US" altLang="ja-JP" sz="2000" b="1" dirty="0">
                <a:solidFill>
                  <a:srgbClr val="FFC000"/>
                </a:solidFill>
                <a:latin typeface="メイリオ" panose="020B0604030504040204" pitchFamily="50" charset="-128"/>
                <a:ea typeface="メイリオ" panose="020B0604030504040204" pitchFamily="50" charset="-128"/>
              </a:endParaRPr>
            </a:p>
          </p:txBody>
        </p:sp>
        <p:sp>
          <p:nvSpPr>
            <p:cNvPr id="32" name="四角形: 角を丸くする 31">
              <a:extLst>
                <a:ext uri="{FF2B5EF4-FFF2-40B4-BE49-F238E27FC236}">
                  <a16:creationId xmlns:a16="http://schemas.microsoft.com/office/drawing/2014/main" id="{67055636-54FC-42ED-B77E-28CA52E94902}"/>
                </a:ext>
              </a:extLst>
            </p:cNvPr>
            <p:cNvSpPr/>
            <p:nvPr/>
          </p:nvSpPr>
          <p:spPr>
            <a:xfrm>
              <a:off x="481558" y="811693"/>
              <a:ext cx="2027986" cy="4793133"/>
            </a:xfrm>
            <a:prstGeom prst="roundRect">
              <a:avLst>
                <a:gd name="adj" fmla="val 9206"/>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四角形: 角を丸くする 32">
              <a:extLst>
                <a:ext uri="{FF2B5EF4-FFF2-40B4-BE49-F238E27FC236}">
                  <a16:creationId xmlns:a16="http://schemas.microsoft.com/office/drawing/2014/main" id="{AF618C4C-2680-4CC4-8A81-50F0F5EDE2E1}"/>
                </a:ext>
              </a:extLst>
            </p:cNvPr>
            <p:cNvSpPr/>
            <p:nvPr/>
          </p:nvSpPr>
          <p:spPr>
            <a:xfrm>
              <a:off x="2816871" y="811693"/>
              <a:ext cx="2027986" cy="4793133"/>
            </a:xfrm>
            <a:prstGeom prst="roundRect">
              <a:avLst>
                <a:gd name="adj" fmla="val 9206"/>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四角形: 角を丸くする 33">
              <a:extLst>
                <a:ext uri="{FF2B5EF4-FFF2-40B4-BE49-F238E27FC236}">
                  <a16:creationId xmlns:a16="http://schemas.microsoft.com/office/drawing/2014/main" id="{72ECEEA8-C12D-4859-925B-DE5A21E982E5}"/>
                </a:ext>
              </a:extLst>
            </p:cNvPr>
            <p:cNvSpPr/>
            <p:nvPr/>
          </p:nvSpPr>
          <p:spPr>
            <a:xfrm>
              <a:off x="5145088" y="811693"/>
              <a:ext cx="2027986" cy="4793133"/>
            </a:xfrm>
            <a:prstGeom prst="roundRect">
              <a:avLst>
                <a:gd name="adj" fmla="val 9206"/>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四角形: 角を丸くする 34">
              <a:extLst>
                <a:ext uri="{FF2B5EF4-FFF2-40B4-BE49-F238E27FC236}">
                  <a16:creationId xmlns:a16="http://schemas.microsoft.com/office/drawing/2014/main" id="{9598E0DD-5432-4A0F-8222-7E9C8FF9C89A}"/>
                </a:ext>
              </a:extLst>
            </p:cNvPr>
            <p:cNvSpPr/>
            <p:nvPr/>
          </p:nvSpPr>
          <p:spPr>
            <a:xfrm>
              <a:off x="7431556" y="811693"/>
              <a:ext cx="2027986" cy="4793133"/>
            </a:xfrm>
            <a:prstGeom prst="roundRect">
              <a:avLst>
                <a:gd name="adj" fmla="val 9206"/>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四角形: 角を丸くする 35">
              <a:extLst>
                <a:ext uri="{FF2B5EF4-FFF2-40B4-BE49-F238E27FC236}">
                  <a16:creationId xmlns:a16="http://schemas.microsoft.com/office/drawing/2014/main" id="{6FEC9D30-1ADA-4638-B1C6-3DE8968C3679}"/>
                </a:ext>
              </a:extLst>
            </p:cNvPr>
            <p:cNvSpPr/>
            <p:nvPr/>
          </p:nvSpPr>
          <p:spPr>
            <a:xfrm>
              <a:off x="9682456" y="811693"/>
              <a:ext cx="2027986" cy="4793133"/>
            </a:xfrm>
            <a:prstGeom prst="roundRect">
              <a:avLst>
                <a:gd name="adj" fmla="val 9206"/>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左中かっこ 36">
              <a:extLst>
                <a:ext uri="{FF2B5EF4-FFF2-40B4-BE49-F238E27FC236}">
                  <a16:creationId xmlns:a16="http://schemas.microsoft.com/office/drawing/2014/main" id="{6399D920-0C97-4320-915F-899C31DF74AF}"/>
                </a:ext>
              </a:extLst>
            </p:cNvPr>
            <p:cNvSpPr/>
            <p:nvPr/>
          </p:nvSpPr>
          <p:spPr>
            <a:xfrm rot="16200000">
              <a:off x="5987093" y="419954"/>
              <a:ext cx="287936" cy="1096476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38" name="テキスト ボックス 37">
            <a:extLst>
              <a:ext uri="{FF2B5EF4-FFF2-40B4-BE49-F238E27FC236}">
                <a16:creationId xmlns:a16="http://schemas.microsoft.com/office/drawing/2014/main" id="{821ABF48-B0D2-45F6-8C49-8A622061100E}"/>
              </a:ext>
            </a:extLst>
          </p:cNvPr>
          <p:cNvSpPr txBox="1"/>
          <p:nvPr/>
        </p:nvSpPr>
        <p:spPr>
          <a:xfrm>
            <a:off x="2531002" y="5487842"/>
            <a:ext cx="4134465"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実践数で参加者を層別化</a:t>
            </a:r>
            <a:endParaRPr kumimoji="1" lang="en-US" altLang="ja-JP" sz="2800" b="1" dirty="0">
              <a:latin typeface="メイリオ" panose="020B0604030504040204" pitchFamily="50" charset="-128"/>
              <a:ea typeface="メイリオ" panose="020B0604030504040204" pitchFamily="50" charset="-128"/>
            </a:endParaRPr>
          </a:p>
        </p:txBody>
      </p:sp>
      <p:sp>
        <p:nvSpPr>
          <p:cNvPr id="39" name="テキスト ボックス 38">
            <a:extLst>
              <a:ext uri="{FF2B5EF4-FFF2-40B4-BE49-F238E27FC236}">
                <a16:creationId xmlns:a16="http://schemas.microsoft.com/office/drawing/2014/main" id="{4A7F0A3D-D184-44AC-ABDD-EC87815EC53F}"/>
              </a:ext>
            </a:extLst>
          </p:cNvPr>
          <p:cNvSpPr txBox="1"/>
          <p:nvPr/>
        </p:nvSpPr>
        <p:spPr>
          <a:xfrm>
            <a:off x="5377964" y="6604084"/>
            <a:ext cx="365184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7008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037AB66B-098E-4349-83A3-FBA98CBB7CE0}"/>
              </a:ext>
            </a:extLst>
          </p:cNvPr>
          <p:cNvSpPr txBox="1"/>
          <p:nvPr/>
        </p:nvSpPr>
        <p:spPr>
          <a:xfrm>
            <a:off x="783914" y="1418188"/>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816666" y="1418188"/>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13" name="テキスト ボックス 12">
            <a:extLst>
              <a:ext uri="{FF2B5EF4-FFF2-40B4-BE49-F238E27FC236}">
                <a16:creationId xmlns:a16="http://schemas.microsoft.com/office/drawing/2014/main" id="{A36A77B3-63C6-429E-A194-EF9D9B56DF0F}"/>
              </a:ext>
            </a:extLst>
          </p:cNvPr>
          <p:cNvSpPr txBox="1"/>
          <p:nvPr/>
        </p:nvSpPr>
        <p:spPr>
          <a:xfrm>
            <a:off x="783914" y="4866727"/>
            <a:ext cx="2118288"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示唆された危険因子</a:t>
            </a:r>
          </a:p>
        </p:txBody>
      </p:sp>
      <p:sp>
        <p:nvSpPr>
          <p:cNvPr id="14" name="テキスト ボックス 13">
            <a:extLst>
              <a:ext uri="{FF2B5EF4-FFF2-40B4-BE49-F238E27FC236}">
                <a16:creationId xmlns:a16="http://schemas.microsoft.com/office/drawing/2014/main" id="{F88E3D67-400B-4F31-A6C3-7DD0BC85A751}"/>
              </a:ext>
            </a:extLst>
          </p:cNvPr>
          <p:cNvSpPr txBox="1"/>
          <p:nvPr/>
        </p:nvSpPr>
        <p:spPr>
          <a:xfrm>
            <a:off x="5898969" y="4866726"/>
            <a:ext cx="2302452"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示唆された保護的因子</a:t>
            </a:r>
          </a:p>
        </p:txBody>
      </p:sp>
      <p:sp>
        <p:nvSpPr>
          <p:cNvPr id="18" name="テキスト ボックス 17">
            <a:extLst>
              <a:ext uri="{FF2B5EF4-FFF2-40B4-BE49-F238E27FC236}">
                <a16:creationId xmlns:a16="http://schemas.microsoft.com/office/drawing/2014/main" id="{B5BE79D4-DB3F-42C2-B265-5473A499ED90}"/>
              </a:ext>
            </a:extLst>
          </p:cNvPr>
          <p:cNvSpPr txBox="1"/>
          <p:nvPr/>
        </p:nvSpPr>
        <p:spPr>
          <a:xfrm>
            <a:off x="4547516" y="5141959"/>
            <a:ext cx="3469742" cy="430887"/>
          </a:xfrm>
          <a:prstGeom prst="rect">
            <a:avLst/>
          </a:prstGeom>
          <a:noFill/>
        </p:spPr>
        <p:txBody>
          <a:bodyPr wrap="square" rtlCol="0">
            <a:spAutoFit/>
          </a:bodyPr>
          <a:lstStyle/>
          <a:p>
            <a:r>
              <a:rPr kumimoji="1" lang="ja-JP" altLang="en-US" sz="1100" b="1" dirty="0">
                <a:solidFill>
                  <a:schemeClr val="bg1"/>
                </a:solidFill>
                <a:latin typeface="Meiryo UI" panose="020B0604030504040204" pitchFamily="50" charset="-128"/>
                <a:ea typeface="Meiryo UI" panose="020B0604030504040204" pitchFamily="50" charset="-128"/>
              </a:rPr>
              <a:t>甲状腺刺激ホルモン／</a:t>
            </a:r>
            <a:r>
              <a:rPr kumimoji="1" lang="en-US" altLang="ja-JP" sz="1100" b="1" dirty="0">
                <a:solidFill>
                  <a:schemeClr val="bg1"/>
                </a:solidFill>
                <a:latin typeface="Meiryo UI" panose="020B0604030504040204" pitchFamily="50" charset="-128"/>
                <a:ea typeface="Meiryo UI" panose="020B0604030504040204" pitchFamily="50" charset="-128"/>
              </a:rPr>
              <a:t>LDL-</a:t>
            </a:r>
            <a:r>
              <a:rPr kumimoji="1" lang="ja-JP" altLang="en-US" sz="1100" b="1" dirty="0">
                <a:solidFill>
                  <a:schemeClr val="bg1"/>
                </a:solidFill>
                <a:latin typeface="Meiryo UI" panose="020B0604030504040204" pitchFamily="50" charset="-128"/>
                <a:ea typeface="Meiryo UI" panose="020B0604030504040204" pitchFamily="50" charset="-128"/>
              </a:rPr>
              <a:t>コレステロール／チロシン／</a:t>
            </a:r>
            <a:r>
              <a:rPr kumimoji="1" lang="en-US" altLang="ja-JP" sz="1100" b="1" dirty="0">
                <a:solidFill>
                  <a:schemeClr val="bg1"/>
                </a:solidFill>
                <a:latin typeface="Meiryo UI" panose="020B0604030504040204" pitchFamily="50" charset="-128"/>
                <a:ea typeface="Meiryo UI" panose="020B0604030504040204" pitchFamily="50" charset="-128"/>
              </a:rPr>
              <a:t>IL-6R</a:t>
            </a:r>
            <a:r>
              <a:rPr kumimoji="1" lang="el-GR" altLang="ja-JP" sz="1100" b="1" dirty="0">
                <a:solidFill>
                  <a:schemeClr val="bg1"/>
                </a:solidFill>
                <a:latin typeface="Meiryo UI" panose="020B0604030504040204" pitchFamily="50" charset="-128"/>
                <a:ea typeface="Meiryo UI" panose="020B0604030504040204" pitchFamily="50" charset="-128"/>
              </a:rPr>
              <a:t>α</a:t>
            </a:r>
            <a:r>
              <a:rPr kumimoji="1" lang="ja-JP" altLang="en-US" sz="1100" b="1" dirty="0">
                <a:solidFill>
                  <a:schemeClr val="bg1"/>
                </a:solidFill>
                <a:latin typeface="Meiryo UI" panose="020B0604030504040204" pitchFamily="50" charset="-128"/>
                <a:ea typeface="Meiryo UI" panose="020B0604030504040204" pitchFamily="50" charset="-128"/>
              </a:rPr>
              <a:t>／朝型</a:t>
            </a:r>
          </a:p>
        </p:txBody>
      </p:sp>
      <p:sp>
        <p:nvSpPr>
          <p:cNvPr id="21" name="テキスト ボックス 20">
            <a:extLst>
              <a:ext uri="{FF2B5EF4-FFF2-40B4-BE49-F238E27FC236}">
                <a16:creationId xmlns:a16="http://schemas.microsoft.com/office/drawing/2014/main" id="{04E2AD27-3314-4537-8F84-A86F404C536F}"/>
              </a:ext>
            </a:extLst>
          </p:cNvPr>
          <p:cNvSpPr txBox="1"/>
          <p:nvPr/>
        </p:nvSpPr>
        <p:spPr>
          <a:xfrm>
            <a:off x="182230" y="306419"/>
            <a:ext cx="5929828"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平均余命の推定における多相モデル</a:t>
            </a:r>
            <a:endParaRPr kumimoji="1" lang="en-US" altLang="ja-JP" sz="2800" b="1" dirty="0">
              <a:latin typeface="メイリオ" panose="020B0604030504040204" pitchFamily="50" charset="-128"/>
              <a:ea typeface="メイリオ" panose="020B0604030504040204" pitchFamily="50" charset="-128"/>
            </a:endParaRPr>
          </a:p>
        </p:txBody>
      </p:sp>
      <p:grpSp>
        <p:nvGrpSpPr>
          <p:cNvPr id="22" name="グループ化 21">
            <a:extLst>
              <a:ext uri="{FF2B5EF4-FFF2-40B4-BE49-F238E27FC236}">
                <a16:creationId xmlns:a16="http://schemas.microsoft.com/office/drawing/2014/main" id="{ED4C53AD-113B-4B20-9ADA-40C0043EE174}"/>
              </a:ext>
            </a:extLst>
          </p:cNvPr>
          <p:cNvGrpSpPr/>
          <p:nvPr/>
        </p:nvGrpSpPr>
        <p:grpSpPr>
          <a:xfrm>
            <a:off x="280569" y="1897250"/>
            <a:ext cx="8564455" cy="3939393"/>
            <a:chOff x="1042270" y="1290376"/>
            <a:chExt cx="10113143" cy="4890193"/>
          </a:xfrm>
        </p:grpSpPr>
        <p:sp>
          <p:nvSpPr>
            <p:cNvPr id="23" name="四角形: 角を丸くする 22">
              <a:extLst>
                <a:ext uri="{FF2B5EF4-FFF2-40B4-BE49-F238E27FC236}">
                  <a16:creationId xmlns:a16="http://schemas.microsoft.com/office/drawing/2014/main" id="{BAB56236-1C2B-416F-81D5-4F567566A70A}"/>
                </a:ext>
              </a:extLst>
            </p:cNvPr>
            <p:cNvSpPr/>
            <p:nvPr/>
          </p:nvSpPr>
          <p:spPr>
            <a:xfrm>
              <a:off x="8051010" y="2769134"/>
              <a:ext cx="3104403" cy="1795272"/>
            </a:xfrm>
            <a:prstGeom prst="roundRect">
              <a:avLst>
                <a:gd name="adj" fmla="val 9876"/>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1CDABC0E-FC16-4783-9380-EEA5EA9AD2AB}"/>
                </a:ext>
              </a:extLst>
            </p:cNvPr>
            <p:cNvSpPr txBox="1"/>
            <p:nvPr/>
          </p:nvSpPr>
          <p:spPr>
            <a:xfrm>
              <a:off x="9058164" y="2277092"/>
              <a:ext cx="1028207" cy="496679"/>
            </a:xfrm>
            <a:prstGeom prst="rect">
              <a:avLst/>
            </a:prstGeom>
            <a:noFill/>
          </p:spPr>
          <p:txBody>
            <a:bodyPr wrap="none" rtlCol="0" anchor="ctr">
              <a:spAutoFit/>
            </a:bodyPr>
            <a:lstStyle/>
            <a:p>
              <a:r>
                <a:rPr kumimoji="1" lang="ja-JP" altLang="en-US" sz="2000" b="1" dirty="0">
                  <a:latin typeface="メイリオ" panose="020B0604030504040204" pitchFamily="50" charset="-128"/>
                  <a:ea typeface="メイリオ" panose="020B0604030504040204" pitchFamily="50" charset="-128"/>
                </a:rPr>
                <a:t>状態</a:t>
              </a:r>
              <a:r>
                <a:rPr kumimoji="1" lang="en-US" altLang="ja-JP" sz="2000" b="1" dirty="0">
                  <a:latin typeface="メイリオ" panose="020B0604030504040204" pitchFamily="50" charset="-128"/>
                  <a:ea typeface="メイリオ" panose="020B0604030504040204" pitchFamily="50" charset="-128"/>
                </a:rPr>
                <a:t>2</a:t>
              </a:r>
            </a:p>
          </p:txBody>
        </p:sp>
        <p:sp>
          <p:nvSpPr>
            <p:cNvPr id="29" name="テキスト ボックス 28">
              <a:extLst>
                <a:ext uri="{FF2B5EF4-FFF2-40B4-BE49-F238E27FC236}">
                  <a16:creationId xmlns:a16="http://schemas.microsoft.com/office/drawing/2014/main" id="{57114175-8749-4139-8E6D-E5909CFE680E}"/>
                </a:ext>
              </a:extLst>
            </p:cNvPr>
            <p:cNvSpPr txBox="1"/>
            <p:nvPr/>
          </p:nvSpPr>
          <p:spPr>
            <a:xfrm>
              <a:off x="9151805" y="3427927"/>
              <a:ext cx="823777" cy="496679"/>
            </a:xfrm>
            <a:prstGeom prst="rect">
              <a:avLst/>
            </a:prstGeom>
            <a:noFill/>
          </p:spPr>
          <p:txBody>
            <a:bodyPr wrap="none" rtlCol="0" anchor="ctr">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死亡</a:t>
              </a:r>
              <a:endParaRPr kumimoji="1" lang="en-US" altLang="ja-JP" sz="2000" b="1" dirty="0">
                <a:solidFill>
                  <a:schemeClr val="bg1"/>
                </a:solidFill>
                <a:latin typeface="メイリオ" panose="020B0604030504040204" pitchFamily="50" charset="-128"/>
                <a:ea typeface="メイリオ" panose="020B0604030504040204" pitchFamily="50" charset="-128"/>
              </a:endParaRPr>
            </a:p>
          </p:txBody>
        </p:sp>
        <p:grpSp>
          <p:nvGrpSpPr>
            <p:cNvPr id="30" name="グループ化 29">
              <a:extLst>
                <a:ext uri="{FF2B5EF4-FFF2-40B4-BE49-F238E27FC236}">
                  <a16:creationId xmlns:a16="http://schemas.microsoft.com/office/drawing/2014/main" id="{CB594723-8716-4D11-8166-38988E137A51}"/>
                </a:ext>
              </a:extLst>
            </p:cNvPr>
            <p:cNvGrpSpPr/>
            <p:nvPr/>
          </p:nvGrpSpPr>
          <p:grpSpPr>
            <a:xfrm>
              <a:off x="1042270" y="1290376"/>
              <a:ext cx="4307757" cy="1795272"/>
              <a:chOff x="-106074" y="1709573"/>
              <a:chExt cx="4307757" cy="1795272"/>
            </a:xfrm>
          </p:grpSpPr>
          <p:sp>
            <p:nvSpPr>
              <p:cNvPr id="49" name="四角形: 角を丸くする 48">
                <a:extLst>
                  <a:ext uri="{FF2B5EF4-FFF2-40B4-BE49-F238E27FC236}">
                    <a16:creationId xmlns:a16="http://schemas.microsoft.com/office/drawing/2014/main" id="{374A26F4-7B99-4A7F-8518-8D7E65C35FCE}"/>
                  </a:ext>
                </a:extLst>
              </p:cNvPr>
              <p:cNvSpPr/>
              <p:nvPr/>
            </p:nvSpPr>
            <p:spPr>
              <a:xfrm>
                <a:off x="1097280" y="1709573"/>
                <a:ext cx="3104403" cy="1795272"/>
              </a:xfrm>
              <a:prstGeom prst="roundRect">
                <a:avLst>
                  <a:gd name="adj" fmla="val 9876"/>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29AAA18D-CCAD-49AD-9186-531ECC3F54B6}"/>
                  </a:ext>
                </a:extLst>
              </p:cNvPr>
              <p:cNvSpPr txBox="1"/>
              <p:nvPr/>
            </p:nvSpPr>
            <p:spPr>
              <a:xfrm>
                <a:off x="-106074" y="2424503"/>
                <a:ext cx="1028207" cy="496679"/>
              </a:xfrm>
              <a:prstGeom prst="rect">
                <a:avLst/>
              </a:prstGeom>
              <a:noFill/>
            </p:spPr>
            <p:txBody>
              <a:bodyPr wrap="none" rtlCol="0" anchor="ctr">
                <a:spAutoFit/>
              </a:bodyPr>
              <a:lstStyle/>
              <a:p>
                <a:r>
                  <a:rPr kumimoji="1" lang="ja-JP" altLang="en-US" sz="2000" b="1" dirty="0">
                    <a:latin typeface="メイリオ" panose="020B0604030504040204" pitchFamily="50" charset="-128"/>
                    <a:ea typeface="メイリオ" panose="020B0604030504040204" pitchFamily="50" charset="-128"/>
                  </a:rPr>
                  <a:t>状態</a:t>
                </a:r>
                <a:r>
                  <a:rPr kumimoji="1" lang="en-US" altLang="ja-JP" sz="2000" b="1" dirty="0">
                    <a:latin typeface="メイリオ" panose="020B0604030504040204" pitchFamily="50" charset="-128"/>
                    <a:ea typeface="メイリオ" panose="020B0604030504040204" pitchFamily="50" charset="-128"/>
                  </a:rPr>
                  <a:t>0</a:t>
                </a:r>
              </a:p>
            </p:txBody>
          </p:sp>
          <p:sp>
            <p:nvSpPr>
              <p:cNvPr id="51" name="テキスト ボックス 50">
                <a:extLst>
                  <a:ext uri="{FF2B5EF4-FFF2-40B4-BE49-F238E27FC236}">
                    <a16:creationId xmlns:a16="http://schemas.microsoft.com/office/drawing/2014/main" id="{C5DE4681-17C5-4E6D-96B4-BE38B4E3792A}"/>
                  </a:ext>
                </a:extLst>
              </p:cNvPr>
              <p:cNvSpPr txBox="1"/>
              <p:nvPr/>
            </p:nvSpPr>
            <p:spPr>
              <a:xfrm>
                <a:off x="2189038" y="2042443"/>
                <a:ext cx="1732354" cy="1260801"/>
              </a:xfrm>
              <a:prstGeom prst="rect">
                <a:avLst/>
              </a:prstGeom>
              <a:noFill/>
            </p:spPr>
            <p:txBody>
              <a:bodyPr wrap="none" rtlCol="0" anchor="ctr">
                <a:spAutoFit/>
              </a:bodyPr>
              <a:lstStyle/>
              <a:p>
                <a:pPr algn="ctr"/>
                <a:r>
                  <a:rPr kumimoji="1" lang="en-US" altLang="ja-JP" sz="2000" b="1" dirty="0">
                    <a:latin typeface="メイリオ" panose="020B0604030504040204" pitchFamily="50" charset="-128"/>
                    <a:ea typeface="メイリオ" panose="020B0604030504040204" pitchFamily="50" charset="-128"/>
                  </a:rPr>
                  <a:t>2</a:t>
                </a:r>
                <a:r>
                  <a:rPr kumimoji="1" lang="ja-JP" altLang="en-US" sz="2000" b="1" dirty="0">
                    <a:latin typeface="メイリオ" panose="020B0604030504040204" pitchFamily="50" charset="-128"/>
                    <a:ea typeface="メイリオ" panose="020B0604030504040204" pitchFamily="50" charset="-128"/>
                  </a:rPr>
                  <a:t>型糖尿病</a:t>
                </a:r>
                <a:endParaRPr kumimoji="1" lang="en-US" altLang="ja-JP" sz="2000" b="1" dirty="0">
                  <a:latin typeface="メイリオ" panose="020B0604030504040204" pitchFamily="50" charset="-128"/>
                  <a:ea typeface="メイリオ" panose="020B0604030504040204" pitchFamily="50" charset="-128"/>
                </a:endParaRPr>
              </a:p>
              <a:p>
                <a:pPr algn="ctr"/>
                <a:r>
                  <a:rPr kumimoji="1" lang="ja-JP" altLang="en-US" sz="2000" b="1" dirty="0">
                    <a:latin typeface="メイリオ" panose="020B0604030504040204" pitchFamily="50" charset="-128"/>
                    <a:ea typeface="メイリオ" panose="020B0604030504040204" pitchFamily="50" charset="-128"/>
                  </a:rPr>
                  <a:t>心血管疾患</a:t>
                </a:r>
                <a:endParaRPr kumimoji="1" lang="en-US" altLang="ja-JP" sz="2000" b="1" dirty="0">
                  <a:latin typeface="メイリオ" panose="020B0604030504040204" pitchFamily="50" charset="-128"/>
                  <a:ea typeface="メイリオ" panose="020B0604030504040204" pitchFamily="50" charset="-128"/>
                </a:endParaRPr>
              </a:p>
              <a:p>
                <a:pPr algn="ctr"/>
                <a:r>
                  <a:rPr kumimoji="1" lang="ja-JP" altLang="en-US" sz="2000" b="1" dirty="0">
                    <a:latin typeface="メイリオ" panose="020B0604030504040204" pitchFamily="50" charset="-128"/>
                    <a:ea typeface="メイリオ" panose="020B0604030504040204" pitchFamily="50" charset="-128"/>
                  </a:rPr>
                  <a:t>がん</a:t>
                </a:r>
                <a:endParaRPr kumimoji="1" lang="en-US" altLang="ja-JP" sz="2000" b="1" dirty="0">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D076A14E-6DB6-4675-BD0D-47058EF7058E}"/>
                  </a:ext>
                </a:extLst>
              </p:cNvPr>
              <p:cNvSpPr/>
              <p:nvPr/>
            </p:nvSpPr>
            <p:spPr>
              <a:xfrm>
                <a:off x="1302923" y="1885776"/>
                <a:ext cx="553998" cy="1479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C6973A89-C77B-4681-84B4-19E9BB635184}"/>
                  </a:ext>
                </a:extLst>
              </p:cNvPr>
              <p:cNvSpPr txBox="1"/>
              <p:nvPr/>
            </p:nvSpPr>
            <p:spPr>
              <a:xfrm>
                <a:off x="1275572" y="1945489"/>
                <a:ext cx="581490" cy="1388154"/>
              </a:xfrm>
              <a:prstGeom prst="rect">
                <a:avLst/>
              </a:prstGeom>
              <a:noFill/>
            </p:spPr>
            <p:txBody>
              <a:bodyPr vert="eaVert" wrap="none" rtlCol="0">
                <a:spAutoFit/>
              </a:bodyPr>
              <a:lstStyle/>
              <a:p>
                <a:r>
                  <a:rPr kumimoji="1" lang="ja-JP" altLang="en-US" sz="2000" b="1" dirty="0">
                    <a:latin typeface="Meiryo UI" panose="020B0604030504040204" pitchFamily="50" charset="-128"/>
                    <a:ea typeface="Meiryo UI" panose="020B0604030504040204" pitchFamily="50" charset="-128"/>
                  </a:rPr>
                  <a:t>罹患なし</a:t>
                </a:r>
              </a:p>
            </p:txBody>
          </p:sp>
        </p:grpSp>
        <p:grpSp>
          <p:nvGrpSpPr>
            <p:cNvPr id="31" name="グループ化 30">
              <a:extLst>
                <a:ext uri="{FF2B5EF4-FFF2-40B4-BE49-F238E27FC236}">
                  <a16:creationId xmlns:a16="http://schemas.microsoft.com/office/drawing/2014/main" id="{C638E0E4-4C86-421B-89EB-A34F55959F0C}"/>
                </a:ext>
              </a:extLst>
            </p:cNvPr>
            <p:cNvGrpSpPr/>
            <p:nvPr/>
          </p:nvGrpSpPr>
          <p:grpSpPr>
            <a:xfrm>
              <a:off x="1047145" y="4385297"/>
              <a:ext cx="4332797" cy="1795272"/>
              <a:chOff x="-142162" y="4610829"/>
              <a:chExt cx="4332797" cy="1795272"/>
            </a:xfrm>
          </p:grpSpPr>
          <p:sp>
            <p:nvSpPr>
              <p:cNvPr id="44" name="四角形: 角を丸くする 43">
                <a:extLst>
                  <a:ext uri="{FF2B5EF4-FFF2-40B4-BE49-F238E27FC236}">
                    <a16:creationId xmlns:a16="http://schemas.microsoft.com/office/drawing/2014/main" id="{140E92D5-371A-4CE3-A75E-4715CF4A8193}"/>
                  </a:ext>
                </a:extLst>
              </p:cNvPr>
              <p:cNvSpPr/>
              <p:nvPr/>
            </p:nvSpPr>
            <p:spPr>
              <a:xfrm>
                <a:off x="1086232" y="4610829"/>
                <a:ext cx="3104403" cy="1795272"/>
              </a:xfrm>
              <a:prstGeom prst="roundRect">
                <a:avLst>
                  <a:gd name="adj" fmla="val 9876"/>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sp>
            <p:nvSpPr>
              <p:cNvPr id="45" name="テキスト ボックス 44">
                <a:extLst>
                  <a:ext uri="{FF2B5EF4-FFF2-40B4-BE49-F238E27FC236}">
                    <a16:creationId xmlns:a16="http://schemas.microsoft.com/office/drawing/2014/main" id="{57DD01D0-319A-41EB-83E7-04EC26E085A0}"/>
                  </a:ext>
                </a:extLst>
              </p:cNvPr>
              <p:cNvSpPr txBox="1"/>
              <p:nvPr/>
            </p:nvSpPr>
            <p:spPr>
              <a:xfrm>
                <a:off x="2189036" y="4941217"/>
                <a:ext cx="1732354" cy="1260801"/>
              </a:xfrm>
              <a:prstGeom prst="rect">
                <a:avLst/>
              </a:prstGeom>
              <a:noFill/>
            </p:spPr>
            <p:txBody>
              <a:bodyPr wrap="none" rtlCol="0" anchor="ctr">
                <a:spAutoFit/>
              </a:bodyPr>
              <a:lstStyle/>
              <a:p>
                <a:pPr algn="ctr"/>
                <a:r>
                  <a:rPr kumimoji="1" lang="en-US" altLang="ja-JP" sz="2000" b="1" dirty="0">
                    <a:latin typeface="メイリオ" panose="020B0604030504040204" pitchFamily="50" charset="-128"/>
                    <a:ea typeface="メイリオ" panose="020B0604030504040204" pitchFamily="50" charset="-128"/>
                  </a:rPr>
                  <a:t>2</a:t>
                </a:r>
                <a:r>
                  <a:rPr kumimoji="1" lang="ja-JP" altLang="en-US" sz="2000" b="1" dirty="0">
                    <a:latin typeface="メイリオ" panose="020B0604030504040204" pitchFamily="50" charset="-128"/>
                    <a:ea typeface="メイリオ" panose="020B0604030504040204" pitchFamily="50" charset="-128"/>
                  </a:rPr>
                  <a:t>型糖尿病</a:t>
                </a:r>
                <a:endParaRPr kumimoji="1" lang="en-US" altLang="ja-JP" sz="2000" b="1" dirty="0">
                  <a:latin typeface="メイリオ" panose="020B0604030504040204" pitchFamily="50" charset="-128"/>
                  <a:ea typeface="メイリオ" panose="020B0604030504040204" pitchFamily="50" charset="-128"/>
                </a:endParaRPr>
              </a:p>
              <a:p>
                <a:pPr algn="ctr"/>
                <a:r>
                  <a:rPr kumimoji="1" lang="ja-JP" altLang="en-US" sz="2000" b="1" dirty="0">
                    <a:latin typeface="メイリオ" panose="020B0604030504040204" pitchFamily="50" charset="-128"/>
                    <a:ea typeface="メイリオ" panose="020B0604030504040204" pitchFamily="50" charset="-128"/>
                  </a:rPr>
                  <a:t>心血管疾患</a:t>
                </a:r>
                <a:endParaRPr kumimoji="1" lang="en-US" altLang="ja-JP" sz="2000" b="1" dirty="0">
                  <a:latin typeface="メイリオ" panose="020B0604030504040204" pitchFamily="50" charset="-128"/>
                  <a:ea typeface="メイリオ" panose="020B0604030504040204" pitchFamily="50" charset="-128"/>
                </a:endParaRPr>
              </a:p>
              <a:p>
                <a:pPr algn="ctr"/>
                <a:r>
                  <a:rPr kumimoji="1" lang="ja-JP" altLang="en-US" sz="2000" b="1" dirty="0">
                    <a:latin typeface="メイリオ" panose="020B0604030504040204" pitchFamily="50" charset="-128"/>
                    <a:ea typeface="メイリオ" panose="020B0604030504040204" pitchFamily="50" charset="-128"/>
                  </a:rPr>
                  <a:t>がん</a:t>
                </a:r>
                <a:endParaRPr kumimoji="1" lang="en-US" altLang="ja-JP" sz="2000" b="1" dirty="0">
                  <a:latin typeface="メイリオ" panose="020B0604030504040204" pitchFamily="50" charset="-128"/>
                  <a:ea typeface="メイリオ" panose="020B0604030504040204" pitchFamily="50" charset="-128"/>
                </a:endParaRPr>
              </a:p>
            </p:txBody>
          </p:sp>
          <p:sp>
            <p:nvSpPr>
              <p:cNvPr id="46" name="テキスト ボックス 45">
                <a:extLst>
                  <a:ext uri="{FF2B5EF4-FFF2-40B4-BE49-F238E27FC236}">
                    <a16:creationId xmlns:a16="http://schemas.microsoft.com/office/drawing/2014/main" id="{C29D7093-4189-4007-BAB6-259CA4349711}"/>
                  </a:ext>
                </a:extLst>
              </p:cNvPr>
              <p:cNvSpPr txBox="1"/>
              <p:nvPr/>
            </p:nvSpPr>
            <p:spPr>
              <a:xfrm>
                <a:off x="-142162" y="5218611"/>
                <a:ext cx="1028207" cy="496679"/>
              </a:xfrm>
              <a:prstGeom prst="rect">
                <a:avLst/>
              </a:prstGeom>
              <a:noFill/>
            </p:spPr>
            <p:txBody>
              <a:bodyPr wrap="none" rtlCol="0" anchor="ctr">
                <a:spAutoFit/>
              </a:bodyPr>
              <a:lstStyle/>
              <a:p>
                <a:r>
                  <a:rPr kumimoji="1" lang="ja-JP" altLang="en-US" sz="2000" b="1" dirty="0">
                    <a:latin typeface="メイリオ" panose="020B0604030504040204" pitchFamily="50" charset="-128"/>
                    <a:ea typeface="メイリオ" panose="020B0604030504040204" pitchFamily="50" charset="-128"/>
                  </a:rPr>
                  <a:t>状態</a:t>
                </a:r>
                <a:r>
                  <a:rPr kumimoji="1" lang="en-US" altLang="ja-JP" sz="2000" b="1" dirty="0">
                    <a:latin typeface="メイリオ" panose="020B0604030504040204" pitchFamily="50" charset="-128"/>
                    <a:ea typeface="メイリオ" panose="020B0604030504040204" pitchFamily="50" charset="-128"/>
                  </a:rPr>
                  <a:t>1</a:t>
                </a:r>
              </a:p>
            </p:txBody>
          </p:sp>
          <p:sp>
            <p:nvSpPr>
              <p:cNvPr id="47" name="正方形/長方形 46">
                <a:extLst>
                  <a:ext uri="{FF2B5EF4-FFF2-40B4-BE49-F238E27FC236}">
                    <a16:creationId xmlns:a16="http://schemas.microsoft.com/office/drawing/2014/main" id="{4E09FFB0-1C05-462B-8570-44385C59F7DD}"/>
                  </a:ext>
                </a:extLst>
              </p:cNvPr>
              <p:cNvSpPr/>
              <p:nvPr/>
            </p:nvSpPr>
            <p:spPr>
              <a:xfrm>
                <a:off x="1302782" y="4807253"/>
                <a:ext cx="553998" cy="1479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DC5CD162-CA33-4EE3-BA43-7137F43C16FA}"/>
                  </a:ext>
                </a:extLst>
              </p:cNvPr>
              <p:cNvSpPr txBox="1"/>
              <p:nvPr/>
            </p:nvSpPr>
            <p:spPr>
              <a:xfrm>
                <a:off x="1288093" y="5134970"/>
                <a:ext cx="581490" cy="873294"/>
              </a:xfrm>
              <a:prstGeom prst="rect">
                <a:avLst/>
              </a:prstGeom>
              <a:noFill/>
            </p:spPr>
            <p:txBody>
              <a:bodyPr vert="eaVert" wrap="square" rtlCol="0">
                <a:spAutoFit/>
              </a:bodyPr>
              <a:lstStyle/>
              <a:p>
                <a:r>
                  <a:rPr kumimoji="1" lang="ja-JP" altLang="en-US" sz="2000" b="1" dirty="0">
                    <a:latin typeface="Meiryo UI" panose="020B0604030504040204" pitchFamily="50" charset="-128"/>
                    <a:ea typeface="Meiryo UI" panose="020B0604030504040204" pitchFamily="50" charset="-128"/>
                  </a:rPr>
                  <a:t>発症</a:t>
                </a:r>
              </a:p>
            </p:txBody>
          </p:sp>
        </p:grpSp>
        <p:sp>
          <p:nvSpPr>
            <p:cNvPr id="32" name="矢印: 下 31">
              <a:extLst>
                <a:ext uri="{FF2B5EF4-FFF2-40B4-BE49-F238E27FC236}">
                  <a16:creationId xmlns:a16="http://schemas.microsoft.com/office/drawing/2014/main" id="{C586B97B-6693-409B-BFD0-F9A4375C0CAC}"/>
                </a:ext>
              </a:extLst>
            </p:cNvPr>
            <p:cNvSpPr/>
            <p:nvPr/>
          </p:nvSpPr>
          <p:spPr>
            <a:xfrm>
              <a:off x="3582643" y="3244742"/>
              <a:ext cx="490194" cy="981461"/>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矢印: 下 32">
              <a:extLst>
                <a:ext uri="{FF2B5EF4-FFF2-40B4-BE49-F238E27FC236}">
                  <a16:creationId xmlns:a16="http://schemas.microsoft.com/office/drawing/2014/main" id="{2196C3B8-4767-46DA-9046-7F32C9AD109E}"/>
                </a:ext>
              </a:extLst>
            </p:cNvPr>
            <p:cNvSpPr/>
            <p:nvPr/>
          </p:nvSpPr>
          <p:spPr>
            <a:xfrm rot="17876353">
              <a:off x="6524722" y="1362762"/>
              <a:ext cx="490194" cy="268039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a:extLst>
                <a:ext uri="{FF2B5EF4-FFF2-40B4-BE49-F238E27FC236}">
                  <a16:creationId xmlns:a16="http://schemas.microsoft.com/office/drawing/2014/main" id="{23C10B7E-00DC-4D2A-9A36-952A741D868A}"/>
                </a:ext>
              </a:extLst>
            </p:cNvPr>
            <p:cNvGrpSpPr/>
            <p:nvPr/>
          </p:nvGrpSpPr>
          <p:grpSpPr>
            <a:xfrm>
              <a:off x="1896548" y="3496516"/>
              <a:ext cx="3954026" cy="420266"/>
              <a:chOff x="1515548" y="3334591"/>
              <a:chExt cx="3954026" cy="420266"/>
            </a:xfrm>
          </p:grpSpPr>
          <p:sp>
            <p:nvSpPr>
              <p:cNvPr id="42" name="正方形/長方形 41">
                <a:extLst>
                  <a:ext uri="{FF2B5EF4-FFF2-40B4-BE49-F238E27FC236}">
                    <a16:creationId xmlns:a16="http://schemas.microsoft.com/office/drawing/2014/main" id="{ED978B44-FC2E-4245-9E14-BCC25E163495}"/>
                  </a:ext>
                </a:extLst>
              </p:cNvPr>
              <p:cNvSpPr/>
              <p:nvPr/>
            </p:nvSpPr>
            <p:spPr>
              <a:xfrm>
                <a:off x="1515548" y="3338471"/>
                <a:ext cx="3954026" cy="343991"/>
              </a:xfrm>
              <a:prstGeom prst="rect">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F79EA6E4-CC92-4D47-9300-2F8345D1E55B}"/>
                  </a:ext>
                </a:extLst>
              </p:cNvPr>
              <p:cNvSpPr txBox="1"/>
              <p:nvPr/>
            </p:nvSpPr>
            <p:spPr>
              <a:xfrm>
                <a:off x="1566377" y="3334591"/>
                <a:ext cx="3852369" cy="420266"/>
              </a:xfrm>
              <a:prstGeom prst="rect">
                <a:avLst/>
              </a:prstGeom>
              <a:noFill/>
            </p:spPr>
            <p:txBody>
              <a:bodyPr wrap="none" rtlCol="0" anchor="ctr">
                <a:spAutoFit/>
              </a:bodyPr>
              <a:lstStyle/>
              <a:p>
                <a:r>
                  <a:rPr kumimoji="1" lang="ja-JP" altLang="en-US" sz="1600" b="1" dirty="0">
                    <a:latin typeface="メイリオ" panose="020B0604030504040204" pitchFamily="50" charset="-128"/>
                    <a:ea typeface="メイリオ" panose="020B0604030504040204" pitchFamily="50" charset="-128"/>
                  </a:rPr>
                  <a:t>主要慢性疾患の「ない」生存期間</a:t>
                </a:r>
                <a:endParaRPr kumimoji="1" lang="en-US" altLang="ja-JP" sz="1600" b="1" dirty="0">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AE31977C-C760-428B-8812-979672F9476C}"/>
                </a:ext>
              </a:extLst>
            </p:cNvPr>
            <p:cNvGrpSpPr/>
            <p:nvPr/>
          </p:nvGrpSpPr>
          <p:grpSpPr>
            <a:xfrm>
              <a:off x="5493155" y="2364974"/>
              <a:ext cx="2177065" cy="769243"/>
              <a:chOff x="1453033" y="3120105"/>
              <a:chExt cx="2177065" cy="769243"/>
            </a:xfrm>
          </p:grpSpPr>
          <p:sp>
            <p:nvSpPr>
              <p:cNvPr id="40" name="正方形/長方形 39">
                <a:extLst>
                  <a:ext uri="{FF2B5EF4-FFF2-40B4-BE49-F238E27FC236}">
                    <a16:creationId xmlns:a16="http://schemas.microsoft.com/office/drawing/2014/main" id="{7941CD81-3FD7-49BF-8FEE-D7194C91177D}"/>
                  </a:ext>
                </a:extLst>
              </p:cNvPr>
              <p:cNvSpPr/>
              <p:nvPr/>
            </p:nvSpPr>
            <p:spPr>
              <a:xfrm>
                <a:off x="1515548" y="3120105"/>
                <a:ext cx="2114550" cy="737852"/>
              </a:xfrm>
              <a:prstGeom prst="rect">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04DA2DDC-EA4B-4846-9CD4-FF01FF5D12D2}"/>
                  </a:ext>
                </a:extLst>
              </p:cNvPr>
              <p:cNvSpPr txBox="1"/>
              <p:nvPr/>
            </p:nvSpPr>
            <p:spPr>
              <a:xfrm>
                <a:off x="1453033" y="3163433"/>
                <a:ext cx="2156357" cy="725915"/>
              </a:xfrm>
              <a:prstGeom prst="rect">
                <a:avLst/>
              </a:prstGeom>
              <a:noFill/>
            </p:spPr>
            <p:txBody>
              <a:bodyPr wrap="non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主要慢性疾患の</a:t>
                </a:r>
                <a:endParaRPr kumimoji="1" lang="en-US" altLang="ja-JP" sz="1600" b="1" dirty="0">
                  <a:latin typeface="メイリオ" panose="020B0604030504040204" pitchFamily="50" charset="-128"/>
                  <a:ea typeface="メイリオ" panose="020B0604030504040204" pitchFamily="50" charset="-128"/>
                </a:endParaRPr>
              </a:p>
              <a:p>
                <a:pPr algn="ctr"/>
                <a:r>
                  <a:rPr kumimoji="1" lang="ja-JP" altLang="en-US" sz="1600" b="1" dirty="0">
                    <a:latin typeface="メイリオ" panose="020B0604030504040204" pitchFamily="50" charset="-128"/>
                    <a:ea typeface="メイリオ" panose="020B0604030504040204" pitchFamily="50" charset="-128"/>
                  </a:rPr>
                  <a:t>「ない」生存期間</a:t>
                </a:r>
                <a:endParaRPr kumimoji="1" lang="en-US" altLang="ja-JP" sz="1600" b="1" dirty="0">
                  <a:latin typeface="メイリオ" panose="020B0604030504040204" pitchFamily="50" charset="-128"/>
                  <a:ea typeface="メイリオ" panose="020B0604030504040204" pitchFamily="50" charset="-128"/>
                </a:endParaRPr>
              </a:p>
            </p:txBody>
          </p:sp>
        </p:grpSp>
        <p:sp>
          <p:nvSpPr>
            <p:cNvPr id="36" name="矢印: 下 35">
              <a:extLst>
                <a:ext uri="{FF2B5EF4-FFF2-40B4-BE49-F238E27FC236}">
                  <a16:creationId xmlns:a16="http://schemas.microsoft.com/office/drawing/2014/main" id="{CCFACAD9-865A-4BCB-8511-DDB3F1C73589}"/>
                </a:ext>
              </a:extLst>
            </p:cNvPr>
            <p:cNvSpPr/>
            <p:nvPr/>
          </p:nvSpPr>
          <p:spPr>
            <a:xfrm rot="14592138">
              <a:off x="6514778" y="3254514"/>
              <a:ext cx="490194" cy="2680390"/>
            </a:xfrm>
            <a:prstGeom prst="down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7" name="グループ化 36">
              <a:extLst>
                <a:ext uri="{FF2B5EF4-FFF2-40B4-BE49-F238E27FC236}">
                  <a16:creationId xmlns:a16="http://schemas.microsoft.com/office/drawing/2014/main" id="{63F6118F-35F2-4A80-975D-4BC7D602B494}"/>
                </a:ext>
              </a:extLst>
            </p:cNvPr>
            <p:cNvGrpSpPr/>
            <p:nvPr/>
          </p:nvGrpSpPr>
          <p:grpSpPr>
            <a:xfrm>
              <a:off x="5549433" y="4280615"/>
              <a:ext cx="2177065" cy="769243"/>
              <a:chOff x="1453033" y="3120105"/>
              <a:chExt cx="2177065" cy="769243"/>
            </a:xfrm>
          </p:grpSpPr>
          <p:sp>
            <p:nvSpPr>
              <p:cNvPr id="38" name="正方形/長方形 37">
                <a:extLst>
                  <a:ext uri="{FF2B5EF4-FFF2-40B4-BE49-F238E27FC236}">
                    <a16:creationId xmlns:a16="http://schemas.microsoft.com/office/drawing/2014/main" id="{072C811F-DAAA-47F5-AD11-5FEED69BA2A9}"/>
                  </a:ext>
                </a:extLst>
              </p:cNvPr>
              <p:cNvSpPr/>
              <p:nvPr/>
            </p:nvSpPr>
            <p:spPr>
              <a:xfrm>
                <a:off x="1515548" y="3120105"/>
                <a:ext cx="2114550" cy="737852"/>
              </a:xfrm>
              <a:prstGeom prst="rect">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6832C3FA-3597-4EAC-A6E9-920875A49AEE}"/>
                  </a:ext>
                </a:extLst>
              </p:cNvPr>
              <p:cNvSpPr txBox="1"/>
              <p:nvPr/>
            </p:nvSpPr>
            <p:spPr>
              <a:xfrm>
                <a:off x="1453033" y="3163433"/>
                <a:ext cx="2156357" cy="725915"/>
              </a:xfrm>
              <a:prstGeom prst="rect">
                <a:avLst/>
              </a:prstGeom>
              <a:noFill/>
            </p:spPr>
            <p:txBody>
              <a:bodyPr wrap="non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主要慢性疾患の</a:t>
                </a:r>
                <a:endParaRPr kumimoji="1" lang="en-US" altLang="ja-JP" sz="1600" b="1" dirty="0">
                  <a:latin typeface="メイリオ" panose="020B0604030504040204" pitchFamily="50" charset="-128"/>
                  <a:ea typeface="メイリオ" panose="020B0604030504040204" pitchFamily="50" charset="-128"/>
                </a:endParaRPr>
              </a:p>
              <a:p>
                <a:pPr algn="ctr"/>
                <a:r>
                  <a:rPr kumimoji="1" lang="ja-JP" altLang="en-US" sz="1600" b="1" dirty="0">
                    <a:latin typeface="メイリオ" panose="020B0604030504040204" pitchFamily="50" charset="-128"/>
                    <a:ea typeface="メイリオ" panose="020B0604030504040204" pitchFamily="50" charset="-128"/>
                  </a:rPr>
                  <a:t>「ある」生存期間</a:t>
                </a:r>
                <a:endParaRPr kumimoji="1" lang="en-US" altLang="ja-JP" sz="1600" b="1" dirty="0">
                  <a:latin typeface="メイリオ" panose="020B0604030504040204" pitchFamily="50" charset="-128"/>
                  <a:ea typeface="メイリオ" panose="020B0604030504040204" pitchFamily="50" charset="-128"/>
                </a:endParaRPr>
              </a:p>
            </p:txBody>
          </p:sp>
        </p:grpSp>
      </p:grpSp>
      <p:sp>
        <p:nvSpPr>
          <p:cNvPr id="54" name="テキスト ボックス 53">
            <a:extLst>
              <a:ext uri="{FF2B5EF4-FFF2-40B4-BE49-F238E27FC236}">
                <a16:creationId xmlns:a16="http://schemas.microsoft.com/office/drawing/2014/main" id="{929205AB-D677-4021-8310-B878E13ECFC1}"/>
              </a:ext>
            </a:extLst>
          </p:cNvPr>
          <p:cNvSpPr txBox="1"/>
          <p:nvPr/>
        </p:nvSpPr>
        <p:spPr>
          <a:xfrm>
            <a:off x="6562164" y="6604084"/>
            <a:ext cx="246764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spTree>
    <p:extLst>
      <p:ext uri="{BB962C8B-B14F-4D97-AF65-F5344CB8AC3E}">
        <p14:creationId xmlns:p14="http://schemas.microsoft.com/office/powerpoint/2010/main" val="372061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278435"/>
            <a:ext cx="3724096" cy="523220"/>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参加者の背景</a:t>
            </a:r>
            <a:r>
              <a:rPr kumimoji="1" lang="ja-JP" altLang="en-US" b="1" dirty="0">
                <a:latin typeface="メイリオ" panose="020B0604030504040204" pitchFamily="50" charset="-128"/>
                <a:ea typeface="メイリオ" panose="020B0604030504040204" pitchFamily="50" charset="-128"/>
              </a:rPr>
              <a:t>（一部抜粋）</a:t>
            </a:r>
          </a:p>
        </p:txBody>
      </p:sp>
      <p:sp>
        <p:nvSpPr>
          <p:cNvPr id="11" name="テキスト ボックス 10">
            <a:extLst>
              <a:ext uri="{FF2B5EF4-FFF2-40B4-BE49-F238E27FC236}">
                <a16:creationId xmlns:a16="http://schemas.microsoft.com/office/drawing/2014/main" id="{037AB66B-098E-4349-83A3-FBA98CBB7CE0}"/>
              </a:ext>
            </a:extLst>
          </p:cNvPr>
          <p:cNvSpPr txBox="1"/>
          <p:nvPr/>
        </p:nvSpPr>
        <p:spPr>
          <a:xfrm>
            <a:off x="864596" y="1238894"/>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897348" y="1238894"/>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13" name="テキスト ボックス 12">
            <a:extLst>
              <a:ext uri="{FF2B5EF4-FFF2-40B4-BE49-F238E27FC236}">
                <a16:creationId xmlns:a16="http://schemas.microsoft.com/office/drawing/2014/main" id="{A36A77B3-63C6-429E-A194-EF9D9B56DF0F}"/>
              </a:ext>
            </a:extLst>
          </p:cNvPr>
          <p:cNvSpPr txBox="1"/>
          <p:nvPr/>
        </p:nvSpPr>
        <p:spPr>
          <a:xfrm>
            <a:off x="864596" y="4687433"/>
            <a:ext cx="2118288"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示唆された危険因子</a:t>
            </a:r>
          </a:p>
        </p:txBody>
      </p:sp>
      <p:sp>
        <p:nvSpPr>
          <p:cNvPr id="14" name="テキスト ボックス 13">
            <a:extLst>
              <a:ext uri="{FF2B5EF4-FFF2-40B4-BE49-F238E27FC236}">
                <a16:creationId xmlns:a16="http://schemas.microsoft.com/office/drawing/2014/main" id="{F88E3D67-400B-4F31-A6C3-7DD0BC85A751}"/>
              </a:ext>
            </a:extLst>
          </p:cNvPr>
          <p:cNvSpPr txBox="1"/>
          <p:nvPr/>
        </p:nvSpPr>
        <p:spPr>
          <a:xfrm>
            <a:off x="5979651" y="4687432"/>
            <a:ext cx="2302452"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示唆された保護的因子</a:t>
            </a:r>
          </a:p>
        </p:txBody>
      </p:sp>
      <p:sp>
        <p:nvSpPr>
          <p:cNvPr id="18" name="テキスト ボックス 17">
            <a:extLst>
              <a:ext uri="{FF2B5EF4-FFF2-40B4-BE49-F238E27FC236}">
                <a16:creationId xmlns:a16="http://schemas.microsoft.com/office/drawing/2014/main" id="{B5BE79D4-DB3F-42C2-B265-5473A499ED90}"/>
              </a:ext>
            </a:extLst>
          </p:cNvPr>
          <p:cNvSpPr txBox="1"/>
          <p:nvPr/>
        </p:nvSpPr>
        <p:spPr>
          <a:xfrm>
            <a:off x="4628198" y="4962665"/>
            <a:ext cx="3469742" cy="430887"/>
          </a:xfrm>
          <a:prstGeom prst="rect">
            <a:avLst/>
          </a:prstGeom>
          <a:noFill/>
        </p:spPr>
        <p:txBody>
          <a:bodyPr wrap="square" rtlCol="0">
            <a:spAutoFit/>
          </a:bodyPr>
          <a:lstStyle/>
          <a:p>
            <a:r>
              <a:rPr kumimoji="1" lang="ja-JP" altLang="en-US" sz="1100" b="1" dirty="0">
                <a:solidFill>
                  <a:schemeClr val="bg1"/>
                </a:solidFill>
                <a:latin typeface="Meiryo UI" panose="020B0604030504040204" pitchFamily="50" charset="-128"/>
                <a:ea typeface="Meiryo UI" panose="020B0604030504040204" pitchFamily="50" charset="-128"/>
              </a:rPr>
              <a:t>甲状腺刺激ホルモン／</a:t>
            </a:r>
            <a:r>
              <a:rPr kumimoji="1" lang="en-US" altLang="ja-JP" sz="1100" b="1" dirty="0">
                <a:solidFill>
                  <a:schemeClr val="bg1"/>
                </a:solidFill>
                <a:latin typeface="Meiryo UI" panose="020B0604030504040204" pitchFamily="50" charset="-128"/>
                <a:ea typeface="Meiryo UI" panose="020B0604030504040204" pitchFamily="50" charset="-128"/>
              </a:rPr>
              <a:t>LDL-</a:t>
            </a:r>
            <a:r>
              <a:rPr kumimoji="1" lang="ja-JP" altLang="en-US" sz="1100" b="1" dirty="0">
                <a:solidFill>
                  <a:schemeClr val="bg1"/>
                </a:solidFill>
                <a:latin typeface="Meiryo UI" panose="020B0604030504040204" pitchFamily="50" charset="-128"/>
                <a:ea typeface="Meiryo UI" panose="020B0604030504040204" pitchFamily="50" charset="-128"/>
              </a:rPr>
              <a:t>コレステロール／チロシン／</a:t>
            </a:r>
            <a:r>
              <a:rPr kumimoji="1" lang="en-US" altLang="ja-JP" sz="1100" b="1" dirty="0">
                <a:solidFill>
                  <a:schemeClr val="bg1"/>
                </a:solidFill>
                <a:latin typeface="Meiryo UI" panose="020B0604030504040204" pitchFamily="50" charset="-128"/>
                <a:ea typeface="Meiryo UI" panose="020B0604030504040204" pitchFamily="50" charset="-128"/>
              </a:rPr>
              <a:t>IL-6R</a:t>
            </a:r>
            <a:r>
              <a:rPr kumimoji="1" lang="el-GR" altLang="ja-JP" sz="1100" b="1" dirty="0">
                <a:solidFill>
                  <a:schemeClr val="bg1"/>
                </a:solidFill>
                <a:latin typeface="Meiryo UI" panose="020B0604030504040204" pitchFamily="50" charset="-128"/>
                <a:ea typeface="Meiryo UI" panose="020B0604030504040204" pitchFamily="50" charset="-128"/>
              </a:rPr>
              <a:t>α</a:t>
            </a:r>
            <a:r>
              <a:rPr kumimoji="1" lang="ja-JP" altLang="en-US" sz="1100" b="1" dirty="0">
                <a:solidFill>
                  <a:schemeClr val="bg1"/>
                </a:solidFill>
                <a:latin typeface="Meiryo UI" panose="020B0604030504040204" pitchFamily="50" charset="-128"/>
                <a:ea typeface="Meiryo UI" panose="020B0604030504040204" pitchFamily="50" charset="-128"/>
              </a:rPr>
              <a:t>／朝型</a:t>
            </a:r>
          </a:p>
        </p:txBody>
      </p:sp>
      <p:sp>
        <p:nvSpPr>
          <p:cNvPr id="20" name="テキスト ボックス 19">
            <a:extLst>
              <a:ext uri="{FF2B5EF4-FFF2-40B4-BE49-F238E27FC236}">
                <a16:creationId xmlns:a16="http://schemas.microsoft.com/office/drawing/2014/main" id="{7AC1F702-2CA4-4C86-A653-FD21A5C7BC64}"/>
              </a:ext>
            </a:extLst>
          </p:cNvPr>
          <p:cNvSpPr txBox="1"/>
          <p:nvPr/>
        </p:nvSpPr>
        <p:spPr>
          <a:xfrm>
            <a:off x="6562164" y="6604084"/>
            <a:ext cx="246764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p>
        </p:txBody>
      </p:sp>
      <p:graphicFrame>
        <p:nvGraphicFramePr>
          <p:cNvPr id="9" name="表 8">
            <a:extLst>
              <a:ext uri="{FF2B5EF4-FFF2-40B4-BE49-F238E27FC236}">
                <a16:creationId xmlns:a16="http://schemas.microsoft.com/office/drawing/2014/main" id="{8035321B-7627-48DC-A61D-29AA86EEC226}"/>
              </a:ext>
            </a:extLst>
          </p:cNvPr>
          <p:cNvGraphicFramePr>
            <a:graphicFrameLocks noGrp="1"/>
          </p:cNvGraphicFramePr>
          <p:nvPr>
            <p:extLst>
              <p:ext uri="{D42A27DB-BD31-4B8C-83A1-F6EECF244321}">
                <p14:modId xmlns:p14="http://schemas.microsoft.com/office/powerpoint/2010/main" val="218501760"/>
              </p:ext>
            </p:extLst>
          </p:nvPr>
        </p:nvGraphicFramePr>
        <p:xfrm>
          <a:off x="366152" y="1090059"/>
          <a:ext cx="8411696" cy="5364000"/>
        </p:xfrm>
        <a:graphic>
          <a:graphicData uri="http://schemas.openxmlformats.org/drawingml/2006/table">
            <a:tbl>
              <a:tblPr>
                <a:tableStyleId>{5C22544A-7EE6-4342-B048-85BDC9FD1C3A}</a:tableStyleId>
              </a:tblPr>
              <a:tblGrid>
                <a:gridCol w="2768066">
                  <a:extLst>
                    <a:ext uri="{9D8B030D-6E8A-4147-A177-3AD203B41FA5}">
                      <a16:colId xmlns:a16="http://schemas.microsoft.com/office/drawing/2014/main" val="3653359362"/>
                    </a:ext>
                  </a:extLst>
                </a:gridCol>
                <a:gridCol w="1128726">
                  <a:extLst>
                    <a:ext uri="{9D8B030D-6E8A-4147-A177-3AD203B41FA5}">
                      <a16:colId xmlns:a16="http://schemas.microsoft.com/office/drawing/2014/main" val="2336801419"/>
                    </a:ext>
                  </a:extLst>
                </a:gridCol>
                <a:gridCol w="1128726">
                  <a:extLst>
                    <a:ext uri="{9D8B030D-6E8A-4147-A177-3AD203B41FA5}">
                      <a16:colId xmlns:a16="http://schemas.microsoft.com/office/drawing/2014/main" val="4138918510"/>
                    </a:ext>
                  </a:extLst>
                </a:gridCol>
                <a:gridCol w="1128726">
                  <a:extLst>
                    <a:ext uri="{9D8B030D-6E8A-4147-A177-3AD203B41FA5}">
                      <a16:colId xmlns:a16="http://schemas.microsoft.com/office/drawing/2014/main" val="14972332"/>
                    </a:ext>
                  </a:extLst>
                </a:gridCol>
                <a:gridCol w="1128726">
                  <a:extLst>
                    <a:ext uri="{9D8B030D-6E8A-4147-A177-3AD203B41FA5}">
                      <a16:colId xmlns:a16="http://schemas.microsoft.com/office/drawing/2014/main" val="1656362918"/>
                    </a:ext>
                  </a:extLst>
                </a:gridCol>
                <a:gridCol w="1128726">
                  <a:extLst>
                    <a:ext uri="{9D8B030D-6E8A-4147-A177-3AD203B41FA5}">
                      <a16:colId xmlns:a16="http://schemas.microsoft.com/office/drawing/2014/main" val="207276193"/>
                    </a:ext>
                  </a:extLst>
                </a:gridCol>
              </a:tblGrid>
              <a:tr h="288000">
                <a:tc>
                  <a:txBody>
                    <a:bodyPr/>
                    <a:lstStyle/>
                    <a:p>
                      <a:pPr algn="l" fontAlgn="ctr"/>
                      <a:endParaRPr lang="ja-JP" altLang="en-US"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gridSpan="5">
                  <a:txBody>
                    <a:bodyPr/>
                    <a:lstStyle/>
                    <a:p>
                      <a:pPr algn="ctr" fontAlgn="ctr"/>
                      <a:r>
                        <a:rPr lang="ja-JP" altLang="en-US" sz="1400" b="1" u="none" strike="noStrike" dirty="0">
                          <a:effectLst/>
                          <a:latin typeface="Meiryo UI" panose="020B0604030504040204" pitchFamily="50" charset="-128"/>
                          <a:ea typeface="Meiryo UI" panose="020B0604030504040204" pitchFamily="50" charset="-128"/>
                        </a:rPr>
                        <a:t>低リスク生活習慣の数</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40338229"/>
                  </a:ext>
                </a:extLst>
              </a:tr>
              <a:tr h="288000">
                <a:tc>
                  <a:txBody>
                    <a:bodyPr/>
                    <a:lstStyle/>
                    <a:p>
                      <a:pPr algn="l" fontAlgn="ctr"/>
                      <a:endParaRPr lang="ja-JP" altLang="en-US"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0</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1</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400" b="1" u="none" strike="noStrike">
                          <a:effectLst/>
                          <a:latin typeface="Meiryo UI" panose="020B0604030504040204" pitchFamily="50" charset="-128"/>
                          <a:ea typeface="Meiryo UI" panose="020B0604030504040204" pitchFamily="50" charset="-128"/>
                        </a:rPr>
                        <a:t>2</a:t>
                      </a:r>
                      <a:endParaRPr lang="en-US" altLang="ja-JP" sz="14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3</a:t>
                      </a:r>
                      <a:endParaRPr lang="en-US" altLang="ja-JP" sz="14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400" b="1" u="none" strike="noStrike" dirty="0">
                          <a:effectLst/>
                          <a:latin typeface="Meiryo UI" panose="020B0604030504040204" pitchFamily="50" charset="-128"/>
                          <a:ea typeface="Meiryo UI" panose="020B0604030504040204" pitchFamily="50" charset="-128"/>
                        </a:rPr>
                        <a:t>4/5</a:t>
                      </a:r>
                      <a:endParaRPr lang="ja-JP" altLang="en-US" sz="14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713718915"/>
                  </a:ext>
                </a:extLst>
              </a:tr>
              <a:tr h="288000">
                <a:tc>
                  <a:txBody>
                    <a:bodyPr/>
                    <a:lstStyle/>
                    <a:p>
                      <a:pPr algn="l" fontAlgn="t"/>
                      <a:r>
                        <a:rPr lang="en-US" sz="1200" b="1" u="none" strike="noStrike" dirty="0">
                          <a:solidFill>
                            <a:schemeClr val="bg1"/>
                          </a:solidFill>
                          <a:effectLst/>
                          <a:latin typeface="Meiryo UI" panose="020B0604030504040204" pitchFamily="50" charset="-128"/>
                          <a:ea typeface="Meiryo UI" panose="020B0604030504040204" pitchFamily="50" charset="-128"/>
                        </a:rPr>
                        <a:t>nurses’ Health study (1998)</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(n=11,749)</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(n=25,048)</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(n=19,837)</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(n=9,079)</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(n=2,984)</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solidFill>
                  </a:tcPr>
                </a:tc>
                <a:extLst>
                  <a:ext uri="{0D108BD9-81ED-4DB2-BD59-A6C34878D82A}">
                    <a16:rowId xmlns:a16="http://schemas.microsoft.com/office/drawing/2014/main" val="1371032424"/>
                  </a:ext>
                </a:extLst>
              </a:tr>
              <a:tr h="2880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年齢</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歳</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、平均値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63.3 (7.1)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63.6 (7.2)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63.7 (7.2)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63.8 (7.1)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63.6 (6.9)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extLst>
                  <a:ext uri="{0D108BD9-81ED-4DB2-BD59-A6C34878D82A}">
                    <a16:rowId xmlns:a16="http://schemas.microsoft.com/office/drawing/2014/main" val="586681919"/>
                  </a:ext>
                </a:extLst>
              </a:tr>
              <a:tr h="2880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BMI(kg/㎡)、</a:t>
                      </a:r>
                      <a:r>
                        <a:rPr lang="ja-JP" altLang="en-US" sz="1200" b="1" u="none" strike="noStrike" dirty="0">
                          <a:effectLst/>
                          <a:latin typeface="Meiryo UI" panose="020B0604030504040204" pitchFamily="50" charset="-128"/>
                          <a:ea typeface="Meiryo UI" panose="020B0604030504040204" pitchFamily="50" charset="-128"/>
                        </a:rPr>
                        <a:t>平均値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31.0 (5.3)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29.2 (5.5)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26.6 (5.0)</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24.4 (3.5)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23.1 (2.1)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1777239241"/>
                  </a:ext>
                </a:extLst>
              </a:tr>
              <a:tr h="2880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AHEI、</a:t>
                      </a:r>
                      <a:r>
                        <a:rPr lang="ja-JP" altLang="en-US" sz="1200" b="1" u="none" strike="noStrike" dirty="0">
                          <a:effectLst/>
                          <a:latin typeface="Meiryo UI" panose="020B0604030504040204" pitchFamily="50" charset="-128"/>
                          <a:ea typeface="Meiryo UI" panose="020B0604030504040204" pitchFamily="50" charset="-128"/>
                        </a:rPr>
                        <a:t>平均値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43.0 (6.8)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46.6 (9.2)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51.4 (9.8)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55.3 (9.3)</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58.3 (8.1)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extLst>
                  <a:ext uri="{0D108BD9-81ED-4DB2-BD59-A6C34878D82A}">
                    <a16:rowId xmlns:a16="http://schemas.microsoft.com/office/drawing/2014/main" val="2753514219"/>
                  </a:ext>
                </a:extLst>
              </a:tr>
              <a:tr h="2880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身体活動</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時間</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週</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、平均値</a:t>
                      </a:r>
                      <a:r>
                        <a:rPr lang="en-US" altLang="zh-TW" sz="1200" b="1" u="none" strike="noStrike" dirty="0">
                          <a:effectLst/>
                          <a:latin typeface="Meiryo UI" panose="020B0604030504040204" pitchFamily="50" charset="-128"/>
                          <a:ea typeface="Meiryo UI" panose="020B0604030504040204" pitchFamily="50" charset="-128"/>
                        </a:rPr>
                        <a:t>(SD)</a:t>
                      </a:r>
                      <a:endParaRPr lang="en-US" altLang="zh-TW"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0.5 (1.0)</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0.9 (1.8)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1.9 (3.0)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3.5 (3.8)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5.5 (4.3)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2714016238"/>
                  </a:ext>
                </a:extLst>
              </a:tr>
              <a:tr h="288000">
                <a:tc>
                  <a:txBody>
                    <a:bodyPr/>
                    <a:lstStyle/>
                    <a:p>
                      <a:pPr algn="l" fontAlgn="t"/>
                      <a:r>
                        <a:rPr lang="ja-JP" altLang="en-US" sz="1200" b="1" u="none" strike="noStrike">
                          <a:effectLst/>
                          <a:latin typeface="Meiryo UI" panose="020B0604030504040204" pitchFamily="50" charset="-128"/>
                          <a:ea typeface="Meiryo UI" panose="020B0604030504040204" pitchFamily="50" charset="-128"/>
                        </a:rPr>
                        <a:t>アルコール摂取量</a:t>
                      </a:r>
                      <a:r>
                        <a:rPr lang="en-US" altLang="ja-JP" sz="1200" b="1" u="none" strike="noStrike">
                          <a:effectLst/>
                          <a:latin typeface="Meiryo UI" panose="020B0604030504040204" pitchFamily="50" charset="-128"/>
                          <a:ea typeface="Meiryo UI" panose="020B0604030504040204" pitchFamily="50" charset="-128"/>
                        </a:rPr>
                        <a:t>(g/</a:t>
                      </a:r>
                      <a:r>
                        <a:rPr lang="ja-JP" altLang="en-US" sz="1200" b="1" u="none" strike="noStrike">
                          <a:effectLst/>
                          <a:latin typeface="Meiryo UI" panose="020B0604030504040204" pitchFamily="50" charset="-128"/>
                          <a:ea typeface="Meiryo UI" panose="020B0604030504040204" pitchFamily="50" charset="-128"/>
                        </a:rPr>
                        <a:t>日</a:t>
                      </a:r>
                      <a:r>
                        <a:rPr lang="en-US" altLang="ja-JP" sz="1200" b="1" u="none" strike="noStrike">
                          <a:effectLst/>
                          <a:latin typeface="Meiryo UI" panose="020B0604030504040204" pitchFamily="50" charset="-128"/>
                          <a:ea typeface="Meiryo UI" panose="020B0604030504040204" pitchFamily="50" charset="-128"/>
                        </a:rPr>
                        <a:t>)</a:t>
                      </a:r>
                      <a:r>
                        <a:rPr lang="ja-JP" altLang="en-US" sz="1200" b="1" u="none" strike="noStrike">
                          <a:effectLst/>
                          <a:latin typeface="Meiryo UI" panose="020B0604030504040204" pitchFamily="50" charset="-128"/>
                          <a:ea typeface="Meiryo UI" panose="020B0604030504040204" pitchFamily="50" charset="-128"/>
                        </a:rPr>
                        <a:t>、平均値 </a:t>
                      </a:r>
                      <a:r>
                        <a:rPr lang="en-US" altLang="ja-JP" sz="1200" b="1" u="none" strike="noStrike">
                          <a:effectLst/>
                          <a:latin typeface="Meiryo UI" panose="020B0604030504040204" pitchFamily="50" charset="-128"/>
                          <a:ea typeface="Meiryo UI" panose="020B0604030504040204" pitchFamily="50" charset="-128"/>
                        </a:rPr>
                        <a:t>(SD)</a:t>
                      </a:r>
                      <a:endParaRPr lang="en-US" altLang="ja-JP"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5.0 (10.8)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4.5 (9.1)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5.1 (8.1)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6.1 (7.4)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7.3 (5.5)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extLst>
                  <a:ext uri="{0D108BD9-81ED-4DB2-BD59-A6C34878D82A}">
                    <a16:rowId xmlns:a16="http://schemas.microsoft.com/office/drawing/2014/main" val="4233232087"/>
                  </a:ext>
                </a:extLst>
              </a:tr>
              <a:tr h="2880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喫煙歴、</a:t>
                      </a:r>
                      <a:r>
                        <a:rPr lang="en-US" sz="1200" b="1" u="none" strike="noStrike" dirty="0">
                          <a:effectLst/>
                          <a:latin typeface="Meiryo UI" panose="020B0604030504040204" pitchFamily="50" charset="-128"/>
                          <a:ea typeface="Meiryo UI" panose="020B0604030504040204" pitchFamily="50" charset="-128"/>
                        </a:rPr>
                        <a:t>n(%)</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9086 (77.5)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11 314 (45.2)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6822 (34.4)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2658 (29.3)</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558 (18.6)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3657312455"/>
                  </a:ext>
                </a:extLst>
              </a:tr>
              <a:tr h="288000">
                <a:tc>
                  <a:txBody>
                    <a:bodyPr/>
                    <a:lstStyle/>
                    <a:p>
                      <a:pPr algn="l" fontAlgn="t"/>
                      <a:r>
                        <a:rPr lang="ja-JP" altLang="en-US" sz="1200" b="1" u="none" strike="noStrike">
                          <a:effectLst/>
                          <a:latin typeface="Meiryo UI" panose="020B0604030504040204" pitchFamily="50" charset="-128"/>
                          <a:ea typeface="Meiryo UI" panose="020B0604030504040204" pitchFamily="50" charset="-128"/>
                        </a:rPr>
                        <a:t>現在喫煙、</a:t>
                      </a:r>
                      <a:r>
                        <a:rPr lang="en-US" sz="1200" b="1" u="none" strike="noStrike">
                          <a:effectLst/>
                          <a:latin typeface="Meiryo UI" panose="020B0604030504040204" pitchFamily="50" charset="-128"/>
                          <a:ea typeface="Meiryo UI" panose="020B0604030504040204" pitchFamily="50" charset="-128"/>
                        </a:rPr>
                        <a:t>n(%)</a:t>
                      </a:r>
                      <a:endParaRPr lang="en-US"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2663 (22.5)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3249 (13.0)</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1654 (8.4)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409 (4.5)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2">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50 (1.7)</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2">
                        <a:lumMod val="20000"/>
                        <a:lumOff val="80000"/>
                      </a:schemeClr>
                    </a:solidFill>
                  </a:tcPr>
                </a:tc>
                <a:extLst>
                  <a:ext uri="{0D108BD9-81ED-4DB2-BD59-A6C34878D82A}">
                    <a16:rowId xmlns:a16="http://schemas.microsoft.com/office/drawing/2014/main" val="1886648728"/>
                  </a:ext>
                </a:extLst>
              </a:tr>
              <a:tr h="468000">
                <a:tc>
                  <a:txBody>
                    <a:bodyPr/>
                    <a:lstStyle/>
                    <a:p>
                      <a:pPr algn="l" fontAlgn="t"/>
                      <a:r>
                        <a:rPr lang="en-US" sz="1200" b="1" u="none" strike="noStrike" dirty="0">
                          <a:solidFill>
                            <a:schemeClr val="bg1"/>
                          </a:solidFill>
                          <a:effectLst/>
                          <a:latin typeface="Meiryo UI" panose="020B0604030504040204" pitchFamily="50" charset="-128"/>
                          <a:ea typeface="Meiryo UI" panose="020B0604030504040204" pitchFamily="50" charset="-128"/>
                        </a:rPr>
                        <a:t>Health professionals’ Follow-up study (1998)</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rgbClr val="002060"/>
                    </a:solidFill>
                  </a:tcPr>
                </a:tc>
                <a:tc>
                  <a:txBody>
                    <a:bodyPr/>
                    <a:lstStyle/>
                    <a:p>
                      <a:pPr algn="ctr" fontAlgn="t"/>
                      <a:r>
                        <a:rPr lang="en-US" sz="1200" u="none" strike="noStrike">
                          <a:solidFill>
                            <a:schemeClr val="bg1"/>
                          </a:solidFill>
                          <a:effectLst/>
                          <a:latin typeface="Meiryo UI" panose="020B0604030504040204" pitchFamily="50" charset="-128"/>
                          <a:ea typeface="Meiryo UI" panose="020B0604030504040204" pitchFamily="50" charset="-128"/>
                        </a:rPr>
                        <a:t>(n=4052)</a:t>
                      </a:r>
                      <a:endParaRPr lang="en-US" sz="1200" b="1" i="0" u="none" strike="noStrike">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rgbClr val="002060"/>
                    </a:solidFill>
                  </a:tcPr>
                </a:tc>
                <a:tc>
                  <a:txBody>
                    <a:bodyPr/>
                    <a:lstStyle/>
                    <a:p>
                      <a:pPr algn="ctr" fontAlgn="t"/>
                      <a:r>
                        <a:rPr lang="en-US" sz="1200" u="none" strike="noStrike">
                          <a:solidFill>
                            <a:schemeClr val="bg1"/>
                          </a:solidFill>
                          <a:effectLst/>
                          <a:latin typeface="Meiryo UI" panose="020B0604030504040204" pitchFamily="50" charset="-128"/>
                          <a:ea typeface="Meiryo UI" panose="020B0604030504040204" pitchFamily="50" charset="-128"/>
                        </a:rPr>
                        <a:t>(n=10 043)</a:t>
                      </a:r>
                      <a:endParaRPr lang="en-US" sz="1200" b="1" i="0" u="none" strike="noStrike">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rgbClr val="002060"/>
                    </a:solidFill>
                  </a:tcPr>
                </a:tc>
                <a:tc>
                  <a:txBody>
                    <a:bodyPr/>
                    <a:lstStyle/>
                    <a:p>
                      <a:pPr algn="ctr" fontAlgn="t"/>
                      <a:r>
                        <a:rPr lang="en-US" sz="1200" u="none" strike="noStrike">
                          <a:solidFill>
                            <a:schemeClr val="bg1"/>
                          </a:solidFill>
                          <a:effectLst/>
                          <a:latin typeface="Meiryo UI" panose="020B0604030504040204" pitchFamily="50" charset="-128"/>
                          <a:ea typeface="Meiryo UI" panose="020B0604030504040204" pitchFamily="50" charset="-128"/>
                        </a:rPr>
                        <a:t>(n=10 706)</a:t>
                      </a:r>
                      <a:endParaRPr lang="en-US" sz="1200" b="1" i="0" u="none" strike="noStrike">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rgbClr val="002060"/>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(n=7252)</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5255" marR="5255" marT="5255" marB="0" anchor="ctr">
                    <a:solidFill>
                      <a:srgbClr val="002060"/>
                    </a:solidFill>
                  </a:tcPr>
                </a:tc>
                <a:tc>
                  <a:txBody>
                    <a:bodyPr/>
                    <a:lstStyle/>
                    <a:p>
                      <a:pPr algn="ctr" fontAlgn="t"/>
                      <a:r>
                        <a:rPr lang="en-US" sz="1200" u="none" strike="noStrike" dirty="0">
                          <a:solidFill>
                            <a:schemeClr val="bg1"/>
                          </a:solidFill>
                          <a:effectLst/>
                          <a:latin typeface="Meiryo UI" panose="020B0604030504040204" pitchFamily="50" charset="-128"/>
                          <a:ea typeface="Meiryo UI" panose="020B0604030504040204" pitchFamily="50" charset="-128"/>
                        </a:rPr>
                        <a:t>(n=3710)</a:t>
                      </a:r>
                      <a:endParaRPr lang="en-US" sz="1200" b="1" i="0" u="none" strike="noStrike" dirty="0">
                        <a:solidFill>
                          <a:schemeClr val="bg1"/>
                        </a:solidFill>
                        <a:effectLst/>
                        <a:latin typeface="Meiryo UI" panose="020B0604030504040204" pitchFamily="50" charset="-128"/>
                        <a:ea typeface="Meiryo UI" panose="020B0604030504040204" pitchFamily="50" charset="-128"/>
                      </a:endParaRPr>
                    </a:p>
                  </a:txBody>
                  <a:tcPr marL="94594" marR="5255" marT="5255" marB="0" anchor="ctr">
                    <a:solidFill>
                      <a:srgbClr val="002060"/>
                    </a:solidFill>
                  </a:tcPr>
                </a:tc>
                <a:extLst>
                  <a:ext uri="{0D108BD9-81ED-4DB2-BD59-A6C34878D82A}">
                    <a16:rowId xmlns:a16="http://schemas.microsoft.com/office/drawing/2014/main" val="3596815125"/>
                  </a:ext>
                </a:extLst>
              </a:tr>
              <a:tr h="2880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年齢</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歳</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、平均値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64.3 (9.1)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64.0 (9.2)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63.7 (9.1)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63.7 (9.1)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63.5 (8.9)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extLst>
                  <a:ext uri="{0D108BD9-81ED-4DB2-BD59-A6C34878D82A}">
                    <a16:rowId xmlns:a16="http://schemas.microsoft.com/office/drawing/2014/main" val="455689108"/>
                  </a:ext>
                </a:extLst>
              </a:tr>
              <a:tr h="288000">
                <a:tc>
                  <a:txBody>
                    <a:bodyPr/>
                    <a:lstStyle/>
                    <a:p>
                      <a:pPr algn="l" fontAlgn="t"/>
                      <a:r>
                        <a:rPr lang="en-US" sz="1200" b="1" u="none" strike="noStrike">
                          <a:effectLst/>
                          <a:latin typeface="Meiryo UI" panose="020B0604030504040204" pitchFamily="50" charset="-128"/>
                          <a:ea typeface="Meiryo UI" panose="020B0604030504040204" pitchFamily="50" charset="-128"/>
                        </a:rPr>
                        <a:t>BMI(kg/㎡)、</a:t>
                      </a:r>
                      <a:r>
                        <a:rPr lang="ja-JP" altLang="en-US" sz="1200" b="1" u="none" strike="noStrike">
                          <a:effectLst/>
                          <a:latin typeface="Meiryo UI" panose="020B0604030504040204" pitchFamily="50" charset="-128"/>
                          <a:ea typeface="Meiryo UI" panose="020B0604030504040204" pitchFamily="50" charset="-128"/>
                        </a:rPr>
                        <a:t>平均値</a:t>
                      </a:r>
                      <a:r>
                        <a:rPr lang="en-US" altLang="ja-JP" sz="1200" b="1" u="none" strike="noStrike">
                          <a:effectLst/>
                          <a:latin typeface="Meiryo UI" panose="020B0604030504040204" pitchFamily="50" charset="-128"/>
                          <a:ea typeface="Meiryo UI" panose="020B0604030504040204" pitchFamily="50" charset="-128"/>
                        </a:rPr>
                        <a:t>(</a:t>
                      </a:r>
                      <a:r>
                        <a:rPr lang="en-US" sz="1200" b="1" u="none" strike="noStrike">
                          <a:effectLst/>
                          <a:latin typeface="Meiryo UI" panose="020B0604030504040204" pitchFamily="50" charset="-128"/>
                          <a:ea typeface="Meiryo UI" panose="020B0604030504040204" pitchFamily="50" charset="-128"/>
                        </a:rPr>
                        <a:t>SD)</a:t>
                      </a:r>
                      <a:endParaRPr lang="en-US"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29.2 (3.8)</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28.2 (3.7)</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26.9 (3.5)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25.7 (3.1)</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24.2 (2.2)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2066420276"/>
                  </a:ext>
                </a:extLst>
              </a:tr>
              <a:tr h="288000">
                <a:tc>
                  <a:txBody>
                    <a:bodyPr/>
                    <a:lstStyle/>
                    <a:p>
                      <a:pPr algn="l" fontAlgn="t"/>
                      <a:r>
                        <a:rPr lang="en-US" sz="1200" b="1" u="none" strike="noStrike" dirty="0">
                          <a:effectLst/>
                          <a:latin typeface="Meiryo UI" panose="020B0604030504040204" pitchFamily="50" charset="-128"/>
                          <a:ea typeface="Meiryo UI" panose="020B0604030504040204" pitchFamily="50" charset="-128"/>
                        </a:rPr>
                        <a:t>AHEI、</a:t>
                      </a:r>
                      <a:r>
                        <a:rPr lang="ja-JP" altLang="en-US" sz="1200" b="1" u="none" strike="noStrike" dirty="0">
                          <a:effectLst/>
                          <a:latin typeface="Meiryo UI" panose="020B0604030504040204" pitchFamily="50" charset="-128"/>
                          <a:ea typeface="Meiryo UI" panose="020B0604030504040204" pitchFamily="50" charset="-128"/>
                        </a:rPr>
                        <a:t>平均値</a:t>
                      </a:r>
                      <a:r>
                        <a:rPr lang="en-US" altLang="ja-JP" sz="1200" b="1" u="none" strike="noStrike" dirty="0">
                          <a:effectLst/>
                          <a:latin typeface="Meiryo UI" panose="020B0604030504040204" pitchFamily="50" charset="-128"/>
                          <a:ea typeface="Meiryo UI" panose="020B0604030504040204" pitchFamily="50" charset="-128"/>
                        </a:rPr>
                        <a:t>(</a:t>
                      </a:r>
                      <a:r>
                        <a:rPr lang="en-US" sz="1200" b="1" u="none" strike="noStrike" dirty="0">
                          <a:effectLst/>
                          <a:latin typeface="Meiryo UI" panose="020B0604030504040204" pitchFamily="50" charset="-128"/>
                          <a:ea typeface="Meiryo UI" panose="020B0604030504040204" pitchFamily="50" charset="-128"/>
                        </a:rPr>
                        <a:t>SD)</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42.5 (7.1)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45.6 (9.0)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50.1 (10.1)</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54.4 (10.0)</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58.9 (8.9)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extLst>
                  <a:ext uri="{0D108BD9-81ED-4DB2-BD59-A6C34878D82A}">
                    <a16:rowId xmlns:a16="http://schemas.microsoft.com/office/drawing/2014/main" val="3123094439"/>
                  </a:ext>
                </a:extLst>
              </a:tr>
              <a:tr h="288000">
                <a:tc>
                  <a:txBody>
                    <a:bodyPr/>
                    <a:lstStyle/>
                    <a:p>
                      <a:pPr algn="l" fontAlgn="t"/>
                      <a:r>
                        <a:rPr lang="zh-TW" altLang="en-US" sz="1200" b="1" u="none" strike="noStrike" dirty="0">
                          <a:effectLst/>
                          <a:latin typeface="Meiryo UI" panose="020B0604030504040204" pitchFamily="50" charset="-128"/>
                          <a:ea typeface="Meiryo UI" panose="020B0604030504040204" pitchFamily="50" charset="-128"/>
                        </a:rPr>
                        <a:t>身体活動</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時間</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週</a:t>
                      </a:r>
                      <a:r>
                        <a:rPr lang="en-US" altLang="zh-TW" sz="1200" b="1" u="none" strike="noStrike" dirty="0">
                          <a:effectLst/>
                          <a:latin typeface="Meiryo UI" panose="020B0604030504040204" pitchFamily="50" charset="-128"/>
                          <a:ea typeface="Meiryo UI" panose="020B0604030504040204" pitchFamily="50" charset="-128"/>
                        </a:rPr>
                        <a:t>)</a:t>
                      </a:r>
                      <a:r>
                        <a:rPr lang="zh-TW" altLang="en-US" sz="1200" b="1" u="none" strike="noStrike" dirty="0">
                          <a:effectLst/>
                          <a:latin typeface="Meiryo UI" panose="020B0604030504040204" pitchFamily="50" charset="-128"/>
                          <a:ea typeface="Meiryo UI" panose="020B0604030504040204" pitchFamily="50" charset="-128"/>
                        </a:rPr>
                        <a:t>、平均値</a:t>
                      </a:r>
                      <a:r>
                        <a:rPr lang="en-US" altLang="zh-TW" sz="1200" b="1" u="none" strike="noStrike" dirty="0">
                          <a:effectLst/>
                          <a:latin typeface="Meiryo UI" panose="020B0604030504040204" pitchFamily="50" charset="-128"/>
                          <a:ea typeface="Meiryo UI" panose="020B0604030504040204" pitchFamily="50" charset="-128"/>
                        </a:rPr>
                        <a:t>(SD)</a:t>
                      </a:r>
                      <a:endParaRPr lang="en-US" altLang="zh-TW"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0.8 (1.2)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1.9 (3.8)</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3.7 (5.6)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5.9 (6.6)</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8.0 (7.2)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1261536941"/>
                  </a:ext>
                </a:extLst>
              </a:tr>
              <a:tr h="2880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アルコール摂取量</a:t>
                      </a:r>
                      <a:r>
                        <a:rPr lang="en-US" altLang="ja-JP" sz="1200" b="1" u="none" strike="noStrike" dirty="0">
                          <a:effectLst/>
                          <a:latin typeface="Meiryo UI" panose="020B0604030504040204" pitchFamily="50" charset="-128"/>
                          <a:ea typeface="Meiryo UI" panose="020B0604030504040204" pitchFamily="50" charset="-128"/>
                        </a:rPr>
                        <a:t>(g/</a:t>
                      </a:r>
                      <a:r>
                        <a:rPr lang="ja-JP" altLang="en-US" sz="1200" b="1" u="none" strike="noStrike" dirty="0">
                          <a:effectLst/>
                          <a:latin typeface="Meiryo UI" panose="020B0604030504040204" pitchFamily="50" charset="-128"/>
                          <a:ea typeface="Meiryo UI" panose="020B0604030504040204" pitchFamily="50" charset="-128"/>
                        </a:rPr>
                        <a:t>日</a:t>
                      </a:r>
                      <a:r>
                        <a:rPr lang="en-US" altLang="ja-JP" sz="1200" b="1" u="none" strike="noStrike" dirty="0">
                          <a:effectLst/>
                          <a:latin typeface="Meiryo UI" panose="020B0604030504040204" pitchFamily="50" charset="-128"/>
                          <a:ea typeface="Meiryo UI" panose="020B0604030504040204" pitchFamily="50" charset="-128"/>
                        </a:rPr>
                        <a:t>)</a:t>
                      </a:r>
                      <a:r>
                        <a:rPr lang="ja-JP" altLang="en-US" sz="1200" b="1" u="none" strike="noStrike" dirty="0">
                          <a:effectLst/>
                          <a:latin typeface="Meiryo UI" panose="020B0604030504040204" pitchFamily="50" charset="-128"/>
                          <a:ea typeface="Meiryo UI" panose="020B0604030504040204" pitchFamily="50" charset="-128"/>
                        </a:rPr>
                        <a:t>、平均値 </a:t>
                      </a:r>
                      <a:r>
                        <a:rPr lang="en-US" altLang="ja-JP" sz="1200" b="1" u="none" strike="noStrike" dirty="0">
                          <a:effectLst/>
                          <a:latin typeface="Meiryo UI" panose="020B0604030504040204" pitchFamily="50" charset="-128"/>
                          <a:ea typeface="Meiryo UI" panose="020B0604030504040204" pitchFamily="50" charset="-128"/>
                        </a:rPr>
                        <a:t>(SD)</a:t>
                      </a:r>
                      <a:endParaRPr lang="en-US" altLang="ja-JP"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13.1 (21.2)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10.6 (15.4)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10.4 (12.4)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10.8 (10.5)</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11.3 (8.2)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extLst>
                  <a:ext uri="{0D108BD9-81ED-4DB2-BD59-A6C34878D82A}">
                    <a16:rowId xmlns:a16="http://schemas.microsoft.com/office/drawing/2014/main" val="4013707435"/>
                  </a:ext>
                </a:extLst>
              </a:tr>
              <a:tr h="288000">
                <a:tc>
                  <a:txBody>
                    <a:bodyPr/>
                    <a:lstStyle/>
                    <a:p>
                      <a:pPr algn="l" fontAlgn="t"/>
                      <a:r>
                        <a:rPr lang="ja-JP" altLang="en-US" sz="1200" b="1" u="none" strike="noStrike">
                          <a:effectLst/>
                          <a:latin typeface="Meiryo UI" panose="020B0604030504040204" pitchFamily="50" charset="-128"/>
                          <a:ea typeface="Meiryo UI" panose="020B0604030504040204" pitchFamily="50" charset="-128"/>
                        </a:rPr>
                        <a:t>喫煙歴、</a:t>
                      </a:r>
                      <a:r>
                        <a:rPr lang="en-US" sz="1200" b="1" u="none" strike="noStrike">
                          <a:effectLst/>
                          <a:latin typeface="Meiryo UI" panose="020B0604030504040204" pitchFamily="50" charset="-128"/>
                          <a:ea typeface="Meiryo UI" panose="020B0604030504040204" pitchFamily="50" charset="-128"/>
                        </a:rPr>
                        <a:t>n(%)</a:t>
                      </a:r>
                      <a:endParaRPr lang="en-US" sz="1200" b="1"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3465 (85.4)</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6256 (62.2)</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5258 (49.2)</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2711 (37.4)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no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624 (16.9)</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noFill/>
                  </a:tcPr>
                </a:tc>
                <a:extLst>
                  <a:ext uri="{0D108BD9-81ED-4DB2-BD59-A6C34878D82A}">
                    <a16:rowId xmlns:a16="http://schemas.microsoft.com/office/drawing/2014/main" val="3099288508"/>
                  </a:ext>
                </a:extLst>
              </a:tr>
              <a:tr h="288000">
                <a:tc>
                  <a:txBody>
                    <a:bodyPr/>
                    <a:lstStyle/>
                    <a:p>
                      <a:pPr algn="l" fontAlgn="t"/>
                      <a:r>
                        <a:rPr lang="ja-JP" altLang="en-US" sz="1200" b="1" u="none" strike="noStrike" dirty="0">
                          <a:effectLst/>
                          <a:latin typeface="Meiryo UI" panose="020B0604030504040204" pitchFamily="50" charset="-128"/>
                          <a:ea typeface="Meiryo UI" panose="020B0604030504040204" pitchFamily="50" charset="-128"/>
                        </a:rPr>
                        <a:t>現在喫煙、</a:t>
                      </a:r>
                      <a:r>
                        <a:rPr lang="en-US" sz="1200" b="1" u="none" strike="noStrike" dirty="0">
                          <a:effectLst/>
                          <a:latin typeface="Meiryo UI" panose="020B0604030504040204" pitchFamily="50" charset="-128"/>
                          <a:ea typeface="Meiryo UI" panose="020B0604030504040204" pitchFamily="50" charset="-128"/>
                        </a:rPr>
                        <a:t>n(%)</a:t>
                      </a:r>
                      <a:endParaRPr 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587 (14.6)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a:effectLst/>
                          <a:latin typeface="Meiryo UI" panose="020B0604030504040204" pitchFamily="50" charset="-128"/>
                          <a:ea typeface="Meiryo UI" panose="020B0604030504040204" pitchFamily="50" charset="-128"/>
                        </a:rPr>
                        <a:t>848 (8.5)</a:t>
                      </a:r>
                      <a:endParaRPr lang="en-US" altLang="ja-JP" sz="1200" b="0" i="0" u="none" strike="noStrike">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491 (4.6)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172 (2.4)</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5255" marR="5255" marT="5255" marB="0" anchor="ctr">
                    <a:solidFill>
                      <a:schemeClr val="accent1">
                        <a:lumMod val="20000"/>
                        <a:lumOff val="80000"/>
                      </a:schemeClr>
                    </a:solidFill>
                  </a:tcPr>
                </a:tc>
                <a:tc>
                  <a:txBody>
                    <a:bodyPr/>
                    <a:lstStyle/>
                    <a:p>
                      <a:pPr algn="ctr" fontAlgn="t"/>
                      <a:r>
                        <a:rPr lang="en-US" altLang="ja-JP" sz="1200" u="none" strike="noStrike" dirty="0">
                          <a:effectLst/>
                          <a:latin typeface="Meiryo UI" panose="020B0604030504040204" pitchFamily="50" charset="-128"/>
                          <a:ea typeface="Meiryo UI" panose="020B0604030504040204" pitchFamily="50" charset="-128"/>
                        </a:rPr>
                        <a:t>21 (0.6)</a:t>
                      </a:r>
                      <a:endParaRPr lang="en-US" altLang="ja-JP" sz="1200" b="0" i="0" u="none" strike="noStrike" dirty="0">
                        <a:solidFill>
                          <a:srgbClr val="000000"/>
                        </a:solidFill>
                        <a:effectLst/>
                        <a:latin typeface="Meiryo UI" panose="020B0604030504040204" pitchFamily="50" charset="-128"/>
                        <a:ea typeface="Meiryo UI" panose="020B0604030504040204" pitchFamily="50" charset="-128"/>
                      </a:endParaRPr>
                    </a:p>
                  </a:txBody>
                  <a:tcPr marL="94594" marR="5255" marT="5255" marB="0" anchor="ctr">
                    <a:solidFill>
                      <a:schemeClr val="accent1">
                        <a:lumMod val="20000"/>
                        <a:lumOff val="80000"/>
                      </a:schemeClr>
                    </a:solidFill>
                  </a:tcPr>
                </a:tc>
                <a:extLst>
                  <a:ext uri="{0D108BD9-81ED-4DB2-BD59-A6C34878D82A}">
                    <a16:rowId xmlns:a16="http://schemas.microsoft.com/office/drawing/2014/main" val="2954680102"/>
                  </a:ext>
                </a:extLst>
              </a:tr>
            </a:tbl>
          </a:graphicData>
        </a:graphic>
      </p:graphicFrame>
    </p:spTree>
    <p:extLst>
      <p:ext uri="{BB962C8B-B14F-4D97-AF65-F5344CB8AC3E}">
        <p14:creationId xmlns:p14="http://schemas.microsoft.com/office/powerpoint/2010/main" val="3564570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a:extLst>
              <a:ext uri="{FF2B5EF4-FFF2-40B4-BE49-F238E27FC236}">
                <a16:creationId xmlns:a16="http://schemas.microsoft.com/office/drawing/2014/main" id="{8FFDC61A-306D-4026-99C3-E942A9B2D79D}"/>
              </a:ext>
            </a:extLst>
          </p:cNvPr>
          <p:cNvGraphicFramePr/>
          <p:nvPr>
            <p:extLst>
              <p:ext uri="{D42A27DB-BD31-4B8C-83A1-F6EECF244321}">
                <p14:modId xmlns:p14="http://schemas.microsoft.com/office/powerpoint/2010/main" val="3359436937"/>
              </p:ext>
            </p:extLst>
          </p:nvPr>
        </p:nvGraphicFramePr>
        <p:xfrm>
          <a:off x="661330" y="1873843"/>
          <a:ext cx="3708000" cy="3960000"/>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62992"/>
            <a:ext cx="8790558" cy="954107"/>
          </a:xfrm>
          <a:prstGeom prst="rect">
            <a:avLst/>
          </a:prstGeom>
          <a:noFill/>
        </p:spPr>
        <p:txBody>
          <a:bodyPr wrap="square" rtlCol="0" anchor="ctr">
            <a:spAutoFit/>
          </a:bodyPr>
          <a:lstStyle/>
          <a:p>
            <a:r>
              <a:rPr kumimoji="1" lang="ja-JP" altLang="en-US" sz="2800" b="1" dirty="0">
                <a:latin typeface="メイリオ" panose="020B0604030504040204" pitchFamily="50" charset="-128"/>
                <a:ea typeface="メイリオ" panose="020B0604030504040204" pitchFamily="50" charset="-128"/>
              </a:rPr>
              <a:t>低リスク生活習慣の実践数別に見た</a:t>
            </a:r>
            <a:endParaRPr kumimoji="1" lang="en-US" altLang="ja-JP" sz="2800" b="1" dirty="0">
              <a:latin typeface="メイリオ" panose="020B0604030504040204" pitchFamily="50" charset="-128"/>
              <a:ea typeface="メイリオ" panose="020B0604030504040204" pitchFamily="50" charset="-128"/>
            </a:endParaRPr>
          </a:p>
          <a:p>
            <a:r>
              <a:rPr kumimoji="1" lang="en-US" altLang="ja-JP" sz="2800" b="1" dirty="0">
                <a:latin typeface="メイリオ" panose="020B0604030504040204" pitchFamily="50" charset="-128"/>
                <a:ea typeface="メイリオ" panose="020B0604030504040204" pitchFamily="50" charset="-128"/>
              </a:rPr>
              <a:t>50</a:t>
            </a:r>
            <a:r>
              <a:rPr kumimoji="1" lang="ja-JP" altLang="en-US" sz="2800" b="1" dirty="0">
                <a:latin typeface="メイリオ" panose="020B0604030504040204" pitchFamily="50" charset="-128"/>
                <a:ea typeface="メイリオ" panose="020B0604030504040204" pitchFamily="50" charset="-128"/>
              </a:rPr>
              <a:t>歳時点での推定平均余命</a:t>
            </a:r>
          </a:p>
        </p:txBody>
      </p:sp>
      <p:sp>
        <p:nvSpPr>
          <p:cNvPr id="11" name="テキスト ボックス 10">
            <a:extLst>
              <a:ext uri="{FF2B5EF4-FFF2-40B4-BE49-F238E27FC236}">
                <a16:creationId xmlns:a16="http://schemas.microsoft.com/office/drawing/2014/main" id="{037AB66B-098E-4349-83A3-FBA98CBB7CE0}"/>
              </a:ext>
            </a:extLst>
          </p:cNvPr>
          <p:cNvSpPr txBox="1"/>
          <p:nvPr/>
        </p:nvSpPr>
        <p:spPr>
          <a:xfrm>
            <a:off x="963211" y="996844"/>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995963" y="996844"/>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20" name="テキスト ボックス 19">
            <a:extLst>
              <a:ext uri="{FF2B5EF4-FFF2-40B4-BE49-F238E27FC236}">
                <a16:creationId xmlns:a16="http://schemas.microsoft.com/office/drawing/2014/main" id="{7AC1F702-2CA4-4C86-A653-FD21A5C7BC64}"/>
              </a:ext>
            </a:extLst>
          </p:cNvPr>
          <p:cNvSpPr txBox="1"/>
          <p:nvPr/>
        </p:nvSpPr>
        <p:spPr>
          <a:xfrm>
            <a:off x="6187369" y="6604084"/>
            <a:ext cx="2956631"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42" name="グラフ 41">
            <a:extLst>
              <a:ext uri="{FF2B5EF4-FFF2-40B4-BE49-F238E27FC236}">
                <a16:creationId xmlns:a16="http://schemas.microsoft.com/office/drawing/2014/main" id="{627A5A8B-E086-4E31-812F-8A2C25C16476}"/>
              </a:ext>
            </a:extLst>
          </p:cNvPr>
          <p:cNvGraphicFramePr/>
          <p:nvPr>
            <p:extLst>
              <p:ext uri="{D42A27DB-BD31-4B8C-83A1-F6EECF244321}">
                <p14:modId xmlns:p14="http://schemas.microsoft.com/office/powerpoint/2010/main" val="1341325330"/>
              </p:ext>
            </p:extLst>
          </p:nvPr>
        </p:nvGraphicFramePr>
        <p:xfrm>
          <a:off x="4678624" y="1873843"/>
          <a:ext cx="3708000" cy="3960000"/>
        </p:xfrm>
        <a:graphic>
          <a:graphicData uri="http://schemas.openxmlformats.org/drawingml/2006/chart">
            <c:chart xmlns:c="http://schemas.openxmlformats.org/drawingml/2006/chart" xmlns:r="http://schemas.openxmlformats.org/officeDocument/2006/relationships" r:id="rId3"/>
          </a:graphicData>
        </a:graphic>
      </p:graphicFrame>
      <p:sp>
        <p:nvSpPr>
          <p:cNvPr id="43" name="テキスト ボックス 42">
            <a:extLst>
              <a:ext uri="{FF2B5EF4-FFF2-40B4-BE49-F238E27FC236}">
                <a16:creationId xmlns:a16="http://schemas.microsoft.com/office/drawing/2014/main" id="{ED484373-B0A7-4147-B4C9-078267E5BEC2}"/>
              </a:ext>
            </a:extLst>
          </p:cNvPr>
          <p:cNvSpPr txBox="1"/>
          <p:nvPr/>
        </p:nvSpPr>
        <p:spPr>
          <a:xfrm>
            <a:off x="1135814" y="5780053"/>
            <a:ext cx="2956631" cy="313464"/>
          </a:xfrm>
          <a:prstGeom prst="rect">
            <a:avLst/>
          </a:prstGeom>
          <a:noFill/>
        </p:spPr>
        <p:txBody>
          <a:bodyPr wrap="square" rtlCol="0" anchor="ctr">
            <a:spAutoFit/>
          </a:bodyPr>
          <a:lstStyle/>
          <a:p>
            <a:pPr algn="ctr"/>
            <a:r>
              <a:rPr kumimoji="1" lang="ja-JP" altLang="en-US" sz="1400" b="1" dirty="0">
                <a:latin typeface="メイリオ" panose="020B0604030504040204" pitchFamily="50" charset="-128"/>
                <a:ea typeface="メイリオ" panose="020B0604030504040204" pitchFamily="50" charset="-128"/>
              </a:rPr>
              <a:t>低リスク生活習慣の実践数</a:t>
            </a:r>
            <a:endParaRPr kumimoji="1" lang="en-US" altLang="ja-JP" sz="1400" b="1"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E05697C5-12BE-4372-88C0-95A3697CEB7A}"/>
              </a:ext>
            </a:extLst>
          </p:cNvPr>
          <p:cNvSpPr txBox="1"/>
          <p:nvPr/>
        </p:nvSpPr>
        <p:spPr>
          <a:xfrm>
            <a:off x="5248785" y="5780053"/>
            <a:ext cx="2956631" cy="313464"/>
          </a:xfrm>
          <a:prstGeom prst="rect">
            <a:avLst/>
          </a:prstGeom>
          <a:noFill/>
        </p:spPr>
        <p:txBody>
          <a:bodyPr wrap="square" rtlCol="0" anchor="ctr">
            <a:spAutoFit/>
          </a:bodyPr>
          <a:lstStyle/>
          <a:p>
            <a:pPr algn="ctr"/>
            <a:r>
              <a:rPr kumimoji="1" lang="ja-JP" altLang="en-US" sz="1400" b="1" dirty="0">
                <a:latin typeface="メイリオ" panose="020B0604030504040204" pitchFamily="50" charset="-128"/>
                <a:ea typeface="メイリオ" panose="020B0604030504040204" pitchFamily="50" charset="-128"/>
              </a:rPr>
              <a:t>低リスク生活習慣の実践数</a:t>
            </a:r>
            <a:endParaRPr kumimoji="1" lang="en-US" altLang="ja-JP" sz="1400" b="1"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4DD03675-0F2D-4ECA-808B-B0167FACD79F}"/>
              </a:ext>
            </a:extLst>
          </p:cNvPr>
          <p:cNvSpPr txBox="1"/>
          <p:nvPr/>
        </p:nvSpPr>
        <p:spPr>
          <a:xfrm>
            <a:off x="2293731" y="1474522"/>
            <a:ext cx="640796" cy="369332"/>
          </a:xfrm>
          <a:prstGeom prst="rect">
            <a:avLst/>
          </a:prstGeom>
          <a:solidFill>
            <a:schemeClr val="bg1"/>
          </a:solidFill>
        </p:spPr>
        <p:txBody>
          <a:bodyPr wrap="square" rtlCol="0" anchor="ctr">
            <a:spAutoFit/>
          </a:bodyPr>
          <a:lstStyle/>
          <a:p>
            <a:pPr algn="ctr"/>
            <a:r>
              <a:rPr kumimoji="1" lang="ja-JP" altLang="en-US" b="1" dirty="0">
                <a:solidFill>
                  <a:srgbClr val="EE8AE7"/>
                </a:solidFill>
                <a:latin typeface="メイリオ" panose="020B0604030504040204" pitchFamily="50" charset="-128"/>
                <a:ea typeface="メイリオ" panose="020B0604030504040204" pitchFamily="50" charset="-128"/>
              </a:rPr>
              <a:t>女性</a:t>
            </a:r>
            <a:endParaRPr kumimoji="1" lang="en-US" altLang="ja-JP" b="1" dirty="0">
              <a:solidFill>
                <a:srgbClr val="EE8AE7"/>
              </a:solidFill>
              <a:latin typeface="メイリオ" panose="020B0604030504040204" pitchFamily="50" charset="-128"/>
              <a:ea typeface="メイリオ" panose="020B0604030504040204" pitchFamily="50" charset="-128"/>
            </a:endParaRPr>
          </a:p>
        </p:txBody>
      </p:sp>
      <p:sp>
        <p:nvSpPr>
          <p:cNvPr id="46" name="テキスト ボックス 45">
            <a:extLst>
              <a:ext uri="{FF2B5EF4-FFF2-40B4-BE49-F238E27FC236}">
                <a16:creationId xmlns:a16="http://schemas.microsoft.com/office/drawing/2014/main" id="{0D55581D-5649-4996-849C-75D1F03B6D8F}"/>
              </a:ext>
            </a:extLst>
          </p:cNvPr>
          <p:cNvSpPr txBox="1"/>
          <p:nvPr/>
        </p:nvSpPr>
        <p:spPr>
          <a:xfrm>
            <a:off x="6406705" y="1474522"/>
            <a:ext cx="640796" cy="369332"/>
          </a:xfrm>
          <a:prstGeom prst="rect">
            <a:avLst/>
          </a:prstGeom>
          <a:solidFill>
            <a:schemeClr val="bg1"/>
          </a:solidFill>
        </p:spPr>
        <p:txBody>
          <a:bodyPr wrap="square" rtlCol="0" anchor="ctr">
            <a:spAutoFit/>
          </a:bodyPr>
          <a:lstStyle/>
          <a:p>
            <a:pPr algn="ctr"/>
            <a:r>
              <a:rPr kumimoji="1" lang="ja-JP" altLang="en-US" b="1" dirty="0">
                <a:solidFill>
                  <a:srgbClr val="2E75B6"/>
                </a:solidFill>
                <a:latin typeface="メイリオ" panose="020B0604030504040204" pitchFamily="50" charset="-128"/>
                <a:ea typeface="メイリオ" panose="020B0604030504040204" pitchFamily="50" charset="-128"/>
              </a:rPr>
              <a:t>男性</a:t>
            </a:r>
            <a:endParaRPr kumimoji="1" lang="en-US" altLang="ja-JP" b="1" dirty="0">
              <a:solidFill>
                <a:srgbClr val="2E75B6"/>
              </a:solidFill>
              <a:latin typeface="メイリオ" panose="020B0604030504040204" pitchFamily="50" charset="-128"/>
              <a:ea typeface="メイリオ" panose="020B0604030504040204" pitchFamily="50" charset="-128"/>
            </a:endParaRPr>
          </a:p>
        </p:txBody>
      </p:sp>
      <p:sp>
        <p:nvSpPr>
          <p:cNvPr id="49" name="テキスト ボックス 48">
            <a:extLst>
              <a:ext uri="{FF2B5EF4-FFF2-40B4-BE49-F238E27FC236}">
                <a16:creationId xmlns:a16="http://schemas.microsoft.com/office/drawing/2014/main" id="{1D2009A9-A038-4869-BE66-DB34FF47BBF5}"/>
              </a:ext>
            </a:extLst>
          </p:cNvPr>
          <p:cNvSpPr txBox="1"/>
          <p:nvPr/>
        </p:nvSpPr>
        <p:spPr>
          <a:xfrm>
            <a:off x="1086581" y="1085061"/>
            <a:ext cx="7605433" cy="276999"/>
          </a:xfrm>
          <a:prstGeom prst="rect">
            <a:avLst/>
          </a:prstGeom>
          <a:solidFill>
            <a:schemeClr val="bg1"/>
          </a:solidFill>
        </p:spPr>
        <p:txBody>
          <a:bodyPr wrap="square" rtlCol="0" anchor="ctr">
            <a:spAutoFit/>
          </a:bodyPr>
          <a:lstStyle/>
          <a:p>
            <a:r>
              <a:rPr kumimoji="1" lang="ja-JP" altLang="en-US" sz="1200" b="1" dirty="0">
                <a:solidFill>
                  <a:srgbClr val="6B58A6"/>
                </a:solidFill>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型糖尿病のある平均余命　　</a:t>
            </a:r>
            <a:r>
              <a:rPr kumimoji="1" lang="ja-JP" altLang="en-US" sz="1200" b="1" dirty="0">
                <a:solidFill>
                  <a:srgbClr val="FCAF17"/>
                </a:solidFill>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型糖尿病のない平均余命</a:t>
            </a:r>
            <a:endParaRPr kumimoji="1" lang="en-US" altLang="ja-JP" sz="1200" b="1" dirty="0">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C7FDDA2D-71B8-4551-A824-0D14171B321D}"/>
              </a:ext>
            </a:extLst>
          </p:cNvPr>
          <p:cNvSpPr txBox="1"/>
          <p:nvPr/>
        </p:nvSpPr>
        <p:spPr>
          <a:xfrm>
            <a:off x="255974" y="6173932"/>
            <a:ext cx="8632049"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メイリオ" panose="020B0604030504040204" pitchFamily="50" charset="-128"/>
                <a:ea typeface="メイリオ" panose="020B0604030504040204" pitchFamily="50" charset="-128"/>
              </a:rPr>
              <a:t>低リスクの習慣が多いほど主要慢性疾患のない余命が長かった</a:t>
            </a:r>
          </a:p>
        </p:txBody>
      </p:sp>
      <p:sp>
        <p:nvSpPr>
          <p:cNvPr id="51" name="テキスト ボックス 50">
            <a:extLst>
              <a:ext uri="{FF2B5EF4-FFF2-40B4-BE49-F238E27FC236}">
                <a16:creationId xmlns:a16="http://schemas.microsoft.com/office/drawing/2014/main" id="{5B60FF69-38D3-4F44-A13F-1358C38044C9}"/>
              </a:ext>
            </a:extLst>
          </p:cNvPr>
          <p:cNvSpPr txBox="1"/>
          <p:nvPr/>
        </p:nvSpPr>
        <p:spPr>
          <a:xfrm>
            <a:off x="5116422" y="4450300"/>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23.5</a:t>
            </a:r>
          </a:p>
          <a:p>
            <a:pPr algn="ctr"/>
            <a:r>
              <a:rPr kumimoji="1" lang="en-US" altLang="ja-JP" sz="500" dirty="0">
                <a:latin typeface="メイリオ" panose="020B0604030504040204" pitchFamily="50" charset="-128"/>
                <a:ea typeface="メイリオ" panose="020B0604030504040204" pitchFamily="50" charset="-128"/>
              </a:rPr>
              <a:t>(22.3-24.7)</a:t>
            </a:r>
          </a:p>
        </p:txBody>
      </p:sp>
      <p:sp>
        <p:nvSpPr>
          <p:cNvPr id="52" name="テキスト ボックス 51">
            <a:extLst>
              <a:ext uri="{FF2B5EF4-FFF2-40B4-BE49-F238E27FC236}">
                <a16:creationId xmlns:a16="http://schemas.microsoft.com/office/drawing/2014/main" id="{75E26AD7-7AEB-4B33-A447-31BFD4DF67C6}"/>
              </a:ext>
            </a:extLst>
          </p:cNvPr>
          <p:cNvSpPr txBox="1"/>
          <p:nvPr/>
        </p:nvSpPr>
        <p:spPr>
          <a:xfrm>
            <a:off x="5746397" y="4384159"/>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24.8</a:t>
            </a:r>
          </a:p>
          <a:p>
            <a:pPr algn="ctr"/>
            <a:r>
              <a:rPr kumimoji="1" lang="en-US" altLang="ja-JP" sz="500" dirty="0">
                <a:latin typeface="メイリオ" panose="020B0604030504040204" pitchFamily="50" charset="-128"/>
                <a:ea typeface="メイリオ" panose="020B0604030504040204" pitchFamily="50" charset="-128"/>
              </a:rPr>
              <a:t>(23.5-26.0)</a:t>
            </a:r>
          </a:p>
        </p:txBody>
      </p:sp>
      <p:sp>
        <p:nvSpPr>
          <p:cNvPr id="53" name="テキスト ボックス 52">
            <a:extLst>
              <a:ext uri="{FF2B5EF4-FFF2-40B4-BE49-F238E27FC236}">
                <a16:creationId xmlns:a16="http://schemas.microsoft.com/office/drawing/2014/main" id="{4EE0C587-B687-475F-A505-DB2AEE7593FA}"/>
              </a:ext>
            </a:extLst>
          </p:cNvPr>
          <p:cNvSpPr txBox="1"/>
          <p:nvPr/>
        </p:nvSpPr>
        <p:spPr>
          <a:xfrm>
            <a:off x="6385571" y="4317159"/>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26.7</a:t>
            </a:r>
          </a:p>
          <a:p>
            <a:pPr algn="ctr"/>
            <a:r>
              <a:rPr kumimoji="1" lang="en-US" altLang="ja-JP" sz="500" dirty="0">
                <a:latin typeface="メイリオ" panose="020B0604030504040204" pitchFamily="50" charset="-128"/>
                <a:ea typeface="メイリオ" panose="020B0604030504040204" pitchFamily="50" charset="-128"/>
              </a:rPr>
              <a:t>(25.3-27.9)</a:t>
            </a:r>
          </a:p>
        </p:txBody>
      </p:sp>
      <p:sp>
        <p:nvSpPr>
          <p:cNvPr id="54" name="テキスト ボックス 53">
            <a:extLst>
              <a:ext uri="{FF2B5EF4-FFF2-40B4-BE49-F238E27FC236}">
                <a16:creationId xmlns:a16="http://schemas.microsoft.com/office/drawing/2014/main" id="{563605F5-F10E-477A-99B1-D03BE731FA23}"/>
              </a:ext>
            </a:extLst>
          </p:cNvPr>
          <p:cNvSpPr txBox="1"/>
          <p:nvPr/>
        </p:nvSpPr>
        <p:spPr>
          <a:xfrm>
            <a:off x="7032064" y="4179647"/>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28.4</a:t>
            </a:r>
          </a:p>
          <a:p>
            <a:pPr algn="ctr"/>
            <a:r>
              <a:rPr kumimoji="1" lang="en-US" altLang="ja-JP" sz="500" dirty="0">
                <a:latin typeface="メイリオ" panose="020B0604030504040204" pitchFamily="50" charset="-128"/>
                <a:ea typeface="メイリオ" panose="020B0604030504040204" pitchFamily="50" charset="-128"/>
              </a:rPr>
              <a:t>(26.9-29.7)</a:t>
            </a:r>
          </a:p>
        </p:txBody>
      </p:sp>
      <p:sp>
        <p:nvSpPr>
          <p:cNvPr id="55" name="テキスト ボックス 54">
            <a:extLst>
              <a:ext uri="{FF2B5EF4-FFF2-40B4-BE49-F238E27FC236}">
                <a16:creationId xmlns:a16="http://schemas.microsoft.com/office/drawing/2014/main" id="{C163741C-C8E8-44A0-88B6-67B1472635BA}"/>
              </a:ext>
            </a:extLst>
          </p:cNvPr>
          <p:cNvSpPr txBox="1"/>
          <p:nvPr/>
        </p:nvSpPr>
        <p:spPr>
          <a:xfrm>
            <a:off x="7661141" y="4083401"/>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31.1</a:t>
            </a:r>
          </a:p>
          <a:p>
            <a:pPr algn="ctr"/>
            <a:r>
              <a:rPr kumimoji="1" lang="en-US" altLang="ja-JP" sz="500" dirty="0">
                <a:latin typeface="メイリオ" panose="020B0604030504040204" pitchFamily="50" charset="-128"/>
                <a:ea typeface="メイリオ" panose="020B0604030504040204" pitchFamily="50" charset="-128"/>
              </a:rPr>
              <a:t>(29.5-32.5)</a:t>
            </a:r>
          </a:p>
        </p:txBody>
      </p:sp>
      <p:sp>
        <p:nvSpPr>
          <p:cNvPr id="56" name="テキスト ボックス 55">
            <a:extLst>
              <a:ext uri="{FF2B5EF4-FFF2-40B4-BE49-F238E27FC236}">
                <a16:creationId xmlns:a16="http://schemas.microsoft.com/office/drawing/2014/main" id="{BE99CE99-F264-4731-9A02-2E2A17668E42}"/>
              </a:ext>
            </a:extLst>
          </p:cNvPr>
          <p:cNvSpPr txBox="1"/>
          <p:nvPr/>
        </p:nvSpPr>
        <p:spPr>
          <a:xfrm>
            <a:off x="1118977" y="4605964"/>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23.7</a:t>
            </a:r>
          </a:p>
          <a:p>
            <a:pPr algn="ctr"/>
            <a:r>
              <a:rPr kumimoji="1" lang="en-US" altLang="ja-JP" sz="500" dirty="0">
                <a:latin typeface="メイリオ" panose="020B0604030504040204" pitchFamily="50" charset="-128"/>
                <a:ea typeface="メイリオ" panose="020B0604030504040204" pitchFamily="50" charset="-128"/>
              </a:rPr>
              <a:t>(22.6-24.7)</a:t>
            </a:r>
          </a:p>
        </p:txBody>
      </p:sp>
      <p:sp>
        <p:nvSpPr>
          <p:cNvPr id="57" name="テキスト ボックス 56">
            <a:extLst>
              <a:ext uri="{FF2B5EF4-FFF2-40B4-BE49-F238E27FC236}">
                <a16:creationId xmlns:a16="http://schemas.microsoft.com/office/drawing/2014/main" id="{0F0AC082-CD48-443A-8D0E-2294E0CEC342}"/>
              </a:ext>
            </a:extLst>
          </p:cNvPr>
          <p:cNvSpPr txBox="1"/>
          <p:nvPr/>
        </p:nvSpPr>
        <p:spPr>
          <a:xfrm>
            <a:off x="1748952" y="4539824"/>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26.4</a:t>
            </a:r>
          </a:p>
          <a:p>
            <a:pPr algn="ctr"/>
            <a:r>
              <a:rPr kumimoji="1" lang="en-US" altLang="ja-JP" sz="500" dirty="0">
                <a:latin typeface="メイリオ" panose="020B0604030504040204" pitchFamily="50" charset="-128"/>
                <a:ea typeface="メイリオ" panose="020B0604030504040204" pitchFamily="50" charset="-128"/>
              </a:rPr>
              <a:t>(25.2-27.4)</a:t>
            </a:r>
          </a:p>
        </p:txBody>
      </p:sp>
      <p:sp>
        <p:nvSpPr>
          <p:cNvPr id="58" name="テキスト ボックス 57">
            <a:extLst>
              <a:ext uri="{FF2B5EF4-FFF2-40B4-BE49-F238E27FC236}">
                <a16:creationId xmlns:a16="http://schemas.microsoft.com/office/drawing/2014/main" id="{1BBF5B77-01AF-4FFC-B20B-9B045D178C4F}"/>
              </a:ext>
            </a:extLst>
          </p:cNvPr>
          <p:cNvSpPr txBox="1"/>
          <p:nvPr/>
        </p:nvSpPr>
        <p:spPr>
          <a:xfrm>
            <a:off x="2388126" y="4472824"/>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29.1</a:t>
            </a:r>
          </a:p>
          <a:p>
            <a:pPr algn="ctr"/>
            <a:r>
              <a:rPr kumimoji="1" lang="en-US" altLang="ja-JP" sz="500" dirty="0">
                <a:latin typeface="メイリオ" panose="020B0604030504040204" pitchFamily="50" charset="-128"/>
                <a:ea typeface="メイリオ" panose="020B0604030504040204" pitchFamily="50" charset="-128"/>
              </a:rPr>
              <a:t>(28.0-30.0)</a:t>
            </a:r>
          </a:p>
        </p:txBody>
      </p:sp>
      <p:sp>
        <p:nvSpPr>
          <p:cNvPr id="59" name="テキスト ボックス 58">
            <a:extLst>
              <a:ext uri="{FF2B5EF4-FFF2-40B4-BE49-F238E27FC236}">
                <a16:creationId xmlns:a16="http://schemas.microsoft.com/office/drawing/2014/main" id="{DB7FC754-B871-49FC-98DC-F9FF683E7E64}"/>
              </a:ext>
            </a:extLst>
          </p:cNvPr>
          <p:cNvSpPr txBox="1"/>
          <p:nvPr/>
        </p:nvSpPr>
        <p:spPr>
          <a:xfrm>
            <a:off x="3034618" y="4335312"/>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31.8</a:t>
            </a:r>
          </a:p>
          <a:p>
            <a:pPr algn="ctr"/>
            <a:r>
              <a:rPr kumimoji="1" lang="en-US" altLang="ja-JP" sz="500" dirty="0">
                <a:latin typeface="メイリオ" panose="020B0604030504040204" pitchFamily="50" charset="-128"/>
                <a:ea typeface="メイリオ" panose="020B0604030504040204" pitchFamily="50" charset="-128"/>
              </a:rPr>
              <a:t>(30.8-32.8)</a:t>
            </a:r>
          </a:p>
        </p:txBody>
      </p:sp>
      <p:sp>
        <p:nvSpPr>
          <p:cNvPr id="60" name="テキスト ボックス 59">
            <a:extLst>
              <a:ext uri="{FF2B5EF4-FFF2-40B4-BE49-F238E27FC236}">
                <a16:creationId xmlns:a16="http://schemas.microsoft.com/office/drawing/2014/main" id="{C2ED367E-6AD2-4FBA-AE7E-5359E7DB7ADD}"/>
              </a:ext>
            </a:extLst>
          </p:cNvPr>
          <p:cNvSpPr txBox="1"/>
          <p:nvPr/>
        </p:nvSpPr>
        <p:spPr>
          <a:xfrm>
            <a:off x="3663695" y="4239066"/>
            <a:ext cx="561015" cy="353943"/>
          </a:xfrm>
          <a:prstGeom prst="rect">
            <a:avLst/>
          </a:prstGeom>
          <a:solidFill>
            <a:schemeClr val="bg1"/>
          </a:solidFill>
          <a:ln w="28575">
            <a:solidFill>
              <a:srgbClr val="FCAF17"/>
            </a:solidFill>
          </a:ln>
        </p:spPr>
        <p:txBody>
          <a:bodyPr wrap="square" rtlCol="0" anchor="ctr">
            <a:spAutoFit/>
          </a:bodyPr>
          <a:lstStyle/>
          <a:p>
            <a:pPr algn="ctr"/>
            <a:r>
              <a:rPr kumimoji="1" lang="en-US" altLang="ja-JP" sz="1200" b="1" dirty="0">
                <a:latin typeface="メイリオ" panose="020B0604030504040204" pitchFamily="50" charset="-128"/>
                <a:ea typeface="メイリオ" panose="020B0604030504040204" pitchFamily="50" charset="-128"/>
              </a:rPr>
              <a:t>34.4</a:t>
            </a:r>
          </a:p>
          <a:p>
            <a:pPr algn="ctr"/>
            <a:r>
              <a:rPr kumimoji="1" lang="en-US" altLang="ja-JP" sz="500" dirty="0">
                <a:latin typeface="メイリオ" panose="020B0604030504040204" pitchFamily="50" charset="-128"/>
                <a:ea typeface="メイリオ" panose="020B0604030504040204" pitchFamily="50" charset="-128"/>
              </a:rPr>
              <a:t>(33.1-35.5)</a:t>
            </a:r>
          </a:p>
        </p:txBody>
      </p:sp>
      <p:sp>
        <p:nvSpPr>
          <p:cNvPr id="61" name="テキスト ボックス 60">
            <a:extLst>
              <a:ext uri="{FF2B5EF4-FFF2-40B4-BE49-F238E27FC236}">
                <a16:creationId xmlns:a16="http://schemas.microsoft.com/office/drawing/2014/main" id="{681B62D9-1B5A-4F87-B4C7-69A67295B3A6}"/>
              </a:ext>
            </a:extLst>
          </p:cNvPr>
          <p:cNvSpPr txBox="1"/>
          <p:nvPr/>
        </p:nvSpPr>
        <p:spPr>
          <a:xfrm rot="16200000">
            <a:off x="-997988" y="3497332"/>
            <a:ext cx="3118455" cy="307777"/>
          </a:xfrm>
          <a:prstGeom prst="rect">
            <a:avLst/>
          </a:prstGeom>
          <a:noFill/>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50</a:t>
            </a:r>
            <a:r>
              <a:rPr kumimoji="1" lang="ja-JP" altLang="en-US" sz="1400" b="1" dirty="0">
                <a:latin typeface="メイリオ" panose="020B0604030504040204" pitchFamily="50" charset="-128"/>
                <a:ea typeface="メイリオ" panose="020B0604030504040204" pitchFamily="50" charset="-128"/>
              </a:rPr>
              <a:t>歳時点での平均余命</a:t>
            </a:r>
            <a:endParaRPr kumimoji="1" lang="en-US" altLang="ja-JP" sz="1400" b="1" dirty="0">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BF437785-0052-43FE-BC14-E6F3126064B8}"/>
              </a:ext>
            </a:extLst>
          </p:cNvPr>
          <p:cNvSpPr txBox="1"/>
          <p:nvPr/>
        </p:nvSpPr>
        <p:spPr>
          <a:xfrm rot="16200000">
            <a:off x="3032053" y="3497331"/>
            <a:ext cx="3118455" cy="307777"/>
          </a:xfrm>
          <a:prstGeom prst="rect">
            <a:avLst/>
          </a:prstGeom>
          <a:noFill/>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50</a:t>
            </a:r>
            <a:r>
              <a:rPr kumimoji="1" lang="ja-JP" altLang="en-US" sz="1400" b="1" dirty="0">
                <a:latin typeface="メイリオ" panose="020B0604030504040204" pitchFamily="50" charset="-128"/>
                <a:ea typeface="メイリオ" panose="020B0604030504040204" pitchFamily="50" charset="-128"/>
              </a:rPr>
              <a:t>歳時点での平均余命</a:t>
            </a:r>
            <a:endParaRPr kumimoji="1" lang="en-US" altLang="ja-JP" sz="1400" b="1" dirty="0">
              <a:latin typeface="メイリオ" panose="020B0604030504040204" pitchFamily="50" charset="-128"/>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47894B5D-AE2B-4607-B583-F7BDD25D9ABD}"/>
              </a:ext>
            </a:extLst>
          </p:cNvPr>
          <p:cNvSpPr txBox="1"/>
          <p:nvPr/>
        </p:nvSpPr>
        <p:spPr>
          <a:xfrm>
            <a:off x="441147" y="1658592"/>
            <a:ext cx="631417" cy="261610"/>
          </a:xfrm>
          <a:prstGeom prst="rect">
            <a:avLst/>
          </a:prstGeom>
          <a:noFill/>
        </p:spPr>
        <p:txBody>
          <a:bodyPr wrap="square" rtlCol="0" anchor="ctr">
            <a:spAutoFit/>
          </a:bodyPr>
          <a:lstStyle/>
          <a:p>
            <a:pPr algn="ctr"/>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年</a:t>
            </a:r>
            <a:r>
              <a:rPr kumimoji="1" lang="en-US" altLang="ja-JP" sz="1100" b="1" dirty="0">
                <a:latin typeface="メイリオ" panose="020B0604030504040204" pitchFamily="50" charset="-128"/>
                <a:ea typeface="メイリオ" panose="020B0604030504040204" pitchFamily="50" charset="-128"/>
              </a:rPr>
              <a:t>)</a:t>
            </a:r>
          </a:p>
        </p:txBody>
      </p:sp>
      <p:sp>
        <p:nvSpPr>
          <p:cNvPr id="65" name="テキスト ボックス 64">
            <a:extLst>
              <a:ext uri="{FF2B5EF4-FFF2-40B4-BE49-F238E27FC236}">
                <a16:creationId xmlns:a16="http://schemas.microsoft.com/office/drawing/2014/main" id="{31C71EF6-A1F6-4A7D-8817-ECF077A6090E}"/>
              </a:ext>
            </a:extLst>
          </p:cNvPr>
          <p:cNvSpPr txBox="1"/>
          <p:nvPr/>
        </p:nvSpPr>
        <p:spPr>
          <a:xfrm>
            <a:off x="4485005" y="1658592"/>
            <a:ext cx="631417" cy="261610"/>
          </a:xfrm>
          <a:prstGeom prst="rect">
            <a:avLst/>
          </a:prstGeom>
          <a:noFill/>
        </p:spPr>
        <p:txBody>
          <a:bodyPr wrap="square" rtlCol="0" anchor="ctr">
            <a:spAutoFit/>
          </a:bodyPr>
          <a:lstStyle/>
          <a:p>
            <a:pPr algn="ctr"/>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年</a:t>
            </a:r>
            <a:r>
              <a:rPr kumimoji="1" lang="en-US" altLang="ja-JP" sz="1100" b="1"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152877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62992"/>
            <a:ext cx="5929828" cy="954107"/>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低リスク生活習慣の実践数別に見た</a:t>
            </a:r>
            <a:endParaRPr kumimoji="1" lang="en-US" altLang="ja-JP" sz="2800" b="1" dirty="0">
              <a:latin typeface="メイリオ" panose="020B0604030504040204" pitchFamily="50" charset="-128"/>
              <a:ea typeface="メイリオ" panose="020B0604030504040204" pitchFamily="50" charset="-128"/>
            </a:endParaRPr>
          </a:p>
          <a:p>
            <a:r>
              <a:rPr kumimoji="1" lang="ja-JP" altLang="en-US" sz="2800" b="1" dirty="0">
                <a:latin typeface="メイリオ" panose="020B0604030504040204" pitchFamily="50" charset="-128"/>
                <a:ea typeface="メイリオ" panose="020B0604030504040204" pitchFamily="50" charset="-128"/>
              </a:rPr>
              <a:t>主要慢性疾患のハザード比</a:t>
            </a:r>
          </a:p>
        </p:txBody>
      </p:sp>
      <p:sp>
        <p:nvSpPr>
          <p:cNvPr id="11" name="テキスト ボックス 10">
            <a:extLst>
              <a:ext uri="{FF2B5EF4-FFF2-40B4-BE49-F238E27FC236}">
                <a16:creationId xmlns:a16="http://schemas.microsoft.com/office/drawing/2014/main" id="{037AB66B-098E-4349-83A3-FBA98CBB7CE0}"/>
              </a:ext>
            </a:extLst>
          </p:cNvPr>
          <p:cNvSpPr txBox="1"/>
          <p:nvPr/>
        </p:nvSpPr>
        <p:spPr>
          <a:xfrm>
            <a:off x="909421" y="1176140"/>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942173" y="1176140"/>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13" name="テキスト ボックス 12">
            <a:extLst>
              <a:ext uri="{FF2B5EF4-FFF2-40B4-BE49-F238E27FC236}">
                <a16:creationId xmlns:a16="http://schemas.microsoft.com/office/drawing/2014/main" id="{A36A77B3-63C6-429E-A194-EF9D9B56DF0F}"/>
              </a:ext>
            </a:extLst>
          </p:cNvPr>
          <p:cNvSpPr txBox="1"/>
          <p:nvPr/>
        </p:nvSpPr>
        <p:spPr>
          <a:xfrm>
            <a:off x="909421" y="4624679"/>
            <a:ext cx="2118288"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示唆された危険因子</a:t>
            </a:r>
          </a:p>
        </p:txBody>
      </p:sp>
      <p:sp>
        <p:nvSpPr>
          <p:cNvPr id="14" name="テキスト ボックス 13">
            <a:extLst>
              <a:ext uri="{FF2B5EF4-FFF2-40B4-BE49-F238E27FC236}">
                <a16:creationId xmlns:a16="http://schemas.microsoft.com/office/drawing/2014/main" id="{F88E3D67-400B-4F31-A6C3-7DD0BC85A751}"/>
              </a:ext>
            </a:extLst>
          </p:cNvPr>
          <p:cNvSpPr txBox="1"/>
          <p:nvPr/>
        </p:nvSpPr>
        <p:spPr>
          <a:xfrm>
            <a:off x="6024476" y="4624678"/>
            <a:ext cx="2302452"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示唆された保護的因子</a:t>
            </a:r>
          </a:p>
        </p:txBody>
      </p:sp>
      <p:sp>
        <p:nvSpPr>
          <p:cNvPr id="18" name="テキスト ボックス 17">
            <a:extLst>
              <a:ext uri="{FF2B5EF4-FFF2-40B4-BE49-F238E27FC236}">
                <a16:creationId xmlns:a16="http://schemas.microsoft.com/office/drawing/2014/main" id="{B5BE79D4-DB3F-42C2-B265-5473A499ED90}"/>
              </a:ext>
            </a:extLst>
          </p:cNvPr>
          <p:cNvSpPr txBox="1"/>
          <p:nvPr/>
        </p:nvSpPr>
        <p:spPr>
          <a:xfrm>
            <a:off x="4673023" y="4899911"/>
            <a:ext cx="3469742" cy="430887"/>
          </a:xfrm>
          <a:prstGeom prst="rect">
            <a:avLst/>
          </a:prstGeom>
          <a:noFill/>
        </p:spPr>
        <p:txBody>
          <a:bodyPr wrap="square" rtlCol="0">
            <a:spAutoFit/>
          </a:bodyPr>
          <a:lstStyle/>
          <a:p>
            <a:r>
              <a:rPr kumimoji="1" lang="ja-JP" altLang="en-US" sz="1100" b="1" dirty="0">
                <a:solidFill>
                  <a:schemeClr val="bg1"/>
                </a:solidFill>
                <a:latin typeface="Meiryo UI" panose="020B0604030504040204" pitchFamily="50" charset="-128"/>
                <a:ea typeface="Meiryo UI" panose="020B0604030504040204" pitchFamily="50" charset="-128"/>
              </a:rPr>
              <a:t>甲状腺刺激ホルモン／</a:t>
            </a:r>
            <a:r>
              <a:rPr kumimoji="1" lang="en-US" altLang="ja-JP" sz="1100" b="1" dirty="0">
                <a:solidFill>
                  <a:schemeClr val="bg1"/>
                </a:solidFill>
                <a:latin typeface="Meiryo UI" panose="020B0604030504040204" pitchFamily="50" charset="-128"/>
                <a:ea typeface="Meiryo UI" panose="020B0604030504040204" pitchFamily="50" charset="-128"/>
              </a:rPr>
              <a:t>LDL-</a:t>
            </a:r>
            <a:r>
              <a:rPr kumimoji="1" lang="ja-JP" altLang="en-US" sz="1100" b="1" dirty="0">
                <a:solidFill>
                  <a:schemeClr val="bg1"/>
                </a:solidFill>
                <a:latin typeface="Meiryo UI" panose="020B0604030504040204" pitchFamily="50" charset="-128"/>
                <a:ea typeface="Meiryo UI" panose="020B0604030504040204" pitchFamily="50" charset="-128"/>
              </a:rPr>
              <a:t>コレステロール／チロシン／</a:t>
            </a:r>
            <a:r>
              <a:rPr kumimoji="1" lang="en-US" altLang="ja-JP" sz="1100" b="1" dirty="0">
                <a:solidFill>
                  <a:schemeClr val="bg1"/>
                </a:solidFill>
                <a:latin typeface="Meiryo UI" panose="020B0604030504040204" pitchFamily="50" charset="-128"/>
                <a:ea typeface="Meiryo UI" panose="020B0604030504040204" pitchFamily="50" charset="-128"/>
              </a:rPr>
              <a:t>IL-6R</a:t>
            </a:r>
            <a:r>
              <a:rPr kumimoji="1" lang="el-GR" altLang="ja-JP" sz="1100" b="1" dirty="0">
                <a:solidFill>
                  <a:schemeClr val="bg1"/>
                </a:solidFill>
                <a:latin typeface="Meiryo UI" panose="020B0604030504040204" pitchFamily="50" charset="-128"/>
                <a:ea typeface="Meiryo UI" panose="020B0604030504040204" pitchFamily="50" charset="-128"/>
              </a:rPr>
              <a:t>α</a:t>
            </a:r>
            <a:r>
              <a:rPr kumimoji="1" lang="ja-JP" altLang="en-US" sz="1100" b="1" dirty="0">
                <a:solidFill>
                  <a:schemeClr val="bg1"/>
                </a:solidFill>
                <a:latin typeface="Meiryo UI" panose="020B0604030504040204" pitchFamily="50" charset="-128"/>
                <a:ea typeface="Meiryo UI" panose="020B0604030504040204" pitchFamily="50" charset="-128"/>
              </a:rPr>
              <a:t>／朝型</a:t>
            </a:r>
          </a:p>
        </p:txBody>
      </p:sp>
      <p:sp>
        <p:nvSpPr>
          <p:cNvPr id="20" name="テキスト ボックス 19">
            <a:extLst>
              <a:ext uri="{FF2B5EF4-FFF2-40B4-BE49-F238E27FC236}">
                <a16:creationId xmlns:a16="http://schemas.microsoft.com/office/drawing/2014/main" id="{7AC1F702-2CA4-4C86-A653-FD21A5C7BC64}"/>
              </a:ext>
            </a:extLst>
          </p:cNvPr>
          <p:cNvSpPr txBox="1"/>
          <p:nvPr/>
        </p:nvSpPr>
        <p:spPr>
          <a:xfrm>
            <a:off x="6143451" y="6604084"/>
            <a:ext cx="3000549"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grpSp>
        <p:nvGrpSpPr>
          <p:cNvPr id="9" name="グループ化 8">
            <a:extLst>
              <a:ext uri="{FF2B5EF4-FFF2-40B4-BE49-F238E27FC236}">
                <a16:creationId xmlns:a16="http://schemas.microsoft.com/office/drawing/2014/main" id="{B5E8C84A-8226-4707-A8DB-5CE597D73889}"/>
              </a:ext>
            </a:extLst>
          </p:cNvPr>
          <p:cNvGrpSpPr/>
          <p:nvPr/>
        </p:nvGrpSpPr>
        <p:grpSpPr>
          <a:xfrm>
            <a:off x="339054" y="1097379"/>
            <a:ext cx="8485071" cy="4754670"/>
            <a:chOff x="231658" y="616093"/>
            <a:chExt cx="11256028" cy="5797132"/>
          </a:xfrm>
        </p:grpSpPr>
        <p:graphicFrame>
          <p:nvGraphicFramePr>
            <p:cNvPr id="10" name="グラフ 9">
              <a:extLst>
                <a:ext uri="{FF2B5EF4-FFF2-40B4-BE49-F238E27FC236}">
                  <a16:creationId xmlns:a16="http://schemas.microsoft.com/office/drawing/2014/main" id="{A5FEC1CC-E05F-4BE1-B936-E63F7A4AA279}"/>
                </a:ext>
              </a:extLst>
            </p:cNvPr>
            <p:cNvGraphicFramePr/>
            <p:nvPr>
              <p:extLst>
                <p:ext uri="{D42A27DB-BD31-4B8C-83A1-F6EECF244321}">
                  <p14:modId xmlns:p14="http://schemas.microsoft.com/office/powerpoint/2010/main" val="3488817923"/>
                </p:ext>
              </p:extLst>
            </p:nvPr>
          </p:nvGraphicFramePr>
          <p:xfrm>
            <a:off x="812800" y="1119717"/>
            <a:ext cx="4944646" cy="4995334"/>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ボックス 14">
              <a:extLst>
                <a:ext uri="{FF2B5EF4-FFF2-40B4-BE49-F238E27FC236}">
                  <a16:creationId xmlns:a16="http://schemas.microsoft.com/office/drawing/2014/main" id="{CF441BC4-A268-4A97-A4DB-31388F2F4637}"/>
                </a:ext>
              </a:extLst>
            </p:cNvPr>
            <p:cNvSpPr txBox="1"/>
            <p:nvPr/>
          </p:nvSpPr>
          <p:spPr>
            <a:xfrm>
              <a:off x="1528471" y="1512976"/>
              <a:ext cx="755281"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1.0</a:t>
              </a:r>
            </a:p>
            <a:p>
              <a:pPr algn="ctr"/>
              <a:r>
                <a:rPr kumimoji="1" lang="en-US" altLang="ja-JP" sz="700" dirty="0">
                  <a:latin typeface="メイリオ" panose="020B0604030504040204" pitchFamily="50" charset="-128"/>
                  <a:ea typeface="メイリオ" panose="020B0604030504040204" pitchFamily="50" charset="-128"/>
                </a:rPr>
                <a:t>(</a:t>
              </a:r>
              <a:r>
                <a:rPr kumimoji="1" lang="ja-JP" altLang="en-US" sz="700" dirty="0">
                  <a:latin typeface="メイリオ" panose="020B0604030504040204" pitchFamily="50" charset="-128"/>
                  <a:ea typeface="メイリオ" panose="020B0604030504040204" pitchFamily="50" charset="-128"/>
                </a:rPr>
                <a:t>対照</a:t>
              </a:r>
              <a:r>
                <a:rPr kumimoji="1" lang="en-US" altLang="ja-JP" sz="700" dirty="0">
                  <a:latin typeface="メイリオ" panose="020B0604030504040204" pitchFamily="50" charset="-128"/>
                  <a:ea typeface="メイリオ" panose="020B0604030504040204" pitchFamily="50" charset="-128"/>
                </a:rPr>
                <a:t>)</a:t>
              </a:r>
            </a:p>
          </p:txBody>
        </p:sp>
        <p:sp>
          <p:nvSpPr>
            <p:cNvPr id="16" name="テキスト ボックス 15">
              <a:extLst>
                <a:ext uri="{FF2B5EF4-FFF2-40B4-BE49-F238E27FC236}">
                  <a16:creationId xmlns:a16="http://schemas.microsoft.com/office/drawing/2014/main" id="{5343BD93-D5B3-4422-A3FA-32B9EBD0BB20}"/>
                </a:ext>
              </a:extLst>
            </p:cNvPr>
            <p:cNvSpPr txBox="1"/>
            <p:nvPr/>
          </p:nvSpPr>
          <p:spPr>
            <a:xfrm rot="16200000">
              <a:off x="-1358519" y="3122783"/>
              <a:ext cx="3792784" cy="612430"/>
            </a:xfrm>
            <a:prstGeom prst="rect">
              <a:avLst/>
            </a:prstGeom>
            <a:noFill/>
          </p:spPr>
          <p:txBody>
            <a:bodyPr wrap="square" rtlCol="0" anchor="ctr">
              <a:spAutoFit/>
            </a:bodyPr>
            <a:lstStyle/>
            <a:p>
              <a:pPr algn="ct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a:t>
              </a:r>
              <a:endParaRPr kumimoji="1" lang="en-US" altLang="ja-JP" sz="1200" b="1" dirty="0">
                <a:latin typeface="メイリオ" panose="020B0604030504040204" pitchFamily="50" charset="-128"/>
                <a:ea typeface="メイリオ" panose="020B0604030504040204" pitchFamily="50" charset="-128"/>
              </a:endParaRPr>
            </a:p>
            <a:p>
              <a:pPr algn="ctr"/>
              <a:r>
                <a:rPr kumimoji="1" lang="ja-JP" altLang="en-US" sz="1200" b="1" dirty="0">
                  <a:latin typeface="メイリオ" panose="020B0604030504040204" pitchFamily="50" charset="-128"/>
                  <a:ea typeface="メイリオ" panose="020B0604030504040204" pitchFamily="50" charset="-128"/>
                </a:rPr>
                <a:t>ハザード比</a:t>
              </a:r>
              <a:r>
                <a:rPr kumimoji="1" lang="en-US" altLang="ja-JP" sz="1200" b="1" dirty="0">
                  <a:latin typeface="メイリオ" panose="020B0604030504040204" pitchFamily="50" charset="-128"/>
                  <a:ea typeface="メイリオ" panose="020B0604030504040204" pitchFamily="50" charset="-128"/>
                </a:rPr>
                <a:t>(95%CI)</a:t>
              </a:r>
            </a:p>
          </p:txBody>
        </p:sp>
        <p:graphicFrame>
          <p:nvGraphicFramePr>
            <p:cNvPr id="17" name="グラフ 16">
              <a:extLst>
                <a:ext uri="{FF2B5EF4-FFF2-40B4-BE49-F238E27FC236}">
                  <a16:creationId xmlns:a16="http://schemas.microsoft.com/office/drawing/2014/main" id="{F00016C7-5534-4B7C-8640-805FA1A6C2CB}"/>
                </a:ext>
              </a:extLst>
            </p:cNvPr>
            <p:cNvGraphicFramePr/>
            <p:nvPr>
              <p:extLst>
                <p:ext uri="{D42A27DB-BD31-4B8C-83A1-F6EECF244321}">
                  <p14:modId xmlns:p14="http://schemas.microsoft.com/office/powerpoint/2010/main" val="2612507904"/>
                </p:ext>
              </p:extLst>
            </p:nvPr>
          </p:nvGraphicFramePr>
          <p:xfrm>
            <a:off x="6543040" y="1087380"/>
            <a:ext cx="4944646" cy="4995334"/>
          </p:xfrm>
          <a:graphic>
            <a:graphicData uri="http://schemas.openxmlformats.org/drawingml/2006/chart">
              <c:chart xmlns:c="http://schemas.openxmlformats.org/drawingml/2006/chart" xmlns:r="http://schemas.openxmlformats.org/officeDocument/2006/relationships" r:id="rId3"/>
            </a:graphicData>
          </a:graphic>
        </p:graphicFrame>
        <p:sp>
          <p:nvSpPr>
            <p:cNvPr id="19" name="テキスト ボックス 18">
              <a:extLst>
                <a:ext uri="{FF2B5EF4-FFF2-40B4-BE49-F238E27FC236}">
                  <a16:creationId xmlns:a16="http://schemas.microsoft.com/office/drawing/2014/main" id="{210F8C83-D401-46BA-A5FD-9853FC39F086}"/>
                </a:ext>
              </a:extLst>
            </p:cNvPr>
            <p:cNvSpPr txBox="1"/>
            <p:nvPr/>
          </p:nvSpPr>
          <p:spPr>
            <a:xfrm rot="16200000">
              <a:off x="4182174" y="3122783"/>
              <a:ext cx="4250790" cy="612430"/>
            </a:xfrm>
            <a:prstGeom prst="rect">
              <a:avLst/>
            </a:prstGeom>
            <a:solidFill>
              <a:schemeClr val="bg1"/>
            </a:solidFill>
          </p:spPr>
          <p:txBody>
            <a:bodyPr wrap="square" rtlCol="0" anchor="ctr">
              <a:spAutoFit/>
            </a:bodyPr>
            <a:lstStyle/>
            <a:p>
              <a:pPr algn="ct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a:t>
              </a:r>
              <a:endParaRPr kumimoji="1" lang="en-US" altLang="ja-JP" sz="1200" b="1" dirty="0">
                <a:latin typeface="メイリオ" panose="020B0604030504040204" pitchFamily="50" charset="-128"/>
                <a:ea typeface="メイリオ" panose="020B0604030504040204" pitchFamily="50" charset="-128"/>
              </a:endParaRPr>
            </a:p>
            <a:p>
              <a:pPr algn="ctr"/>
              <a:r>
                <a:rPr kumimoji="1" lang="ja-JP" altLang="en-US" sz="1200" b="1" dirty="0">
                  <a:latin typeface="メイリオ" panose="020B0604030504040204" pitchFamily="50" charset="-128"/>
                  <a:ea typeface="メイリオ" panose="020B0604030504040204" pitchFamily="50" charset="-128"/>
                </a:rPr>
                <a:t>ハザード比</a:t>
              </a:r>
              <a:r>
                <a:rPr kumimoji="1" lang="en-US" altLang="ja-JP" sz="1200" b="1" dirty="0">
                  <a:latin typeface="メイリオ" panose="020B0604030504040204" pitchFamily="50" charset="-128"/>
                  <a:ea typeface="メイリオ" panose="020B0604030504040204" pitchFamily="50" charset="-128"/>
                </a:rPr>
                <a:t>(95%CI)</a:t>
              </a:r>
            </a:p>
          </p:txBody>
        </p:sp>
        <p:sp>
          <p:nvSpPr>
            <p:cNvPr id="21" name="テキスト ボックス 20">
              <a:extLst>
                <a:ext uri="{FF2B5EF4-FFF2-40B4-BE49-F238E27FC236}">
                  <a16:creationId xmlns:a16="http://schemas.microsoft.com/office/drawing/2014/main" id="{A5F43702-3A99-42E6-BC60-6288168F367B}"/>
                </a:ext>
              </a:extLst>
            </p:cNvPr>
            <p:cNvSpPr txBox="1"/>
            <p:nvPr/>
          </p:nvSpPr>
          <p:spPr>
            <a:xfrm>
              <a:off x="3039944" y="619707"/>
              <a:ext cx="850060" cy="450308"/>
            </a:xfrm>
            <a:prstGeom prst="rect">
              <a:avLst/>
            </a:prstGeom>
            <a:solidFill>
              <a:schemeClr val="bg1"/>
            </a:solidFill>
          </p:spPr>
          <p:txBody>
            <a:bodyPr wrap="square" rtlCol="0" anchor="ctr">
              <a:spAutoFit/>
            </a:bodyPr>
            <a:lstStyle/>
            <a:p>
              <a:pPr algn="ctr"/>
              <a:r>
                <a:rPr kumimoji="1" lang="ja-JP" altLang="en-US" b="1" dirty="0">
                  <a:solidFill>
                    <a:srgbClr val="EE8AE7"/>
                  </a:solidFill>
                  <a:latin typeface="メイリオ" panose="020B0604030504040204" pitchFamily="50" charset="-128"/>
                  <a:ea typeface="メイリオ" panose="020B0604030504040204" pitchFamily="50" charset="-128"/>
                </a:rPr>
                <a:t>女性</a:t>
              </a:r>
              <a:endParaRPr kumimoji="1" lang="en-US" altLang="ja-JP" b="1" dirty="0">
                <a:solidFill>
                  <a:srgbClr val="EE8AE7"/>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BAAD7EB-2BF7-4450-A7B3-25A76F8A31DC}"/>
                </a:ext>
              </a:extLst>
            </p:cNvPr>
            <p:cNvSpPr txBox="1"/>
            <p:nvPr/>
          </p:nvSpPr>
          <p:spPr>
            <a:xfrm>
              <a:off x="8920257" y="616093"/>
              <a:ext cx="850060" cy="450308"/>
            </a:xfrm>
            <a:prstGeom prst="rect">
              <a:avLst/>
            </a:prstGeom>
            <a:solidFill>
              <a:schemeClr val="bg1"/>
            </a:solidFill>
          </p:spPr>
          <p:txBody>
            <a:bodyPr wrap="square" rtlCol="0" anchor="ctr">
              <a:spAutoFit/>
            </a:bodyPr>
            <a:lstStyle/>
            <a:p>
              <a:pPr algn="ctr"/>
              <a:r>
                <a:rPr kumimoji="1" lang="ja-JP" altLang="en-US" b="1" dirty="0">
                  <a:solidFill>
                    <a:srgbClr val="2E75B6"/>
                  </a:solidFill>
                  <a:latin typeface="メイリオ" panose="020B0604030504040204" pitchFamily="50" charset="-128"/>
                  <a:ea typeface="メイリオ" panose="020B0604030504040204" pitchFamily="50" charset="-128"/>
                </a:rPr>
                <a:t>男性</a:t>
              </a:r>
              <a:endParaRPr kumimoji="1" lang="en-US" altLang="ja-JP" b="1" dirty="0">
                <a:solidFill>
                  <a:srgbClr val="2E75B6"/>
                </a:solidFill>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F36347B3-BB71-45A1-9B93-61BACF0F49A8}"/>
                </a:ext>
              </a:extLst>
            </p:cNvPr>
            <p:cNvSpPr txBox="1"/>
            <p:nvPr/>
          </p:nvSpPr>
          <p:spPr>
            <a:xfrm>
              <a:off x="1649210" y="6000443"/>
              <a:ext cx="3980434" cy="412782"/>
            </a:xfrm>
            <a:prstGeom prst="rect">
              <a:avLst/>
            </a:prstGeom>
            <a:noFill/>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低リスク生活習慣の実践数</a:t>
              </a:r>
              <a:endParaRPr kumimoji="1" lang="en-US" altLang="ja-JP" sz="1600" b="1"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940AF729-0AAC-40C3-9A56-DA6A8365EE2E}"/>
                </a:ext>
              </a:extLst>
            </p:cNvPr>
            <p:cNvSpPr txBox="1"/>
            <p:nvPr/>
          </p:nvSpPr>
          <p:spPr>
            <a:xfrm>
              <a:off x="7253958" y="5991554"/>
              <a:ext cx="3980434" cy="412782"/>
            </a:xfrm>
            <a:prstGeom prst="rect">
              <a:avLst/>
            </a:prstGeom>
            <a:noFill/>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低リスク生活習慣の実践数</a:t>
              </a:r>
              <a:endParaRPr kumimoji="1" lang="en-US" altLang="ja-JP" sz="1600" b="1"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9CB12BCB-2520-46DF-BA49-B4825A5AF21D}"/>
                </a:ext>
              </a:extLst>
            </p:cNvPr>
            <p:cNvSpPr txBox="1"/>
            <p:nvPr/>
          </p:nvSpPr>
          <p:spPr>
            <a:xfrm>
              <a:off x="7263094" y="1443644"/>
              <a:ext cx="755281"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1.0</a:t>
              </a:r>
            </a:p>
            <a:p>
              <a:pPr algn="ctr"/>
              <a:r>
                <a:rPr kumimoji="1" lang="en-US" altLang="ja-JP" sz="700" dirty="0">
                  <a:latin typeface="メイリオ" panose="020B0604030504040204" pitchFamily="50" charset="-128"/>
                  <a:ea typeface="メイリオ" panose="020B0604030504040204" pitchFamily="50" charset="-128"/>
                </a:rPr>
                <a:t>(</a:t>
              </a:r>
              <a:r>
                <a:rPr kumimoji="1" lang="ja-JP" altLang="en-US" sz="700" dirty="0">
                  <a:latin typeface="メイリオ" panose="020B0604030504040204" pitchFamily="50" charset="-128"/>
                  <a:ea typeface="メイリオ" panose="020B0604030504040204" pitchFamily="50" charset="-128"/>
                </a:rPr>
                <a:t>対照</a:t>
              </a:r>
              <a:r>
                <a:rPr kumimoji="1" lang="en-US" altLang="ja-JP" sz="700" dirty="0">
                  <a:latin typeface="メイリオ" panose="020B0604030504040204" pitchFamily="50" charset="-128"/>
                  <a:ea typeface="メイリオ" panose="020B0604030504040204" pitchFamily="50" charset="-128"/>
                </a:rPr>
                <a:t>)</a:t>
              </a:r>
            </a:p>
          </p:txBody>
        </p:sp>
        <p:sp>
          <p:nvSpPr>
            <p:cNvPr id="26" name="テキスト ボックス 25">
              <a:extLst>
                <a:ext uri="{FF2B5EF4-FFF2-40B4-BE49-F238E27FC236}">
                  <a16:creationId xmlns:a16="http://schemas.microsoft.com/office/drawing/2014/main" id="{A2ABF2B0-9D17-4894-9FF4-5B04B5CFA722}"/>
                </a:ext>
              </a:extLst>
            </p:cNvPr>
            <p:cNvSpPr txBox="1"/>
            <p:nvPr/>
          </p:nvSpPr>
          <p:spPr>
            <a:xfrm>
              <a:off x="2261679" y="2177794"/>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0.82</a:t>
              </a:r>
            </a:p>
            <a:p>
              <a:pPr algn="ctr"/>
              <a:r>
                <a:rPr kumimoji="1" lang="en-US" altLang="ja-JP" sz="700" dirty="0">
                  <a:latin typeface="メイリオ" panose="020B0604030504040204" pitchFamily="50" charset="-128"/>
                  <a:ea typeface="メイリオ" panose="020B0604030504040204" pitchFamily="50" charset="-128"/>
                </a:rPr>
                <a:t>(0.80-0.85)</a:t>
              </a:r>
            </a:p>
          </p:txBody>
        </p:sp>
        <p:sp>
          <p:nvSpPr>
            <p:cNvPr id="27" name="テキスト ボックス 26">
              <a:extLst>
                <a:ext uri="{FF2B5EF4-FFF2-40B4-BE49-F238E27FC236}">
                  <a16:creationId xmlns:a16="http://schemas.microsoft.com/office/drawing/2014/main" id="{B0F18E77-E2A9-4CE4-A3D8-36DBC6A00A15}"/>
                </a:ext>
              </a:extLst>
            </p:cNvPr>
            <p:cNvSpPr txBox="1"/>
            <p:nvPr/>
          </p:nvSpPr>
          <p:spPr>
            <a:xfrm>
              <a:off x="3104407" y="2708269"/>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0.67</a:t>
              </a:r>
            </a:p>
            <a:p>
              <a:pPr algn="ctr"/>
              <a:r>
                <a:rPr kumimoji="1" lang="en-US" altLang="ja-JP" sz="700" dirty="0">
                  <a:latin typeface="メイリオ" panose="020B0604030504040204" pitchFamily="50" charset="-128"/>
                  <a:ea typeface="メイリオ" panose="020B0604030504040204" pitchFamily="50" charset="-128"/>
                </a:rPr>
                <a:t>(0.64-0.69)</a:t>
              </a:r>
            </a:p>
          </p:txBody>
        </p:sp>
        <p:sp>
          <p:nvSpPr>
            <p:cNvPr id="28" name="テキスト ボックス 27">
              <a:extLst>
                <a:ext uri="{FF2B5EF4-FFF2-40B4-BE49-F238E27FC236}">
                  <a16:creationId xmlns:a16="http://schemas.microsoft.com/office/drawing/2014/main" id="{5E327343-E6D3-4479-80DE-E1DF2D91E371}"/>
                </a:ext>
              </a:extLst>
            </p:cNvPr>
            <p:cNvSpPr txBox="1"/>
            <p:nvPr/>
          </p:nvSpPr>
          <p:spPr>
            <a:xfrm>
              <a:off x="3890003" y="3108693"/>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0.55</a:t>
              </a:r>
            </a:p>
            <a:p>
              <a:pPr algn="ctr"/>
              <a:r>
                <a:rPr kumimoji="1" lang="en-US" altLang="ja-JP" sz="700" dirty="0">
                  <a:latin typeface="メイリオ" panose="020B0604030504040204" pitchFamily="50" charset="-128"/>
                  <a:ea typeface="メイリオ" panose="020B0604030504040204" pitchFamily="50" charset="-128"/>
                </a:rPr>
                <a:t>(0.52-0.57)</a:t>
              </a:r>
            </a:p>
          </p:txBody>
        </p:sp>
        <p:sp>
          <p:nvSpPr>
            <p:cNvPr id="29" name="テキスト ボックス 28">
              <a:extLst>
                <a:ext uri="{FF2B5EF4-FFF2-40B4-BE49-F238E27FC236}">
                  <a16:creationId xmlns:a16="http://schemas.microsoft.com/office/drawing/2014/main" id="{ED646B5B-17A5-438B-9D2F-47C192D587A9}"/>
                </a:ext>
              </a:extLst>
            </p:cNvPr>
            <p:cNvSpPr txBox="1"/>
            <p:nvPr/>
          </p:nvSpPr>
          <p:spPr>
            <a:xfrm>
              <a:off x="4735255" y="3321882"/>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0.50</a:t>
              </a:r>
            </a:p>
            <a:p>
              <a:pPr algn="ctr"/>
              <a:r>
                <a:rPr kumimoji="1" lang="en-US" altLang="ja-JP" sz="700" dirty="0">
                  <a:latin typeface="メイリオ" panose="020B0604030504040204" pitchFamily="50" charset="-128"/>
                  <a:ea typeface="メイリオ" panose="020B0604030504040204" pitchFamily="50" charset="-128"/>
                </a:rPr>
                <a:t>(0.46-0.53)</a:t>
              </a:r>
            </a:p>
          </p:txBody>
        </p:sp>
        <p:sp>
          <p:nvSpPr>
            <p:cNvPr id="30" name="テキスト ボックス 29">
              <a:extLst>
                <a:ext uri="{FF2B5EF4-FFF2-40B4-BE49-F238E27FC236}">
                  <a16:creationId xmlns:a16="http://schemas.microsoft.com/office/drawing/2014/main" id="{66969E90-0470-4A04-8B51-344CBA7A4EB9}"/>
                </a:ext>
              </a:extLst>
            </p:cNvPr>
            <p:cNvSpPr txBox="1"/>
            <p:nvPr/>
          </p:nvSpPr>
          <p:spPr>
            <a:xfrm>
              <a:off x="8018375" y="2142227"/>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0.91</a:t>
              </a:r>
            </a:p>
            <a:p>
              <a:pPr algn="ctr"/>
              <a:r>
                <a:rPr kumimoji="1" lang="en-US" altLang="ja-JP" sz="700" dirty="0">
                  <a:latin typeface="メイリオ" panose="020B0604030504040204" pitchFamily="50" charset="-128"/>
                  <a:ea typeface="メイリオ" panose="020B0604030504040204" pitchFamily="50" charset="-128"/>
                </a:rPr>
                <a:t>(0.86-0.96)</a:t>
              </a:r>
            </a:p>
          </p:txBody>
        </p:sp>
        <p:sp>
          <p:nvSpPr>
            <p:cNvPr id="31" name="テキスト ボックス 30">
              <a:extLst>
                <a:ext uri="{FF2B5EF4-FFF2-40B4-BE49-F238E27FC236}">
                  <a16:creationId xmlns:a16="http://schemas.microsoft.com/office/drawing/2014/main" id="{54102FFC-2634-4249-ABF9-1AD3BDD6D605}"/>
                </a:ext>
              </a:extLst>
            </p:cNvPr>
            <p:cNvSpPr txBox="1"/>
            <p:nvPr/>
          </p:nvSpPr>
          <p:spPr>
            <a:xfrm>
              <a:off x="8773664" y="2686123"/>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0.81</a:t>
              </a:r>
            </a:p>
            <a:p>
              <a:pPr algn="ctr"/>
              <a:r>
                <a:rPr kumimoji="1" lang="en-US" altLang="ja-JP" sz="700" dirty="0">
                  <a:latin typeface="メイリオ" panose="020B0604030504040204" pitchFamily="50" charset="-128"/>
                  <a:ea typeface="メイリオ" panose="020B0604030504040204" pitchFamily="50" charset="-128"/>
                </a:rPr>
                <a:t>(0.76-0.85)</a:t>
              </a:r>
            </a:p>
          </p:txBody>
        </p:sp>
        <p:sp>
          <p:nvSpPr>
            <p:cNvPr id="32" name="テキスト ボックス 31">
              <a:extLst>
                <a:ext uri="{FF2B5EF4-FFF2-40B4-BE49-F238E27FC236}">
                  <a16:creationId xmlns:a16="http://schemas.microsoft.com/office/drawing/2014/main" id="{8E682D54-DC92-43D7-AD8A-225E9420F7E5}"/>
                </a:ext>
              </a:extLst>
            </p:cNvPr>
            <p:cNvSpPr txBox="1"/>
            <p:nvPr/>
          </p:nvSpPr>
          <p:spPr>
            <a:xfrm>
              <a:off x="9588687" y="3086601"/>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0.73</a:t>
              </a:r>
            </a:p>
            <a:p>
              <a:pPr algn="ctr"/>
              <a:r>
                <a:rPr kumimoji="1" lang="en-US" altLang="ja-JP" sz="700" dirty="0">
                  <a:latin typeface="メイリオ" panose="020B0604030504040204" pitchFamily="50" charset="-128"/>
                  <a:ea typeface="メイリオ" panose="020B0604030504040204" pitchFamily="50" charset="-128"/>
                </a:rPr>
                <a:t>(0.68-0.77)</a:t>
              </a:r>
            </a:p>
          </p:txBody>
        </p:sp>
        <p:sp>
          <p:nvSpPr>
            <p:cNvPr id="33" name="テキスト ボックス 32">
              <a:extLst>
                <a:ext uri="{FF2B5EF4-FFF2-40B4-BE49-F238E27FC236}">
                  <a16:creationId xmlns:a16="http://schemas.microsoft.com/office/drawing/2014/main" id="{C03B645E-C01D-4FA7-BBFE-531704AC8F62}"/>
                </a:ext>
              </a:extLst>
            </p:cNvPr>
            <p:cNvSpPr txBox="1"/>
            <p:nvPr/>
          </p:nvSpPr>
          <p:spPr>
            <a:xfrm>
              <a:off x="10438180" y="3331748"/>
              <a:ext cx="941020" cy="506596"/>
            </a:xfrm>
            <a:prstGeom prst="rect">
              <a:avLst/>
            </a:prstGeom>
            <a:noFill/>
            <a:ln w="28575">
              <a:noFill/>
            </a:ln>
          </p:spPr>
          <p:txBody>
            <a:bodyPr wrap="square" rtlCol="0" anchor="ctr">
              <a:spAutoFit/>
            </a:bodyPr>
            <a:lstStyle/>
            <a:p>
              <a:pPr algn="ctr"/>
              <a:r>
                <a:rPr kumimoji="1" lang="en-US" altLang="ja-JP" sz="1400" b="1" dirty="0">
                  <a:latin typeface="メイリオ" panose="020B0604030504040204" pitchFamily="50" charset="-128"/>
                  <a:ea typeface="メイリオ" panose="020B0604030504040204" pitchFamily="50" charset="-128"/>
                </a:rPr>
                <a:t>0.62</a:t>
              </a:r>
            </a:p>
            <a:p>
              <a:pPr algn="ctr"/>
              <a:r>
                <a:rPr kumimoji="1" lang="en-US" altLang="ja-JP" sz="700" dirty="0">
                  <a:latin typeface="メイリオ" panose="020B0604030504040204" pitchFamily="50" charset="-128"/>
                  <a:ea typeface="メイリオ" panose="020B0604030504040204" pitchFamily="50" charset="-128"/>
                </a:rPr>
                <a:t>(0.57-0.66)</a:t>
              </a:r>
            </a:p>
          </p:txBody>
        </p:sp>
      </p:grpSp>
      <p:sp>
        <p:nvSpPr>
          <p:cNvPr id="34" name="テキスト ボックス 33">
            <a:extLst>
              <a:ext uri="{FF2B5EF4-FFF2-40B4-BE49-F238E27FC236}">
                <a16:creationId xmlns:a16="http://schemas.microsoft.com/office/drawing/2014/main" id="{72F2B416-852F-4700-8A4F-BA5DE10310B7}"/>
              </a:ext>
            </a:extLst>
          </p:cNvPr>
          <p:cNvSpPr txBox="1"/>
          <p:nvPr/>
        </p:nvSpPr>
        <p:spPr>
          <a:xfrm>
            <a:off x="619764" y="5718434"/>
            <a:ext cx="8268259" cy="400110"/>
          </a:xfrm>
          <a:prstGeom prst="rect">
            <a:avLst/>
          </a:prstGeom>
          <a:noFill/>
        </p:spPr>
        <p:txBody>
          <a:bodyPr wrap="square" rtlCol="0">
            <a:spAutoFit/>
          </a:bodyPr>
          <a:lstStyle/>
          <a:p>
            <a:r>
              <a:rPr kumimoji="1" lang="en-US" altLang="ja-JP" sz="1000" dirty="0">
                <a:latin typeface="メイリオ" panose="020B0604030504040204" pitchFamily="50" charset="-128"/>
                <a:ea typeface="メイリオ" panose="020B0604030504040204" pitchFamily="50" charset="-128"/>
              </a:rPr>
              <a:t>Cox</a:t>
            </a:r>
            <a:r>
              <a:rPr kumimoji="1" lang="ja-JP" altLang="en-US" sz="1000" dirty="0">
                <a:latin typeface="メイリオ" panose="020B0604030504040204" pitchFamily="50" charset="-128"/>
                <a:ea typeface="メイリオ" panose="020B0604030504040204" pitchFamily="50" charset="-128"/>
              </a:rPr>
              <a:t>比例ハザードモデル</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（年齢、人種、マルチビタミン使用、アスピリン使用、糖尿病家族歴、心筋梗塞、がん、閉経状況</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女性</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、ホルモン使用</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女性</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で調整）</a:t>
            </a:r>
            <a:endParaRPr kumimoji="1" lang="en-US" altLang="ja-JP" sz="1000"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B3A43FA5-DE7B-4C1B-AFBE-EECC3804A057}"/>
              </a:ext>
            </a:extLst>
          </p:cNvPr>
          <p:cNvSpPr txBox="1"/>
          <p:nvPr/>
        </p:nvSpPr>
        <p:spPr>
          <a:xfrm>
            <a:off x="255974" y="6173932"/>
            <a:ext cx="8632049"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メイリオ" panose="020B0604030504040204" pitchFamily="50" charset="-128"/>
                <a:ea typeface="メイリオ" panose="020B0604030504040204" pitchFamily="50" charset="-128"/>
              </a:rPr>
              <a:t>低リスクの習慣が多いほど主要慢性疾患のリスクが低かった</a:t>
            </a:r>
          </a:p>
        </p:txBody>
      </p:sp>
    </p:spTree>
    <p:extLst>
      <p:ext uri="{BB962C8B-B14F-4D97-AF65-F5344CB8AC3E}">
        <p14:creationId xmlns:p14="http://schemas.microsoft.com/office/powerpoint/2010/main" val="2233392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2E70D3F-EA2B-473E-A8DB-B738465AA940}"/>
              </a:ext>
            </a:extLst>
          </p:cNvPr>
          <p:cNvSpPr txBox="1"/>
          <p:nvPr/>
        </p:nvSpPr>
        <p:spPr>
          <a:xfrm>
            <a:off x="239247" y="62992"/>
            <a:ext cx="7135287" cy="954107"/>
          </a:xfrm>
          <a:prstGeom prst="rect">
            <a:avLst/>
          </a:prstGeom>
          <a:noFill/>
        </p:spPr>
        <p:txBody>
          <a:bodyPr wrap="none" rtlCol="0" anchor="ctr">
            <a:spAutoFit/>
          </a:bodyPr>
          <a:lstStyle/>
          <a:p>
            <a:r>
              <a:rPr kumimoji="1" lang="ja-JP" altLang="en-US" sz="2800" b="1" dirty="0">
                <a:latin typeface="メイリオ" panose="020B0604030504040204" pitchFamily="50" charset="-128"/>
                <a:ea typeface="メイリオ" panose="020B0604030504040204" pitchFamily="50" charset="-128"/>
              </a:rPr>
              <a:t>個別の生活習慣因子別に見た</a:t>
            </a:r>
            <a:r>
              <a:rPr kumimoji="1" lang="en-US" altLang="ja-JP" sz="2800" b="1" dirty="0">
                <a:latin typeface="メイリオ" panose="020B0604030504040204" pitchFamily="50" charset="-128"/>
                <a:ea typeface="メイリオ" panose="020B0604030504040204" pitchFamily="50" charset="-128"/>
              </a:rPr>
              <a:t>50</a:t>
            </a:r>
            <a:r>
              <a:rPr kumimoji="1" lang="ja-JP" altLang="en-US" sz="2800" b="1" dirty="0">
                <a:latin typeface="メイリオ" panose="020B0604030504040204" pitchFamily="50" charset="-128"/>
                <a:ea typeface="メイリオ" panose="020B0604030504040204" pitchFamily="50" charset="-128"/>
              </a:rPr>
              <a:t>歳時点での</a:t>
            </a:r>
            <a:endParaRPr kumimoji="1" lang="en-US" altLang="ja-JP" sz="2800" b="1" dirty="0">
              <a:latin typeface="メイリオ" panose="020B0604030504040204" pitchFamily="50" charset="-128"/>
              <a:ea typeface="メイリオ" panose="020B0604030504040204" pitchFamily="50" charset="-128"/>
            </a:endParaRPr>
          </a:p>
          <a:p>
            <a:r>
              <a:rPr kumimoji="1" lang="ja-JP" altLang="en-US" sz="2800" b="1" dirty="0">
                <a:latin typeface="メイリオ" panose="020B0604030504040204" pitchFamily="50" charset="-128"/>
                <a:ea typeface="メイリオ" panose="020B0604030504040204" pitchFamily="50" charset="-128"/>
              </a:rPr>
              <a:t>推定平均余命</a:t>
            </a:r>
            <a:r>
              <a:rPr kumimoji="1" lang="ja-JP" altLang="en-US" b="1" dirty="0">
                <a:latin typeface="メイリオ" panose="020B0604030504040204" pitchFamily="50" charset="-128"/>
                <a:ea typeface="メイリオ" panose="020B0604030504040204" pitchFamily="50" charset="-128"/>
              </a:rPr>
              <a:t>（一部抜粋）</a:t>
            </a:r>
          </a:p>
        </p:txBody>
      </p:sp>
      <p:sp>
        <p:nvSpPr>
          <p:cNvPr id="11" name="テキスト ボックス 10">
            <a:extLst>
              <a:ext uri="{FF2B5EF4-FFF2-40B4-BE49-F238E27FC236}">
                <a16:creationId xmlns:a16="http://schemas.microsoft.com/office/drawing/2014/main" id="{037AB66B-098E-4349-83A3-FBA98CBB7CE0}"/>
              </a:ext>
            </a:extLst>
          </p:cNvPr>
          <p:cNvSpPr txBox="1"/>
          <p:nvPr/>
        </p:nvSpPr>
        <p:spPr>
          <a:xfrm>
            <a:off x="864596" y="1238894"/>
            <a:ext cx="3129234"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因果関係が認められた危険因子</a:t>
            </a:r>
          </a:p>
        </p:txBody>
      </p:sp>
      <p:sp>
        <p:nvSpPr>
          <p:cNvPr id="12" name="テキスト ボックス 11">
            <a:extLst>
              <a:ext uri="{FF2B5EF4-FFF2-40B4-BE49-F238E27FC236}">
                <a16:creationId xmlns:a16="http://schemas.microsoft.com/office/drawing/2014/main" id="{B47D350B-F46D-4529-96A0-9A7C2668C4B2}"/>
              </a:ext>
            </a:extLst>
          </p:cNvPr>
          <p:cNvSpPr txBox="1"/>
          <p:nvPr/>
        </p:nvSpPr>
        <p:spPr>
          <a:xfrm>
            <a:off x="4897348" y="1238894"/>
            <a:ext cx="3348665"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因果関係が認められた保護的因子</a:t>
            </a:r>
          </a:p>
        </p:txBody>
      </p:sp>
      <p:sp>
        <p:nvSpPr>
          <p:cNvPr id="13" name="テキスト ボックス 12">
            <a:extLst>
              <a:ext uri="{FF2B5EF4-FFF2-40B4-BE49-F238E27FC236}">
                <a16:creationId xmlns:a16="http://schemas.microsoft.com/office/drawing/2014/main" id="{A36A77B3-63C6-429E-A194-EF9D9B56DF0F}"/>
              </a:ext>
            </a:extLst>
          </p:cNvPr>
          <p:cNvSpPr txBox="1"/>
          <p:nvPr/>
        </p:nvSpPr>
        <p:spPr>
          <a:xfrm>
            <a:off x="864596" y="4579856"/>
            <a:ext cx="2118288" cy="307777"/>
          </a:xfrm>
          <a:prstGeom prst="rect">
            <a:avLst/>
          </a:prstGeom>
          <a:noFill/>
        </p:spPr>
        <p:txBody>
          <a:bodyPr wrap="square" rtlCol="0">
            <a:spAutoFit/>
          </a:bodyPr>
          <a:lstStyle/>
          <a:p>
            <a:r>
              <a:rPr kumimoji="1" lang="ja-JP" altLang="en-US" sz="1400" b="1" dirty="0">
                <a:solidFill>
                  <a:schemeClr val="bg1"/>
                </a:solidFill>
                <a:latin typeface="Meiryo UI" panose="020B0604030504040204" pitchFamily="50" charset="-128"/>
                <a:ea typeface="Meiryo UI" panose="020B0604030504040204" pitchFamily="50" charset="-128"/>
              </a:rPr>
              <a:t>示唆された危険因子</a:t>
            </a:r>
          </a:p>
        </p:txBody>
      </p:sp>
      <p:sp>
        <p:nvSpPr>
          <p:cNvPr id="14" name="テキスト ボックス 13">
            <a:extLst>
              <a:ext uri="{FF2B5EF4-FFF2-40B4-BE49-F238E27FC236}">
                <a16:creationId xmlns:a16="http://schemas.microsoft.com/office/drawing/2014/main" id="{F88E3D67-400B-4F31-A6C3-7DD0BC85A751}"/>
              </a:ext>
            </a:extLst>
          </p:cNvPr>
          <p:cNvSpPr txBox="1"/>
          <p:nvPr/>
        </p:nvSpPr>
        <p:spPr>
          <a:xfrm>
            <a:off x="5979651" y="4579855"/>
            <a:ext cx="2302452" cy="307777"/>
          </a:xfrm>
          <a:prstGeom prst="rect">
            <a:avLst/>
          </a:prstGeom>
          <a:noFill/>
        </p:spPr>
        <p:txBody>
          <a:bodyPr wrap="square" rtlCol="0">
            <a:spAutoFit/>
          </a:bodyPr>
          <a:lstStyle/>
          <a:p>
            <a:pPr algn="r"/>
            <a:r>
              <a:rPr kumimoji="1" lang="ja-JP" altLang="en-US" sz="1400" b="1" dirty="0">
                <a:solidFill>
                  <a:schemeClr val="bg1"/>
                </a:solidFill>
                <a:latin typeface="Meiryo UI" panose="020B0604030504040204" pitchFamily="50" charset="-128"/>
                <a:ea typeface="Meiryo UI" panose="020B0604030504040204" pitchFamily="50" charset="-128"/>
              </a:rPr>
              <a:t>示唆された保護的因子</a:t>
            </a:r>
          </a:p>
        </p:txBody>
      </p:sp>
      <p:sp>
        <p:nvSpPr>
          <p:cNvPr id="18" name="テキスト ボックス 17">
            <a:extLst>
              <a:ext uri="{FF2B5EF4-FFF2-40B4-BE49-F238E27FC236}">
                <a16:creationId xmlns:a16="http://schemas.microsoft.com/office/drawing/2014/main" id="{B5BE79D4-DB3F-42C2-B265-5473A499ED90}"/>
              </a:ext>
            </a:extLst>
          </p:cNvPr>
          <p:cNvSpPr txBox="1"/>
          <p:nvPr/>
        </p:nvSpPr>
        <p:spPr>
          <a:xfrm>
            <a:off x="4628198" y="4962665"/>
            <a:ext cx="3469742" cy="430887"/>
          </a:xfrm>
          <a:prstGeom prst="rect">
            <a:avLst/>
          </a:prstGeom>
          <a:noFill/>
        </p:spPr>
        <p:txBody>
          <a:bodyPr wrap="square" rtlCol="0">
            <a:spAutoFit/>
          </a:bodyPr>
          <a:lstStyle/>
          <a:p>
            <a:r>
              <a:rPr kumimoji="1" lang="ja-JP" altLang="en-US" sz="1100" b="1" dirty="0">
                <a:solidFill>
                  <a:schemeClr val="bg1"/>
                </a:solidFill>
                <a:latin typeface="Meiryo UI" panose="020B0604030504040204" pitchFamily="50" charset="-128"/>
                <a:ea typeface="Meiryo UI" panose="020B0604030504040204" pitchFamily="50" charset="-128"/>
              </a:rPr>
              <a:t>甲状腺刺激ホルモン／</a:t>
            </a:r>
            <a:r>
              <a:rPr kumimoji="1" lang="en-US" altLang="ja-JP" sz="1100" b="1" dirty="0">
                <a:solidFill>
                  <a:schemeClr val="bg1"/>
                </a:solidFill>
                <a:latin typeface="Meiryo UI" panose="020B0604030504040204" pitchFamily="50" charset="-128"/>
                <a:ea typeface="Meiryo UI" panose="020B0604030504040204" pitchFamily="50" charset="-128"/>
              </a:rPr>
              <a:t>LDL-</a:t>
            </a:r>
            <a:r>
              <a:rPr kumimoji="1" lang="ja-JP" altLang="en-US" sz="1100" b="1" dirty="0">
                <a:solidFill>
                  <a:schemeClr val="bg1"/>
                </a:solidFill>
                <a:latin typeface="Meiryo UI" panose="020B0604030504040204" pitchFamily="50" charset="-128"/>
                <a:ea typeface="Meiryo UI" panose="020B0604030504040204" pitchFamily="50" charset="-128"/>
              </a:rPr>
              <a:t>コレステロール／チロシン／</a:t>
            </a:r>
            <a:r>
              <a:rPr kumimoji="1" lang="en-US" altLang="ja-JP" sz="1100" b="1" dirty="0">
                <a:solidFill>
                  <a:schemeClr val="bg1"/>
                </a:solidFill>
                <a:latin typeface="Meiryo UI" panose="020B0604030504040204" pitchFamily="50" charset="-128"/>
                <a:ea typeface="Meiryo UI" panose="020B0604030504040204" pitchFamily="50" charset="-128"/>
              </a:rPr>
              <a:t>IL-6R</a:t>
            </a:r>
            <a:r>
              <a:rPr kumimoji="1" lang="el-GR" altLang="ja-JP" sz="1100" b="1" dirty="0">
                <a:solidFill>
                  <a:schemeClr val="bg1"/>
                </a:solidFill>
                <a:latin typeface="Meiryo UI" panose="020B0604030504040204" pitchFamily="50" charset="-128"/>
                <a:ea typeface="Meiryo UI" panose="020B0604030504040204" pitchFamily="50" charset="-128"/>
              </a:rPr>
              <a:t>α</a:t>
            </a:r>
            <a:r>
              <a:rPr kumimoji="1" lang="ja-JP" altLang="en-US" sz="1100" b="1" dirty="0">
                <a:solidFill>
                  <a:schemeClr val="bg1"/>
                </a:solidFill>
                <a:latin typeface="Meiryo UI" panose="020B0604030504040204" pitchFamily="50" charset="-128"/>
                <a:ea typeface="Meiryo UI" panose="020B0604030504040204" pitchFamily="50" charset="-128"/>
              </a:rPr>
              <a:t>／朝型</a:t>
            </a:r>
          </a:p>
        </p:txBody>
      </p:sp>
      <p:sp>
        <p:nvSpPr>
          <p:cNvPr id="15" name="テキスト ボックス 14">
            <a:extLst>
              <a:ext uri="{FF2B5EF4-FFF2-40B4-BE49-F238E27FC236}">
                <a16:creationId xmlns:a16="http://schemas.microsoft.com/office/drawing/2014/main" id="{67427F78-62BD-4E31-BE5B-8F2D6848A95C}"/>
              </a:ext>
            </a:extLst>
          </p:cNvPr>
          <p:cNvSpPr txBox="1"/>
          <p:nvPr/>
        </p:nvSpPr>
        <p:spPr>
          <a:xfrm>
            <a:off x="953857" y="1167049"/>
            <a:ext cx="7502430" cy="276999"/>
          </a:xfrm>
          <a:prstGeom prst="rect">
            <a:avLst/>
          </a:prstGeom>
          <a:solidFill>
            <a:schemeClr val="bg1"/>
          </a:solidFill>
        </p:spPr>
        <p:txBody>
          <a:bodyPr wrap="square" rtlCol="0" anchor="ctr">
            <a:spAutoFit/>
          </a:bodyPr>
          <a:lstStyle/>
          <a:p>
            <a:r>
              <a:rPr kumimoji="1" lang="ja-JP" altLang="en-US" sz="1200" b="1" dirty="0">
                <a:solidFill>
                  <a:srgbClr val="6B58A6"/>
                </a:solidFill>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型糖尿病のある平均余命　　</a:t>
            </a:r>
            <a:r>
              <a:rPr kumimoji="1" lang="ja-JP" altLang="en-US" sz="1200" b="1" dirty="0">
                <a:solidFill>
                  <a:srgbClr val="FCAF17"/>
                </a:solidFill>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がん、心血管疾患、</a:t>
            </a:r>
            <a:r>
              <a:rPr kumimoji="1" lang="en-US" altLang="ja-JP" sz="1200" b="1" dirty="0">
                <a:latin typeface="メイリオ" panose="020B0604030504040204" pitchFamily="50" charset="-128"/>
                <a:ea typeface="メイリオ" panose="020B0604030504040204" pitchFamily="50" charset="-128"/>
              </a:rPr>
              <a:t>2</a:t>
            </a:r>
            <a:r>
              <a:rPr kumimoji="1" lang="ja-JP" altLang="en-US" sz="1200" b="1" dirty="0">
                <a:latin typeface="メイリオ" panose="020B0604030504040204" pitchFamily="50" charset="-128"/>
                <a:ea typeface="メイリオ" panose="020B0604030504040204" pitchFamily="50" charset="-128"/>
              </a:rPr>
              <a:t>型糖尿病のない平均余命</a:t>
            </a:r>
            <a:endParaRPr kumimoji="1" lang="en-US" altLang="ja-JP" sz="1200" b="1"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D4FEA39D-FB23-414C-AB64-68543D71C7FC}"/>
              </a:ext>
            </a:extLst>
          </p:cNvPr>
          <p:cNvSpPr txBox="1"/>
          <p:nvPr/>
        </p:nvSpPr>
        <p:spPr>
          <a:xfrm rot="16200000">
            <a:off x="4242019" y="3858953"/>
            <a:ext cx="1044648" cy="2162130"/>
          </a:xfrm>
          <a:prstGeom prst="rect">
            <a:avLst/>
          </a:prstGeom>
          <a:noFill/>
        </p:spPr>
        <p:txBody>
          <a:bodyPr wrap="square" rtlCol="0" anchor="t">
            <a:spAutoFit/>
          </a:bodyPr>
          <a:lstStyle/>
          <a:p>
            <a:pPr algn="r">
              <a:lnSpc>
                <a:spcPct val="200000"/>
              </a:lnSpc>
            </a:pPr>
            <a:r>
              <a:rPr kumimoji="1" lang="en-US" altLang="ja-JP" sz="1100" b="1" dirty="0">
                <a:latin typeface="メイリオ" panose="020B0604030504040204" pitchFamily="50" charset="-128"/>
                <a:ea typeface="メイリオ" panose="020B0604030504040204" pitchFamily="50" charset="-128"/>
              </a:rPr>
              <a:t>&lt;18.5</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18.5-22.9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23-24.9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25-29.9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30-34.9</a:t>
            </a:r>
          </a:p>
          <a:p>
            <a:pPr algn="r">
              <a:lnSpc>
                <a:spcPct val="200000"/>
              </a:lnSpc>
            </a:pP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35</a:t>
            </a:r>
          </a:p>
        </p:txBody>
      </p:sp>
      <p:sp>
        <p:nvSpPr>
          <p:cNvPr id="22" name="テキスト ボックス 21">
            <a:extLst>
              <a:ext uri="{FF2B5EF4-FFF2-40B4-BE49-F238E27FC236}">
                <a16:creationId xmlns:a16="http://schemas.microsoft.com/office/drawing/2014/main" id="{096EF342-B66C-4E03-8874-0A0214A1321A}"/>
              </a:ext>
            </a:extLst>
          </p:cNvPr>
          <p:cNvSpPr txBox="1"/>
          <p:nvPr/>
        </p:nvSpPr>
        <p:spPr>
          <a:xfrm rot="16200000">
            <a:off x="7064149" y="3902168"/>
            <a:ext cx="1044648" cy="2081339"/>
          </a:xfrm>
          <a:prstGeom prst="rect">
            <a:avLst/>
          </a:prstGeom>
          <a:noFill/>
        </p:spPr>
        <p:txBody>
          <a:bodyPr wrap="square" rtlCol="0" anchor="t">
            <a:spAutoFit/>
          </a:bodyPr>
          <a:lstStyle/>
          <a:p>
            <a:pPr algn="r">
              <a:lnSpc>
                <a:spcPct val="200000"/>
              </a:lnSpc>
            </a:pPr>
            <a:r>
              <a:rPr kumimoji="1" lang="en-US" altLang="ja-JP" sz="1100" b="1" dirty="0">
                <a:latin typeface="メイリオ" panose="020B0604030504040204" pitchFamily="50" charset="-128"/>
                <a:ea typeface="メイリオ" panose="020B0604030504040204" pitchFamily="50" charset="-128"/>
              </a:rPr>
              <a:t>&lt;18.5</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18.5-22.9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23-24.9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25-29.9</a:t>
            </a:r>
          </a:p>
          <a:p>
            <a:pPr algn="r">
              <a:lnSpc>
                <a:spcPct val="200000"/>
              </a:lnSpc>
            </a:pPr>
            <a:r>
              <a:rPr kumimoji="1" lang="en-US" altLang="ja-JP" sz="1100" b="1" dirty="0">
                <a:latin typeface="メイリオ" panose="020B0604030504040204" pitchFamily="50" charset="-128"/>
                <a:ea typeface="メイリオ" panose="020B0604030504040204" pitchFamily="50" charset="-128"/>
              </a:rPr>
              <a:t>30-34.9</a:t>
            </a:r>
          </a:p>
          <a:p>
            <a:pPr algn="r">
              <a:lnSpc>
                <a:spcPct val="200000"/>
              </a:lnSpc>
            </a:pP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35</a:t>
            </a:r>
          </a:p>
        </p:txBody>
      </p:sp>
      <p:sp>
        <p:nvSpPr>
          <p:cNvPr id="23" name="テキスト ボックス 22">
            <a:extLst>
              <a:ext uri="{FF2B5EF4-FFF2-40B4-BE49-F238E27FC236}">
                <a16:creationId xmlns:a16="http://schemas.microsoft.com/office/drawing/2014/main" id="{AC36D35E-7EC5-4DDB-864E-1EC1A5867923}"/>
              </a:ext>
            </a:extLst>
          </p:cNvPr>
          <p:cNvSpPr txBox="1"/>
          <p:nvPr/>
        </p:nvSpPr>
        <p:spPr>
          <a:xfrm rot="16200000">
            <a:off x="1191688" y="4127890"/>
            <a:ext cx="1376355" cy="1918217"/>
          </a:xfrm>
          <a:prstGeom prst="rect">
            <a:avLst/>
          </a:prstGeom>
          <a:noFill/>
        </p:spPr>
        <p:txBody>
          <a:bodyPr wrap="square" rtlCol="0" anchor="t">
            <a:spAutoFit/>
          </a:bodyPr>
          <a:lstStyle/>
          <a:p>
            <a:pPr algn="r"/>
            <a:r>
              <a:rPr kumimoji="1" lang="ja-JP" altLang="en-US" sz="1100" b="1" dirty="0">
                <a:latin typeface="メイリオ" panose="020B0604030504040204" pitchFamily="50" charset="-128"/>
                <a:ea typeface="メイリオ" panose="020B0604030504040204" pitchFamily="50" charset="-128"/>
              </a:rPr>
              <a:t>喫煙歴なし</a:t>
            </a:r>
            <a:endParaRPr kumimoji="1" lang="en-US" altLang="ja-JP" sz="1100" b="1" dirty="0">
              <a:latin typeface="メイリオ" panose="020B0604030504040204" pitchFamily="50" charset="-128"/>
              <a:ea typeface="メイリオ" panose="020B0604030504040204" pitchFamily="50" charset="-128"/>
            </a:endParaRPr>
          </a:p>
          <a:p>
            <a:pPr algn="r"/>
            <a:endParaRPr kumimoji="1" lang="en-US" altLang="ja-JP" sz="1400" b="1" dirty="0">
              <a:latin typeface="メイリオ" panose="020B0604030504040204" pitchFamily="50" charset="-128"/>
              <a:ea typeface="メイリオ" panose="020B0604030504040204" pitchFamily="50" charset="-128"/>
            </a:endParaRPr>
          </a:p>
          <a:p>
            <a:pPr algn="r"/>
            <a:r>
              <a:rPr kumimoji="1" lang="ja-JP" altLang="en-US" sz="1100" b="1" dirty="0">
                <a:latin typeface="メイリオ" panose="020B0604030504040204" pitchFamily="50" charset="-128"/>
                <a:ea typeface="メイリオ" panose="020B0604030504040204" pitchFamily="50" charset="-128"/>
              </a:rPr>
              <a:t>過去喫煙あり</a:t>
            </a:r>
            <a:endParaRPr kumimoji="1" lang="en-US" altLang="ja-JP" sz="1100" b="1" dirty="0">
              <a:latin typeface="メイリオ" panose="020B0604030504040204" pitchFamily="50" charset="-128"/>
              <a:ea typeface="メイリオ" panose="020B0604030504040204" pitchFamily="50" charset="-128"/>
            </a:endParaRPr>
          </a:p>
          <a:p>
            <a:pPr algn="r"/>
            <a:endParaRPr kumimoji="1" lang="en-US" altLang="ja-JP" sz="4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現在喫煙</a:t>
            </a:r>
            <a:endParaRPr kumimoji="1" lang="en-US" altLang="ja-JP" sz="11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1</a:t>
            </a: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14</a:t>
            </a:r>
            <a:r>
              <a:rPr kumimoji="1" lang="ja-JP" altLang="en-US" sz="1100" b="1" dirty="0">
                <a:latin typeface="メイリオ" panose="020B0604030504040204" pitchFamily="50" charset="-128"/>
                <a:ea typeface="メイリオ" panose="020B0604030504040204" pitchFamily="50" charset="-128"/>
              </a:rPr>
              <a:t>本</a:t>
            </a:r>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日）</a:t>
            </a:r>
            <a:endParaRPr kumimoji="1" lang="en-US" altLang="ja-JP" sz="11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現在喫煙</a:t>
            </a:r>
            <a:endParaRPr kumimoji="1" lang="en-US" altLang="ja-JP" sz="11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15</a:t>
            </a: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24</a:t>
            </a:r>
            <a:r>
              <a:rPr kumimoji="1" lang="ja-JP" altLang="en-US" sz="1100" b="1" dirty="0">
                <a:latin typeface="メイリオ" panose="020B0604030504040204" pitchFamily="50" charset="-128"/>
                <a:ea typeface="メイリオ" panose="020B0604030504040204" pitchFamily="50" charset="-128"/>
              </a:rPr>
              <a:t>本</a:t>
            </a:r>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日）</a:t>
            </a:r>
            <a:endParaRPr kumimoji="1" lang="en-US" altLang="ja-JP" sz="11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現在喫煙</a:t>
            </a:r>
            <a:endParaRPr kumimoji="1" lang="en-US" altLang="ja-JP" sz="1100" b="1" dirty="0">
              <a:latin typeface="メイリオ" panose="020B0604030504040204" pitchFamily="50" charset="-128"/>
              <a:ea typeface="メイリオ" panose="020B0604030504040204" pitchFamily="50" charset="-128"/>
            </a:endParaRPr>
          </a:p>
          <a:p>
            <a:pPr algn="r">
              <a:lnSpc>
                <a:spcPct val="120000"/>
              </a:lnSpc>
            </a:pPr>
            <a:r>
              <a:rPr kumimoji="1" lang="ja-JP" altLang="en-US" sz="1100" b="1" dirty="0">
                <a:latin typeface="メイリオ" panose="020B0604030504040204" pitchFamily="50" charset="-128"/>
                <a:ea typeface="メイリオ" panose="020B0604030504040204" pitchFamily="50" charset="-128"/>
              </a:rPr>
              <a:t>（≧</a:t>
            </a:r>
            <a:r>
              <a:rPr kumimoji="1" lang="en-US" altLang="ja-JP" sz="1100" b="1" dirty="0">
                <a:latin typeface="メイリオ" panose="020B0604030504040204" pitchFamily="50" charset="-128"/>
                <a:ea typeface="メイリオ" panose="020B0604030504040204" pitchFamily="50" charset="-128"/>
              </a:rPr>
              <a:t>25</a:t>
            </a:r>
            <a:r>
              <a:rPr kumimoji="1" lang="ja-JP" altLang="en-US" sz="1100" b="1" dirty="0">
                <a:latin typeface="メイリオ" panose="020B0604030504040204" pitchFamily="50" charset="-128"/>
                <a:ea typeface="メイリオ" panose="020B0604030504040204" pitchFamily="50" charset="-128"/>
              </a:rPr>
              <a:t>本</a:t>
            </a:r>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日）</a:t>
            </a:r>
            <a:endParaRPr kumimoji="1" lang="en-US" altLang="ja-JP" sz="1100" b="1"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7514E804-5A8E-4067-93AF-8078FBE2A95F}"/>
              </a:ext>
            </a:extLst>
          </p:cNvPr>
          <p:cNvSpPr txBox="1"/>
          <p:nvPr/>
        </p:nvSpPr>
        <p:spPr>
          <a:xfrm>
            <a:off x="317061" y="1639467"/>
            <a:ext cx="502488" cy="246221"/>
          </a:xfrm>
          <a:prstGeom prst="rect">
            <a:avLst/>
          </a:prstGeom>
          <a:solidFill>
            <a:schemeClr val="bg1"/>
          </a:solidFill>
        </p:spPr>
        <p:txBody>
          <a:bodyPr wrap="square" rtlCol="0" anchor="ctr">
            <a:spAutoFit/>
          </a:bodyPr>
          <a:lstStyle/>
          <a:p>
            <a:pPr algn="ct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年</a:t>
            </a:r>
            <a:r>
              <a:rPr kumimoji="1" lang="en-US" altLang="ja-JP" sz="1000" dirty="0">
                <a:latin typeface="メイリオ" panose="020B0604030504040204" pitchFamily="50" charset="-128"/>
                <a:ea typeface="メイリオ" panose="020B0604030504040204" pitchFamily="50" charset="-128"/>
              </a:rPr>
              <a:t>)</a:t>
            </a:r>
          </a:p>
        </p:txBody>
      </p:sp>
      <p:sp>
        <p:nvSpPr>
          <p:cNvPr id="25" name="テキスト ボックス 24">
            <a:extLst>
              <a:ext uri="{FF2B5EF4-FFF2-40B4-BE49-F238E27FC236}">
                <a16:creationId xmlns:a16="http://schemas.microsoft.com/office/drawing/2014/main" id="{11A5A776-4921-425C-AE53-AE2BF8E6B6E8}"/>
              </a:ext>
            </a:extLst>
          </p:cNvPr>
          <p:cNvSpPr txBox="1"/>
          <p:nvPr/>
        </p:nvSpPr>
        <p:spPr>
          <a:xfrm>
            <a:off x="1092227" y="1530084"/>
            <a:ext cx="1516289" cy="261610"/>
          </a:xfrm>
          <a:prstGeom prst="rect">
            <a:avLst/>
          </a:prstGeom>
          <a:solidFill>
            <a:schemeClr val="bg1"/>
          </a:solidFill>
          <a:ln w="28575">
            <a:solidFill>
              <a:srgbClr val="002060"/>
            </a:solidFill>
          </a:ln>
        </p:spPr>
        <p:txBody>
          <a:bodyPr wrap="square" rtlCol="0" anchor="ctr">
            <a:spAutoFit/>
          </a:bodyPr>
          <a:lstStyle/>
          <a:p>
            <a:pPr algn="ctr"/>
            <a:r>
              <a:rPr kumimoji="1" lang="ja-JP" altLang="en-US" sz="1100" b="1" dirty="0">
                <a:latin typeface="メイリオ" panose="020B0604030504040204" pitchFamily="50" charset="-128"/>
                <a:ea typeface="メイリオ" panose="020B0604030504040204" pitchFamily="50" charset="-128"/>
              </a:rPr>
              <a:t>喫煙状況（男性）</a:t>
            </a:r>
            <a:endParaRPr kumimoji="1" lang="en-US" altLang="ja-JP" sz="1100" b="1"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C0315354-1974-4F84-B47C-10EE836F9C69}"/>
              </a:ext>
            </a:extLst>
          </p:cNvPr>
          <p:cNvSpPr txBox="1"/>
          <p:nvPr/>
        </p:nvSpPr>
        <p:spPr>
          <a:xfrm>
            <a:off x="3955892" y="1514420"/>
            <a:ext cx="1516289" cy="261610"/>
          </a:xfrm>
          <a:prstGeom prst="rect">
            <a:avLst/>
          </a:prstGeom>
          <a:solidFill>
            <a:schemeClr val="bg1"/>
          </a:solidFill>
          <a:ln w="28575">
            <a:solidFill>
              <a:srgbClr val="002060"/>
            </a:solidFill>
          </a:ln>
        </p:spPr>
        <p:txBody>
          <a:bodyPr wrap="square" rtlCol="0" anchor="ctr">
            <a:spAutoFit/>
          </a:bodyPr>
          <a:lstStyle/>
          <a:p>
            <a:pPr algn="ctr"/>
            <a:r>
              <a:rPr kumimoji="1" lang="en-US" altLang="ja-JP" sz="1100" b="1" dirty="0">
                <a:latin typeface="メイリオ" panose="020B0604030504040204" pitchFamily="50" charset="-128"/>
                <a:ea typeface="メイリオ" panose="020B0604030504040204" pitchFamily="50" charset="-128"/>
              </a:rPr>
              <a:t>BMI</a:t>
            </a:r>
            <a:r>
              <a:rPr kumimoji="1" lang="ja-JP" altLang="en-US" sz="1100" b="1" dirty="0">
                <a:latin typeface="メイリオ" panose="020B0604030504040204" pitchFamily="50" charset="-128"/>
                <a:ea typeface="メイリオ" panose="020B0604030504040204" pitchFamily="50" charset="-128"/>
              </a:rPr>
              <a:t>（女性）</a:t>
            </a:r>
            <a:endParaRPr kumimoji="1" lang="en-US" altLang="ja-JP" sz="1100" b="1" dirty="0">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2F06084F-9FB8-46A2-83CB-8D7E65333D16}"/>
              </a:ext>
            </a:extLst>
          </p:cNvPr>
          <p:cNvSpPr txBox="1"/>
          <p:nvPr/>
        </p:nvSpPr>
        <p:spPr>
          <a:xfrm>
            <a:off x="6885580" y="1505297"/>
            <a:ext cx="1516289" cy="261610"/>
          </a:xfrm>
          <a:prstGeom prst="rect">
            <a:avLst/>
          </a:prstGeom>
          <a:solidFill>
            <a:schemeClr val="bg1"/>
          </a:solidFill>
          <a:ln w="28575">
            <a:solidFill>
              <a:srgbClr val="002060"/>
            </a:solidFill>
          </a:ln>
        </p:spPr>
        <p:txBody>
          <a:bodyPr wrap="square" rtlCol="0" anchor="ctr">
            <a:spAutoFit/>
          </a:bodyPr>
          <a:lstStyle/>
          <a:p>
            <a:pPr algn="ctr"/>
            <a:r>
              <a:rPr kumimoji="1" lang="en-US" altLang="ja-JP" sz="1100" b="1" dirty="0">
                <a:latin typeface="メイリオ" panose="020B0604030504040204" pitchFamily="50" charset="-128"/>
                <a:ea typeface="メイリオ" panose="020B0604030504040204" pitchFamily="50" charset="-128"/>
              </a:rPr>
              <a:t>BMI</a:t>
            </a:r>
            <a:r>
              <a:rPr kumimoji="1" lang="ja-JP" altLang="en-US" sz="1100" b="1" dirty="0">
                <a:latin typeface="メイリオ" panose="020B0604030504040204" pitchFamily="50" charset="-128"/>
                <a:ea typeface="メイリオ" panose="020B0604030504040204" pitchFamily="50" charset="-128"/>
              </a:rPr>
              <a:t>（男性）</a:t>
            </a:r>
            <a:endParaRPr kumimoji="1" lang="en-US" altLang="ja-JP" sz="1100" b="1" dirty="0">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BD6CEF48-A18D-4C96-A9CD-E4812E1450A7}"/>
              </a:ext>
            </a:extLst>
          </p:cNvPr>
          <p:cNvSpPr txBox="1"/>
          <p:nvPr/>
        </p:nvSpPr>
        <p:spPr>
          <a:xfrm>
            <a:off x="6143451" y="6604084"/>
            <a:ext cx="3000549" cy="253916"/>
          </a:xfrm>
          <a:prstGeom prst="rect">
            <a:avLst/>
          </a:prstGeom>
          <a:noFill/>
        </p:spPr>
        <p:txBody>
          <a:bodyPr wrap="square" rtlCol="0">
            <a:spAutoFit/>
          </a:bodyPr>
          <a:lstStyle/>
          <a:p>
            <a:pPr algn="r"/>
            <a:r>
              <a:rPr kumimoji="1" lang="en-US" altLang="ja-JP" sz="1050" dirty="0">
                <a:latin typeface="メイリオ" panose="020B0604030504040204" pitchFamily="50" charset="-128"/>
                <a:ea typeface="メイリオ" panose="020B0604030504040204" pitchFamily="50" charset="-128"/>
              </a:rPr>
              <a:t>Li Y, et al.: BMJ 368: l6669, 2020</a:t>
            </a:r>
            <a:r>
              <a:rPr kumimoji="1" lang="ja-JP" altLang="en-US" sz="1050" dirty="0">
                <a:latin typeface="メイリオ" panose="020B0604030504040204" pitchFamily="50" charset="-128"/>
                <a:ea typeface="メイリオ" panose="020B0604030504040204" pitchFamily="50" charset="-128"/>
              </a:rPr>
              <a:t>より作成</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33" name="グラフ 32">
            <a:extLst>
              <a:ext uri="{FF2B5EF4-FFF2-40B4-BE49-F238E27FC236}">
                <a16:creationId xmlns:a16="http://schemas.microsoft.com/office/drawing/2014/main" id="{A22283DC-93ED-4EC3-8341-85687218F59B}"/>
              </a:ext>
            </a:extLst>
          </p:cNvPr>
          <p:cNvGraphicFramePr/>
          <p:nvPr>
            <p:extLst>
              <p:ext uri="{D42A27DB-BD31-4B8C-83A1-F6EECF244321}">
                <p14:modId xmlns:p14="http://schemas.microsoft.com/office/powerpoint/2010/main" val="2972233686"/>
              </p:ext>
            </p:extLst>
          </p:nvPr>
        </p:nvGraphicFramePr>
        <p:xfrm>
          <a:off x="450333" y="1790335"/>
          <a:ext cx="2556000" cy="295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4" name="グラフ 33">
            <a:extLst>
              <a:ext uri="{FF2B5EF4-FFF2-40B4-BE49-F238E27FC236}">
                <a16:creationId xmlns:a16="http://schemas.microsoft.com/office/drawing/2014/main" id="{F8B96F3E-0CC1-4AF4-BF58-66891054D69B}"/>
              </a:ext>
            </a:extLst>
          </p:cNvPr>
          <p:cNvGraphicFramePr/>
          <p:nvPr>
            <p:extLst>
              <p:ext uri="{D42A27DB-BD31-4B8C-83A1-F6EECF244321}">
                <p14:modId xmlns:p14="http://schemas.microsoft.com/office/powerpoint/2010/main" val="2211729973"/>
              </p:ext>
            </p:extLst>
          </p:nvPr>
        </p:nvGraphicFramePr>
        <p:xfrm>
          <a:off x="3337803" y="1790335"/>
          <a:ext cx="2556000" cy="295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グラフ 34">
            <a:extLst>
              <a:ext uri="{FF2B5EF4-FFF2-40B4-BE49-F238E27FC236}">
                <a16:creationId xmlns:a16="http://schemas.microsoft.com/office/drawing/2014/main" id="{6ABA89ED-6ADD-447D-A863-5E0570D28114}"/>
              </a:ext>
            </a:extLst>
          </p:cNvPr>
          <p:cNvGraphicFramePr/>
          <p:nvPr>
            <p:extLst>
              <p:ext uri="{D42A27DB-BD31-4B8C-83A1-F6EECF244321}">
                <p14:modId xmlns:p14="http://schemas.microsoft.com/office/powerpoint/2010/main" val="1878022070"/>
              </p:ext>
            </p:extLst>
          </p:nvPr>
        </p:nvGraphicFramePr>
        <p:xfrm>
          <a:off x="6225273" y="1790335"/>
          <a:ext cx="2556000" cy="2952000"/>
        </p:xfrm>
        <a:graphic>
          <a:graphicData uri="http://schemas.openxmlformats.org/drawingml/2006/chart">
            <c:chart xmlns:c="http://schemas.openxmlformats.org/drawingml/2006/chart" xmlns:r="http://schemas.openxmlformats.org/officeDocument/2006/relationships" r:id="rId4"/>
          </a:graphicData>
        </a:graphic>
      </p:graphicFrame>
      <p:sp>
        <p:nvSpPr>
          <p:cNvPr id="38" name="テキスト ボックス 37">
            <a:extLst>
              <a:ext uri="{FF2B5EF4-FFF2-40B4-BE49-F238E27FC236}">
                <a16:creationId xmlns:a16="http://schemas.microsoft.com/office/drawing/2014/main" id="{852470EC-1BF4-4DCD-B05C-2D6E314595CA}"/>
              </a:ext>
            </a:extLst>
          </p:cNvPr>
          <p:cNvSpPr txBox="1"/>
          <p:nvPr/>
        </p:nvSpPr>
        <p:spPr>
          <a:xfrm>
            <a:off x="3196594" y="1639467"/>
            <a:ext cx="502488" cy="246221"/>
          </a:xfrm>
          <a:prstGeom prst="rect">
            <a:avLst/>
          </a:prstGeom>
          <a:noFill/>
        </p:spPr>
        <p:txBody>
          <a:bodyPr wrap="square" rtlCol="0" anchor="ctr">
            <a:spAutoFit/>
          </a:bodyPr>
          <a:lstStyle/>
          <a:p>
            <a:pPr algn="ct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年</a:t>
            </a:r>
            <a:r>
              <a:rPr kumimoji="1" lang="en-US" altLang="ja-JP" sz="1000" dirty="0">
                <a:latin typeface="メイリオ" panose="020B0604030504040204" pitchFamily="50" charset="-128"/>
                <a:ea typeface="メイリオ" panose="020B0604030504040204" pitchFamily="50" charset="-128"/>
              </a:rPr>
              <a:t>)</a:t>
            </a:r>
          </a:p>
        </p:txBody>
      </p:sp>
      <p:sp>
        <p:nvSpPr>
          <p:cNvPr id="39" name="テキスト ボックス 38">
            <a:extLst>
              <a:ext uri="{FF2B5EF4-FFF2-40B4-BE49-F238E27FC236}">
                <a16:creationId xmlns:a16="http://schemas.microsoft.com/office/drawing/2014/main" id="{08F68C43-CCE6-4324-BDD6-CCB8A775E1FF}"/>
              </a:ext>
            </a:extLst>
          </p:cNvPr>
          <p:cNvSpPr txBox="1"/>
          <p:nvPr/>
        </p:nvSpPr>
        <p:spPr>
          <a:xfrm>
            <a:off x="6069192" y="1639467"/>
            <a:ext cx="502488" cy="246221"/>
          </a:xfrm>
          <a:prstGeom prst="rect">
            <a:avLst/>
          </a:prstGeom>
          <a:noFill/>
        </p:spPr>
        <p:txBody>
          <a:bodyPr wrap="square" rtlCol="0" anchor="ctr">
            <a:spAutoFit/>
          </a:bodyPr>
          <a:lstStyle/>
          <a:p>
            <a:pPr algn="ct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年</a:t>
            </a:r>
            <a:r>
              <a:rPr kumimoji="1" lang="en-US" altLang="ja-JP" sz="1000" dirty="0">
                <a:latin typeface="メイリオ" panose="020B0604030504040204" pitchFamily="50" charset="-128"/>
                <a:ea typeface="メイリオ" panose="020B0604030504040204" pitchFamily="50" charset="-128"/>
              </a:rPr>
              <a:t>)</a:t>
            </a:r>
          </a:p>
        </p:txBody>
      </p:sp>
      <p:sp>
        <p:nvSpPr>
          <p:cNvPr id="40" name="テキスト ボックス 39">
            <a:extLst>
              <a:ext uri="{FF2B5EF4-FFF2-40B4-BE49-F238E27FC236}">
                <a16:creationId xmlns:a16="http://schemas.microsoft.com/office/drawing/2014/main" id="{B295159F-22C4-437F-9F15-314A4F9B2DE4}"/>
              </a:ext>
            </a:extLst>
          </p:cNvPr>
          <p:cNvSpPr txBox="1"/>
          <p:nvPr/>
        </p:nvSpPr>
        <p:spPr>
          <a:xfrm>
            <a:off x="129989" y="6173932"/>
            <a:ext cx="8884023" cy="430887"/>
          </a:xfrm>
          <a:prstGeom prst="rect">
            <a:avLst/>
          </a:prstGeom>
          <a:noFill/>
        </p:spPr>
        <p:txBody>
          <a:bodyPr wrap="square" rtlCol="0" anchor="ctr">
            <a:spAutoFit/>
          </a:bodyPr>
          <a:lstStyle/>
          <a:p>
            <a:pPr marL="342900" indent="-342900" algn="ctr">
              <a:buClr>
                <a:srgbClr val="224463"/>
              </a:buClr>
              <a:buFont typeface="Wingdings" panose="05000000000000000000" pitchFamily="2" charset="2"/>
              <a:buChar char="l"/>
            </a:pPr>
            <a:r>
              <a:rPr kumimoji="1" lang="ja-JP" altLang="en-US" sz="2200" b="1" dirty="0">
                <a:solidFill>
                  <a:srgbClr val="224463"/>
                </a:solidFill>
                <a:latin typeface="メイリオ" panose="020B0604030504040204" pitchFamily="50" charset="-128"/>
                <a:ea typeface="メイリオ" panose="020B0604030504040204" pitchFamily="50" charset="-128"/>
              </a:rPr>
              <a:t>喫煙、</a:t>
            </a:r>
            <a:r>
              <a:rPr kumimoji="1" lang="en-US" altLang="ja-JP" sz="2200" b="1" dirty="0">
                <a:solidFill>
                  <a:srgbClr val="224463"/>
                </a:solidFill>
                <a:latin typeface="メイリオ" panose="020B0604030504040204" pitchFamily="50" charset="-128"/>
                <a:ea typeface="メイリオ" panose="020B0604030504040204" pitchFamily="50" charset="-128"/>
              </a:rPr>
              <a:t>BMI</a:t>
            </a:r>
            <a:r>
              <a:rPr kumimoji="1" lang="ja-JP" altLang="en-US" sz="2200" b="1" dirty="0">
                <a:solidFill>
                  <a:srgbClr val="224463"/>
                </a:solidFill>
                <a:latin typeface="メイリオ" panose="020B0604030504040204" pitchFamily="50" charset="-128"/>
                <a:ea typeface="メイリオ" panose="020B0604030504040204" pitchFamily="50" charset="-128"/>
              </a:rPr>
              <a:t>は健康余命短縮へのインパクトが大きい可能性がある</a:t>
            </a:r>
          </a:p>
        </p:txBody>
      </p:sp>
      <p:grpSp>
        <p:nvGrpSpPr>
          <p:cNvPr id="8" name="グループ化 7">
            <a:extLst>
              <a:ext uri="{FF2B5EF4-FFF2-40B4-BE49-F238E27FC236}">
                <a16:creationId xmlns:a16="http://schemas.microsoft.com/office/drawing/2014/main" id="{B349EFEC-A58B-41F0-84A0-AF2CAD210FD7}"/>
              </a:ext>
            </a:extLst>
          </p:cNvPr>
          <p:cNvGrpSpPr/>
          <p:nvPr/>
        </p:nvGrpSpPr>
        <p:grpSpPr>
          <a:xfrm>
            <a:off x="819549" y="5623769"/>
            <a:ext cx="8143086" cy="531107"/>
            <a:chOff x="819549" y="5623769"/>
            <a:chExt cx="8143086" cy="531107"/>
          </a:xfrm>
        </p:grpSpPr>
        <p:sp>
          <p:nvSpPr>
            <p:cNvPr id="6" name="四角形: 上の 2 つの角を丸める 5">
              <a:extLst>
                <a:ext uri="{FF2B5EF4-FFF2-40B4-BE49-F238E27FC236}">
                  <a16:creationId xmlns:a16="http://schemas.microsoft.com/office/drawing/2014/main" id="{8968A4DA-7E5A-4792-8D3C-66550F33B62B}"/>
                </a:ext>
              </a:extLst>
            </p:cNvPr>
            <p:cNvSpPr/>
            <p:nvPr/>
          </p:nvSpPr>
          <p:spPr>
            <a:xfrm>
              <a:off x="819549" y="5623769"/>
              <a:ext cx="7961724" cy="211146"/>
            </a:xfrm>
            <a:prstGeom prst="round2Same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a:extLst>
                <a:ext uri="{FF2B5EF4-FFF2-40B4-BE49-F238E27FC236}">
                  <a16:creationId xmlns:a16="http://schemas.microsoft.com/office/drawing/2014/main" id="{AA3F3C3D-85E1-40E6-BA9A-9EEA7A2A173F}"/>
                </a:ext>
              </a:extLst>
            </p:cNvPr>
            <p:cNvGrpSpPr/>
            <p:nvPr/>
          </p:nvGrpSpPr>
          <p:grpSpPr>
            <a:xfrm>
              <a:off x="837306" y="5623769"/>
              <a:ext cx="8125329" cy="246221"/>
              <a:chOff x="837306" y="5749277"/>
              <a:chExt cx="8125329" cy="246221"/>
            </a:xfrm>
          </p:grpSpPr>
          <p:sp>
            <p:nvSpPr>
              <p:cNvPr id="28" name="テキスト ボックス 27">
                <a:extLst>
                  <a:ext uri="{FF2B5EF4-FFF2-40B4-BE49-F238E27FC236}">
                    <a16:creationId xmlns:a16="http://schemas.microsoft.com/office/drawing/2014/main" id="{2A8B1184-812D-4201-933E-D98709027F63}"/>
                  </a:ext>
                </a:extLst>
              </p:cNvPr>
              <p:cNvSpPr txBox="1"/>
              <p:nvPr/>
            </p:nvSpPr>
            <p:spPr>
              <a:xfrm>
                <a:off x="837306" y="5749277"/>
                <a:ext cx="2172868" cy="246221"/>
              </a:xfrm>
              <a:prstGeom prst="rect">
                <a:avLst/>
              </a:prstGeom>
              <a:noFill/>
              <a:ln w="28575">
                <a:noFill/>
              </a:ln>
            </p:spPr>
            <p:txBody>
              <a:bodyPr wrap="square" rtlCol="0" anchor="ctr">
                <a:spAutoFit/>
              </a:bodyPr>
              <a:lstStyle/>
              <a:p>
                <a:r>
                  <a:rPr kumimoji="1" lang="en-US" altLang="ja-JP" sz="1000" b="1" dirty="0">
                    <a:latin typeface="メイリオ" panose="020B0604030504040204" pitchFamily="50" charset="-128"/>
                    <a:ea typeface="メイリオ" panose="020B0604030504040204" pitchFamily="50" charset="-128"/>
                  </a:rPr>
                  <a:t>77.1  76.9   78.4  74.2   75.0</a:t>
                </a:r>
              </a:p>
            </p:txBody>
          </p:sp>
          <p:sp>
            <p:nvSpPr>
              <p:cNvPr id="29" name="テキスト ボックス 28">
                <a:extLst>
                  <a:ext uri="{FF2B5EF4-FFF2-40B4-BE49-F238E27FC236}">
                    <a16:creationId xmlns:a16="http://schemas.microsoft.com/office/drawing/2014/main" id="{B8C67E0A-6B77-489B-8988-9A8E19A810AE}"/>
                  </a:ext>
                </a:extLst>
              </p:cNvPr>
              <p:cNvSpPr txBox="1"/>
              <p:nvPr/>
            </p:nvSpPr>
            <p:spPr>
              <a:xfrm>
                <a:off x="3611820" y="5749277"/>
                <a:ext cx="2305045" cy="246221"/>
              </a:xfrm>
              <a:prstGeom prst="rect">
                <a:avLst/>
              </a:prstGeom>
              <a:noFill/>
              <a:ln w="28575">
                <a:noFill/>
              </a:ln>
            </p:spPr>
            <p:txBody>
              <a:bodyPr wrap="square" rtlCol="0" anchor="ctr">
                <a:spAutoFit/>
              </a:bodyPr>
              <a:lstStyle/>
              <a:p>
                <a:pPr algn="ctr"/>
                <a:r>
                  <a:rPr kumimoji="1" lang="en-US" altLang="ja-JP" sz="1000" b="1" dirty="0">
                    <a:latin typeface="メイリオ" panose="020B0604030504040204" pitchFamily="50" charset="-128"/>
                    <a:ea typeface="メイリオ" panose="020B0604030504040204" pitchFamily="50" charset="-128"/>
                  </a:rPr>
                  <a:t>86.3 84.0 82.9 79.4 73.6 72.2</a:t>
                </a:r>
              </a:p>
            </p:txBody>
          </p:sp>
          <p:sp>
            <p:nvSpPr>
              <p:cNvPr id="31" name="テキスト ボックス 30">
                <a:extLst>
                  <a:ext uri="{FF2B5EF4-FFF2-40B4-BE49-F238E27FC236}">
                    <a16:creationId xmlns:a16="http://schemas.microsoft.com/office/drawing/2014/main" id="{187880B9-C292-49F9-B152-FF8142C610AA}"/>
                  </a:ext>
                </a:extLst>
              </p:cNvPr>
              <p:cNvSpPr txBox="1"/>
              <p:nvPr/>
            </p:nvSpPr>
            <p:spPr>
              <a:xfrm>
                <a:off x="6324813" y="5749277"/>
                <a:ext cx="2637822" cy="246221"/>
              </a:xfrm>
              <a:prstGeom prst="rect">
                <a:avLst/>
              </a:prstGeom>
              <a:noFill/>
              <a:ln w="28575">
                <a:noFill/>
              </a:ln>
            </p:spPr>
            <p:txBody>
              <a:bodyPr wrap="square" rtlCol="0" anchor="ctr">
                <a:spAutoFit/>
              </a:bodyPr>
              <a:lstStyle/>
              <a:p>
                <a:pPr algn="ctr"/>
                <a:r>
                  <a:rPr kumimoji="1" lang="en-US" altLang="ja-JP" sz="1000" b="1" dirty="0">
                    <a:latin typeface="メイリオ" panose="020B0604030504040204" pitchFamily="50" charset="-128"/>
                    <a:ea typeface="メイリオ" panose="020B0604030504040204" pitchFamily="50" charset="-128"/>
                  </a:rPr>
                  <a:t>74.3 79.8 78.8 75.9 70.3 68.0</a:t>
                </a:r>
              </a:p>
            </p:txBody>
          </p:sp>
        </p:grpSp>
        <p:sp>
          <p:nvSpPr>
            <p:cNvPr id="2" name="テキスト ボックス 1">
              <a:extLst>
                <a:ext uri="{FF2B5EF4-FFF2-40B4-BE49-F238E27FC236}">
                  <a16:creationId xmlns:a16="http://schemas.microsoft.com/office/drawing/2014/main" id="{95BAFC09-A5B3-4A69-9016-C351175B55CA}"/>
                </a:ext>
              </a:extLst>
            </p:cNvPr>
            <p:cNvSpPr txBox="1"/>
            <p:nvPr/>
          </p:nvSpPr>
          <p:spPr>
            <a:xfrm>
              <a:off x="1512531" y="5847099"/>
              <a:ext cx="6385081" cy="307777"/>
            </a:xfrm>
            <a:prstGeom prst="rect">
              <a:avLst/>
            </a:prstGeom>
            <a:noFill/>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rPr>
                <a:t>全平均余命に占めるがん、心血管疾患、</a:t>
              </a:r>
              <a:r>
                <a:rPr kumimoji="1" lang="en-US" altLang="ja-JP" sz="1400" dirty="0">
                  <a:latin typeface="メイリオ" panose="020B0604030504040204" pitchFamily="50" charset="-128"/>
                  <a:ea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rPr>
                <a:t>型糖尿病のない平均余命の割合</a:t>
              </a:r>
              <a:r>
                <a:rPr kumimoji="1"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AB6FEF70-EE9B-4BFD-9F9F-C094A679E5C7}"/>
                </a:ext>
              </a:extLst>
            </p:cNvPr>
            <p:cNvSpPr/>
            <p:nvPr/>
          </p:nvSpPr>
          <p:spPr>
            <a:xfrm>
              <a:off x="819549" y="5834915"/>
              <a:ext cx="7961724" cy="26529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99178948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3014</TotalTime>
  <Words>2009</Words>
  <Application>Microsoft Office PowerPoint</Application>
  <PresentationFormat>画面に合わせる (4:3)</PresentationFormat>
  <Paragraphs>309</Paragraphs>
  <Slides>11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Meiryo UI</vt:lpstr>
      <vt:lpstr>メイリオ</vt:lpstr>
      <vt:lpstr>游ゴシック</vt:lpstr>
      <vt:lpstr>游明朝</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小池 龍之</dc:creator>
  <cp:revision>49</cp:revision>
  <dcterms:created xsi:type="dcterms:W3CDTF">2020-12-28T01:17:54Z</dcterms:created>
  <dcterms:modified xsi:type="dcterms:W3CDTF">2025-04-07T07:37:10Z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9088468-0951-4aef-9cc3-0a346e475ddc_Enabled">
    <vt:lpwstr>true</vt:lpwstr>
  </property>
  <property fmtid="{D5CDD505-2E9C-101B-9397-08002B2CF9AE}" pid="3" name="MSIP_Label_d9088468-0951-4aef-9cc3-0a346e475ddc_SetDate">
    <vt:lpwstr>2025-03-25T14:11:52Z</vt:lpwstr>
  </property>
  <property fmtid="{D5CDD505-2E9C-101B-9397-08002B2CF9AE}" pid="4" name="MSIP_Label_d9088468-0951-4aef-9cc3-0a346e475ddc_Method">
    <vt:lpwstr>Privileged</vt:lpwstr>
  </property>
  <property fmtid="{D5CDD505-2E9C-101B-9397-08002B2CF9AE}" pid="5" name="MSIP_Label_d9088468-0951-4aef-9cc3-0a346e475ddc_Name">
    <vt:lpwstr>Public</vt:lpwstr>
  </property>
  <property fmtid="{D5CDD505-2E9C-101B-9397-08002B2CF9AE}" pid="6" name="MSIP_Label_d9088468-0951-4aef-9cc3-0a346e475ddc_SiteId">
    <vt:lpwstr>aca3c8d6-aa71-4e1a-a10e-03572fc58c0b</vt:lpwstr>
  </property>
  <property fmtid="{D5CDD505-2E9C-101B-9397-08002B2CF9AE}" pid="7" name="MSIP_Label_d9088468-0951-4aef-9cc3-0a346e475ddc_ActionId">
    <vt:lpwstr>72717bf9-04fd-4c7b-aa79-df2587846be3</vt:lpwstr>
  </property>
  <property fmtid="{D5CDD505-2E9C-101B-9397-08002B2CF9AE}" pid="8" name="MSIP_Label_d9088468-0951-4aef-9cc3-0a346e475ddc_ContentBits">
    <vt:lpwstr>0</vt:lpwstr>
  </property>
</Properties>
</file>