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5" r:id="rId2"/>
    <p:sldId id="289" r:id="rId3"/>
    <p:sldId id="314" r:id="rId4"/>
    <p:sldId id="310" r:id="rId5"/>
    <p:sldId id="311" r:id="rId6"/>
    <p:sldId id="302"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2B83"/>
    <a:srgbClr val="6B58A6"/>
    <a:srgbClr val="FCAF17"/>
    <a:srgbClr val="EE8AE7"/>
    <a:srgbClr val="2E75B6"/>
    <a:srgbClr val="9C99B7"/>
    <a:srgbClr val="9DB387"/>
    <a:srgbClr val="80A5C8"/>
    <a:srgbClr val="DA9F94"/>
    <a:srgbClr val="BDBB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B2282A-9706-4E0E-8579-949E7DE5E3CC}" v="2" dt="2025-04-07T06:10:26.77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8" d="100"/>
          <a:sy n="98" d="100"/>
        </p:scale>
        <p:origin x="90"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scatterChart>
        <c:scatterStyle val="lineMarker"/>
        <c:varyColors val="0"/>
        <c:ser>
          <c:idx val="0"/>
          <c:order val="0"/>
          <c:spPr>
            <a:ln w="44450" cap="rnd">
              <a:solidFill>
                <a:srgbClr val="002060"/>
              </a:solidFill>
              <a:round/>
            </a:ln>
            <a:effectLst/>
          </c:spPr>
          <c:marker>
            <c:symbol val="circle"/>
            <c:size val="5"/>
            <c:spPr>
              <a:solidFill>
                <a:srgbClr val="002060"/>
              </a:solidFill>
              <a:ln w="9525">
                <a:noFill/>
              </a:ln>
              <a:effectLst/>
            </c:spPr>
          </c:marker>
          <c:dPt>
            <c:idx val="0"/>
            <c:marker>
              <c:symbol val="square"/>
              <c:size val="15"/>
              <c:spPr>
                <a:solidFill>
                  <a:srgbClr val="002060"/>
                </a:solidFill>
                <a:ln w="9525">
                  <a:noFill/>
                </a:ln>
                <a:effectLst/>
              </c:spPr>
            </c:marker>
            <c:bubble3D val="0"/>
            <c:extLst>
              <c:ext xmlns:c16="http://schemas.microsoft.com/office/drawing/2014/chart" uri="{C3380CC4-5D6E-409C-BE32-E72D297353CC}">
                <c16:uniqueId val="{00000000-95BC-4455-A6E1-92C95372A328}"/>
              </c:ext>
            </c:extLst>
          </c:dPt>
          <c:dPt>
            <c:idx val="1"/>
            <c:marker>
              <c:symbol val="none"/>
            </c:marker>
            <c:bubble3D val="0"/>
            <c:extLst>
              <c:ext xmlns:c16="http://schemas.microsoft.com/office/drawing/2014/chart" uri="{C3380CC4-5D6E-409C-BE32-E72D297353CC}">
                <c16:uniqueId val="{00000001-95BC-4455-A6E1-92C95372A328}"/>
              </c:ext>
            </c:extLst>
          </c:dPt>
          <c:dPt>
            <c:idx val="2"/>
            <c:marker>
              <c:symbol val="none"/>
            </c:marker>
            <c:bubble3D val="0"/>
            <c:extLst>
              <c:ext xmlns:c16="http://schemas.microsoft.com/office/drawing/2014/chart" uri="{C3380CC4-5D6E-409C-BE32-E72D297353CC}">
                <c16:uniqueId val="{00000002-95BC-4455-A6E1-92C95372A328}"/>
              </c:ext>
            </c:extLst>
          </c:dPt>
          <c:xVal>
            <c:numRef>
              <c:f>Sheet1!$C$2:$C$4</c:f>
              <c:numCache>
                <c:formatCode>General</c:formatCode>
                <c:ptCount val="3"/>
                <c:pt idx="0">
                  <c:v>1.42</c:v>
                </c:pt>
                <c:pt idx="1">
                  <c:v>1.05</c:v>
                </c:pt>
                <c:pt idx="2">
                  <c:v>1.91</c:v>
                </c:pt>
              </c:numCache>
            </c:numRef>
          </c:xVal>
          <c:yVal>
            <c:numRef>
              <c:f>Sheet1!$B$2:$B$4</c:f>
              <c:numCache>
                <c:formatCode>General</c:formatCode>
                <c:ptCount val="3"/>
                <c:pt idx="0">
                  <c:v>6</c:v>
                </c:pt>
                <c:pt idx="1">
                  <c:v>6</c:v>
                </c:pt>
                <c:pt idx="2">
                  <c:v>6</c:v>
                </c:pt>
              </c:numCache>
            </c:numRef>
          </c:yVal>
          <c:smooth val="0"/>
          <c:extLst>
            <c:ext xmlns:c16="http://schemas.microsoft.com/office/drawing/2014/chart" uri="{C3380CC4-5D6E-409C-BE32-E72D297353CC}">
              <c16:uniqueId val="{00000003-95BC-4455-A6E1-92C95372A328}"/>
            </c:ext>
          </c:extLst>
        </c:ser>
        <c:ser>
          <c:idx val="1"/>
          <c:order val="1"/>
          <c:spPr>
            <a:ln w="44450" cap="rnd">
              <a:solidFill>
                <a:srgbClr val="002060"/>
              </a:solidFill>
              <a:round/>
            </a:ln>
            <a:effectLst/>
          </c:spPr>
          <c:marker>
            <c:symbol val="circle"/>
            <c:size val="5"/>
            <c:spPr>
              <a:solidFill>
                <a:srgbClr val="002060"/>
              </a:solidFill>
              <a:ln w="9525">
                <a:noFill/>
              </a:ln>
              <a:effectLst/>
            </c:spPr>
          </c:marker>
          <c:dPt>
            <c:idx val="0"/>
            <c:marker>
              <c:symbol val="square"/>
              <c:size val="15"/>
              <c:spPr>
                <a:solidFill>
                  <a:srgbClr val="002060"/>
                </a:solidFill>
                <a:ln w="9525">
                  <a:noFill/>
                </a:ln>
                <a:effectLst/>
              </c:spPr>
            </c:marker>
            <c:bubble3D val="0"/>
            <c:extLst>
              <c:ext xmlns:c16="http://schemas.microsoft.com/office/drawing/2014/chart" uri="{C3380CC4-5D6E-409C-BE32-E72D297353CC}">
                <c16:uniqueId val="{00000004-95BC-4455-A6E1-92C95372A328}"/>
              </c:ext>
            </c:extLst>
          </c:dPt>
          <c:dPt>
            <c:idx val="1"/>
            <c:marker>
              <c:symbol val="none"/>
            </c:marker>
            <c:bubble3D val="0"/>
            <c:extLst>
              <c:ext xmlns:c16="http://schemas.microsoft.com/office/drawing/2014/chart" uri="{C3380CC4-5D6E-409C-BE32-E72D297353CC}">
                <c16:uniqueId val="{00000005-95BC-4455-A6E1-92C95372A328}"/>
              </c:ext>
            </c:extLst>
          </c:dPt>
          <c:dPt>
            <c:idx val="2"/>
            <c:marker>
              <c:symbol val="none"/>
            </c:marker>
            <c:bubble3D val="0"/>
            <c:extLst>
              <c:ext xmlns:c16="http://schemas.microsoft.com/office/drawing/2014/chart" uri="{C3380CC4-5D6E-409C-BE32-E72D297353CC}">
                <c16:uniqueId val="{00000006-95BC-4455-A6E1-92C95372A328}"/>
              </c:ext>
            </c:extLst>
          </c:dPt>
          <c:xVal>
            <c:numRef>
              <c:f>Sheet1!$C$5:$C$7</c:f>
              <c:numCache>
                <c:formatCode>General</c:formatCode>
                <c:ptCount val="3"/>
                <c:pt idx="0">
                  <c:v>1.88</c:v>
                </c:pt>
                <c:pt idx="1">
                  <c:v>1.26</c:v>
                </c:pt>
                <c:pt idx="2">
                  <c:v>2.82</c:v>
                </c:pt>
              </c:numCache>
            </c:numRef>
          </c:xVal>
          <c:yVal>
            <c:numRef>
              <c:f>Sheet1!$B$5:$B$7</c:f>
              <c:numCache>
                <c:formatCode>General</c:formatCode>
                <c:ptCount val="3"/>
                <c:pt idx="0">
                  <c:v>5</c:v>
                </c:pt>
                <c:pt idx="1">
                  <c:v>5</c:v>
                </c:pt>
                <c:pt idx="2">
                  <c:v>5</c:v>
                </c:pt>
              </c:numCache>
            </c:numRef>
          </c:yVal>
          <c:smooth val="0"/>
          <c:extLst>
            <c:ext xmlns:c16="http://schemas.microsoft.com/office/drawing/2014/chart" uri="{C3380CC4-5D6E-409C-BE32-E72D297353CC}">
              <c16:uniqueId val="{00000007-95BC-4455-A6E1-92C95372A328}"/>
            </c:ext>
          </c:extLst>
        </c:ser>
        <c:ser>
          <c:idx val="2"/>
          <c:order val="2"/>
          <c:spPr>
            <a:ln w="44450" cap="rnd">
              <a:solidFill>
                <a:srgbClr val="002060"/>
              </a:solidFill>
              <a:round/>
            </a:ln>
            <a:effectLst/>
          </c:spPr>
          <c:marker>
            <c:symbol val="circle"/>
            <c:size val="5"/>
            <c:spPr>
              <a:solidFill>
                <a:srgbClr val="002060"/>
              </a:solidFill>
              <a:ln w="9525">
                <a:noFill/>
              </a:ln>
              <a:effectLst/>
            </c:spPr>
          </c:marker>
          <c:dPt>
            <c:idx val="0"/>
            <c:marker>
              <c:symbol val="square"/>
              <c:size val="15"/>
              <c:spPr>
                <a:solidFill>
                  <a:srgbClr val="002060"/>
                </a:solidFill>
                <a:ln w="9525">
                  <a:noFill/>
                </a:ln>
                <a:effectLst/>
              </c:spPr>
            </c:marker>
            <c:bubble3D val="0"/>
            <c:extLst>
              <c:ext xmlns:c16="http://schemas.microsoft.com/office/drawing/2014/chart" uri="{C3380CC4-5D6E-409C-BE32-E72D297353CC}">
                <c16:uniqueId val="{00000008-95BC-4455-A6E1-92C95372A328}"/>
              </c:ext>
            </c:extLst>
          </c:dPt>
          <c:dPt>
            <c:idx val="1"/>
            <c:marker>
              <c:symbol val="none"/>
            </c:marker>
            <c:bubble3D val="0"/>
            <c:extLst>
              <c:ext xmlns:c16="http://schemas.microsoft.com/office/drawing/2014/chart" uri="{C3380CC4-5D6E-409C-BE32-E72D297353CC}">
                <c16:uniqueId val="{00000009-95BC-4455-A6E1-92C95372A328}"/>
              </c:ext>
            </c:extLst>
          </c:dPt>
          <c:dPt>
            <c:idx val="2"/>
            <c:marker>
              <c:symbol val="none"/>
            </c:marker>
            <c:bubble3D val="0"/>
            <c:extLst>
              <c:ext xmlns:c16="http://schemas.microsoft.com/office/drawing/2014/chart" uri="{C3380CC4-5D6E-409C-BE32-E72D297353CC}">
                <c16:uniqueId val="{0000000A-95BC-4455-A6E1-92C95372A328}"/>
              </c:ext>
            </c:extLst>
          </c:dPt>
          <c:xVal>
            <c:numRef>
              <c:f>Sheet1!$C$8:$C$10</c:f>
              <c:numCache>
                <c:formatCode>General</c:formatCode>
                <c:ptCount val="3"/>
                <c:pt idx="0">
                  <c:v>1.71</c:v>
                </c:pt>
                <c:pt idx="1">
                  <c:v>1.1399999999999999</c:v>
                </c:pt>
                <c:pt idx="2">
                  <c:v>2.54</c:v>
                </c:pt>
              </c:numCache>
            </c:numRef>
          </c:xVal>
          <c:yVal>
            <c:numRef>
              <c:f>Sheet1!$B$8:$B$10</c:f>
              <c:numCache>
                <c:formatCode>General</c:formatCode>
                <c:ptCount val="3"/>
                <c:pt idx="0">
                  <c:v>4</c:v>
                </c:pt>
                <c:pt idx="1">
                  <c:v>4</c:v>
                </c:pt>
                <c:pt idx="2">
                  <c:v>4</c:v>
                </c:pt>
              </c:numCache>
            </c:numRef>
          </c:yVal>
          <c:smooth val="0"/>
          <c:extLst>
            <c:ext xmlns:c16="http://schemas.microsoft.com/office/drawing/2014/chart" uri="{C3380CC4-5D6E-409C-BE32-E72D297353CC}">
              <c16:uniqueId val="{0000000B-95BC-4455-A6E1-92C95372A328}"/>
            </c:ext>
          </c:extLst>
        </c:ser>
        <c:ser>
          <c:idx val="3"/>
          <c:order val="3"/>
          <c:spPr>
            <a:ln w="44450" cap="rnd">
              <a:solidFill>
                <a:srgbClr val="002060"/>
              </a:solidFill>
              <a:round/>
            </a:ln>
            <a:effectLst/>
          </c:spPr>
          <c:marker>
            <c:symbol val="circle"/>
            <c:size val="5"/>
            <c:spPr>
              <a:solidFill>
                <a:srgbClr val="002060"/>
              </a:solidFill>
              <a:ln w="9525">
                <a:noFill/>
              </a:ln>
              <a:effectLst/>
            </c:spPr>
          </c:marker>
          <c:dPt>
            <c:idx val="0"/>
            <c:marker>
              <c:symbol val="square"/>
              <c:size val="15"/>
              <c:spPr>
                <a:solidFill>
                  <a:srgbClr val="002060"/>
                </a:solidFill>
                <a:ln w="9525">
                  <a:noFill/>
                </a:ln>
                <a:effectLst/>
              </c:spPr>
            </c:marker>
            <c:bubble3D val="0"/>
            <c:extLst>
              <c:ext xmlns:c16="http://schemas.microsoft.com/office/drawing/2014/chart" uri="{C3380CC4-5D6E-409C-BE32-E72D297353CC}">
                <c16:uniqueId val="{0000000C-95BC-4455-A6E1-92C95372A328}"/>
              </c:ext>
            </c:extLst>
          </c:dPt>
          <c:dPt>
            <c:idx val="1"/>
            <c:marker>
              <c:symbol val="none"/>
            </c:marker>
            <c:bubble3D val="0"/>
            <c:extLst>
              <c:ext xmlns:c16="http://schemas.microsoft.com/office/drawing/2014/chart" uri="{C3380CC4-5D6E-409C-BE32-E72D297353CC}">
                <c16:uniqueId val="{0000000D-95BC-4455-A6E1-92C95372A328}"/>
              </c:ext>
            </c:extLst>
          </c:dPt>
          <c:dPt>
            <c:idx val="2"/>
            <c:marker>
              <c:symbol val="none"/>
            </c:marker>
            <c:bubble3D val="0"/>
            <c:extLst>
              <c:ext xmlns:c16="http://schemas.microsoft.com/office/drawing/2014/chart" uri="{C3380CC4-5D6E-409C-BE32-E72D297353CC}">
                <c16:uniqueId val="{0000000E-95BC-4455-A6E1-92C95372A328}"/>
              </c:ext>
            </c:extLst>
          </c:dPt>
          <c:xVal>
            <c:numRef>
              <c:f>Sheet1!$C$11:$C$13</c:f>
              <c:numCache>
                <c:formatCode>General</c:formatCode>
                <c:ptCount val="3"/>
                <c:pt idx="0">
                  <c:v>1.07</c:v>
                </c:pt>
                <c:pt idx="1">
                  <c:v>0.77</c:v>
                </c:pt>
                <c:pt idx="2">
                  <c:v>1.49</c:v>
                </c:pt>
              </c:numCache>
            </c:numRef>
          </c:xVal>
          <c:yVal>
            <c:numRef>
              <c:f>Sheet1!$B$11:$B$13</c:f>
              <c:numCache>
                <c:formatCode>General</c:formatCode>
                <c:ptCount val="3"/>
                <c:pt idx="0">
                  <c:v>3</c:v>
                </c:pt>
                <c:pt idx="1">
                  <c:v>3</c:v>
                </c:pt>
                <c:pt idx="2">
                  <c:v>3</c:v>
                </c:pt>
              </c:numCache>
            </c:numRef>
          </c:yVal>
          <c:smooth val="0"/>
          <c:extLst>
            <c:ext xmlns:c16="http://schemas.microsoft.com/office/drawing/2014/chart" uri="{C3380CC4-5D6E-409C-BE32-E72D297353CC}">
              <c16:uniqueId val="{0000000F-95BC-4455-A6E1-92C95372A328}"/>
            </c:ext>
          </c:extLst>
        </c:ser>
        <c:ser>
          <c:idx val="4"/>
          <c:order val="4"/>
          <c:spPr>
            <a:ln w="44450" cap="rnd">
              <a:solidFill>
                <a:srgbClr val="002060"/>
              </a:solidFill>
              <a:round/>
            </a:ln>
            <a:effectLst/>
          </c:spPr>
          <c:marker>
            <c:symbol val="circle"/>
            <c:size val="5"/>
            <c:spPr>
              <a:solidFill>
                <a:srgbClr val="002060"/>
              </a:solidFill>
              <a:ln w="9525">
                <a:noFill/>
              </a:ln>
              <a:effectLst/>
            </c:spPr>
          </c:marker>
          <c:dPt>
            <c:idx val="0"/>
            <c:marker>
              <c:symbol val="square"/>
              <c:size val="15"/>
              <c:spPr>
                <a:solidFill>
                  <a:srgbClr val="002060"/>
                </a:solidFill>
                <a:ln w="9525">
                  <a:noFill/>
                </a:ln>
                <a:effectLst/>
              </c:spPr>
            </c:marker>
            <c:bubble3D val="0"/>
            <c:extLst>
              <c:ext xmlns:c16="http://schemas.microsoft.com/office/drawing/2014/chart" uri="{C3380CC4-5D6E-409C-BE32-E72D297353CC}">
                <c16:uniqueId val="{00000010-95BC-4455-A6E1-92C95372A328}"/>
              </c:ext>
            </c:extLst>
          </c:dPt>
          <c:dPt>
            <c:idx val="1"/>
            <c:marker>
              <c:symbol val="none"/>
            </c:marker>
            <c:bubble3D val="0"/>
            <c:extLst>
              <c:ext xmlns:c16="http://schemas.microsoft.com/office/drawing/2014/chart" uri="{C3380CC4-5D6E-409C-BE32-E72D297353CC}">
                <c16:uniqueId val="{00000011-95BC-4455-A6E1-92C95372A328}"/>
              </c:ext>
            </c:extLst>
          </c:dPt>
          <c:dPt>
            <c:idx val="2"/>
            <c:marker>
              <c:symbol val="none"/>
            </c:marker>
            <c:bubble3D val="0"/>
            <c:extLst>
              <c:ext xmlns:c16="http://schemas.microsoft.com/office/drawing/2014/chart" uri="{C3380CC4-5D6E-409C-BE32-E72D297353CC}">
                <c16:uniqueId val="{00000012-95BC-4455-A6E1-92C95372A328}"/>
              </c:ext>
            </c:extLst>
          </c:dPt>
          <c:xVal>
            <c:numRef>
              <c:f>Sheet1!$C$14:$C$16</c:f>
              <c:numCache>
                <c:formatCode>General</c:formatCode>
                <c:ptCount val="3"/>
                <c:pt idx="0">
                  <c:v>1.73</c:v>
                </c:pt>
                <c:pt idx="1">
                  <c:v>0.87</c:v>
                </c:pt>
                <c:pt idx="2">
                  <c:v>3.44</c:v>
                </c:pt>
              </c:numCache>
            </c:numRef>
          </c:xVal>
          <c:yVal>
            <c:numRef>
              <c:f>Sheet1!$B$14:$B$16</c:f>
              <c:numCache>
                <c:formatCode>General</c:formatCode>
                <c:ptCount val="3"/>
                <c:pt idx="0">
                  <c:v>2</c:v>
                </c:pt>
                <c:pt idx="1">
                  <c:v>2</c:v>
                </c:pt>
                <c:pt idx="2">
                  <c:v>2</c:v>
                </c:pt>
              </c:numCache>
            </c:numRef>
          </c:yVal>
          <c:smooth val="0"/>
          <c:extLst>
            <c:ext xmlns:c16="http://schemas.microsoft.com/office/drawing/2014/chart" uri="{C3380CC4-5D6E-409C-BE32-E72D297353CC}">
              <c16:uniqueId val="{00000013-95BC-4455-A6E1-92C95372A328}"/>
            </c:ext>
          </c:extLst>
        </c:ser>
        <c:ser>
          <c:idx val="5"/>
          <c:order val="5"/>
          <c:spPr>
            <a:ln w="44450" cap="rnd">
              <a:solidFill>
                <a:srgbClr val="002060"/>
              </a:solidFill>
              <a:round/>
            </a:ln>
            <a:effectLst/>
          </c:spPr>
          <c:marker>
            <c:symbol val="circle"/>
            <c:size val="5"/>
            <c:spPr>
              <a:solidFill>
                <a:srgbClr val="002060"/>
              </a:solidFill>
              <a:ln w="9525">
                <a:noFill/>
              </a:ln>
              <a:effectLst/>
            </c:spPr>
          </c:marker>
          <c:dPt>
            <c:idx val="0"/>
            <c:marker>
              <c:symbol val="square"/>
              <c:size val="15"/>
              <c:spPr>
                <a:solidFill>
                  <a:srgbClr val="002060"/>
                </a:solidFill>
                <a:ln w="9525">
                  <a:noFill/>
                </a:ln>
                <a:effectLst/>
              </c:spPr>
            </c:marker>
            <c:bubble3D val="0"/>
            <c:extLst>
              <c:ext xmlns:c16="http://schemas.microsoft.com/office/drawing/2014/chart" uri="{C3380CC4-5D6E-409C-BE32-E72D297353CC}">
                <c16:uniqueId val="{00000014-95BC-4455-A6E1-92C95372A328}"/>
              </c:ext>
            </c:extLst>
          </c:dPt>
          <c:dPt>
            <c:idx val="1"/>
            <c:marker>
              <c:symbol val="none"/>
            </c:marker>
            <c:bubble3D val="0"/>
            <c:extLst>
              <c:ext xmlns:c16="http://schemas.microsoft.com/office/drawing/2014/chart" uri="{C3380CC4-5D6E-409C-BE32-E72D297353CC}">
                <c16:uniqueId val="{00000015-95BC-4455-A6E1-92C95372A328}"/>
              </c:ext>
            </c:extLst>
          </c:dPt>
          <c:dPt>
            <c:idx val="2"/>
            <c:marker>
              <c:symbol val="none"/>
            </c:marker>
            <c:bubble3D val="0"/>
            <c:extLst>
              <c:ext xmlns:c16="http://schemas.microsoft.com/office/drawing/2014/chart" uri="{C3380CC4-5D6E-409C-BE32-E72D297353CC}">
                <c16:uniqueId val="{00000016-95BC-4455-A6E1-92C95372A328}"/>
              </c:ext>
            </c:extLst>
          </c:dPt>
          <c:xVal>
            <c:numRef>
              <c:f>Sheet1!$C$17:$C$19</c:f>
              <c:numCache>
                <c:formatCode>General</c:formatCode>
                <c:ptCount val="3"/>
                <c:pt idx="0">
                  <c:v>2.21</c:v>
                </c:pt>
                <c:pt idx="1">
                  <c:v>1.64</c:v>
                </c:pt>
                <c:pt idx="2">
                  <c:v>2.98</c:v>
                </c:pt>
              </c:numCache>
            </c:numRef>
          </c:xVal>
          <c:yVal>
            <c:numRef>
              <c:f>Sheet1!$B$17:$B$19</c:f>
              <c:numCache>
                <c:formatCode>General</c:formatCode>
                <c:ptCount val="3"/>
                <c:pt idx="0">
                  <c:v>1</c:v>
                </c:pt>
                <c:pt idx="1">
                  <c:v>1</c:v>
                </c:pt>
                <c:pt idx="2">
                  <c:v>1</c:v>
                </c:pt>
              </c:numCache>
            </c:numRef>
          </c:yVal>
          <c:smooth val="0"/>
          <c:extLst>
            <c:ext xmlns:c16="http://schemas.microsoft.com/office/drawing/2014/chart" uri="{C3380CC4-5D6E-409C-BE32-E72D297353CC}">
              <c16:uniqueId val="{00000017-95BC-4455-A6E1-92C95372A328}"/>
            </c:ext>
          </c:extLst>
        </c:ser>
        <c:dLbls>
          <c:showLegendKey val="0"/>
          <c:showVal val="0"/>
          <c:showCatName val="0"/>
          <c:showSerName val="0"/>
          <c:showPercent val="0"/>
          <c:showBubbleSize val="0"/>
        </c:dLbls>
        <c:axId val="338828352"/>
        <c:axId val="338832928"/>
      </c:scatterChart>
      <c:valAx>
        <c:axId val="338828352"/>
        <c:scaling>
          <c:orientation val="minMax"/>
        </c:scaling>
        <c:delete val="0"/>
        <c:axPos val="b"/>
        <c:numFmt formatCode="General" sourceLinked="1"/>
        <c:majorTickMark val="out"/>
        <c:minorTickMark val="none"/>
        <c:tickLblPos val="nextTo"/>
        <c:spPr>
          <a:noFill/>
          <a:ln w="222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338832928"/>
        <c:crosses val="autoZero"/>
        <c:crossBetween val="midCat"/>
      </c:valAx>
      <c:valAx>
        <c:axId val="338832928"/>
        <c:scaling>
          <c:orientation val="minMax"/>
        </c:scaling>
        <c:delete val="1"/>
        <c:axPos val="l"/>
        <c:numFmt formatCode="General" sourceLinked="1"/>
        <c:majorTickMark val="none"/>
        <c:minorTickMark val="none"/>
        <c:tickLblPos val="nextTo"/>
        <c:crossAx val="33882835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B75EC4-257A-45D9-86DA-641E258230F2}"/>
              </a:ext>
            </a:extLst>
          </p:cNvPr>
          <p:cNvSpPr txBox="1"/>
          <p:nvPr/>
        </p:nvSpPr>
        <p:spPr>
          <a:xfrm>
            <a:off x="309322" y="3278723"/>
            <a:ext cx="8393388" cy="584775"/>
          </a:xfrm>
          <a:prstGeom prst="rect">
            <a:avLst/>
          </a:prstGeom>
          <a:noFill/>
        </p:spPr>
        <p:txBody>
          <a:bodyPr wrap="none" rtlCol="0">
            <a:spAutoFit/>
          </a:bodyPr>
          <a:lstStyle/>
          <a:p>
            <a:pPr algn="just"/>
            <a:r>
              <a:rPr lang="en-US" altLang="ja-JP" sz="1600" kern="100" dirty="0">
                <a:effectLst/>
                <a:latin typeface="メイリオ" panose="020B0604030504040204" pitchFamily="50" charset="-128"/>
                <a:ea typeface="メイリオ" panose="020B0604030504040204" pitchFamily="50" charset="-128"/>
                <a:cs typeface="Calibri" panose="020F0502020204030204" pitchFamily="34" charset="0"/>
              </a:rPr>
              <a:t>Glycemic variability is a powerful independent predictive factor of midterm major </a:t>
            </a:r>
          </a:p>
          <a:p>
            <a:pPr algn="just"/>
            <a:r>
              <a:rPr lang="en-US" altLang="ja-JP" sz="1600" kern="100" dirty="0">
                <a:effectLst/>
                <a:latin typeface="メイリオ" panose="020B0604030504040204" pitchFamily="50" charset="-128"/>
                <a:ea typeface="メイリオ" panose="020B0604030504040204" pitchFamily="50" charset="-128"/>
                <a:cs typeface="Calibri" panose="020F0502020204030204" pitchFamily="34" charset="0"/>
              </a:rPr>
              <a:t>adverse cardiac events in patients with diabetes with acute coronary syndrome</a:t>
            </a:r>
            <a:endParaRPr lang="ja-JP" altLang="ja-JP" sz="1600" kern="100" dirty="0">
              <a:effectLst/>
              <a:latin typeface="メイリオ" panose="020B0604030504040204" pitchFamily="50" charset="-128"/>
              <a:ea typeface="メイリオ" panose="020B0604030504040204" pitchFamily="50" charset="-128"/>
              <a:cs typeface="Calibri" panose="020F0502020204030204" pitchFamily="34" charset="0"/>
            </a:endParaRPr>
          </a:p>
        </p:txBody>
      </p:sp>
      <p:sp>
        <p:nvSpPr>
          <p:cNvPr id="3" name="テキスト ボックス 2">
            <a:extLst>
              <a:ext uri="{FF2B5EF4-FFF2-40B4-BE49-F238E27FC236}">
                <a16:creationId xmlns:a16="http://schemas.microsoft.com/office/drawing/2014/main" id="{9B86290F-27B0-4B04-AF8E-88480F80109B}"/>
              </a:ext>
            </a:extLst>
          </p:cNvPr>
          <p:cNvSpPr txBox="1"/>
          <p:nvPr/>
        </p:nvSpPr>
        <p:spPr>
          <a:xfrm>
            <a:off x="229401" y="2178894"/>
            <a:ext cx="8685198" cy="1107996"/>
          </a:xfrm>
          <a:prstGeom prst="rect">
            <a:avLst/>
          </a:prstGeom>
          <a:noFill/>
        </p:spPr>
        <p:txBody>
          <a:bodyPr wrap="none" rtlCol="0">
            <a:spAutoFit/>
          </a:bodyPr>
          <a:lstStyle/>
          <a:p>
            <a:r>
              <a:rPr kumimoji="1" lang="ja-JP" altLang="en-US" sz="3300" b="1" dirty="0">
                <a:solidFill>
                  <a:srgbClr val="002060"/>
                </a:solidFill>
                <a:latin typeface="メイリオ" panose="020B0604030504040204" pitchFamily="50" charset="-128"/>
                <a:ea typeface="メイリオ" panose="020B0604030504040204" pitchFamily="50" charset="-128"/>
              </a:rPr>
              <a:t>血糖変動は</a:t>
            </a:r>
            <a:r>
              <a:rPr kumimoji="1" lang="en-US" altLang="ja-JP" sz="3300" b="1" dirty="0">
                <a:solidFill>
                  <a:srgbClr val="002060"/>
                </a:solidFill>
                <a:latin typeface="メイリオ" panose="020B0604030504040204" pitchFamily="50" charset="-128"/>
                <a:ea typeface="メイリオ" panose="020B0604030504040204" pitchFamily="50" charset="-128"/>
              </a:rPr>
              <a:t>ACS</a:t>
            </a:r>
            <a:r>
              <a:rPr kumimoji="1" lang="ja-JP" altLang="en-US" sz="3300" b="1" dirty="0">
                <a:solidFill>
                  <a:srgbClr val="002060"/>
                </a:solidFill>
                <a:latin typeface="メイリオ" panose="020B0604030504040204" pitchFamily="50" charset="-128"/>
                <a:ea typeface="メイリオ" panose="020B0604030504040204" pitchFamily="50" charset="-128"/>
              </a:rPr>
              <a:t>発症後の糖尿病患者における</a:t>
            </a:r>
            <a:endParaRPr kumimoji="1" lang="en-US" altLang="ja-JP" sz="3300" b="1" dirty="0">
              <a:solidFill>
                <a:srgbClr val="002060"/>
              </a:solidFill>
              <a:latin typeface="メイリオ" panose="020B0604030504040204" pitchFamily="50" charset="-128"/>
              <a:ea typeface="メイリオ" panose="020B0604030504040204" pitchFamily="50" charset="-128"/>
            </a:endParaRPr>
          </a:p>
          <a:p>
            <a:r>
              <a:rPr kumimoji="1" lang="en-US" altLang="ja-JP" sz="3300" b="1" dirty="0">
                <a:solidFill>
                  <a:srgbClr val="002060"/>
                </a:solidFill>
                <a:latin typeface="メイリオ" panose="020B0604030504040204" pitchFamily="50" charset="-128"/>
                <a:ea typeface="メイリオ" panose="020B0604030504040204" pitchFamily="50" charset="-128"/>
              </a:rPr>
              <a:t>MACE</a:t>
            </a:r>
            <a:r>
              <a:rPr kumimoji="1" lang="ja-JP" altLang="en-US" sz="3300" b="1" dirty="0">
                <a:solidFill>
                  <a:srgbClr val="002060"/>
                </a:solidFill>
                <a:latin typeface="メイリオ" panose="020B0604030504040204" pitchFamily="50" charset="-128"/>
                <a:ea typeface="メイリオ" panose="020B0604030504040204" pitchFamily="50" charset="-128"/>
              </a:rPr>
              <a:t>の独立した予測因子である</a:t>
            </a:r>
            <a:endParaRPr kumimoji="1" lang="ja-JP" altLang="en-US" sz="3300" b="1" u="sng"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C14F2FFC-E784-410C-8560-56BE52CF5C90}"/>
              </a:ext>
            </a:extLst>
          </p:cNvPr>
          <p:cNvSpPr txBox="1"/>
          <p:nvPr/>
        </p:nvSpPr>
        <p:spPr>
          <a:xfrm>
            <a:off x="309322" y="3933220"/>
            <a:ext cx="5750292" cy="584775"/>
          </a:xfrm>
          <a:prstGeom prst="rect">
            <a:avLst/>
          </a:prstGeom>
          <a:noFill/>
        </p:spPr>
        <p:txBody>
          <a:bodyPr wrap="none" rtlCol="0">
            <a:spAutoFit/>
          </a:bodyPr>
          <a:lstStyle/>
          <a:p>
            <a:r>
              <a:rPr lang="en-US" altLang="ja-JP" sz="1600" kern="100" dirty="0" err="1">
                <a:effectLst/>
                <a:latin typeface="メイリオ" panose="020B0604030504040204" pitchFamily="50" charset="-128"/>
                <a:ea typeface="メイリオ" panose="020B0604030504040204" pitchFamily="50" charset="-128"/>
                <a:cs typeface="Times New Roman" panose="02020603050405020304" pitchFamily="18" charset="0"/>
              </a:rPr>
              <a:t>Gerbaud</a:t>
            </a:r>
            <a:r>
              <a:rPr lang="en-US" altLang="ja-JP" sz="1600" kern="100" dirty="0">
                <a:effectLst/>
                <a:latin typeface="メイリオ" panose="020B0604030504040204" pitchFamily="50" charset="-128"/>
                <a:ea typeface="メイリオ" panose="020B0604030504040204" pitchFamily="50" charset="-128"/>
                <a:cs typeface="Times New Roman" panose="02020603050405020304" pitchFamily="18" charset="0"/>
              </a:rPr>
              <a:t> E, et al.: Diabetes Care 42(4): 674-681, 2019</a:t>
            </a:r>
            <a:endParaRPr lang="ja-JP" altLang="ja-JP" sz="16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endParaRPr kumimoji="1" lang="ja-JP" altLang="en-US" sz="16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4B52D8F3-FB9F-5C4C-EBF4-8326C5DC8B05}"/>
              </a:ext>
            </a:extLst>
          </p:cNvPr>
          <p:cNvSpPr txBox="1"/>
          <p:nvPr/>
        </p:nvSpPr>
        <p:spPr>
          <a:xfrm>
            <a:off x="170795" y="6532880"/>
            <a:ext cx="2170787" cy="261610"/>
          </a:xfrm>
          <a:prstGeom prst="rect">
            <a:avLst/>
          </a:prstGeom>
          <a:noFill/>
        </p:spPr>
        <p:txBody>
          <a:bodyPr wrap="none" rtlCol="0">
            <a:spAutoFit/>
          </a:bodyPr>
          <a:lstStyle/>
          <a:p>
            <a:r>
              <a:rPr lang="en-US" altLang="ja-JP" sz="1050" dirty="0">
                <a:solidFill>
                  <a:srgbClr val="000000"/>
                </a:solidFill>
                <a:effectLst/>
                <a:latin typeface="游ゴシック" panose="020B0400000000000000" pitchFamily="50" charset="-128"/>
                <a:cs typeface="ＭＳ Ｐゴシック" panose="020B0600070205080204" pitchFamily="50" charset="-128"/>
              </a:rPr>
              <a:t>MAT-JP-2108592-2.0-09/2021</a:t>
            </a:r>
            <a:endParaRPr kumimoji="1" lang="ja-JP" altLang="en-US" sz="1050" dirty="0"/>
          </a:p>
        </p:txBody>
      </p:sp>
    </p:spTree>
    <p:extLst>
      <p:ext uri="{BB962C8B-B14F-4D97-AF65-F5344CB8AC3E}">
        <p14:creationId xmlns:p14="http://schemas.microsoft.com/office/powerpoint/2010/main" val="3456359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620957"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研究概要</a:t>
            </a:r>
          </a:p>
        </p:txBody>
      </p:sp>
      <p:grpSp>
        <p:nvGrpSpPr>
          <p:cNvPr id="20" name="グループ化 19">
            <a:extLst>
              <a:ext uri="{FF2B5EF4-FFF2-40B4-BE49-F238E27FC236}">
                <a16:creationId xmlns:a16="http://schemas.microsoft.com/office/drawing/2014/main" id="{60C6896F-F9F0-41FA-BA38-E755A8111144}"/>
              </a:ext>
            </a:extLst>
          </p:cNvPr>
          <p:cNvGrpSpPr/>
          <p:nvPr/>
        </p:nvGrpSpPr>
        <p:grpSpPr>
          <a:xfrm>
            <a:off x="371239" y="1420132"/>
            <a:ext cx="1152000" cy="490511"/>
            <a:chOff x="286872" y="2822073"/>
            <a:chExt cx="1152000" cy="490511"/>
          </a:xfrm>
        </p:grpSpPr>
        <p:sp>
          <p:nvSpPr>
            <p:cNvPr id="12" name="四角形: 角を丸くする 11">
              <a:extLst>
                <a:ext uri="{FF2B5EF4-FFF2-40B4-BE49-F238E27FC236}">
                  <a16:creationId xmlns:a16="http://schemas.microsoft.com/office/drawing/2014/main" id="{EE49A118-E03D-4BF5-BEEB-17F3050B76D0}"/>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テキスト ボックス 15">
              <a:extLst>
                <a:ext uri="{FF2B5EF4-FFF2-40B4-BE49-F238E27FC236}">
                  <a16:creationId xmlns:a16="http://schemas.microsoft.com/office/drawing/2014/main" id="{69DE1678-DC22-4E3D-9F8A-2E25CC66E989}"/>
                </a:ext>
              </a:extLst>
            </p:cNvPr>
            <p:cNvSpPr txBox="1"/>
            <p:nvPr/>
          </p:nvSpPr>
          <p:spPr>
            <a:xfrm>
              <a:off x="517460" y="2912474"/>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メイリオ" panose="020B0604030504040204" pitchFamily="50" charset="-128"/>
                  <a:ea typeface="メイリオ" panose="020B0604030504040204" pitchFamily="50" charset="-128"/>
                  <a:cs typeface="+mn-cs"/>
                </a:rPr>
                <a:t>目的</a:t>
              </a:r>
            </a:p>
          </p:txBody>
        </p:sp>
      </p:gr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55026" y="1389652"/>
            <a:ext cx="7236000" cy="3970318"/>
          </a:xfrm>
          <a:prstGeom prst="rect">
            <a:avLst/>
          </a:prstGeom>
          <a:noFill/>
        </p:spPr>
        <p:txBody>
          <a:bodyPr wrap="square" rtlCol="0">
            <a:spAutoFit/>
          </a:bodyPr>
          <a:lstStyle/>
          <a:p>
            <a:pPr>
              <a:defRPr/>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急激な血糖変動は低血糖と関連し、心血管アウトカムの新たなリスク因子として注目されている。しかし，糖尿病患者における血糖変動と中期的な主要心血管イベント（</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MACE</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）の発生との関係は不明である。本研究では急性冠症候群（</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ACS</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）を発症した糖尿病患者において、血糖変動と中期の</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MACE</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との関連を検討した。</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a:defRPr/>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2015</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年</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月～</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2016</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年</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11</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月に仏ボルドー大学病院心血管集中治療室に搬送された</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ACS</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患者連続</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1,841</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例のうち、</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型または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型糖尿病が確認され、冠動脈疾患（</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CAD</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）の病歴や臨床検査データなどを含め追跡記録のある症例を対象とした。入院中に測定した随時血糖値の標準偏差（</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SD</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）を血糖変動の指標（</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GV</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）として、</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2017</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年</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5</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8</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月の追跡記録における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MACE</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〔新規発症心筋梗塞（</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MI</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）、急性心不全、心臓死〕との関連を検討した。</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19" name="グループ化 18">
            <a:extLst>
              <a:ext uri="{FF2B5EF4-FFF2-40B4-BE49-F238E27FC236}">
                <a16:creationId xmlns:a16="http://schemas.microsoft.com/office/drawing/2014/main" id="{788C2281-A633-4091-B9E5-966316F8FC44}"/>
              </a:ext>
            </a:extLst>
          </p:cNvPr>
          <p:cNvGrpSpPr/>
          <p:nvPr/>
        </p:nvGrpSpPr>
        <p:grpSpPr>
          <a:xfrm>
            <a:off x="371239" y="3075952"/>
            <a:ext cx="1152000" cy="743150"/>
            <a:chOff x="286872" y="2823514"/>
            <a:chExt cx="1152000" cy="743150"/>
          </a:xfrm>
        </p:grpSpPr>
        <p:sp>
          <p:nvSpPr>
            <p:cNvPr id="21" name="四角形: 角を丸くする 20">
              <a:extLst>
                <a:ext uri="{FF2B5EF4-FFF2-40B4-BE49-F238E27FC236}">
                  <a16:creationId xmlns:a16="http://schemas.microsoft.com/office/drawing/2014/main" id="{1A81CB27-3F07-4808-A980-7B5CC90E9CAB}"/>
                </a:ext>
              </a:extLst>
            </p:cNvPr>
            <p:cNvSpPr/>
            <p:nvPr/>
          </p:nvSpPr>
          <p:spPr>
            <a:xfrm>
              <a:off x="286872" y="2823514"/>
              <a:ext cx="1152000" cy="720000"/>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4" name="テキスト ボックス 23">
              <a:extLst>
                <a:ext uri="{FF2B5EF4-FFF2-40B4-BE49-F238E27FC236}">
                  <a16:creationId xmlns:a16="http://schemas.microsoft.com/office/drawing/2014/main" id="{89B1D956-B683-44AF-8208-330DB418F710}"/>
                </a:ext>
              </a:extLst>
            </p:cNvPr>
            <p:cNvSpPr txBox="1"/>
            <p:nvPr/>
          </p:nvSpPr>
          <p:spPr>
            <a:xfrm>
              <a:off x="506309" y="2858778"/>
              <a:ext cx="713126"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メイリオ" panose="020B0604030504040204" pitchFamily="50" charset="-128"/>
                  <a:ea typeface="メイリオ" panose="020B0604030504040204" pitchFamily="50" charset="-128"/>
                  <a:cs typeface="+mn-cs"/>
                </a:rPr>
                <a:t>対象</a:t>
              </a:r>
              <a:endParaRPr kumimoji="1" lang="en-US" altLang="ja-JP" sz="2000" b="1" i="0" u="none" strike="noStrike" kern="1200" cap="none" spc="0" normalizeH="0" baseline="0" noProof="0" dirty="0">
                <a:ln>
                  <a:noFill/>
                </a:ln>
                <a:solidFill>
                  <a:srgbClr val="224463"/>
                </a:solidFill>
                <a:effectLst/>
                <a:uLnTx/>
                <a:uFillTx/>
                <a:latin typeface="メイリオ" panose="020B0604030504040204" pitchFamily="50" charset="-128"/>
                <a:ea typeface="メイリオ"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メイリオ" panose="020B0604030504040204" pitchFamily="50" charset="-128"/>
                  <a:ea typeface="メイリオ" panose="020B0604030504040204" pitchFamily="50" charset="-128"/>
                  <a:cs typeface="+mn-cs"/>
                </a:rPr>
                <a:t>方法</a:t>
              </a:r>
            </a:p>
          </p:txBody>
        </p:sp>
      </p:grpSp>
      <p:sp>
        <p:nvSpPr>
          <p:cNvPr id="14" name="テキスト ボックス 13">
            <a:extLst>
              <a:ext uri="{FF2B5EF4-FFF2-40B4-BE49-F238E27FC236}">
                <a16:creationId xmlns:a16="http://schemas.microsoft.com/office/drawing/2014/main" id="{890B5AA6-6EF1-49BD-BAC9-604F3FDC4716}"/>
              </a:ext>
            </a:extLst>
          </p:cNvPr>
          <p:cNvSpPr txBox="1"/>
          <p:nvPr/>
        </p:nvSpPr>
        <p:spPr>
          <a:xfrm>
            <a:off x="4670612" y="6604084"/>
            <a:ext cx="4359194" cy="253916"/>
          </a:xfrm>
          <a:prstGeom prst="rect">
            <a:avLst/>
          </a:prstGeom>
          <a:noFill/>
        </p:spPr>
        <p:txBody>
          <a:bodyPr wrap="square" rtlCol="0">
            <a:spAutoFit/>
          </a:bodyPr>
          <a:lstStyle/>
          <a:p>
            <a:pPr algn="r"/>
            <a:r>
              <a:rPr kumimoji="1" lang="en-US" altLang="ja-JP" sz="1050" dirty="0" err="1">
                <a:latin typeface="メイリオ" panose="020B0604030504040204" pitchFamily="50" charset="-128"/>
                <a:ea typeface="メイリオ" panose="020B0604030504040204" pitchFamily="50" charset="-128"/>
              </a:rPr>
              <a:t>Gerbaud</a:t>
            </a:r>
            <a:r>
              <a:rPr kumimoji="1" lang="en-US" altLang="ja-JP" sz="1050" dirty="0">
                <a:latin typeface="メイリオ" panose="020B0604030504040204" pitchFamily="50" charset="-128"/>
                <a:ea typeface="メイリオ" panose="020B0604030504040204" pitchFamily="50" charset="-128"/>
              </a:rPr>
              <a:t> E, et al.: Diabetes Care 42(4): 674-681, 2019</a:t>
            </a:r>
          </a:p>
        </p:txBody>
      </p:sp>
    </p:spTree>
    <p:extLst>
      <p:ext uri="{BB962C8B-B14F-4D97-AF65-F5344CB8AC3E}">
        <p14:creationId xmlns:p14="http://schemas.microsoft.com/office/powerpoint/2010/main" val="4103181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3057247"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患者背景（抜粋）</a:t>
            </a:r>
          </a:p>
        </p:txBody>
      </p:sp>
      <p:sp>
        <p:nvSpPr>
          <p:cNvPr id="14" name="テキスト ボックス 13">
            <a:extLst>
              <a:ext uri="{FF2B5EF4-FFF2-40B4-BE49-F238E27FC236}">
                <a16:creationId xmlns:a16="http://schemas.microsoft.com/office/drawing/2014/main" id="{890B5AA6-6EF1-49BD-BAC9-604F3FDC4716}"/>
              </a:ext>
            </a:extLst>
          </p:cNvPr>
          <p:cNvSpPr txBox="1"/>
          <p:nvPr/>
        </p:nvSpPr>
        <p:spPr>
          <a:xfrm>
            <a:off x="4670612" y="6604084"/>
            <a:ext cx="4359194" cy="253916"/>
          </a:xfrm>
          <a:prstGeom prst="rect">
            <a:avLst/>
          </a:prstGeom>
          <a:noFill/>
        </p:spPr>
        <p:txBody>
          <a:bodyPr wrap="square" rtlCol="0">
            <a:spAutoFit/>
          </a:bodyPr>
          <a:lstStyle/>
          <a:p>
            <a:pPr algn="r"/>
            <a:r>
              <a:rPr kumimoji="1" lang="en-US" altLang="ja-JP" sz="1050" dirty="0" err="1">
                <a:latin typeface="メイリオ" panose="020B0604030504040204" pitchFamily="50" charset="-128"/>
                <a:ea typeface="メイリオ" panose="020B0604030504040204" pitchFamily="50" charset="-128"/>
              </a:rPr>
              <a:t>Gerbaud</a:t>
            </a:r>
            <a:r>
              <a:rPr kumimoji="1" lang="en-US" altLang="ja-JP" sz="1050" dirty="0">
                <a:latin typeface="メイリオ" panose="020B0604030504040204" pitchFamily="50" charset="-128"/>
                <a:ea typeface="メイリオ" panose="020B0604030504040204" pitchFamily="50" charset="-128"/>
              </a:rPr>
              <a:t> E, et al.: Diabetes Care 42(4): 674-681, 2019</a:t>
            </a:r>
            <a:r>
              <a:rPr kumimoji="1" lang="ja-JP" altLang="en-US" sz="1050" dirty="0">
                <a:latin typeface="メイリオ" panose="020B0604030504040204" pitchFamily="50" charset="-128"/>
                <a:ea typeface="メイリオ" panose="020B0604030504040204" pitchFamily="50" charset="-128"/>
              </a:rPr>
              <a:t>より作成</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1" name="表 10">
            <a:extLst>
              <a:ext uri="{FF2B5EF4-FFF2-40B4-BE49-F238E27FC236}">
                <a16:creationId xmlns:a16="http://schemas.microsoft.com/office/drawing/2014/main" id="{9AAD9DBB-790F-450F-A213-DCB44B13F1C3}"/>
              </a:ext>
            </a:extLst>
          </p:cNvPr>
          <p:cNvGraphicFramePr>
            <a:graphicFrameLocks noGrp="1"/>
          </p:cNvGraphicFramePr>
          <p:nvPr>
            <p:extLst>
              <p:ext uri="{D42A27DB-BD31-4B8C-83A1-F6EECF244321}">
                <p14:modId xmlns:p14="http://schemas.microsoft.com/office/powerpoint/2010/main" val="2676756171"/>
              </p:ext>
            </p:extLst>
          </p:nvPr>
        </p:nvGraphicFramePr>
        <p:xfrm>
          <a:off x="532721" y="1140997"/>
          <a:ext cx="3852000" cy="4860000"/>
        </p:xfrm>
        <a:graphic>
          <a:graphicData uri="http://schemas.openxmlformats.org/drawingml/2006/table">
            <a:tbl>
              <a:tblPr>
                <a:tableStyleId>{5C22544A-7EE6-4342-B048-85BDC9FD1C3A}</a:tableStyleId>
              </a:tblPr>
              <a:tblGrid>
                <a:gridCol w="2052000">
                  <a:extLst>
                    <a:ext uri="{9D8B030D-6E8A-4147-A177-3AD203B41FA5}">
                      <a16:colId xmlns:a16="http://schemas.microsoft.com/office/drawing/2014/main" val="2455859576"/>
                    </a:ext>
                  </a:extLst>
                </a:gridCol>
                <a:gridCol w="1800000">
                  <a:extLst>
                    <a:ext uri="{9D8B030D-6E8A-4147-A177-3AD203B41FA5}">
                      <a16:colId xmlns:a16="http://schemas.microsoft.com/office/drawing/2014/main" val="2664085305"/>
                    </a:ext>
                  </a:extLst>
                </a:gridCol>
              </a:tblGrid>
              <a:tr h="396000">
                <a:tc>
                  <a:txBody>
                    <a:bodyPr/>
                    <a:lstStyle/>
                    <a:p>
                      <a:pPr algn="l" fontAlgn="t"/>
                      <a:r>
                        <a:rPr lang="ja-JP" altLang="en-US" sz="1400" b="1" u="none" strike="noStrike" dirty="0">
                          <a:effectLst/>
                          <a:latin typeface="メイリオ" panose="020B0604030504040204" pitchFamily="50" charset="-128"/>
                          <a:ea typeface="メイリオ" panose="020B0604030504040204" pitchFamily="50" charset="-128"/>
                        </a:rPr>
                        <a:t> 年齢</a:t>
                      </a:r>
                      <a:r>
                        <a:rPr lang="en-US" altLang="ja-JP" sz="1400" b="1" u="none" strike="noStrike" dirty="0">
                          <a:effectLst/>
                          <a:latin typeface="メイリオ" panose="020B0604030504040204" pitchFamily="50" charset="-128"/>
                          <a:ea typeface="メイリオ" panose="020B0604030504040204" pitchFamily="50" charset="-128"/>
                        </a:rPr>
                        <a:t>(</a:t>
                      </a:r>
                      <a:r>
                        <a:rPr lang="ja-JP" altLang="en-US" sz="1400" b="1" u="none" strike="noStrike" dirty="0">
                          <a:effectLst/>
                          <a:latin typeface="メイリオ" panose="020B0604030504040204" pitchFamily="50" charset="-128"/>
                          <a:ea typeface="メイリオ" panose="020B0604030504040204" pitchFamily="50" charset="-128"/>
                        </a:rPr>
                        <a:t>歳</a:t>
                      </a:r>
                      <a:r>
                        <a:rPr lang="en-US" altLang="ja-JP" sz="1400" b="1" u="none" strike="noStrike" dirty="0">
                          <a:effectLst/>
                          <a:latin typeface="メイリオ" panose="020B0604030504040204" pitchFamily="50" charset="-128"/>
                          <a:ea typeface="メイリオ" panose="020B0604030504040204" pitchFamily="50" charset="-128"/>
                        </a:rPr>
                        <a:t>)</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69±11.9</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163907413"/>
                  </a:ext>
                </a:extLst>
              </a:tr>
              <a:tr h="396000">
                <a:tc>
                  <a:txBody>
                    <a:bodyPr/>
                    <a:lstStyle/>
                    <a:p>
                      <a:pPr algn="l" fontAlgn="t"/>
                      <a:r>
                        <a:rPr lang="ja-JP" altLang="en-US" sz="1400" b="1" u="none" strike="noStrike" dirty="0">
                          <a:effectLst/>
                          <a:latin typeface="メイリオ" panose="020B0604030504040204" pitchFamily="50" charset="-128"/>
                          <a:ea typeface="メイリオ" panose="020B0604030504040204" pitchFamily="50" charset="-128"/>
                        </a:rPr>
                        <a:t> 高血圧</a:t>
                      </a:r>
                      <a:r>
                        <a:rPr lang="ja-JP" altLang="en-US" sz="1400" b="1" u="none" strike="noStrike" baseline="30000" dirty="0">
                          <a:effectLst/>
                          <a:latin typeface="メイリオ" panose="020B0604030504040204" pitchFamily="50" charset="-128"/>
                          <a:ea typeface="メイリオ" panose="020B0604030504040204" pitchFamily="50" charset="-128"/>
                        </a:rPr>
                        <a:t>*</a:t>
                      </a:r>
                      <a:endParaRPr lang="ja-JP" altLang="en-US" sz="1400" b="1" i="0" u="none" strike="noStrike" baseline="30000"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253 (77.4)</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127305330"/>
                  </a:ext>
                </a:extLst>
              </a:tr>
              <a:tr h="396000">
                <a:tc>
                  <a:txBody>
                    <a:bodyPr/>
                    <a:lstStyle/>
                    <a:p>
                      <a:pPr algn="l" fontAlgn="t"/>
                      <a:r>
                        <a:rPr lang="en-US" sz="1400" b="1" u="none" strike="noStrike" dirty="0">
                          <a:effectLst/>
                          <a:latin typeface="メイリオ" panose="020B0604030504040204" pitchFamily="50" charset="-128"/>
                          <a:ea typeface="メイリオ" panose="020B0604030504040204" pitchFamily="50" charset="-128"/>
                        </a:rPr>
                        <a:t> HbA1c (%)</a:t>
                      </a:r>
                      <a:endParaRPr 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7.55±1.44</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568649183"/>
                  </a:ext>
                </a:extLst>
              </a:tr>
              <a:tr h="396000">
                <a:tc>
                  <a:txBody>
                    <a:bodyPr/>
                    <a:lstStyle/>
                    <a:p>
                      <a:pPr algn="l" fontAlgn="t"/>
                      <a:r>
                        <a:rPr lang="en-US" altLang="ja-JP" sz="1400" b="1" i="0" u="none" strike="noStrike" dirty="0">
                          <a:solidFill>
                            <a:srgbClr val="000000"/>
                          </a:solidFill>
                          <a:effectLst/>
                          <a:latin typeface="メイリオ" panose="020B0604030504040204" pitchFamily="50" charset="-128"/>
                          <a:ea typeface="メイリオ" panose="020B0604030504040204" pitchFamily="50" charset="-128"/>
                        </a:rPr>
                        <a:t> 2</a:t>
                      </a:r>
                      <a:r>
                        <a:rPr lang="ja-JP" altLang="en-US" sz="1400" b="1" i="0" u="none" strike="noStrike" dirty="0">
                          <a:solidFill>
                            <a:srgbClr val="000000"/>
                          </a:solidFill>
                          <a:effectLst/>
                          <a:latin typeface="メイリオ" panose="020B0604030504040204" pitchFamily="50" charset="-128"/>
                          <a:ea typeface="メイリオ" panose="020B0604030504040204" pitchFamily="50" charset="-128"/>
                        </a:rPr>
                        <a:t>型糖尿病</a:t>
                      </a:r>
                      <a:endParaRPr 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pPr algn="ctr" fontAlgn="t"/>
                      <a:r>
                        <a:rPr lang="en-US" altLang="ja-JP" sz="1400" b="1" i="0" u="none" strike="noStrike" dirty="0">
                          <a:solidFill>
                            <a:srgbClr val="000000"/>
                          </a:solidFill>
                          <a:effectLst/>
                          <a:latin typeface="メイリオ" panose="020B0604030504040204" pitchFamily="50" charset="-128"/>
                          <a:ea typeface="メイリオ" panose="020B0604030504040204" pitchFamily="50" charset="-128"/>
                        </a:rPr>
                        <a:t>307(93.9%)</a:t>
                      </a: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495181944"/>
                  </a:ext>
                </a:extLst>
              </a:tr>
              <a:tr h="396000">
                <a:tc>
                  <a:txBody>
                    <a:bodyPr/>
                    <a:lstStyle/>
                    <a:p>
                      <a:pPr algn="l" fontAlgn="t"/>
                      <a:r>
                        <a:rPr lang="en-US" sz="1400" b="1" u="none" strike="noStrike" dirty="0">
                          <a:effectLst/>
                          <a:latin typeface="メイリオ" panose="020B0604030504040204" pitchFamily="50" charset="-128"/>
                          <a:ea typeface="メイリオ" panose="020B0604030504040204" pitchFamily="50" charset="-128"/>
                        </a:rPr>
                        <a:t> BMI (kg/</a:t>
                      </a:r>
                      <a:r>
                        <a:rPr lang="ja-JP" altLang="en-US" sz="1400" b="1" u="none" strike="noStrike" dirty="0">
                          <a:effectLst/>
                          <a:latin typeface="メイリオ" panose="020B0604030504040204" pitchFamily="50" charset="-128"/>
                          <a:ea typeface="メイリオ" panose="020B0604030504040204" pitchFamily="50" charset="-128"/>
                        </a:rPr>
                        <a:t>㎡</a:t>
                      </a:r>
                      <a:r>
                        <a:rPr lang="en-US" sz="1400" b="1" u="none" strike="noStrike" dirty="0">
                          <a:effectLst/>
                          <a:latin typeface="メイリオ" panose="020B0604030504040204" pitchFamily="50" charset="-128"/>
                          <a:ea typeface="メイリオ" panose="020B0604030504040204" pitchFamily="50" charset="-128"/>
                        </a:rPr>
                        <a:t>)</a:t>
                      </a:r>
                      <a:endParaRPr 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28.5±4.7</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965401632"/>
                  </a:ext>
                </a:extLst>
              </a:tr>
              <a:tr h="396000">
                <a:tc>
                  <a:txBody>
                    <a:bodyPr/>
                    <a:lstStyle/>
                    <a:p>
                      <a:pPr algn="l" fontAlgn="t"/>
                      <a:r>
                        <a:rPr lang="en-US" sz="1400" b="1" i="0" u="none" strike="noStrike" dirty="0">
                          <a:solidFill>
                            <a:srgbClr val="000000"/>
                          </a:solidFill>
                          <a:effectLst/>
                          <a:latin typeface="メイリオ" panose="020B0604030504040204" pitchFamily="50" charset="-128"/>
                          <a:ea typeface="メイリオ" panose="020B0604030504040204" pitchFamily="50" charset="-128"/>
                        </a:rPr>
                        <a:t>LDL-C</a:t>
                      </a:r>
                      <a:r>
                        <a:rPr lang="ja-JP" altLang="en-US" sz="1400" b="1" i="0" u="none" strike="noStrike" dirty="0">
                          <a:solidFill>
                            <a:srgbClr val="000000"/>
                          </a:solidFill>
                          <a:effectLst/>
                          <a:latin typeface="メイリオ" panose="020B0604030504040204" pitchFamily="50" charset="-128"/>
                          <a:ea typeface="メイリオ" panose="020B0604030504040204" pitchFamily="50" charset="-128"/>
                        </a:rPr>
                        <a:t>（</a:t>
                      </a:r>
                      <a:r>
                        <a:rPr lang="en-US" altLang="ja-JP" sz="1400" b="1" i="0" u="none" strike="noStrike" dirty="0">
                          <a:solidFill>
                            <a:srgbClr val="000000"/>
                          </a:solidFill>
                          <a:effectLst/>
                          <a:latin typeface="メイリオ" panose="020B0604030504040204" pitchFamily="50" charset="-128"/>
                          <a:ea typeface="メイリオ" panose="020B0604030504040204" pitchFamily="50" charset="-128"/>
                        </a:rPr>
                        <a:t>mmol/L</a:t>
                      </a:r>
                      <a:r>
                        <a:rPr lang="ja-JP" altLang="en-US" sz="1400" b="1" i="0" u="none" strike="noStrike" dirty="0">
                          <a:solidFill>
                            <a:srgbClr val="000000"/>
                          </a:solidFill>
                          <a:effectLst/>
                          <a:latin typeface="メイリオ" panose="020B0604030504040204" pitchFamily="50" charset="-128"/>
                          <a:ea typeface="メイリオ" panose="020B0604030504040204" pitchFamily="50" charset="-128"/>
                        </a:rPr>
                        <a:t>）</a:t>
                      </a:r>
                      <a:endParaRPr 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pPr algn="ctr" fontAlgn="t"/>
                      <a:r>
                        <a:rPr lang="en-US" altLang="ja-JP" sz="1400" b="1" i="0" u="none" strike="noStrike" dirty="0">
                          <a:solidFill>
                            <a:srgbClr val="000000"/>
                          </a:solidFill>
                          <a:effectLst/>
                          <a:latin typeface="メイリオ" panose="020B0604030504040204" pitchFamily="50" charset="-128"/>
                          <a:ea typeface="メイリオ" panose="020B0604030504040204" pitchFamily="50" charset="-128"/>
                        </a:rPr>
                        <a:t>2.72±1.19</a:t>
                      </a: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906440844"/>
                  </a:ext>
                </a:extLst>
              </a:tr>
              <a:tr h="396000">
                <a:tc>
                  <a:txBody>
                    <a:bodyPr/>
                    <a:lstStyle/>
                    <a:p>
                      <a:pPr algn="l" fontAlgn="t"/>
                      <a:r>
                        <a:rPr lang="en-US" sz="1400" b="1" u="none" strike="noStrike" dirty="0">
                          <a:effectLst/>
                          <a:latin typeface="メイリオ" panose="020B0604030504040204" pitchFamily="50" charset="-128"/>
                          <a:ea typeface="メイリオ" panose="020B0604030504040204" pitchFamily="50" charset="-128"/>
                        </a:rPr>
                        <a:t> CAD</a:t>
                      </a:r>
                      <a:r>
                        <a:rPr lang="ja-JP" altLang="en-US" sz="1400" b="1" u="none" strike="noStrike" dirty="0">
                          <a:effectLst/>
                          <a:latin typeface="メイリオ" panose="020B0604030504040204" pitchFamily="50" charset="-128"/>
                          <a:ea typeface="メイリオ" panose="020B0604030504040204" pitchFamily="50" charset="-128"/>
                        </a:rPr>
                        <a:t>既往歴</a:t>
                      </a:r>
                      <a:endParaRPr lang="ja-JP" alt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126 (38.5)</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788786591"/>
                  </a:ext>
                </a:extLst>
              </a:tr>
              <a:tr h="396000">
                <a:tc>
                  <a:txBody>
                    <a:bodyPr/>
                    <a:lstStyle/>
                    <a:p>
                      <a:pPr algn="l" fontAlgn="t"/>
                      <a:r>
                        <a:rPr lang="en-US" sz="1400" b="1" u="none" strike="noStrike" dirty="0">
                          <a:effectLst/>
                          <a:latin typeface="メイリオ" panose="020B0604030504040204" pitchFamily="50" charset="-128"/>
                          <a:ea typeface="メイリオ" panose="020B0604030504040204" pitchFamily="50" charset="-128"/>
                        </a:rPr>
                        <a:t> SYNTAX</a:t>
                      </a:r>
                      <a:r>
                        <a:rPr lang="ja-JP" altLang="en-US" sz="1400" b="1" u="none" strike="noStrike" dirty="0">
                          <a:effectLst/>
                          <a:latin typeface="メイリオ" panose="020B0604030504040204" pitchFamily="50" charset="-128"/>
                          <a:ea typeface="メイリオ" panose="020B0604030504040204" pitchFamily="50" charset="-128"/>
                        </a:rPr>
                        <a:t>スコア（</a:t>
                      </a:r>
                      <a:r>
                        <a:rPr lang="en-US" sz="1400" b="1" u="none" strike="noStrike" dirty="0">
                          <a:effectLst/>
                          <a:latin typeface="メイリオ" panose="020B0604030504040204" pitchFamily="50" charset="-128"/>
                          <a:ea typeface="メイリオ" panose="020B0604030504040204" pitchFamily="50" charset="-128"/>
                        </a:rPr>
                        <a:t>SS)</a:t>
                      </a:r>
                      <a:endParaRPr 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19.5±12.0</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627717872"/>
                  </a:ext>
                </a:extLst>
              </a:tr>
              <a:tr h="396000">
                <a:tc>
                  <a:txBody>
                    <a:bodyPr/>
                    <a:lstStyle/>
                    <a:p>
                      <a:pPr algn="l" fontAlgn="t"/>
                      <a:r>
                        <a:rPr lang="en-US" sz="1400" b="1" u="none" strike="noStrike" dirty="0">
                          <a:effectLst/>
                          <a:latin typeface="メイリオ" panose="020B0604030504040204" pitchFamily="50" charset="-128"/>
                          <a:ea typeface="メイリオ" panose="020B0604030504040204" pitchFamily="50" charset="-128"/>
                        </a:rPr>
                        <a:t> LVEF (%)</a:t>
                      </a:r>
                      <a:endParaRPr 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51.7±10.9</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109604298"/>
                  </a:ext>
                </a:extLst>
              </a:tr>
              <a:tr h="396000">
                <a:tc>
                  <a:txBody>
                    <a:bodyPr/>
                    <a:lstStyle/>
                    <a:p>
                      <a:pPr algn="l" fontAlgn="t"/>
                      <a:r>
                        <a:rPr lang="en-US" sz="1400" b="1" u="none" strike="noStrike" dirty="0">
                          <a:effectLst/>
                          <a:latin typeface="メイリオ" panose="020B0604030504040204" pitchFamily="50" charset="-128"/>
                          <a:ea typeface="メイリオ" panose="020B0604030504040204" pitchFamily="50" charset="-128"/>
                        </a:rPr>
                        <a:t> GRACE</a:t>
                      </a:r>
                      <a:r>
                        <a:rPr lang="ja-JP" altLang="en-US" sz="1400" b="1" u="none" strike="noStrike" dirty="0">
                          <a:effectLst/>
                          <a:latin typeface="メイリオ" panose="020B0604030504040204" pitchFamily="50" charset="-128"/>
                          <a:ea typeface="メイリオ" panose="020B0604030504040204" pitchFamily="50" charset="-128"/>
                        </a:rPr>
                        <a:t>スコア</a:t>
                      </a:r>
                      <a:endParaRPr lang="ja-JP" alt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135±32</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569892516"/>
                  </a:ext>
                </a:extLst>
              </a:tr>
              <a:tr h="396000">
                <a:tc>
                  <a:txBody>
                    <a:bodyPr/>
                    <a:lstStyle/>
                    <a:p>
                      <a:pPr algn="l" fontAlgn="t"/>
                      <a:r>
                        <a:rPr lang="en-US" sz="1400" b="1" u="none" strike="noStrike" dirty="0">
                          <a:effectLst/>
                          <a:latin typeface="メイリオ" panose="020B0604030504040204" pitchFamily="50" charset="-128"/>
                          <a:ea typeface="メイリオ" panose="020B0604030504040204" pitchFamily="50" charset="-128"/>
                        </a:rPr>
                        <a:t> GRACE</a:t>
                      </a:r>
                      <a:r>
                        <a:rPr lang="ja-JP" altLang="en-US" sz="1400" b="1" u="none" strike="noStrike" dirty="0">
                          <a:effectLst/>
                          <a:latin typeface="メイリオ" panose="020B0604030504040204" pitchFamily="50" charset="-128"/>
                          <a:ea typeface="メイリオ" panose="020B0604030504040204" pitchFamily="50" charset="-128"/>
                        </a:rPr>
                        <a:t>スコア＞</a:t>
                      </a:r>
                      <a:r>
                        <a:rPr lang="en-US" altLang="ja-JP" sz="1400" b="1" u="none" strike="noStrike" dirty="0">
                          <a:effectLst/>
                          <a:latin typeface="メイリオ" panose="020B0604030504040204" pitchFamily="50" charset="-128"/>
                          <a:ea typeface="メイリオ" panose="020B0604030504040204" pitchFamily="50" charset="-128"/>
                        </a:rPr>
                        <a:t>140</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95 (29)</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369584485"/>
                  </a:ext>
                </a:extLst>
              </a:tr>
              <a:tr h="504000">
                <a:tc>
                  <a:txBody>
                    <a:bodyPr/>
                    <a:lstStyle/>
                    <a:p>
                      <a:pPr algn="l" fontAlgn="t"/>
                      <a:r>
                        <a:rPr lang="ja-JP" altLang="en-US" sz="1400" b="1" u="none" strike="noStrike" dirty="0">
                          <a:effectLst/>
                          <a:latin typeface="メイリオ" panose="020B0604030504040204" pitchFamily="50" charset="-128"/>
                          <a:ea typeface="メイリオ" panose="020B0604030504040204" pitchFamily="50" charset="-128"/>
                        </a:rPr>
                        <a:t> 血管収縮薬</a:t>
                      </a:r>
                      <a:r>
                        <a:rPr lang="en-US" altLang="ja-JP" sz="1400" b="1" u="none" strike="noStrike" dirty="0">
                          <a:effectLst/>
                          <a:latin typeface="メイリオ" panose="020B0604030504040204" pitchFamily="50" charset="-128"/>
                          <a:ea typeface="メイリオ" panose="020B0604030504040204" pitchFamily="50" charset="-128"/>
                        </a:rPr>
                        <a:t>/</a:t>
                      </a:r>
                    </a:p>
                    <a:p>
                      <a:pPr algn="l" fontAlgn="t"/>
                      <a:r>
                        <a:rPr lang="ja-JP" altLang="en-US" sz="1400" b="1" u="none" strike="noStrike" dirty="0">
                          <a:effectLst/>
                          <a:latin typeface="メイリオ" panose="020B0604030504040204" pitchFamily="50" charset="-128"/>
                          <a:ea typeface="メイリオ" panose="020B0604030504040204" pitchFamily="50" charset="-128"/>
                        </a:rPr>
                        <a:t> 強心薬の使用</a:t>
                      </a:r>
                      <a:endParaRPr lang="ja-JP" alt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15 (4.6)</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827982986"/>
                  </a:ext>
                </a:extLst>
              </a:tr>
            </a:tbl>
          </a:graphicData>
        </a:graphic>
      </p:graphicFrame>
      <p:graphicFrame>
        <p:nvGraphicFramePr>
          <p:cNvPr id="13" name="表 12">
            <a:extLst>
              <a:ext uri="{FF2B5EF4-FFF2-40B4-BE49-F238E27FC236}">
                <a16:creationId xmlns:a16="http://schemas.microsoft.com/office/drawing/2014/main" id="{C2EA229B-A038-4D93-84AE-E845629C1A40}"/>
              </a:ext>
            </a:extLst>
          </p:cNvPr>
          <p:cNvGraphicFramePr>
            <a:graphicFrameLocks noGrp="1"/>
          </p:cNvGraphicFramePr>
          <p:nvPr>
            <p:extLst>
              <p:ext uri="{D42A27DB-BD31-4B8C-83A1-F6EECF244321}">
                <p14:modId xmlns:p14="http://schemas.microsoft.com/office/powerpoint/2010/main" val="1616199264"/>
              </p:ext>
            </p:extLst>
          </p:nvPr>
        </p:nvGraphicFramePr>
        <p:xfrm>
          <a:off x="4759280" y="1148654"/>
          <a:ext cx="3852000" cy="4608000"/>
        </p:xfrm>
        <a:graphic>
          <a:graphicData uri="http://schemas.openxmlformats.org/drawingml/2006/table">
            <a:tbl>
              <a:tblPr>
                <a:tableStyleId>{5C22544A-7EE6-4342-B048-85BDC9FD1C3A}</a:tableStyleId>
              </a:tblPr>
              <a:tblGrid>
                <a:gridCol w="2052000">
                  <a:extLst>
                    <a:ext uri="{9D8B030D-6E8A-4147-A177-3AD203B41FA5}">
                      <a16:colId xmlns:a16="http://schemas.microsoft.com/office/drawing/2014/main" val="2455859576"/>
                    </a:ext>
                  </a:extLst>
                </a:gridCol>
                <a:gridCol w="1800000">
                  <a:extLst>
                    <a:ext uri="{9D8B030D-6E8A-4147-A177-3AD203B41FA5}">
                      <a16:colId xmlns:a16="http://schemas.microsoft.com/office/drawing/2014/main" val="2664085305"/>
                    </a:ext>
                  </a:extLst>
                </a:gridCol>
              </a:tblGrid>
              <a:tr h="396000">
                <a:tc>
                  <a:txBody>
                    <a:bodyPr/>
                    <a:lstStyle/>
                    <a:p>
                      <a:pPr algn="l" fontAlgn="t"/>
                      <a:r>
                        <a:rPr lang="ja-JP" altLang="en-US" sz="1400" b="1" u="none" strike="noStrike" dirty="0">
                          <a:solidFill>
                            <a:schemeClr val="bg1"/>
                          </a:solidFill>
                          <a:effectLst/>
                          <a:latin typeface="メイリオ" panose="020B0604030504040204" pitchFamily="50" charset="-128"/>
                          <a:ea typeface="メイリオ" panose="020B0604030504040204" pitchFamily="50" charset="-128"/>
                        </a:rPr>
                        <a:t> 退院時の治療</a:t>
                      </a:r>
                      <a:endParaRPr lang="ja-JP" altLang="en-US" sz="1400" b="1" i="0" u="none" strike="noStrike" dirty="0">
                        <a:solidFill>
                          <a:schemeClr val="bg1"/>
                        </a:solidFill>
                        <a:effectLst/>
                        <a:latin typeface="メイリオ" panose="020B0604030504040204" pitchFamily="50" charset="-128"/>
                        <a:ea typeface="メイリオ" panose="020B0604030504040204" pitchFamily="50" charset="-128"/>
                      </a:endParaRPr>
                    </a:p>
                  </a:txBody>
                  <a:tcPr marL="6613" marR="6613" marT="6613"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tx1">
                        <a:lumMod val="50000"/>
                        <a:lumOff val="50000"/>
                      </a:schemeClr>
                    </a:solidFill>
                  </a:tcPr>
                </a:tc>
                <a:tc>
                  <a:txBody>
                    <a:bodyPr/>
                    <a:lstStyle/>
                    <a:p>
                      <a:pPr algn="ctr" fontAlgn="t"/>
                      <a:r>
                        <a:rPr lang="ja-JP" altLang="en-US" sz="1400" b="1" u="none" strike="noStrike" dirty="0">
                          <a:solidFill>
                            <a:schemeClr val="bg1"/>
                          </a:solidFill>
                          <a:effectLst/>
                          <a:latin typeface="メイリオ" panose="020B0604030504040204" pitchFamily="50" charset="-128"/>
                          <a:ea typeface="メイリオ" panose="020B0604030504040204" pitchFamily="50" charset="-128"/>
                        </a:rPr>
                        <a:t>　</a:t>
                      </a:r>
                      <a:endParaRPr lang="ja-JP" altLang="en-US" sz="1400" b="1" i="0" u="none" strike="noStrike" dirty="0">
                        <a:solidFill>
                          <a:schemeClr val="bg1"/>
                        </a:solidFill>
                        <a:effectLst/>
                        <a:latin typeface="メイリオ" panose="020B0604030504040204" pitchFamily="50" charset="-128"/>
                        <a:ea typeface="メイリオ" panose="020B0604030504040204" pitchFamily="50" charset="-128"/>
                      </a:endParaRPr>
                    </a:p>
                  </a:txBody>
                  <a:tcPr marL="6613" marR="6613" marT="6613"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2982059977"/>
                  </a:ext>
                </a:extLst>
              </a:tr>
              <a:tr h="396000">
                <a:tc>
                  <a:txBody>
                    <a:bodyPr/>
                    <a:lstStyle/>
                    <a:p>
                      <a:pPr algn="l" fontAlgn="t"/>
                      <a:r>
                        <a:rPr lang="ja-JP" altLang="en-US" sz="1400" b="1" u="none" strike="noStrike" dirty="0">
                          <a:effectLst/>
                          <a:latin typeface="メイリオ" panose="020B0604030504040204" pitchFamily="50" charset="-128"/>
                          <a:ea typeface="メイリオ" panose="020B0604030504040204" pitchFamily="50" charset="-128"/>
                        </a:rPr>
                        <a:t>　経口血糖降下薬</a:t>
                      </a:r>
                      <a:endParaRPr lang="ja-JP" alt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196 (59.9)</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47348598"/>
                  </a:ext>
                </a:extLst>
              </a:tr>
              <a:tr h="396000">
                <a:tc>
                  <a:txBody>
                    <a:bodyPr/>
                    <a:lstStyle/>
                    <a:p>
                      <a:pPr algn="l" fontAlgn="ctr"/>
                      <a:r>
                        <a:rPr lang="ja-JP" altLang="en-US" sz="1400" b="1" u="none" strike="noStrike" dirty="0">
                          <a:effectLst/>
                          <a:latin typeface="メイリオ" panose="020B0604030504040204" pitchFamily="50" charset="-128"/>
                          <a:ea typeface="メイリオ" panose="020B0604030504040204" pitchFamily="50" charset="-128"/>
                        </a:rPr>
                        <a:t>　インスリン</a:t>
                      </a:r>
                      <a:endParaRPr lang="ja-JP" alt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solidFill>
                      <a:schemeClr val="accent2">
                        <a:lumMod val="20000"/>
                        <a:lumOff val="80000"/>
                      </a:schemeClr>
                    </a:solid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153 (46.8)</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6613"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1229140634"/>
                  </a:ext>
                </a:extLst>
              </a:tr>
              <a:tr h="396000">
                <a:tc gridSpan="2">
                  <a:txBody>
                    <a:bodyPr/>
                    <a:lstStyle/>
                    <a:p>
                      <a:pPr algn="l" fontAlgn="t"/>
                      <a:r>
                        <a:rPr lang="ja-JP" altLang="en-US" sz="1400" b="1" u="none" strike="noStrike" dirty="0">
                          <a:solidFill>
                            <a:schemeClr val="bg1"/>
                          </a:solidFill>
                          <a:effectLst/>
                          <a:latin typeface="メイリオ" panose="020B0604030504040204" pitchFamily="50" charset="-128"/>
                          <a:ea typeface="メイリオ" panose="020B0604030504040204" pitchFamily="50" charset="-128"/>
                        </a:rPr>
                        <a:t> 血糖値の状況</a:t>
                      </a:r>
                      <a:endParaRPr lang="ja-JP" altLang="en-US" sz="1400" b="1" i="0" u="none" strike="noStrike" dirty="0">
                        <a:solidFill>
                          <a:schemeClr val="bg1"/>
                        </a:solidFill>
                        <a:effectLst/>
                        <a:latin typeface="メイリオ" panose="020B0604030504040204" pitchFamily="50" charset="-128"/>
                        <a:ea typeface="メイリオ" panose="020B0604030504040204" pitchFamily="50" charset="-128"/>
                      </a:endParaRPr>
                    </a:p>
                  </a:txBody>
                  <a:tcPr marL="6613" marR="6613" marT="6613" marB="0" anchor="ctr">
                    <a:solidFill>
                      <a:schemeClr val="tx1">
                        <a:lumMod val="50000"/>
                        <a:lumOff val="50000"/>
                      </a:schemeClr>
                    </a:solidFill>
                  </a:tcPr>
                </a:tc>
                <a:tc hMerge="1">
                  <a:txBody>
                    <a:bodyPr/>
                    <a:lstStyle/>
                    <a:p>
                      <a:endParaRPr kumimoji="1" lang="ja-JP" altLang="en-US"/>
                    </a:p>
                  </a:txBody>
                  <a:tcPr/>
                </a:tc>
                <a:extLst>
                  <a:ext uri="{0D108BD9-81ED-4DB2-BD59-A6C34878D82A}">
                    <a16:rowId xmlns:a16="http://schemas.microsoft.com/office/drawing/2014/main" val="1577377552"/>
                  </a:ext>
                </a:extLst>
              </a:tr>
              <a:tr h="396000">
                <a:tc>
                  <a:txBody>
                    <a:bodyPr/>
                    <a:lstStyle/>
                    <a:p>
                      <a:pPr algn="l" fontAlgn="t"/>
                      <a:r>
                        <a:rPr lang="ja-JP" altLang="en-US" sz="1400" b="1" u="none" strike="noStrike" dirty="0">
                          <a:effectLst/>
                          <a:latin typeface="メイリオ" panose="020B0604030504040204" pitchFamily="50" charset="-128"/>
                          <a:ea typeface="メイリオ" panose="020B0604030504040204" pitchFamily="50" charset="-128"/>
                        </a:rPr>
                        <a:t>血糖値</a:t>
                      </a:r>
                      <a:r>
                        <a:rPr lang="en-US" altLang="ja-JP" sz="1400" b="1" u="none" strike="noStrike" dirty="0">
                          <a:effectLst/>
                          <a:latin typeface="メイリオ" panose="020B0604030504040204" pitchFamily="50" charset="-128"/>
                          <a:ea typeface="メイリオ" panose="020B0604030504040204" pitchFamily="50" charset="-128"/>
                        </a:rPr>
                        <a:t>(</a:t>
                      </a:r>
                      <a:r>
                        <a:rPr lang="en-US" sz="1400" b="1" u="none" strike="noStrike" dirty="0">
                          <a:effectLst/>
                          <a:latin typeface="メイリオ" panose="020B0604030504040204" pitchFamily="50" charset="-128"/>
                          <a:ea typeface="メイリオ" panose="020B0604030504040204" pitchFamily="50" charset="-128"/>
                        </a:rPr>
                        <a:t>mmol/L)</a:t>
                      </a:r>
                      <a:endParaRPr 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198389" marR="6613" marT="6613" marB="0" anchor="ctr">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no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8.9±1.8</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99195" marT="6613" marB="0" anchor="ctr">
                    <a:lnL w="12700" cap="flat" cmpd="sng" algn="ctr">
                      <a:solidFill>
                        <a:schemeClr val="tx1"/>
                      </a:solidFill>
                      <a:prstDash val="solid"/>
                      <a:round/>
                      <a:headEnd type="none" w="med" len="med"/>
                      <a:tailEnd type="none" w="med" len="med"/>
                    </a:lnL>
                    <a:lnB w="12700" cap="flat" cmpd="sng" algn="ctr">
                      <a:noFill/>
                      <a:prstDash val="solid"/>
                      <a:round/>
                      <a:headEnd type="none" w="med" len="med"/>
                      <a:tailEnd type="none" w="med" len="med"/>
                    </a:lnB>
                    <a:noFill/>
                  </a:tcPr>
                </a:tc>
                <a:extLst>
                  <a:ext uri="{0D108BD9-81ED-4DB2-BD59-A6C34878D82A}">
                    <a16:rowId xmlns:a16="http://schemas.microsoft.com/office/drawing/2014/main" val="2015323484"/>
                  </a:ext>
                </a:extLst>
              </a:tr>
              <a:tr h="396000">
                <a:tc>
                  <a:txBody>
                    <a:bodyPr/>
                    <a:lstStyle/>
                    <a:p>
                      <a:pPr algn="l" fontAlgn="t"/>
                      <a:r>
                        <a:rPr lang="zh-TW" altLang="en-US" sz="1400" b="1" u="none" strike="noStrike" dirty="0">
                          <a:effectLst/>
                          <a:latin typeface="メイリオ" panose="020B0604030504040204" pitchFamily="50" charset="-128"/>
                          <a:ea typeface="メイリオ" panose="020B0604030504040204" pitchFamily="50" charset="-128"/>
                        </a:rPr>
                        <a:t>低血糖発現頻度</a:t>
                      </a:r>
                      <a:r>
                        <a:rPr lang="en-US" altLang="zh-TW" sz="1400" b="1" u="none" strike="noStrike" dirty="0">
                          <a:effectLst/>
                          <a:latin typeface="メイリオ" panose="020B0604030504040204" pitchFamily="50" charset="-128"/>
                          <a:ea typeface="メイリオ" panose="020B0604030504040204" pitchFamily="50" charset="-128"/>
                        </a:rPr>
                        <a:t>, %</a:t>
                      </a:r>
                      <a:r>
                        <a:rPr lang="en-US" altLang="zh-TW" sz="1400" b="1" u="none" strike="noStrike" baseline="30000" dirty="0">
                          <a:effectLst/>
                          <a:latin typeface="メイリオ" panose="020B0604030504040204" pitchFamily="50" charset="-128"/>
                          <a:ea typeface="メイリオ" panose="020B0604030504040204" pitchFamily="50" charset="-128"/>
                        </a:rPr>
                        <a:t>¶</a:t>
                      </a:r>
                      <a:endParaRPr lang="en-US" altLang="zh-TW" sz="1400" b="1" i="0" u="none" strike="noStrike" baseline="30000" dirty="0">
                        <a:solidFill>
                          <a:srgbClr val="000000"/>
                        </a:solidFill>
                        <a:effectLst/>
                        <a:latin typeface="メイリオ" panose="020B0604030504040204" pitchFamily="50" charset="-128"/>
                        <a:ea typeface="メイリオ" panose="020B0604030504040204" pitchFamily="50" charset="-128"/>
                      </a:endParaRPr>
                    </a:p>
                  </a:txBody>
                  <a:tcPr marL="198389"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0.6</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297584"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81136586"/>
                  </a:ext>
                </a:extLst>
              </a:tr>
              <a:tr h="396000">
                <a:tc>
                  <a:txBody>
                    <a:bodyPr/>
                    <a:lstStyle/>
                    <a:p>
                      <a:pPr algn="l" fontAlgn="t"/>
                      <a:r>
                        <a:rPr lang="ja-JP" altLang="en-US" sz="1400" b="1" u="none" strike="noStrike" dirty="0">
                          <a:effectLst/>
                          <a:latin typeface="メイリオ" panose="020B0604030504040204" pitchFamily="50" charset="-128"/>
                          <a:ea typeface="メイリオ" panose="020B0604030504040204" pitchFamily="50" charset="-128"/>
                        </a:rPr>
                        <a:t>低血糖発現患者数</a:t>
                      </a:r>
                      <a:endParaRPr lang="ja-JP" alt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198389"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45 (13.8)</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99195"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64332824"/>
                  </a:ext>
                </a:extLst>
              </a:tr>
              <a:tr h="648000">
                <a:tc>
                  <a:txBody>
                    <a:bodyPr/>
                    <a:lstStyle/>
                    <a:p>
                      <a:pPr algn="l" fontAlgn="t"/>
                      <a:r>
                        <a:rPr lang="ja-JP" altLang="en-US" sz="1400" b="1" u="none" strike="noStrike" dirty="0">
                          <a:effectLst/>
                          <a:latin typeface="メイリオ" panose="020B0604030504040204" pitchFamily="50" charset="-128"/>
                          <a:ea typeface="メイリオ" panose="020B0604030504040204" pitchFamily="50" charset="-128"/>
                        </a:rPr>
                        <a:t>患者あたりの低血糖</a:t>
                      </a:r>
                      <a:endParaRPr lang="en-US" altLang="ja-JP" sz="1400" b="1" u="none" strike="noStrike" dirty="0">
                        <a:effectLst/>
                        <a:latin typeface="メイリオ" panose="020B0604030504040204" pitchFamily="50" charset="-128"/>
                        <a:ea typeface="メイリオ" panose="020B0604030504040204" pitchFamily="50" charset="-128"/>
                      </a:endParaRPr>
                    </a:p>
                    <a:p>
                      <a:pPr algn="l" fontAlgn="t"/>
                      <a:r>
                        <a:rPr lang="ja-JP" altLang="en-US" sz="1400" b="1" u="none" strike="noStrike" dirty="0">
                          <a:effectLst/>
                          <a:latin typeface="メイリオ" panose="020B0604030504040204" pitchFamily="50" charset="-128"/>
                          <a:ea typeface="メイリオ" panose="020B0604030504040204" pitchFamily="50" charset="-128"/>
                        </a:rPr>
                        <a:t>発現件数 </a:t>
                      </a:r>
                      <a:r>
                        <a:rPr lang="en-US" altLang="ja-JP" sz="1400" b="1" u="none" strike="noStrike" dirty="0">
                          <a:effectLst/>
                          <a:latin typeface="メイリオ" panose="020B0604030504040204" pitchFamily="50" charset="-128"/>
                          <a:ea typeface="メイリオ" panose="020B0604030504040204" pitchFamily="50" charset="-128"/>
                        </a:rPr>
                        <a:t>(n)</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198389"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2 (1–2)</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198389"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997210008"/>
                  </a:ext>
                </a:extLst>
              </a:tr>
              <a:tr h="396000">
                <a:tc>
                  <a:txBody>
                    <a:bodyPr/>
                    <a:lstStyle/>
                    <a:p>
                      <a:pPr algn="l" fontAlgn="t"/>
                      <a:r>
                        <a:rPr lang="ja-JP" altLang="en-US" sz="1400" b="1" u="none" strike="noStrike" dirty="0">
                          <a:effectLst/>
                          <a:latin typeface="メイリオ" panose="020B0604030504040204" pitchFamily="50" charset="-128"/>
                          <a:ea typeface="メイリオ" panose="020B0604030504040204" pitchFamily="50" charset="-128"/>
                        </a:rPr>
                        <a:t>高血糖</a:t>
                      </a:r>
                      <a:r>
                        <a:rPr lang="en-US" altLang="ja-JP" sz="1400" b="1" u="none" strike="noStrike" dirty="0">
                          <a:effectLst/>
                          <a:latin typeface="メイリオ" panose="020B0604030504040204" pitchFamily="50" charset="-128"/>
                          <a:ea typeface="メイリオ" panose="020B0604030504040204" pitchFamily="50" charset="-128"/>
                        </a:rPr>
                        <a:t>, %</a:t>
                      </a:r>
                      <a:r>
                        <a:rPr lang="en-US" altLang="ja-JP" sz="1400" b="1" u="none" strike="noStrike" baseline="30000" dirty="0">
                          <a:effectLst/>
                          <a:latin typeface="メイリオ" panose="020B0604030504040204" pitchFamily="50" charset="-128"/>
                          <a:ea typeface="メイリオ" panose="020B0604030504040204" pitchFamily="50" charset="-128"/>
                        </a:rPr>
                        <a:t>#</a:t>
                      </a:r>
                      <a:endParaRPr lang="en-US" altLang="ja-JP" sz="1400" b="1" i="0" u="none" strike="noStrike" baseline="30000" dirty="0">
                        <a:solidFill>
                          <a:srgbClr val="000000"/>
                        </a:solidFill>
                        <a:effectLst/>
                        <a:latin typeface="メイリオ" panose="020B0604030504040204" pitchFamily="50" charset="-128"/>
                        <a:ea typeface="メイリオ" panose="020B0604030504040204" pitchFamily="50" charset="-128"/>
                      </a:endParaRPr>
                    </a:p>
                  </a:txBody>
                  <a:tcPr marL="198389"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31.7</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198389"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152070072"/>
                  </a:ext>
                </a:extLst>
              </a:tr>
              <a:tr h="396000">
                <a:tc>
                  <a:txBody>
                    <a:bodyPr/>
                    <a:lstStyle/>
                    <a:p>
                      <a:pPr algn="l" fontAlgn="t"/>
                      <a:r>
                        <a:rPr lang="ja-JP" altLang="en-US" sz="1400" b="1" u="none" strike="noStrike" dirty="0">
                          <a:effectLst/>
                          <a:latin typeface="メイリオ" panose="020B0604030504040204" pitchFamily="50" charset="-128"/>
                          <a:ea typeface="メイリオ" panose="020B0604030504040204" pitchFamily="50" charset="-128"/>
                        </a:rPr>
                        <a:t>高血糖発現患者数</a:t>
                      </a:r>
                      <a:endParaRPr lang="ja-JP" alt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198389"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290 (88.7)</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99195"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812537111"/>
                  </a:ext>
                </a:extLst>
              </a:tr>
              <a:tr h="396000">
                <a:tc>
                  <a:txBody>
                    <a:bodyPr/>
                    <a:lstStyle/>
                    <a:p>
                      <a:pPr algn="l" fontAlgn="t"/>
                      <a:r>
                        <a:rPr lang="en-US" sz="1400" b="1" u="none" strike="noStrike" dirty="0">
                          <a:effectLst/>
                          <a:latin typeface="メイリオ" panose="020B0604030504040204" pitchFamily="50" charset="-128"/>
                          <a:ea typeface="メイリオ" panose="020B0604030504040204" pitchFamily="50" charset="-128"/>
                        </a:rPr>
                        <a:t>GV (SD, mmol/L)</a:t>
                      </a:r>
                      <a:endParaRPr lang="en-US"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198389" marR="6613" marT="6613" marB="0"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b="1" u="none" strike="noStrike" dirty="0">
                          <a:effectLst/>
                          <a:latin typeface="メイリオ" panose="020B0604030504040204" pitchFamily="50" charset="-128"/>
                          <a:ea typeface="メイリオ" panose="020B0604030504040204" pitchFamily="50" charset="-128"/>
                        </a:rPr>
                        <a:t>2.5±1.2</a:t>
                      </a:r>
                      <a:endParaRPr lang="en-US" altLang="ja-JP" sz="1400" b="1" i="0" u="none" strike="noStrike" dirty="0">
                        <a:solidFill>
                          <a:srgbClr val="000000"/>
                        </a:solidFill>
                        <a:effectLst/>
                        <a:latin typeface="メイリオ" panose="020B0604030504040204" pitchFamily="50" charset="-128"/>
                        <a:ea typeface="メイリオ" panose="020B0604030504040204" pitchFamily="50" charset="-128"/>
                      </a:endParaRPr>
                    </a:p>
                  </a:txBody>
                  <a:tcPr marL="6613" marR="99195" marT="6613" marB="0"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3177146"/>
                  </a:ext>
                </a:extLst>
              </a:tr>
            </a:tbl>
          </a:graphicData>
        </a:graphic>
      </p:graphicFrame>
      <p:sp>
        <p:nvSpPr>
          <p:cNvPr id="2" name="テキスト ボックス 1">
            <a:extLst>
              <a:ext uri="{FF2B5EF4-FFF2-40B4-BE49-F238E27FC236}">
                <a16:creationId xmlns:a16="http://schemas.microsoft.com/office/drawing/2014/main" id="{D9B8ADD6-25F7-4D21-901E-486C063C3089}"/>
              </a:ext>
            </a:extLst>
          </p:cNvPr>
          <p:cNvSpPr txBox="1"/>
          <p:nvPr/>
        </p:nvSpPr>
        <p:spPr>
          <a:xfrm>
            <a:off x="327165" y="6245339"/>
            <a:ext cx="8284115" cy="415498"/>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＊収縮期血圧≧</a:t>
            </a:r>
            <a:r>
              <a:rPr kumimoji="1" lang="en-US" altLang="ja-JP" sz="1050" dirty="0">
                <a:latin typeface="メイリオ" panose="020B0604030504040204" pitchFamily="50" charset="-128"/>
                <a:ea typeface="メイリオ" panose="020B0604030504040204" pitchFamily="50" charset="-128"/>
              </a:rPr>
              <a:t>140mmHg</a:t>
            </a:r>
            <a:r>
              <a:rPr kumimoji="1" lang="ja-JP" altLang="en-US" sz="1050" dirty="0">
                <a:latin typeface="メイリオ" panose="020B0604030504040204" pitchFamily="50" charset="-128"/>
                <a:ea typeface="メイリオ" panose="020B0604030504040204" pitchFamily="50" charset="-128"/>
              </a:rPr>
              <a:t>および</a:t>
            </a:r>
            <a:r>
              <a:rPr kumimoji="1" lang="en-US" altLang="ja-JP" sz="1050" dirty="0">
                <a:latin typeface="メイリオ" panose="020B0604030504040204" pitchFamily="50" charset="-128"/>
                <a:ea typeface="メイリオ" panose="020B0604030504040204" pitchFamily="50" charset="-128"/>
              </a:rPr>
              <a:t>/</a:t>
            </a:r>
            <a:r>
              <a:rPr kumimoji="1" lang="ja-JP" altLang="en-US" sz="1050" dirty="0">
                <a:latin typeface="メイリオ" panose="020B0604030504040204" pitchFamily="50" charset="-128"/>
                <a:ea typeface="メイリオ" panose="020B0604030504040204" pitchFamily="50" charset="-128"/>
              </a:rPr>
              <a:t>または拡張期血圧≧</a:t>
            </a:r>
            <a:r>
              <a:rPr kumimoji="1" lang="en-US" altLang="ja-JP" sz="1050" dirty="0">
                <a:latin typeface="メイリオ" panose="020B0604030504040204" pitchFamily="50" charset="-128"/>
                <a:ea typeface="メイリオ" panose="020B0604030504040204" pitchFamily="50" charset="-128"/>
              </a:rPr>
              <a:t>90mmHg</a:t>
            </a:r>
            <a:r>
              <a:rPr kumimoji="1" lang="ja-JP" altLang="en-US" sz="1050" dirty="0">
                <a:latin typeface="メイリオ" panose="020B0604030504040204" pitchFamily="50" charset="-128"/>
                <a:ea typeface="メイリオ" panose="020B0604030504040204" pitchFamily="50" charset="-128"/>
              </a:rPr>
              <a:t>　</a:t>
            </a:r>
            <a:r>
              <a:rPr kumimoji="1" lang="en-US" altLang="ja-JP" sz="1050" dirty="0">
                <a:latin typeface="メイリオ" panose="020B0604030504040204" pitchFamily="50" charset="-128"/>
                <a:ea typeface="メイリオ" panose="020B0604030504040204" pitchFamily="50" charset="-128"/>
              </a:rPr>
              <a:t>¶</a:t>
            </a:r>
            <a:r>
              <a:rPr kumimoji="1" lang="ja-JP" altLang="en-US" sz="1050" dirty="0">
                <a:latin typeface="メイリオ" panose="020B0604030504040204" pitchFamily="50" charset="-128"/>
                <a:ea typeface="メイリオ" panose="020B0604030504040204" pitchFamily="50" charset="-128"/>
              </a:rPr>
              <a:t>全患者の入院中に得られた全測定値のうち血糖値＜</a:t>
            </a:r>
            <a:r>
              <a:rPr kumimoji="1" lang="en-US" altLang="ja-JP" sz="1050" dirty="0">
                <a:latin typeface="メイリオ" panose="020B0604030504040204" pitchFamily="50" charset="-128"/>
                <a:ea typeface="メイリオ" panose="020B0604030504040204" pitchFamily="50" charset="-128"/>
              </a:rPr>
              <a:t>3mmol/L</a:t>
            </a:r>
            <a:r>
              <a:rPr kumimoji="1" lang="ja-JP" altLang="en-US" sz="1050" dirty="0">
                <a:latin typeface="メイリオ" panose="020B0604030504040204" pitchFamily="50" charset="-128"/>
                <a:ea typeface="メイリオ" panose="020B0604030504040204" pitchFamily="50" charset="-128"/>
              </a:rPr>
              <a:t>の頻度</a:t>
            </a:r>
            <a:endParaRPr kumimoji="1" lang="en-US" altLang="ja-JP" sz="1050" dirty="0">
              <a:latin typeface="メイリオ" panose="020B0604030504040204" pitchFamily="50" charset="-128"/>
              <a:ea typeface="メイリオ" panose="020B0604030504040204" pitchFamily="50" charset="-128"/>
            </a:endParaRPr>
          </a:p>
          <a:p>
            <a:r>
              <a:rPr kumimoji="1" lang="en-US" altLang="ja-JP" sz="1050" dirty="0">
                <a:latin typeface="メイリオ" panose="020B0604030504040204" pitchFamily="50" charset="-128"/>
                <a:ea typeface="メイリオ" panose="020B0604030504040204" pitchFamily="50" charset="-128"/>
              </a:rPr>
              <a:t>#</a:t>
            </a:r>
            <a:r>
              <a:rPr kumimoji="1" lang="ja-JP" altLang="en-US" sz="1050" dirty="0">
                <a:latin typeface="メイリオ" panose="020B0604030504040204" pitchFamily="50" charset="-128"/>
                <a:ea typeface="メイリオ" panose="020B0604030504040204" pitchFamily="50" charset="-128"/>
              </a:rPr>
              <a:t>全患者の入院中に得られた全測定値のうち血糖値≧</a:t>
            </a:r>
            <a:r>
              <a:rPr kumimoji="1" lang="en-US" altLang="ja-JP" sz="1050" dirty="0">
                <a:latin typeface="メイリオ" panose="020B0604030504040204" pitchFamily="50" charset="-128"/>
                <a:ea typeface="メイリオ" panose="020B0604030504040204" pitchFamily="50" charset="-128"/>
              </a:rPr>
              <a:t>10mmol/L</a:t>
            </a:r>
            <a:r>
              <a:rPr kumimoji="1" lang="ja-JP" altLang="en-US" sz="1050" dirty="0">
                <a:latin typeface="メイリオ" panose="020B0604030504040204" pitchFamily="50" charset="-128"/>
                <a:ea typeface="メイリオ" panose="020B0604030504040204" pitchFamily="50" charset="-128"/>
              </a:rPr>
              <a:t>の頻度</a:t>
            </a:r>
          </a:p>
        </p:txBody>
      </p:sp>
      <p:sp>
        <p:nvSpPr>
          <p:cNvPr id="15" name="テキスト ボックス 14">
            <a:extLst>
              <a:ext uri="{FF2B5EF4-FFF2-40B4-BE49-F238E27FC236}">
                <a16:creationId xmlns:a16="http://schemas.microsoft.com/office/drawing/2014/main" id="{F745C2D4-489F-4483-81A5-2AFE8EC5EB15}"/>
              </a:ext>
            </a:extLst>
          </p:cNvPr>
          <p:cNvSpPr txBox="1"/>
          <p:nvPr/>
        </p:nvSpPr>
        <p:spPr>
          <a:xfrm>
            <a:off x="6982308" y="5844083"/>
            <a:ext cx="1628972" cy="253916"/>
          </a:xfrm>
          <a:prstGeom prst="rect">
            <a:avLst/>
          </a:prstGeom>
          <a:noFill/>
        </p:spPr>
        <p:txBody>
          <a:bodyPr wrap="none" rtlCol="0">
            <a:spAutoFit/>
          </a:bodyPr>
          <a:lstStyle/>
          <a:p>
            <a:r>
              <a:rPr kumimoji="1" lang="en-US" altLang="ja-JP" sz="1050" dirty="0">
                <a:latin typeface="メイリオ" panose="020B0604030504040204" pitchFamily="50" charset="-128"/>
                <a:ea typeface="メイリオ" panose="020B0604030504040204" pitchFamily="50" charset="-128"/>
              </a:rPr>
              <a:t>n(%)</a:t>
            </a:r>
            <a:r>
              <a:rPr kumimoji="1" lang="ja-JP" altLang="en-US" sz="1050" dirty="0">
                <a:latin typeface="メイリオ" panose="020B0604030504040204" pitchFamily="50" charset="-128"/>
                <a:ea typeface="メイリオ" panose="020B0604030504040204" pitchFamily="50" charset="-128"/>
              </a:rPr>
              <a:t>または平均値</a:t>
            </a:r>
            <a:r>
              <a:rPr kumimoji="1" lang="en-US" altLang="ja-JP" sz="1050" dirty="0">
                <a:latin typeface="メイリオ" panose="020B0604030504040204" pitchFamily="50" charset="-128"/>
                <a:ea typeface="メイリオ" panose="020B0604030504040204" pitchFamily="50" charset="-128"/>
              </a:rPr>
              <a:t>±SD</a:t>
            </a:r>
            <a:endParaRPr kumimoji="1" lang="ja-JP" altLang="en-US"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50006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7476790" cy="523220"/>
          </a:xfrm>
          <a:prstGeom prst="rect">
            <a:avLst/>
          </a:prstGeom>
          <a:noFill/>
        </p:spPr>
        <p:txBody>
          <a:bodyPr wrap="none" rtlCol="0" anchor="ctr">
            <a:spAutoFit/>
          </a:bodyPr>
          <a:lstStyle/>
          <a:p>
            <a:pPr>
              <a:defRPr/>
            </a:pPr>
            <a:r>
              <a:rPr kumimoji="1" lang="en-US" altLang="ja-JP" sz="2800" b="1" dirty="0">
                <a:latin typeface="Meiryo UI" panose="020B0604030504040204" pitchFamily="50" charset="-128"/>
                <a:ea typeface="Meiryo UI" panose="020B0604030504040204" pitchFamily="50" charset="-128"/>
              </a:rPr>
              <a:t>MACE</a:t>
            </a:r>
            <a:r>
              <a:rPr kumimoji="1" lang="ja-JP" altLang="en-US" sz="2800" b="1" dirty="0">
                <a:latin typeface="Meiryo UI" panose="020B0604030504040204" pitchFamily="50" charset="-128"/>
                <a:ea typeface="Meiryo UI" panose="020B0604030504040204" pitchFamily="50" charset="-128"/>
              </a:rPr>
              <a:t>予測因子の多変量ロジスティック回帰分析</a:t>
            </a:r>
          </a:p>
        </p:txBody>
      </p:sp>
      <p:graphicFrame>
        <p:nvGraphicFramePr>
          <p:cNvPr id="13" name="表 12">
            <a:extLst>
              <a:ext uri="{FF2B5EF4-FFF2-40B4-BE49-F238E27FC236}">
                <a16:creationId xmlns:a16="http://schemas.microsoft.com/office/drawing/2014/main" id="{BCDF7996-49F6-4F77-9C11-2F8A6B471A98}"/>
              </a:ext>
            </a:extLst>
          </p:cNvPr>
          <p:cNvGraphicFramePr>
            <a:graphicFrameLocks noGrp="1"/>
          </p:cNvGraphicFramePr>
          <p:nvPr>
            <p:extLst>
              <p:ext uri="{D42A27DB-BD31-4B8C-83A1-F6EECF244321}">
                <p14:modId xmlns:p14="http://schemas.microsoft.com/office/powerpoint/2010/main" val="4182461143"/>
              </p:ext>
            </p:extLst>
          </p:nvPr>
        </p:nvGraphicFramePr>
        <p:xfrm>
          <a:off x="325811" y="1105049"/>
          <a:ext cx="8492377" cy="4270042"/>
        </p:xfrm>
        <a:graphic>
          <a:graphicData uri="http://schemas.openxmlformats.org/drawingml/2006/table">
            <a:tbl>
              <a:tblPr>
                <a:tableStyleId>{5C22544A-7EE6-4342-B048-85BDC9FD1C3A}</a:tableStyleId>
              </a:tblPr>
              <a:tblGrid>
                <a:gridCol w="3861998">
                  <a:extLst>
                    <a:ext uri="{9D8B030D-6E8A-4147-A177-3AD203B41FA5}">
                      <a16:colId xmlns:a16="http://schemas.microsoft.com/office/drawing/2014/main" val="1547094172"/>
                    </a:ext>
                  </a:extLst>
                </a:gridCol>
                <a:gridCol w="1998375">
                  <a:extLst>
                    <a:ext uri="{9D8B030D-6E8A-4147-A177-3AD203B41FA5}">
                      <a16:colId xmlns:a16="http://schemas.microsoft.com/office/drawing/2014/main" val="151293810"/>
                    </a:ext>
                  </a:extLst>
                </a:gridCol>
                <a:gridCol w="1782724">
                  <a:extLst>
                    <a:ext uri="{9D8B030D-6E8A-4147-A177-3AD203B41FA5}">
                      <a16:colId xmlns:a16="http://schemas.microsoft.com/office/drawing/2014/main" val="4251597957"/>
                    </a:ext>
                  </a:extLst>
                </a:gridCol>
                <a:gridCol w="849280">
                  <a:extLst>
                    <a:ext uri="{9D8B030D-6E8A-4147-A177-3AD203B41FA5}">
                      <a16:colId xmlns:a16="http://schemas.microsoft.com/office/drawing/2014/main" val="24586052"/>
                    </a:ext>
                  </a:extLst>
                </a:gridCol>
              </a:tblGrid>
              <a:tr h="610006">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変数</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R w="12700" cap="flat" cmpd="sng" algn="ctr">
                      <a:noFill/>
                      <a:prstDash val="solid"/>
                      <a:round/>
                      <a:headEnd type="none" w="med" len="med"/>
                      <a:tailEnd type="none" w="med" len="med"/>
                    </a:lnR>
                    <a:lnB w="12700" cap="flat" cmpd="sng" algn="ctr">
                      <a:solidFill>
                        <a:schemeClr val="tx1">
                          <a:lumMod val="75000"/>
                          <a:lumOff val="25000"/>
                        </a:schemeClr>
                      </a:solidFill>
                      <a:prstDash val="solid"/>
                      <a:round/>
                      <a:headEnd type="none" w="med" len="med"/>
                      <a:tailEnd type="none" w="med" len="med"/>
                    </a:lnB>
                    <a:noFill/>
                  </a:tcPr>
                </a:tc>
                <a:tc>
                  <a:txBody>
                    <a:bodyPr/>
                    <a:lstStyle/>
                    <a:p>
                      <a:pPr algn="l" fontAlgn="ct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tx1">
                          <a:lumMod val="75000"/>
                          <a:lumOff val="25000"/>
                        </a:schemeClr>
                      </a:solidFill>
                      <a:prstDash val="solid"/>
                      <a:round/>
                      <a:headEnd type="none" w="med" len="med"/>
                      <a:tailEnd type="none" w="med" len="med"/>
                    </a:lnB>
                    <a:noFill/>
                  </a:tcPr>
                </a:tc>
                <a:tc>
                  <a:txBody>
                    <a:bodyPr/>
                    <a:lstStyle/>
                    <a:p>
                      <a:pPr algn="ctr" fontAlgn="ctr"/>
                      <a:r>
                        <a:rPr lang="ja-JP" altLang="en-US" sz="1400" b="1" u="none" strike="noStrike" dirty="0">
                          <a:effectLst/>
                          <a:latin typeface="Meiryo UI" panose="020B0604030504040204" pitchFamily="50" charset="-128"/>
                          <a:ea typeface="Meiryo UI" panose="020B0604030504040204" pitchFamily="50" charset="-128"/>
                        </a:rPr>
                        <a:t>オッズ比</a:t>
                      </a:r>
                      <a:r>
                        <a:rPr lang="en-US" altLang="ja-JP" sz="1400" b="1" u="none" strike="noStrike" dirty="0">
                          <a:effectLst/>
                          <a:latin typeface="Meiryo UI" panose="020B0604030504040204" pitchFamily="50" charset="-128"/>
                          <a:ea typeface="Meiryo UI" panose="020B0604030504040204" pitchFamily="50" charset="-128"/>
                        </a:rPr>
                        <a:t>(95%</a:t>
                      </a:r>
                      <a:r>
                        <a:rPr lang="en-US" sz="1400" b="1" u="none" strike="noStrike" dirty="0">
                          <a:effectLst/>
                          <a:latin typeface="Meiryo UI" panose="020B0604030504040204" pitchFamily="50" charset="-128"/>
                          <a:ea typeface="Meiryo UI" panose="020B0604030504040204" pitchFamily="50" charset="-128"/>
                        </a:rPr>
                        <a:t>CI)</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tx1">
                          <a:lumMod val="75000"/>
                          <a:lumOff val="25000"/>
                        </a:schemeClr>
                      </a:solidFill>
                      <a:prstDash val="solid"/>
                      <a:round/>
                      <a:headEnd type="none" w="med" len="med"/>
                      <a:tailEnd type="none" w="med" len="med"/>
                    </a:lnB>
                    <a:noFill/>
                  </a:tcPr>
                </a:tc>
                <a:tc>
                  <a:txBody>
                    <a:bodyPr/>
                    <a:lstStyle/>
                    <a:p>
                      <a:pPr algn="ctr" fontAlgn="ctr"/>
                      <a:r>
                        <a:rPr lang="en-US" sz="1400" b="1" u="none" strike="noStrike" dirty="0">
                          <a:effectLst/>
                          <a:latin typeface="Meiryo UI" panose="020B0604030504040204" pitchFamily="50" charset="-128"/>
                          <a:ea typeface="Meiryo UI" panose="020B0604030504040204" pitchFamily="50" charset="-128"/>
                        </a:rPr>
                        <a:t>P</a:t>
                      </a:r>
                      <a:r>
                        <a:rPr lang="ja-JP" altLang="en-US" sz="1400" b="1" u="none" strike="noStrike" dirty="0">
                          <a:effectLst/>
                          <a:latin typeface="Meiryo UI" panose="020B0604030504040204" pitchFamily="50" charset="-128"/>
                          <a:ea typeface="Meiryo UI" panose="020B0604030504040204" pitchFamily="50" charset="-128"/>
                        </a:rPr>
                        <a:t>値</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B w="12700" cap="flat" cmpd="sng" algn="ctr">
                      <a:solidFill>
                        <a:schemeClr val="tx1">
                          <a:lumMod val="75000"/>
                          <a:lumOff val="25000"/>
                        </a:schemeClr>
                      </a:solidFill>
                      <a:prstDash val="solid"/>
                      <a:round/>
                      <a:headEnd type="none" w="med" len="med"/>
                      <a:tailEnd type="none" w="med" len="med"/>
                    </a:lnB>
                    <a:noFill/>
                  </a:tcPr>
                </a:tc>
                <a:extLst>
                  <a:ext uri="{0D108BD9-81ED-4DB2-BD59-A6C34878D82A}">
                    <a16:rowId xmlns:a16="http://schemas.microsoft.com/office/drawing/2014/main" val="1860281989"/>
                  </a:ext>
                </a:extLst>
              </a:tr>
              <a:tr h="610006">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CAD</a:t>
                      </a:r>
                      <a:r>
                        <a:rPr lang="ja-JP" altLang="en-US" sz="1400" b="1" u="none" strike="noStrike" dirty="0">
                          <a:effectLst/>
                          <a:latin typeface="Meiryo UI" panose="020B0604030504040204" pitchFamily="50" charset="-128"/>
                          <a:ea typeface="Meiryo UI" panose="020B0604030504040204" pitchFamily="50" charset="-128"/>
                        </a:rPr>
                        <a:t>既往歴</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R w="12700" cap="flat" cmpd="sng" algn="ctr">
                      <a:no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solidFill>
                      <a:schemeClr val="accent2">
                        <a:lumMod val="20000"/>
                        <a:lumOff val="80000"/>
                      </a:schemeClr>
                    </a:solidFill>
                  </a:tcPr>
                </a:tc>
                <a:tc>
                  <a:txBody>
                    <a:bodyPr/>
                    <a:lstStyle/>
                    <a:p>
                      <a:pPr algn="l" fontAlgn="ct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solidFill>
                      <a:schemeClr val="accent2">
                        <a:lumMod val="20000"/>
                        <a:lumOff val="80000"/>
                      </a:schemeClr>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1.42(1.05-1.91)</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solidFill>
                      <a:schemeClr val="accent2">
                        <a:lumMod val="20000"/>
                        <a:lumOff val="80000"/>
                      </a:schemeClr>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0.03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T w="12700" cap="flat" cmpd="sng" algn="ctr">
                      <a:solidFill>
                        <a:schemeClr val="tx1">
                          <a:lumMod val="75000"/>
                          <a:lumOff val="25000"/>
                        </a:schemeClr>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2761423295"/>
                  </a:ext>
                </a:extLst>
              </a:tr>
              <a:tr h="610006">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SS&gt;34（vs. SS≦34）</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R w="12700" cap="flat" cmpd="sng" algn="ctr">
                      <a:noFill/>
                      <a:prstDash val="solid"/>
                      <a:round/>
                      <a:headEnd type="none" w="med" len="med"/>
                      <a:tailEnd type="none" w="med" len="med"/>
                    </a:lnR>
                    <a:noFill/>
                  </a:tcPr>
                </a:tc>
                <a:tc>
                  <a:txBody>
                    <a:bodyPr/>
                    <a:lstStyle/>
                    <a:p>
                      <a:pPr algn="l" fontAlgn="ct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1.88(1.26-2.82)</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0.002</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noFill/>
                  </a:tcPr>
                </a:tc>
                <a:extLst>
                  <a:ext uri="{0D108BD9-81ED-4DB2-BD59-A6C34878D82A}">
                    <a16:rowId xmlns:a16="http://schemas.microsoft.com/office/drawing/2014/main" val="1131043122"/>
                  </a:ext>
                </a:extLst>
              </a:tr>
              <a:tr h="610006">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LVEF＜40％（vs. LVEF≧40％）</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R w="12700" cap="flat" cmpd="sng" algn="ctr">
                      <a:noFill/>
                      <a:prstDash val="solid"/>
                      <a:round/>
                      <a:headEnd type="none" w="med" len="med"/>
                      <a:tailEnd type="none" w="med" len="med"/>
                    </a:lnR>
                    <a:solidFill>
                      <a:schemeClr val="accent2">
                        <a:lumMod val="20000"/>
                        <a:lumOff val="80000"/>
                      </a:schemeClr>
                    </a:solidFill>
                  </a:tcPr>
                </a:tc>
                <a:tc>
                  <a:txBody>
                    <a:bodyPr/>
                    <a:lstStyle/>
                    <a:p>
                      <a:pPr algn="l" fontAlgn="ct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accent2">
                        <a:lumMod val="20000"/>
                        <a:lumOff val="80000"/>
                      </a:schemeClr>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1.71(1.14-2.54)</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accent2">
                        <a:lumMod val="20000"/>
                        <a:lumOff val="80000"/>
                      </a:schemeClr>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0.009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solidFill>
                      <a:schemeClr val="accent2">
                        <a:lumMod val="20000"/>
                        <a:lumOff val="80000"/>
                      </a:schemeClr>
                    </a:solidFill>
                  </a:tcPr>
                </a:tc>
                <a:extLst>
                  <a:ext uri="{0D108BD9-81ED-4DB2-BD59-A6C34878D82A}">
                    <a16:rowId xmlns:a16="http://schemas.microsoft.com/office/drawing/2014/main" val="2055872749"/>
                  </a:ext>
                </a:extLst>
              </a:tr>
              <a:tr h="610006">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GRACE</a:t>
                      </a:r>
                      <a:r>
                        <a:rPr lang="ja-JP" altLang="en-US" sz="1400" b="1" u="none" strike="noStrike" dirty="0">
                          <a:effectLst/>
                          <a:latin typeface="Meiryo UI" panose="020B0604030504040204" pitchFamily="50" charset="-128"/>
                          <a:ea typeface="Meiryo UI" panose="020B0604030504040204" pitchFamily="50" charset="-128"/>
                        </a:rPr>
                        <a:t>スコア＞</a:t>
                      </a:r>
                      <a:r>
                        <a:rPr lang="en-US" altLang="ja-JP" sz="1400" b="1" u="none" strike="noStrike" dirty="0">
                          <a:effectLst/>
                          <a:latin typeface="Meiryo UI" panose="020B0604030504040204" pitchFamily="50" charset="-128"/>
                          <a:ea typeface="Meiryo UI" panose="020B0604030504040204" pitchFamily="50" charset="-128"/>
                        </a:rPr>
                        <a:t>140</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R w="12700" cap="flat" cmpd="sng" algn="ctr">
                      <a:noFill/>
                      <a:prstDash val="solid"/>
                      <a:round/>
                      <a:headEnd type="none" w="med" len="med"/>
                      <a:tailEnd type="none" w="med" len="med"/>
                    </a:lnR>
                    <a:noFill/>
                  </a:tcPr>
                </a:tc>
                <a:tc>
                  <a:txBody>
                    <a:bodyPr/>
                    <a:lstStyle/>
                    <a:p>
                      <a:pPr algn="l" fontAlgn="ctr"/>
                      <a:endParaRPr lang="ja-JP" altLang="en-US" sz="16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1.07(0.77-1.49)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0.69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noFill/>
                  </a:tcPr>
                </a:tc>
                <a:extLst>
                  <a:ext uri="{0D108BD9-81ED-4DB2-BD59-A6C34878D82A}">
                    <a16:rowId xmlns:a16="http://schemas.microsoft.com/office/drawing/2014/main" val="3160344468"/>
                  </a:ext>
                </a:extLst>
              </a:tr>
              <a:tr h="610006">
                <a:tc>
                  <a:txBody>
                    <a:bodyPr/>
                    <a:lstStyle/>
                    <a:p>
                      <a:pPr algn="l" fontAlgn="ctr"/>
                      <a:r>
                        <a:rPr lang="ja-JP" altLang="en-US" sz="1400" b="1" u="none" strike="noStrike" dirty="0">
                          <a:effectLst/>
                          <a:latin typeface="Meiryo UI" panose="020B0604030504040204" pitchFamily="50" charset="-128"/>
                          <a:ea typeface="Meiryo UI" panose="020B0604030504040204" pitchFamily="50" charset="-128"/>
                        </a:rPr>
                        <a:t>血管収縮薬</a:t>
                      </a:r>
                      <a:r>
                        <a:rPr lang="en-US" altLang="ja-JP" sz="1400" b="1" u="none" strike="noStrike" dirty="0">
                          <a:effectLst/>
                          <a:latin typeface="Meiryo UI" panose="020B0604030504040204" pitchFamily="50" charset="-128"/>
                          <a:ea typeface="Meiryo UI" panose="020B0604030504040204" pitchFamily="50" charset="-128"/>
                        </a:rPr>
                        <a:t>/</a:t>
                      </a:r>
                      <a:r>
                        <a:rPr lang="ja-JP" altLang="en-US" sz="1400" b="1" u="none" strike="noStrike" dirty="0">
                          <a:effectLst/>
                          <a:latin typeface="Meiryo UI" panose="020B0604030504040204" pitchFamily="50" charset="-128"/>
                          <a:ea typeface="Meiryo UI" panose="020B0604030504040204" pitchFamily="50" charset="-128"/>
                        </a:rPr>
                        <a:t>強心薬の使用</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R w="12700" cap="flat" cmpd="sng" algn="ctr">
                      <a:noFill/>
                      <a:prstDash val="solid"/>
                      <a:round/>
                      <a:headEnd type="none" w="med" len="med"/>
                      <a:tailEnd type="none" w="med" len="med"/>
                    </a:lnR>
                    <a:solidFill>
                      <a:schemeClr val="accent2">
                        <a:lumMod val="20000"/>
                        <a:lumOff val="80000"/>
                      </a:schemeClr>
                    </a:solidFill>
                  </a:tcPr>
                </a:tc>
                <a:tc>
                  <a:txBody>
                    <a:bodyPr/>
                    <a:lstStyle/>
                    <a:p>
                      <a:pPr algn="l" fontAlgn="ctr"/>
                      <a:endParaRPr lang="ja-JP" altLang="en-US" sz="1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accent2">
                        <a:lumMod val="20000"/>
                        <a:lumOff val="80000"/>
                      </a:schemeClr>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1.73(0.87-3.33)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accent2">
                        <a:lumMod val="20000"/>
                        <a:lumOff val="80000"/>
                      </a:schemeClr>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0.12</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solidFill>
                      <a:schemeClr val="accent2">
                        <a:lumMod val="20000"/>
                        <a:lumOff val="80000"/>
                      </a:schemeClr>
                    </a:solidFill>
                  </a:tcPr>
                </a:tc>
                <a:extLst>
                  <a:ext uri="{0D108BD9-81ED-4DB2-BD59-A6C34878D82A}">
                    <a16:rowId xmlns:a16="http://schemas.microsoft.com/office/drawing/2014/main" val="3476964699"/>
                  </a:ext>
                </a:extLst>
              </a:tr>
              <a:tr h="610006">
                <a:tc>
                  <a:txBody>
                    <a:bodyPr/>
                    <a:lstStyle/>
                    <a:p>
                      <a:pPr algn="l" fontAlgn="ctr"/>
                      <a:r>
                        <a:rPr lang="en-US" sz="1400" b="1" u="none" strike="noStrike" dirty="0">
                          <a:effectLst/>
                          <a:latin typeface="Meiryo UI" panose="020B0604030504040204" pitchFamily="50" charset="-128"/>
                          <a:ea typeface="Meiryo UI" panose="020B0604030504040204" pitchFamily="50" charset="-128"/>
                        </a:rPr>
                        <a:t>GV(SD)＞2.70mmol/L</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R w="12700" cap="flat" cmpd="sng" algn="ctr">
                      <a:noFill/>
                      <a:prstDash val="solid"/>
                      <a:round/>
                      <a:headEnd type="none" w="med" len="med"/>
                      <a:tailEnd type="none" w="med" len="med"/>
                    </a:lnR>
                    <a:noFill/>
                  </a:tcPr>
                </a:tc>
                <a:tc>
                  <a:txBody>
                    <a:bodyPr/>
                    <a:lstStyle/>
                    <a:p>
                      <a:pPr algn="l" fontAlgn="ctr"/>
                      <a:endParaRPr lang="ja-JP" altLang="en-US" sz="1600" b="1"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2.21(1.64-2.98)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noFill/>
                  </a:tcPr>
                </a:tc>
                <a:tc>
                  <a:txBody>
                    <a:bodyPr/>
                    <a:lstStyle/>
                    <a:p>
                      <a:pPr algn="ctr" fontAlgn="ctr"/>
                      <a:r>
                        <a:rPr lang="ja-JP" altLang="en-US" sz="1400" b="1" u="none" strike="noStrike" dirty="0">
                          <a:effectLst/>
                          <a:latin typeface="Meiryo UI" panose="020B0604030504040204" pitchFamily="50" charset="-128"/>
                          <a:ea typeface="Meiryo UI" panose="020B0604030504040204" pitchFamily="50" charset="-128"/>
                        </a:rPr>
                        <a:t>＜</a:t>
                      </a:r>
                      <a:r>
                        <a:rPr lang="en-US" altLang="ja-JP" sz="1400" b="1" u="none" strike="noStrike" dirty="0">
                          <a:effectLst/>
                          <a:latin typeface="Meiryo UI" panose="020B0604030504040204" pitchFamily="50" charset="-128"/>
                          <a:ea typeface="Meiryo UI" panose="020B0604030504040204" pitchFamily="50" charset="-128"/>
                        </a:rPr>
                        <a:t>0.001</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noFill/>
                  </a:tcPr>
                </a:tc>
                <a:extLst>
                  <a:ext uri="{0D108BD9-81ED-4DB2-BD59-A6C34878D82A}">
                    <a16:rowId xmlns:a16="http://schemas.microsoft.com/office/drawing/2014/main" val="3034372078"/>
                  </a:ext>
                </a:extLst>
              </a:tr>
            </a:tbl>
          </a:graphicData>
        </a:graphic>
      </p:graphicFrame>
      <p:graphicFrame>
        <p:nvGraphicFramePr>
          <p:cNvPr id="14" name="グラフ 13">
            <a:extLst>
              <a:ext uri="{FF2B5EF4-FFF2-40B4-BE49-F238E27FC236}">
                <a16:creationId xmlns:a16="http://schemas.microsoft.com/office/drawing/2014/main" id="{6DD6B3A6-02E9-4BEF-A0DD-5668118BF1F4}"/>
              </a:ext>
            </a:extLst>
          </p:cNvPr>
          <p:cNvGraphicFramePr>
            <a:graphicFrameLocks/>
          </p:cNvGraphicFramePr>
          <p:nvPr>
            <p:extLst>
              <p:ext uri="{D42A27DB-BD31-4B8C-83A1-F6EECF244321}">
                <p14:modId xmlns:p14="http://schemas.microsoft.com/office/powerpoint/2010/main" val="1903410551"/>
              </p:ext>
            </p:extLst>
          </p:nvPr>
        </p:nvGraphicFramePr>
        <p:xfrm>
          <a:off x="2563250" y="1266287"/>
          <a:ext cx="3927848" cy="4752000"/>
        </p:xfrm>
        <a:graphic>
          <a:graphicData uri="http://schemas.openxmlformats.org/drawingml/2006/chart">
            <c:chart xmlns:c="http://schemas.openxmlformats.org/drawingml/2006/chart" xmlns:r="http://schemas.openxmlformats.org/officeDocument/2006/relationships" r:id="rId2"/>
          </a:graphicData>
        </a:graphic>
      </p:graphicFrame>
      <p:cxnSp>
        <p:nvCxnSpPr>
          <p:cNvPr id="15" name="直線コネクタ 14">
            <a:extLst>
              <a:ext uri="{FF2B5EF4-FFF2-40B4-BE49-F238E27FC236}">
                <a16:creationId xmlns:a16="http://schemas.microsoft.com/office/drawing/2014/main" id="{254576A6-F07C-46B4-938D-77C72FCA8BCB}"/>
              </a:ext>
            </a:extLst>
          </p:cNvPr>
          <p:cNvCxnSpPr>
            <a:cxnSpLocks/>
          </p:cNvCxnSpPr>
          <p:nvPr/>
        </p:nvCxnSpPr>
        <p:spPr>
          <a:xfrm>
            <a:off x="3642080" y="1715288"/>
            <a:ext cx="0" cy="38219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83A8CB57-0F49-4824-B323-44ED4E21E5E7}"/>
              </a:ext>
            </a:extLst>
          </p:cNvPr>
          <p:cNvSpPr txBox="1"/>
          <p:nvPr/>
        </p:nvSpPr>
        <p:spPr>
          <a:xfrm>
            <a:off x="4670612" y="6604084"/>
            <a:ext cx="4359194" cy="253916"/>
          </a:xfrm>
          <a:prstGeom prst="rect">
            <a:avLst/>
          </a:prstGeom>
          <a:noFill/>
        </p:spPr>
        <p:txBody>
          <a:bodyPr wrap="square" rtlCol="0">
            <a:spAutoFit/>
          </a:bodyPr>
          <a:lstStyle/>
          <a:p>
            <a:pPr algn="r"/>
            <a:r>
              <a:rPr kumimoji="1" lang="en-US" altLang="ja-JP" sz="1050" dirty="0" err="1">
                <a:latin typeface="メイリオ" panose="020B0604030504040204" pitchFamily="50" charset="-128"/>
                <a:ea typeface="メイリオ" panose="020B0604030504040204" pitchFamily="50" charset="-128"/>
              </a:rPr>
              <a:t>Gerbaud</a:t>
            </a:r>
            <a:r>
              <a:rPr kumimoji="1" lang="en-US" altLang="ja-JP" sz="1050" dirty="0">
                <a:latin typeface="メイリオ" panose="020B0604030504040204" pitchFamily="50" charset="-128"/>
                <a:ea typeface="メイリオ" panose="020B0604030504040204" pitchFamily="50" charset="-128"/>
              </a:rPr>
              <a:t> E, et al.: Diabetes Care 42(4): 674-681, 2019</a:t>
            </a:r>
            <a:r>
              <a:rPr kumimoji="1" lang="ja-JP" altLang="en-US" sz="1050" dirty="0">
                <a:latin typeface="メイリオ" panose="020B0604030504040204" pitchFamily="50" charset="-128"/>
                <a:ea typeface="メイリオ" panose="020B0604030504040204" pitchFamily="50" charset="-128"/>
              </a:rPr>
              <a:t>より作成</a:t>
            </a:r>
            <a:endParaRPr kumimoji="1" lang="en-US" altLang="ja-JP" sz="105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0E7E8980-AD81-4562-96E3-19E0A8A4FA87}"/>
              </a:ext>
            </a:extLst>
          </p:cNvPr>
          <p:cNvSpPr txBox="1"/>
          <p:nvPr/>
        </p:nvSpPr>
        <p:spPr>
          <a:xfrm>
            <a:off x="129989" y="6173932"/>
            <a:ext cx="8884023" cy="430887"/>
          </a:xfrm>
          <a:prstGeom prst="rect">
            <a:avLst/>
          </a:prstGeom>
          <a:noFill/>
        </p:spPr>
        <p:txBody>
          <a:bodyPr wrap="square" rtlCol="0" anchor="ctr">
            <a:spAutoFit/>
          </a:bodyPr>
          <a:lstStyle/>
          <a:p>
            <a:pPr marL="342900" indent="-342900" algn="ctr">
              <a:buClr>
                <a:srgbClr val="224463"/>
              </a:buClr>
              <a:buFont typeface="Wingdings" panose="05000000000000000000" pitchFamily="2" charset="2"/>
              <a:buChar char="l"/>
            </a:pPr>
            <a:r>
              <a:rPr kumimoji="1" lang="en-US" altLang="ja-JP" sz="2200" b="1" dirty="0">
                <a:solidFill>
                  <a:srgbClr val="224463"/>
                </a:solidFill>
                <a:latin typeface="メイリオ" panose="020B0604030504040204" pitchFamily="50" charset="-128"/>
                <a:ea typeface="メイリオ" panose="020B0604030504040204" pitchFamily="50" charset="-128"/>
              </a:rPr>
              <a:t>GV</a:t>
            </a:r>
            <a:r>
              <a:rPr kumimoji="1" lang="ja-JP" altLang="en-US" sz="2200" b="1" dirty="0">
                <a:solidFill>
                  <a:srgbClr val="224463"/>
                </a:solidFill>
                <a:latin typeface="メイリオ" panose="020B0604030504040204" pitchFamily="50" charset="-128"/>
                <a:ea typeface="メイリオ" panose="020B0604030504040204" pitchFamily="50" charset="-128"/>
              </a:rPr>
              <a:t>は</a:t>
            </a:r>
            <a:r>
              <a:rPr kumimoji="1" lang="en-US" altLang="ja-JP" sz="2200" b="1" dirty="0">
                <a:solidFill>
                  <a:srgbClr val="224463"/>
                </a:solidFill>
                <a:latin typeface="メイリオ" panose="020B0604030504040204" pitchFamily="50" charset="-128"/>
                <a:ea typeface="メイリオ" panose="020B0604030504040204" pitchFamily="50" charset="-128"/>
              </a:rPr>
              <a:t>MACE</a:t>
            </a:r>
            <a:r>
              <a:rPr kumimoji="1" lang="ja-JP" altLang="en-US" sz="2200" b="1" dirty="0">
                <a:solidFill>
                  <a:srgbClr val="224463"/>
                </a:solidFill>
                <a:latin typeface="メイリオ" panose="020B0604030504040204" pitchFamily="50" charset="-128"/>
                <a:ea typeface="メイリオ" panose="020B0604030504040204" pitchFamily="50" charset="-128"/>
              </a:rPr>
              <a:t>リスク増大の最も強力な予測因子であった</a:t>
            </a:r>
          </a:p>
        </p:txBody>
      </p:sp>
    </p:spTree>
    <p:extLst>
      <p:ext uri="{BB962C8B-B14F-4D97-AF65-F5344CB8AC3E}">
        <p14:creationId xmlns:p14="http://schemas.microsoft.com/office/powerpoint/2010/main" val="1453763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466165" y="1576800"/>
            <a:ext cx="8211670" cy="3970318"/>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ACS</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を発症した糖尿病患者として</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327</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例が組み入れられ、平均</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16.9</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ヵ月の追跡期間中に</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89</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27.2</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％）が</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MACE</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を発症した。内訳は心臓死</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24</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7.3</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％）、新規発症</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MI 35</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10.7</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％）、急性心不全による入院</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30</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9.2</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％）であった。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MACE</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を予測する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GV</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の最適なカットオフは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ROC</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分析の結果から</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2.70mmol/L</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48.6mg/dL</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）と判定され、</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MACE</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との関連を多変量ロジスティック回帰分析で検討した結果、</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GV&gt;2.70mmol/L</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MACE</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の独立した予測因子（</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OR</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2.21</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95</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CI</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1.64-2.98</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P&lt;0.001</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）であった。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GV&gt;2.70mmol/L</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の</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オッズ比は、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ACS</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患者の包括的リスクを評価する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GRACE</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スコア高値（</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&gt;140</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）のほか、冠動脈病変の複雑性を示す</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SYNTAX</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スコア高値（</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&gt;34</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）や左室駆出率の低下（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&lt;40</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％）を上回</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っていた。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著者の</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考察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sz="1800" kern="100" dirty="0">
                <a:solidFill>
                  <a:srgbClr val="D82B83"/>
                </a:solidFill>
                <a:effectLst/>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ACS</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を発症した糖尿病患者集団において、</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GV</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の上昇（</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&gt;2.70mmol/L</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 </a:t>
            </a: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中期の</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MACE</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リスク増大の最も強い独立した予測因子であった</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8F29C3CD-2ED2-4EAB-855B-0E98B9BDD8D8}"/>
              </a:ext>
            </a:extLst>
          </p:cNvPr>
          <p:cNvSpPr txBox="1"/>
          <p:nvPr/>
        </p:nvSpPr>
        <p:spPr>
          <a:xfrm>
            <a:off x="4670612" y="6604084"/>
            <a:ext cx="4359194" cy="253916"/>
          </a:xfrm>
          <a:prstGeom prst="rect">
            <a:avLst/>
          </a:prstGeom>
          <a:noFill/>
        </p:spPr>
        <p:txBody>
          <a:bodyPr wrap="square" rtlCol="0">
            <a:spAutoFit/>
          </a:bodyPr>
          <a:lstStyle/>
          <a:p>
            <a:pPr algn="r"/>
            <a:r>
              <a:rPr kumimoji="1" lang="en-US" altLang="ja-JP" sz="1050" dirty="0" err="1">
                <a:latin typeface="メイリオ" panose="020B0604030504040204" pitchFamily="50" charset="-128"/>
                <a:ea typeface="メイリオ" panose="020B0604030504040204" pitchFamily="50" charset="-128"/>
              </a:rPr>
              <a:t>Gerbaud</a:t>
            </a:r>
            <a:r>
              <a:rPr kumimoji="1" lang="en-US" altLang="ja-JP" sz="1050" dirty="0">
                <a:latin typeface="メイリオ" panose="020B0604030504040204" pitchFamily="50" charset="-128"/>
                <a:ea typeface="メイリオ" panose="020B0604030504040204" pitchFamily="50" charset="-128"/>
              </a:rPr>
              <a:t> E, et al.: Diabetes Care 42(4): 674-681, 2019</a:t>
            </a:r>
          </a:p>
        </p:txBody>
      </p:sp>
    </p:spTree>
    <p:extLst>
      <p:ext uri="{BB962C8B-B14F-4D97-AF65-F5344CB8AC3E}">
        <p14:creationId xmlns:p14="http://schemas.microsoft.com/office/powerpoint/2010/main" val="1013151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3416320"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研究の限界（抜粋）</a:t>
            </a:r>
          </a:p>
        </p:txBody>
      </p:sp>
      <p:sp>
        <p:nvSpPr>
          <p:cNvPr id="10" name="テキスト ボックス 9">
            <a:extLst>
              <a:ext uri="{FF2B5EF4-FFF2-40B4-BE49-F238E27FC236}">
                <a16:creationId xmlns:a16="http://schemas.microsoft.com/office/drawing/2014/main" id="{7DBE60EE-A12A-4DBB-9B58-187B8CFD85BA}"/>
              </a:ext>
            </a:extLst>
          </p:cNvPr>
          <p:cNvSpPr txBox="1"/>
          <p:nvPr/>
        </p:nvSpPr>
        <p:spPr>
          <a:xfrm>
            <a:off x="385482" y="1576800"/>
            <a:ext cx="8274424" cy="2031325"/>
          </a:xfrm>
          <a:prstGeom prst="rect">
            <a:avLst/>
          </a:prstGeom>
          <a:noFill/>
        </p:spPr>
        <p:txBody>
          <a:bodyPr wrap="square">
            <a:spAutoFit/>
          </a:bodyPr>
          <a:lstStyle/>
          <a:p>
            <a:pPr marL="28702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血糖変動の指標として随時血糖値の変動よりもばらつきをより反映する</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SD</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を使用することには議論の余地がある</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入院後に</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CGM</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は使用しなかった。</a:t>
            </a: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リアルタイム</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CGM</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デバイスは欧米において、インスリン療法の臨床的調整を行う目的では承認されていない。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追跡期間中の血糖変動と心血管リスク因子の進展が興味深いが、これらのデータは利用できなかった</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p>
        </p:txBody>
      </p:sp>
      <p:sp>
        <p:nvSpPr>
          <p:cNvPr id="6" name="テキスト ボックス 5">
            <a:extLst>
              <a:ext uri="{FF2B5EF4-FFF2-40B4-BE49-F238E27FC236}">
                <a16:creationId xmlns:a16="http://schemas.microsoft.com/office/drawing/2014/main" id="{F23203D1-14C7-4842-92D5-9D6DDA0E516B}"/>
              </a:ext>
            </a:extLst>
          </p:cNvPr>
          <p:cNvSpPr txBox="1"/>
          <p:nvPr/>
        </p:nvSpPr>
        <p:spPr>
          <a:xfrm>
            <a:off x="4670612" y="6604084"/>
            <a:ext cx="4359194" cy="253916"/>
          </a:xfrm>
          <a:prstGeom prst="rect">
            <a:avLst/>
          </a:prstGeom>
          <a:noFill/>
        </p:spPr>
        <p:txBody>
          <a:bodyPr wrap="square" rtlCol="0">
            <a:spAutoFit/>
          </a:bodyPr>
          <a:lstStyle/>
          <a:p>
            <a:pPr algn="r"/>
            <a:r>
              <a:rPr kumimoji="1" lang="en-US" altLang="ja-JP" sz="1050" dirty="0" err="1">
                <a:latin typeface="メイリオ" panose="020B0604030504040204" pitchFamily="50" charset="-128"/>
                <a:ea typeface="メイリオ" panose="020B0604030504040204" pitchFamily="50" charset="-128"/>
              </a:rPr>
              <a:t>Gerbaud</a:t>
            </a:r>
            <a:r>
              <a:rPr kumimoji="1" lang="en-US" altLang="ja-JP" sz="1050" dirty="0">
                <a:latin typeface="メイリオ" panose="020B0604030504040204" pitchFamily="50" charset="-128"/>
                <a:ea typeface="メイリオ" panose="020B0604030504040204" pitchFamily="50" charset="-128"/>
              </a:rPr>
              <a:t> E, et al.: Diabetes Care 42(4): 674-681, 2019</a:t>
            </a:r>
          </a:p>
        </p:txBody>
      </p:sp>
    </p:spTree>
    <p:extLst>
      <p:ext uri="{BB962C8B-B14F-4D97-AF65-F5344CB8AC3E}">
        <p14:creationId xmlns:p14="http://schemas.microsoft.com/office/powerpoint/2010/main" val="281360608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3014</TotalTime>
  <Words>959</Words>
  <Application>Microsoft Office PowerPoint</Application>
  <PresentationFormat>画面に合わせる (4:3)</PresentationFormat>
  <Paragraphs>104</Paragraphs>
  <Slides>6</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vt:i4>
      </vt:variant>
    </vt:vector>
  </HeadingPairs>
  <TitlesOfParts>
    <vt:vector size="15" baseType="lpstr">
      <vt:lpstr>Meiryo UI</vt:lpstr>
      <vt:lpstr>メイリオ</vt:lpstr>
      <vt:lpstr>游ゴシック</vt:lpstr>
      <vt:lpstr>游明朝</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小池 龍之</dc:creator>
  <cp:revision>49</cp:revision>
  <dcterms:created xsi:type="dcterms:W3CDTF">2020-12-28T01:17:54Z</dcterms:created>
  <dcterms:modified xsi:type="dcterms:W3CDTF">2025-04-07T07:38:26Z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088468-0951-4aef-9cc3-0a346e475ddc_Enabled">
    <vt:lpwstr>true</vt:lpwstr>
  </property>
  <property fmtid="{D5CDD505-2E9C-101B-9397-08002B2CF9AE}" pid="3" name="MSIP_Label_d9088468-0951-4aef-9cc3-0a346e475ddc_SetDate">
    <vt:lpwstr>2025-03-25T14:11:52Z</vt:lpwstr>
  </property>
  <property fmtid="{D5CDD505-2E9C-101B-9397-08002B2CF9AE}" pid="4" name="MSIP_Label_d9088468-0951-4aef-9cc3-0a346e475ddc_Method">
    <vt:lpwstr>Privileged</vt:lpwstr>
  </property>
  <property fmtid="{D5CDD505-2E9C-101B-9397-08002B2CF9AE}" pid="5" name="MSIP_Label_d9088468-0951-4aef-9cc3-0a346e475ddc_Name">
    <vt:lpwstr>Public</vt:lpwstr>
  </property>
  <property fmtid="{D5CDD505-2E9C-101B-9397-08002B2CF9AE}" pid="6" name="MSIP_Label_d9088468-0951-4aef-9cc3-0a346e475ddc_SiteId">
    <vt:lpwstr>aca3c8d6-aa71-4e1a-a10e-03572fc58c0b</vt:lpwstr>
  </property>
  <property fmtid="{D5CDD505-2E9C-101B-9397-08002B2CF9AE}" pid="7" name="MSIP_Label_d9088468-0951-4aef-9cc3-0a346e475ddc_ActionId">
    <vt:lpwstr>72717bf9-04fd-4c7b-aa79-df2587846be3</vt:lpwstr>
  </property>
  <property fmtid="{D5CDD505-2E9C-101B-9397-08002B2CF9AE}" pid="8" name="MSIP_Label_d9088468-0951-4aef-9cc3-0a346e475ddc_ContentBits">
    <vt:lpwstr>0</vt:lpwstr>
  </property>
</Properties>
</file>