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4" r:id="rId2"/>
    <p:sldId id="256" r:id="rId3"/>
    <p:sldId id="315" r:id="rId4"/>
    <p:sldId id="288" r:id="rId5"/>
    <p:sldId id="304" r:id="rId6"/>
    <p:sldId id="316" r:id="rId7"/>
    <p:sldId id="317" r:id="rId8"/>
    <p:sldId id="260"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E9C8"/>
    <a:srgbClr val="D4E9EE"/>
    <a:srgbClr val="F29A4D"/>
    <a:srgbClr val="B4B4B5"/>
    <a:srgbClr val="D82B83"/>
    <a:srgbClr val="6B58A6"/>
    <a:srgbClr val="FCAF17"/>
    <a:srgbClr val="EE8AE7"/>
    <a:srgbClr val="2E75B6"/>
    <a:srgbClr val="9C99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9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26CF08-090C-4CB8-8BEA-D8D49FA24241}"/>
              </a:ext>
            </a:extLst>
          </p:cNvPr>
          <p:cNvSpPr txBox="1"/>
          <p:nvPr/>
        </p:nvSpPr>
        <p:spPr>
          <a:xfrm>
            <a:off x="592136" y="1867233"/>
            <a:ext cx="7252306" cy="1384995"/>
          </a:xfrm>
          <a:prstGeom prst="rect">
            <a:avLst/>
          </a:prstGeom>
          <a:noFill/>
        </p:spPr>
        <p:txBody>
          <a:bodyPr wrap="none" rtlCol="0">
            <a:spAutoFit/>
          </a:bodyPr>
          <a:lstStyle/>
          <a:p>
            <a:r>
              <a:rPr kumimoji="1" lang="en-US" altLang="ja-JP" sz="2800" b="1" dirty="0">
                <a:solidFill>
                  <a:srgbClr val="002060"/>
                </a:solidFill>
                <a:latin typeface="Meiryo UI" panose="020B0604030504040204" pitchFamily="50" charset="-128"/>
                <a:ea typeface="Meiryo UI" panose="020B0604030504040204" pitchFamily="50" charset="-128"/>
              </a:rPr>
              <a:t>2</a:t>
            </a:r>
            <a:r>
              <a:rPr kumimoji="1" lang="ja-JP" altLang="en-US" sz="2800" b="1" dirty="0">
                <a:solidFill>
                  <a:srgbClr val="002060"/>
                </a:solidFill>
                <a:latin typeface="Meiryo UI" panose="020B0604030504040204" pitchFamily="50" charset="-128"/>
                <a:ea typeface="Meiryo UI" panose="020B0604030504040204" pitchFamily="50" charset="-128"/>
              </a:rPr>
              <a:t>型糖尿病の診断時年齢が死亡および</a:t>
            </a:r>
            <a:endParaRPr kumimoji="1" lang="en-US" altLang="ja-JP" sz="2800" b="1" dirty="0">
              <a:solidFill>
                <a:srgbClr val="002060"/>
              </a:solidFill>
              <a:latin typeface="Meiryo UI" panose="020B0604030504040204" pitchFamily="50" charset="-128"/>
              <a:ea typeface="Meiryo UI" panose="020B0604030504040204" pitchFamily="50" charset="-128"/>
            </a:endParaRPr>
          </a:p>
          <a:p>
            <a:r>
              <a:rPr kumimoji="1" lang="ja-JP" altLang="en-US" sz="2800" b="1" dirty="0">
                <a:solidFill>
                  <a:srgbClr val="002060"/>
                </a:solidFill>
                <a:latin typeface="Meiryo UI" panose="020B0604030504040204" pitchFamily="50" charset="-128"/>
                <a:ea typeface="Meiryo UI" panose="020B0604030504040204" pitchFamily="50" charset="-128"/>
              </a:rPr>
              <a:t>血管合併症に及ぼす影響：</a:t>
            </a:r>
            <a:endParaRPr kumimoji="1" lang="en-US" altLang="ja-JP" sz="2800" b="1" dirty="0">
              <a:solidFill>
                <a:srgbClr val="002060"/>
              </a:solidFill>
              <a:latin typeface="Meiryo UI" panose="020B0604030504040204" pitchFamily="50" charset="-128"/>
              <a:ea typeface="Meiryo UI" panose="020B0604030504040204" pitchFamily="50" charset="-128"/>
            </a:endParaRPr>
          </a:p>
          <a:p>
            <a:r>
              <a:rPr kumimoji="1" lang="ja-JP" altLang="en-US" sz="2800" b="1" dirty="0">
                <a:solidFill>
                  <a:srgbClr val="002060"/>
                </a:solidFill>
                <a:latin typeface="Meiryo UI" panose="020B0604030504040204" pitchFamily="50" charset="-128"/>
                <a:ea typeface="Meiryo UI" panose="020B0604030504040204" pitchFamily="50" charset="-128"/>
              </a:rPr>
              <a:t>システマチックレビューおよびメタアナリシスの結果</a:t>
            </a:r>
            <a:endParaRPr kumimoji="1" lang="ja-JP" altLang="en-US" sz="2800" b="1" u="sng"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F994206A-6079-44E9-8B54-294F8EA38326}"/>
              </a:ext>
            </a:extLst>
          </p:cNvPr>
          <p:cNvSpPr txBox="1"/>
          <p:nvPr/>
        </p:nvSpPr>
        <p:spPr>
          <a:xfrm>
            <a:off x="592136" y="3344561"/>
            <a:ext cx="8073325" cy="646331"/>
          </a:xfrm>
          <a:prstGeom prst="rect">
            <a:avLst/>
          </a:prstGeom>
          <a:noFill/>
        </p:spPr>
        <p:txBody>
          <a:bodyPr wrap="square">
            <a:spAutoFit/>
          </a:bodyPr>
          <a:lstStyle/>
          <a:p>
            <a:r>
              <a:rPr lang="en-US" altLang="ja-JP" dirty="0">
                <a:latin typeface="Meiryo UI" panose="020B0604030504040204" pitchFamily="50" charset="-128"/>
                <a:ea typeface="Meiryo UI" panose="020B0604030504040204" pitchFamily="50" charset="-128"/>
              </a:rPr>
              <a:t>Impact of age at type 2 diabetes mellitus diagnosis on mortality and vascular complications: systematic review and meta-analyses</a:t>
            </a:r>
          </a:p>
        </p:txBody>
      </p:sp>
      <p:sp>
        <p:nvSpPr>
          <p:cNvPr id="8" name="テキスト ボックス 7">
            <a:extLst>
              <a:ext uri="{FF2B5EF4-FFF2-40B4-BE49-F238E27FC236}">
                <a16:creationId xmlns:a16="http://schemas.microsoft.com/office/drawing/2014/main" id="{E53557EA-C05B-4AC3-855C-2AA4389771A6}"/>
              </a:ext>
            </a:extLst>
          </p:cNvPr>
          <p:cNvSpPr txBox="1"/>
          <p:nvPr/>
        </p:nvSpPr>
        <p:spPr>
          <a:xfrm>
            <a:off x="592136" y="4083225"/>
            <a:ext cx="6773444" cy="338554"/>
          </a:xfrm>
          <a:prstGeom prst="rect">
            <a:avLst/>
          </a:prstGeom>
          <a:noFill/>
        </p:spPr>
        <p:txBody>
          <a:bodyPr wrap="square" rtlCol="0">
            <a:spAutoFit/>
          </a:bodyPr>
          <a:lstStyle/>
          <a:p>
            <a:r>
              <a:rPr kumimoji="1" lang="pt-BR" altLang="ja-JP" sz="1600" dirty="0">
                <a:latin typeface="Meiryo UI" panose="020B0604030504040204" pitchFamily="50" charset="-128"/>
                <a:ea typeface="Meiryo UI" panose="020B0604030504040204" pitchFamily="50" charset="-128"/>
              </a:rPr>
              <a:t>Nanayakkara N, et al. Diabetologia 64</a:t>
            </a:r>
            <a:r>
              <a:rPr kumimoji="1" lang="ja-JP" altLang="pt-BR" sz="1600" dirty="0">
                <a:latin typeface="Meiryo UI" panose="020B0604030504040204" pitchFamily="50" charset="-128"/>
                <a:ea typeface="Meiryo UI" panose="020B0604030504040204" pitchFamily="50" charset="-128"/>
              </a:rPr>
              <a:t>（</a:t>
            </a:r>
            <a:r>
              <a:rPr kumimoji="1" lang="pt-BR" altLang="ja-JP" sz="1600" dirty="0">
                <a:latin typeface="Meiryo UI" panose="020B0604030504040204" pitchFamily="50" charset="-128"/>
                <a:ea typeface="Meiryo UI" panose="020B0604030504040204" pitchFamily="50" charset="-128"/>
              </a:rPr>
              <a:t>2</a:t>
            </a:r>
            <a:r>
              <a:rPr kumimoji="1" lang="ja-JP" altLang="pt-BR" sz="1600" dirty="0">
                <a:latin typeface="Meiryo UI" panose="020B0604030504040204" pitchFamily="50" charset="-128"/>
                <a:ea typeface="Meiryo UI" panose="020B0604030504040204" pitchFamily="50" charset="-128"/>
              </a:rPr>
              <a:t>）</a:t>
            </a:r>
            <a:r>
              <a:rPr kumimoji="1" lang="pt-BR" altLang="ja-JP" sz="1600" dirty="0">
                <a:latin typeface="Meiryo UI" panose="020B0604030504040204" pitchFamily="50" charset="-128"/>
                <a:ea typeface="Meiryo UI" panose="020B0604030504040204" pitchFamily="50" charset="-128"/>
              </a:rPr>
              <a:t>: 275-287, 2021</a:t>
            </a:r>
            <a:endParaRPr kumimoji="1" lang="en-US" altLang="ja-JP"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58039D5E-9C82-4D58-BD50-432FF4EDC68C}"/>
              </a:ext>
            </a:extLst>
          </p:cNvPr>
          <p:cNvSpPr txBox="1"/>
          <p:nvPr/>
        </p:nvSpPr>
        <p:spPr>
          <a:xfrm>
            <a:off x="6921083" y="6624033"/>
            <a:ext cx="2204990" cy="253916"/>
          </a:xfrm>
          <a:prstGeom prst="rect">
            <a:avLst/>
          </a:prstGeom>
          <a:noFill/>
        </p:spPr>
        <p:txBody>
          <a:bodyPr wrap="square">
            <a:spAutoFit/>
          </a:bodyPr>
          <a:lstStyle/>
          <a:p>
            <a:r>
              <a:rPr lang="en-US" altLang="ja-JP" sz="1050" dirty="0">
                <a:effectLst/>
                <a:latin typeface="Meiryo UI" panose="020B0604030504040204" pitchFamily="50" charset="-128"/>
                <a:cs typeface="ＭＳ Ｐゴシック" panose="020B0600070205080204" pitchFamily="50" charset="-128"/>
              </a:rPr>
              <a:t>MAT-JP-2109512-1.0-10/2021</a:t>
            </a:r>
            <a:endParaRPr lang="ja-JP" altLang="en-US" sz="1050" dirty="0"/>
          </a:p>
        </p:txBody>
      </p:sp>
    </p:spTree>
    <p:extLst>
      <p:ext uri="{BB962C8B-B14F-4D97-AF65-F5344CB8AC3E}">
        <p14:creationId xmlns:p14="http://schemas.microsoft.com/office/powerpoint/2010/main" val="2985491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研究の背景</a:t>
            </a:r>
          </a:p>
        </p:txBody>
      </p:sp>
      <p:sp>
        <p:nvSpPr>
          <p:cNvPr id="26" name="テキスト ボックス 25">
            <a:extLst>
              <a:ext uri="{FF2B5EF4-FFF2-40B4-BE49-F238E27FC236}">
                <a16:creationId xmlns:a16="http://schemas.microsoft.com/office/drawing/2014/main" id="{BFCF40D9-808F-44D5-8675-3384222557E3}"/>
              </a:ext>
            </a:extLst>
          </p:cNvPr>
          <p:cNvSpPr txBox="1"/>
          <p:nvPr/>
        </p:nvSpPr>
        <p:spPr>
          <a:xfrm rot="10800000" flipV="1">
            <a:off x="599533" y="2365995"/>
            <a:ext cx="7944933" cy="1620000"/>
          </a:xfrm>
          <a:prstGeom prst="rect">
            <a:avLst/>
          </a:prstGeom>
          <a:solidFill>
            <a:srgbClr val="D82B83">
              <a:alpha val="5000"/>
            </a:srgbClr>
          </a:solidFill>
        </p:spPr>
        <p:txBody>
          <a:bodyPr wrap="square" rtlCol="0" anchor="ctr">
            <a:spAutoFit/>
          </a:bodyPr>
          <a:lstStyle/>
          <a:p>
            <a:pPr marL="342900" indent="-342900" algn="just">
              <a:buFont typeface="Arial" panose="020B0604020202020204" pitchFamily="34" charset="0"/>
              <a:buChar char="•"/>
            </a:pP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型糖尿病患者における診断時年齢と長期的な合併症発症との関連について検討した報告はいくつか存在するが、母集団の背景や方法論的な厳格性に違いがあり、一貫した結果が得られていなかった。</a:t>
            </a:r>
            <a:endParaRPr lang="ja-JP"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68E84CE1-DB1F-4174-90DB-4B27FBCE7B3D}"/>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Tree>
    <p:extLst>
      <p:ext uri="{BB962C8B-B14F-4D97-AF65-F5344CB8AC3E}">
        <p14:creationId xmlns:p14="http://schemas.microsoft.com/office/powerpoint/2010/main" val="2319764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研究概要</a:t>
            </a:r>
          </a:p>
        </p:txBody>
      </p:sp>
      <p:grpSp>
        <p:nvGrpSpPr>
          <p:cNvPr id="4" name="グループ化 3">
            <a:extLst>
              <a:ext uri="{FF2B5EF4-FFF2-40B4-BE49-F238E27FC236}">
                <a16:creationId xmlns:a16="http://schemas.microsoft.com/office/drawing/2014/main" id="{DCF1418B-7C31-4BCE-B0F3-9441B0909C60}"/>
              </a:ext>
            </a:extLst>
          </p:cNvPr>
          <p:cNvGrpSpPr/>
          <p:nvPr/>
        </p:nvGrpSpPr>
        <p:grpSpPr>
          <a:xfrm>
            <a:off x="281589" y="1800948"/>
            <a:ext cx="1152000" cy="490087"/>
            <a:chOff x="281589" y="1747158"/>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1589" y="1747158"/>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1026" y="1792146"/>
              <a:ext cx="713126" cy="400110"/>
            </a:xfrm>
            <a:prstGeom prst="rect">
              <a:avLst/>
            </a:prstGeom>
            <a:noFill/>
          </p:spPr>
          <p:txBody>
            <a:bodyPr wrap="square" rtlCol="0">
              <a:spAutoFit/>
            </a:bodyPr>
            <a:lstStyle/>
            <a:p>
              <a:pPr algn="ctr"/>
              <a:r>
                <a:rPr kumimoji="1" lang="ja-JP" altLang="en-US" sz="2000" b="1" dirty="0">
                  <a:solidFill>
                    <a:srgbClr val="224463"/>
                  </a:solidFill>
                  <a:latin typeface="Meiryo UI" panose="020B0604030504040204" pitchFamily="50" charset="-128"/>
                  <a:ea typeface="Meiryo UI" panose="020B0604030504040204" pitchFamily="50" charset="-128"/>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565376" y="1721347"/>
            <a:ext cx="7236000" cy="4247317"/>
          </a:xfrm>
          <a:prstGeom prst="rect">
            <a:avLst/>
          </a:prstGeom>
          <a:noFill/>
        </p:spPr>
        <p:txBody>
          <a:bodyPr wrap="square" rtlCol="0">
            <a:spAutoFit/>
          </a:bodyPr>
          <a:lstStyle/>
          <a:p>
            <a:pPr algn="just"/>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包括的なシステマチックレビューおよびメタアナリシスにより、</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型糖尿病の診断時年齢と主要な合併症との関連について検討する。</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lnSpc>
                <a:spcPct val="150000"/>
              </a:lnSpc>
            </a:pPr>
            <a:endParaRPr kumimoji="1"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r>
              <a:rPr kumimoji="1" lang="ja-JP" altLang="en-US" kern="100" dirty="0">
                <a:latin typeface="Meiryo UI" panose="020B0604030504040204" pitchFamily="50" charset="-128"/>
                <a:ea typeface="Meiryo UI" panose="020B0604030504040204" pitchFamily="50" charset="-128"/>
                <a:cs typeface="Times New Roman" panose="02020603050405020304" pitchFamily="18" charset="0"/>
              </a:rPr>
              <a:t>システマチックレビューおよびメタアナリシス</a:t>
            </a:r>
            <a:endParaRPr kumimoji="1"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ct val="150000"/>
              </a:lnSpc>
            </a:pPr>
            <a:endParaRPr kumimoji="1" lang="en-US" altLang="ja-JP" dirty="0">
              <a:latin typeface="Meiryo UI" panose="020B0604030504040204" pitchFamily="50" charset="-128"/>
              <a:ea typeface="Meiryo UI" panose="020B0604030504040204" pitchFamily="50" charset="-128"/>
            </a:endParaRPr>
          </a:p>
          <a:p>
            <a:pPr algn="just"/>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MEDLINE</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および</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All EBM</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Evidence Based Medicine</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）データベースを用いて、成人</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型糖尿病患者の診断時年齢が全死亡、大血管合併症および細小血管合併症に及ぼす影響について検討した観察研究の検索を</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2016</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7</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月に開始し、</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2018</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7</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月に更新した。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データベースおよび文献検索によりヒットした</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2,219</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報のうち</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156</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報について全文をレビューした。</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33</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報の適格な研究から、本研究に必要な形式でデータが提供されていない研究や著者と連絡が取れなかった研究</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7</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報を除外し、計</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26</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報の観察研究（</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132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万</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5,493</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例、平均年齢</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21.6</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67.4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歳）をメタアナリシスの解析対象とした。</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grpSp>
        <p:nvGrpSpPr>
          <p:cNvPr id="5" name="グループ化 4">
            <a:extLst>
              <a:ext uri="{FF2B5EF4-FFF2-40B4-BE49-F238E27FC236}">
                <a16:creationId xmlns:a16="http://schemas.microsoft.com/office/drawing/2014/main" id="{8D7DA491-BD95-45BB-B034-6240F24EA187}"/>
              </a:ext>
            </a:extLst>
          </p:cNvPr>
          <p:cNvGrpSpPr/>
          <p:nvPr/>
        </p:nvGrpSpPr>
        <p:grpSpPr>
          <a:xfrm>
            <a:off x="182769" y="2511432"/>
            <a:ext cx="1347603" cy="707886"/>
            <a:chOff x="182769" y="2466609"/>
            <a:chExt cx="1347603" cy="707886"/>
          </a:xfrm>
        </p:grpSpPr>
        <p:sp>
          <p:nvSpPr>
            <p:cNvPr id="24" name="テキスト ボックス 23">
              <a:extLst>
                <a:ext uri="{FF2B5EF4-FFF2-40B4-BE49-F238E27FC236}">
                  <a16:creationId xmlns:a16="http://schemas.microsoft.com/office/drawing/2014/main" id="{89B1D956-B683-44AF-8208-330DB418F710}"/>
                </a:ext>
              </a:extLst>
            </p:cNvPr>
            <p:cNvSpPr txBox="1"/>
            <p:nvPr/>
          </p:nvSpPr>
          <p:spPr>
            <a:xfrm>
              <a:off x="182769" y="2466609"/>
              <a:ext cx="1347603" cy="707886"/>
            </a:xfrm>
            <a:prstGeom prst="rect">
              <a:avLst/>
            </a:prstGeom>
            <a:noFill/>
          </p:spPr>
          <p:txBody>
            <a:bodyPr wrap="square" rtlCol="0">
              <a:spAutoFit/>
            </a:bodyPr>
            <a:lstStyle/>
            <a:p>
              <a:pPr algn="ctr"/>
              <a:r>
                <a:rPr kumimoji="1" lang="ja-JP" altLang="en-US" sz="2000" b="1" dirty="0">
                  <a:solidFill>
                    <a:srgbClr val="224463"/>
                  </a:solidFill>
                  <a:latin typeface="Meiryo UI" panose="020B0604030504040204" pitchFamily="50" charset="-128"/>
                  <a:ea typeface="Meiryo UI" panose="020B0604030504040204" pitchFamily="50" charset="-128"/>
                </a:rPr>
                <a:t>研究</a:t>
              </a:r>
            </a:p>
            <a:p>
              <a:pPr algn="ctr"/>
              <a:r>
                <a:rPr kumimoji="1" lang="ja-JP" altLang="en-US" sz="2000" b="1" spc="-150" dirty="0">
                  <a:solidFill>
                    <a:srgbClr val="224463"/>
                  </a:solidFill>
                  <a:latin typeface="Meiryo UI" panose="020B0604030504040204" pitchFamily="50" charset="-128"/>
                  <a:ea typeface="Meiryo UI" panose="020B0604030504040204" pitchFamily="50" charset="-128"/>
                </a:rPr>
                <a:t>デザイン</a:t>
              </a:r>
            </a:p>
          </p:txBody>
        </p:sp>
        <p:sp>
          <p:nvSpPr>
            <p:cNvPr id="14" name="四角形: 角を丸くする 13">
              <a:extLst>
                <a:ext uri="{FF2B5EF4-FFF2-40B4-BE49-F238E27FC236}">
                  <a16:creationId xmlns:a16="http://schemas.microsoft.com/office/drawing/2014/main" id="{807FAD64-DFCD-4AEB-A1A4-409329F1D8CE}"/>
                </a:ext>
              </a:extLst>
            </p:cNvPr>
            <p:cNvSpPr/>
            <p:nvPr/>
          </p:nvSpPr>
          <p:spPr>
            <a:xfrm flipV="1">
              <a:off x="293164" y="2466609"/>
              <a:ext cx="1152000" cy="707886"/>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grpSp>
        <p:nvGrpSpPr>
          <p:cNvPr id="6" name="グループ化 5">
            <a:extLst>
              <a:ext uri="{FF2B5EF4-FFF2-40B4-BE49-F238E27FC236}">
                <a16:creationId xmlns:a16="http://schemas.microsoft.com/office/drawing/2014/main" id="{1ECEA723-5F56-4B8D-8204-2E81B0C79EF2}"/>
              </a:ext>
            </a:extLst>
          </p:cNvPr>
          <p:cNvGrpSpPr/>
          <p:nvPr/>
        </p:nvGrpSpPr>
        <p:grpSpPr>
          <a:xfrm>
            <a:off x="281589" y="3455894"/>
            <a:ext cx="1152000" cy="557215"/>
            <a:chOff x="281589" y="3428999"/>
            <a:chExt cx="1152000" cy="557215"/>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1589" y="3428999"/>
              <a:ext cx="1152000" cy="557215"/>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CD722906-FF45-4A7B-82D3-97F8C9D810C9}"/>
                </a:ext>
              </a:extLst>
            </p:cNvPr>
            <p:cNvSpPr txBox="1"/>
            <p:nvPr/>
          </p:nvSpPr>
          <p:spPr>
            <a:xfrm>
              <a:off x="501026" y="3507551"/>
              <a:ext cx="713126" cy="400110"/>
            </a:xfrm>
            <a:prstGeom prst="rect">
              <a:avLst/>
            </a:prstGeom>
            <a:noFill/>
          </p:spPr>
          <p:txBody>
            <a:bodyPr wrap="square" rtlCol="0" anchor="ctr">
              <a:spAutoFit/>
            </a:bodyPr>
            <a:lstStyle/>
            <a:p>
              <a:pPr algn="ctr"/>
              <a:r>
                <a:rPr kumimoji="1"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2" name="テキスト ボックス 21">
            <a:extLst>
              <a:ext uri="{FF2B5EF4-FFF2-40B4-BE49-F238E27FC236}">
                <a16:creationId xmlns:a16="http://schemas.microsoft.com/office/drawing/2014/main" id="{3FF91A9F-2C91-4AC0-AF66-7C0ECE54126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Tree>
    <p:extLst>
      <p:ext uri="{BB962C8B-B14F-4D97-AF65-F5344CB8AC3E}">
        <p14:creationId xmlns:p14="http://schemas.microsoft.com/office/powerpoint/2010/main" val="1349088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研究概要</a:t>
            </a:r>
          </a:p>
        </p:txBody>
      </p:sp>
      <p:grpSp>
        <p:nvGrpSpPr>
          <p:cNvPr id="19" name="グループ化 18">
            <a:extLst>
              <a:ext uri="{FF2B5EF4-FFF2-40B4-BE49-F238E27FC236}">
                <a16:creationId xmlns:a16="http://schemas.microsoft.com/office/drawing/2014/main" id="{788C2281-A633-4091-B9E5-966316F8FC44}"/>
              </a:ext>
            </a:extLst>
          </p:cNvPr>
          <p:cNvGrpSpPr/>
          <p:nvPr/>
        </p:nvGrpSpPr>
        <p:grpSpPr>
          <a:xfrm>
            <a:off x="290554" y="1522659"/>
            <a:ext cx="1152000" cy="435374"/>
            <a:chOff x="286872" y="2823514"/>
            <a:chExt cx="1152000" cy="435374"/>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6872" y="2823514"/>
              <a:ext cx="1152000" cy="435374"/>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89B1D956-B683-44AF-8208-330DB418F710}"/>
                </a:ext>
              </a:extLst>
            </p:cNvPr>
            <p:cNvSpPr txBox="1"/>
            <p:nvPr/>
          </p:nvSpPr>
          <p:spPr>
            <a:xfrm>
              <a:off x="506309" y="2840848"/>
              <a:ext cx="713126" cy="400110"/>
            </a:xfrm>
            <a:prstGeom prst="rect">
              <a:avLst/>
            </a:prstGeom>
            <a:noFill/>
          </p:spPr>
          <p:txBody>
            <a:bodyPr wrap="square" rtlCol="0">
              <a:spAutoFit/>
            </a:bodyPr>
            <a:lstStyle/>
            <a:p>
              <a:pPr algn="ctr"/>
              <a:r>
                <a:rPr kumimoji="1"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8" name="テキスト ボックス 17">
            <a:extLst>
              <a:ext uri="{FF2B5EF4-FFF2-40B4-BE49-F238E27FC236}">
                <a16:creationId xmlns:a16="http://schemas.microsoft.com/office/drawing/2014/main" id="{35F25CBB-6EEF-4D65-9442-0B9DA2447A11}"/>
              </a:ext>
            </a:extLst>
          </p:cNvPr>
          <p:cNvSpPr txBox="1"/>
          <p:nvPr/>
        </p:nvSpPr>
        <p:spPr>
          <a:xfrm>
            <a:off x="1565376" y="1462731"/>
            <a:ext cx="7236000" cy="923330"/>
          </a:xfrm>
          <a:prstGeom prst="rect">
            <a:avLst/>
          </a:prstGeom>
          <a:noFill/>
        </p:spPr>
        <p:txBody>
          <a:bodyPr wrap="square" rtlCol="0">
            <a:spAutoFit/>
          </a:bodyPr>
          <a:lstStyle/>
          <a:p>
            <a:pPr algn="just"/>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固定効果モデルおよび変量効果モデル（一般逆分散法）</a:t>
            </a:r>
            <a:r>
              <a:rPr lang="ja-JP" altLang="en-US" sz="1800" kern="100" baseline="300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を用いて、診断時年齢が１歳上昇するごとの以下エンドポイントのオッズ比（</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95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CI</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）を算出した。診断時年齢は現在年齢または</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型糖尿病罹病期間で補正した。</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7839661C-CE18-43D1-95CA-BFF23925029F}"/>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
        <p:nvSpPr>
          <p:cNvPr id="3" name="テキスト ボックス 2">
            <a:extLst>
              <a:ext uri="{FF2B5EF4-FFF2-40B4-BE49-F238E27FC236}">
                <a16:creationId xmlns:a16="http://schemas.microsoft.com/office/drawing/2014/main" id="{B0009E75-1E7F-4091-9DC6-1D602C248D06}"/>
              </a:ext>
            </a:extLst>
          </p:cNvPr>
          <p:cNvSpPr txBox="1"/>
          <p:nvPr/>
        </p:nvSpPr>
        <p:spPr>
          <a:xfrm>
            <a:off x="4070594" y="2295469"/>
            <a:ext cx="4730782" cy="261610"/>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＊論文では研究間の異質性を考慮して変量効果モデルでの解析結果のみを提示</a:t>
            </a:r>
          </a:p>
        </p:txBody>
      </p:sp>
      <p:graphicFrame>
        <p:nvGraphicFramePr>
          <p:cNvPr id="5" name="表 5">
            <a:extLst>
              <a:ext uri="{FF2B5EF4-FFF2-40B4-BE49-F238E27FC236}">
                <a16:creationId xmlns:a16="http://schemas.microsoft.com/office/drawing/2014/main" id="{0ECA5639-737B-4137-A978-E517B11699F4}"/>
              </a:ext>
            </a:extLst>
          </p:cNvPr>
          <p:cNvGraphicFramePr>
            <a:graphicFrameLocks noGrp="1"/>
          </p:cNvGraphicFramePr>
          <p:nvPr>
            <p:extLst>
              <p:ext uri="{D42A27DB-BD31-4B8C-83A1-F6EECF244321}">
                <p14:modId xmlns:p14="http://schemas.microsoft.com/office/powerpoint/2010/main" val="3213955143"/>
              </p:ext>
            </p:extLst>
          </p:nvPr>
        </p:nvGraphicFramePr>
        <p:xfrm>
          <a:off x="748000" y="2750602"/>
          <a:ext cx="7648000" cy="3675160"/>
        </p:xfrm>
        <a:graphic>
          <a:graphicData uri="http://schemas.openxmlformats.org/drawingml/2006/table">
            <a:tbl>
              <a:tblPr firstRow="1" bandRow="1">
                <a:tableStyleId>{5C22544A-7EE6-4342-B048-85BDC9FD1C3A}</a:tableStyleId>
              </a:tblPr>
              <a:tblGrid>
                <a:gridCol w="1368000">
                  <a:extLst>
                    <a:ext uri="{9D8B030D-6E8A-4147-A177-3AD203B41FA5}">
                      <a16:colId xmlns:a16="http://schemas.microsoft.com/office/drawing/2014/main" val="3555336592"/>
                    </a:ext>
                  </a:extLst>
                </a:gridCol>
                <a:gridCol w="4248000">
                  <a:extLst>
                    <a:ext uri="{9D8B030D-6E8A-4147-A177-3AD203B41FA5}">
                      <a16:colId xmlns:a16="http://schemas.microsoft.com/office/drawing/2014/main" val="2809628456"/>
                    </a:ext>
                  </a:extLst>
                </a:gridCol>
                <a:gridCol w="2032000">
                  <a:extLst>
                    <a:ext uri="{9D8B030D-6E8A-4147-A177-3AD203B41FA5}">
                      <a16:colId xmlns:a16="http://schemas.microsoft.com/office/drawing/2014/main" val="2143361320"/>
                    </a:ext>
                  </a:extLst>
                </a:gridCol>
              </a:tblGrid>
              <a:tr h="370840">
                <a:tc>
                  <a:txBody>
                    <a:bodyPr/>
                    <a:lstStyle/>
                    <a:p>
                      <a:pPr algn="ctr"/>
                      <a:endParaRPr kumimoji="1" lang="ja-JP" altLang="en-US" sz="1400"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アウトカム</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解析対象研究／症例数</a:t>
                      </a: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3387884267"/>
                  </a:ext>
                </a:extLst>
              </a:tr>
              <a:tr h="324000">
                <a:tc rowSpan="3">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主要評価項目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全死亡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5</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84</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4,081</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915177136"/>
                  </a:ext>
                </a:extLst>
              </a:tr>
              <a:tr h="370840">
                <a:tc vMerge="1">
                  <a:txBody>
                    <a:bodyPr/>
                    <a:lstStyle/>
                    <a:p>
                      <a:pPr algn="ct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大血管疾患</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（冠動脈疾患、脳血管　疾患、末梢血管疾患の複合）</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8</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35</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6,008</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186831217"/>
                  </a:ext>
                </a:extLst>
              </a:tr>
              <a:tr h="37084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細小血管疾患</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（網膜症、腎症、神経障害の複合）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8</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14</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9,110</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324353708"/>
                  </a:ext>
                </a:extLst>
              </a:tr>
              <a:tr h="324000">
                <a:tc rowSpan="6">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副次評価項目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網膜症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10</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9</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9,9631</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455989"/>
                  </a:ext>
                </a:extLst>
              </a:tr>
              <a:tr h="32400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腎症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8</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7</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4,884</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28179995"/>
                  </a:ext>
                </a:extLst>
              </a:tr>
              <a:tr h="32400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神経障害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16</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49</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8,613</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2207633"/>
                  </a:ext>
                </a:extLst>
              </a:tr>
              <a:tr h="32400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冠動脈疾患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5</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9</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1,871</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49956020"/>
                  </a:ext>
                </a:extLst>
              </a:tr>
              <a:tr h="32400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脳血管疾患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5</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9</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9,080</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72018931"/>
                  </a:ext>
                </a:extLst>
              </a:tr>
              <a:tr h="324000">
                <a:tc vMerge="1">
                  <a:txBody>
                    <a:bodyP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末梢血管疾患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zh-TW" sz="1400" dirty="0">
                          <a:solidFill>
                            <a:sysClr val="windowText" lastClr="000000"/>
                          </a:solidFill>
                          <a:latin typeface="Meiryo UI" panose="020B0604030504040204" pitchFamily="50" charset="-128"/>
                          <a:ea typeface="Meiryo UI" panose="020B0604030504040204" pitchFamily="50" charset="-128"/>
                        </a:rPr>
                        <a:t>9</a:t>
                      </a:r>
                      <a:r>
                        <a:rPr kumimoji="1" lang="zh-TW" altLang="en-US" sz="1400" dirty="0">
                          <a:solidFill>
                            <a:sysClr val="windowText" lastClr="000000"/>
                          </a:solidFill>
                          <a:latin typeface="Meiryo UI" panose="020B0604030504040204" pitchFamily="50" charset="-128"/>
                          <a:ea typeface="Meiryo UI" panose="020B0604030504040204" pitchFamily="50" charset="-128"/>
                        </a:rPr>
                        <a:t>報／</a:t>
                      </a:r>
                      <a:r>
                        <a:rPr kumimoji="1" lang="en-US" altLang="zh-TW" sz="1400" dirty="0">
                          <a:solidFill>
                            <a:sysClr val="windowText" lastClr="000000"/>
                          </a:solidFill>
                          <a:latin typeface="Meiryo UI" panose="020B0604030504040204" pitchFamily="50" charset="-128"/>
                          <a:ea typeface="Meiryo UI" panose="020B0604030504040204" pitchFamily="50" charset="-128"/>
                        </a:rPr>
                        <a:t>10</a:t>
                      </a:r>
                      <a:r>
                        <a:rPr kumimoji="1" lang="zh-TW" altLang="en-US" sz="1400" dirty="0">
                          <a:solidFill>
                            <a:sysClr val="windowText" lastClr="000000"/>
                          </a:solidFill>
                          <a:latin typeface="Meiryo UI" panose="020B0604030504040204" pitchFamily="50" charset="-128"/>
                          <a:ea typeface="Meiryo UI" panose="020B0604030504040204" pitchFamily="50" charset="-128"/>
                        </a:rPr>
                        <a:t>万</a:t>
                      </a:r>
                      <a:r>
                        <a:rPr kumimoji="1" lang="en-US" altLang="zh-TW" sz="1400" dirty="0">
                          <a:solidFill>
                            <a:sysClr val="windowText" lastClr="000000"/>
                          </a:solidFill>
                          <a:latin typeface="Meiryo UI" panose="020B0604030504040204" pitchFamily="50" charset="-128"/>
                          <a:ea typeface="Meiryo UI" panose="020B0604030504040204" pitchFamily="50" charset="-128"/>
                        </a:rPr>
                        <a:t>1,794</a:t>
                      </a:r>
                      <a:r>
                        <a:rPr kumimoji="1" lang="zh-TW" altLang="en-US" sz="1400" dirty="0">
                          <a:solidFill>
                            <a:sysClr val="windowText" lastClr="000000"/>
                          </a:solidFill>
                          <a:latin typeface="Meiryo UI" panose="020B0604030504040204" pitchFamily="50" charset="-128"/>
                          <a:ea typeface="Meiryo UI" panose="020B0604030504040204" pitchFamily="50" charset="-128"/>
                        </a:rPr>
                        <a:t>例</a:t>
                      </a: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98341799"/>
                  </a:ext>
                </a:extLst>
              </a:tr>
            </a:tbl>
          </a:graphicData>
        </a:graphic>
      </p:graphicFrame>
    </p:spTree>
    <p:extLst>
      <p:ext uri="{BB962C8B-B14F-4D97-AF65-F5344CB8AC3E}">
        <p14:creationId xmlns:p14="http://schemas.microsoft.com/office/powerpoint/2010/main" val="2615305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324601"/>
            <a:ext cx="8491427" cy="430887"/>
          </a:xfrm>
          <a:prstGeom prst="rect">
            <a:avLst/>
          </a:prstGeom>
          <a:noFill/>
        </p:spPr>
        <p:txBody>
          <a:bodyPr wrap="none" rtlCol="0" anchor="ctr">
            <a:spAutoFit/>
          </a:bodyPr>
          <a:lstStyle/>
          <a:p>
            <a:r>
              <a:rPr kumimoji="1" lang="ja-JP" altLang="en-US" sz="2200" b="1" dirty="0">
                <a:latin typeface="Meiryo UI" panose="020B0604030504040204" pitchFamily="50" charset="-128"/>
                <a:ea typeface="Meiryo UI" panose="020B0604030504040204" pitchFamily="50" charset="-128"/>
              </a:rPr>
              <a:t>診断時年齢が１歳上昇するごとのオッズ比：</a:t>
            </a:r>
            <a:r>
              <a:rPr kumimoji="1" lang="ja-JP" altLang="en-US" sz="2000" b="1" dirty="0">
                <a:latin typeface="Meiryo UI" panose="020B0604030504040204" pitchFamily="50" charset="-128"/>
                <a:ea typeface="Meiryo UI" panose="020B0604030504040204" pitchFamily="50" charset="-128"/>
              </a:rPr>
              <a:t>全死亡（主要評価項目）</a:t>
            </a:r>
            <a:endParaRPr kumimoji="1" lang="en-US" altLang="ja-JP" sz="22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49454EC-0D77-4B47-A782-49C2DF15A927}"/>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
        <p:nvSpPr>
          <p:cNvPr id="42" name="テキスト ボックス 41">
            <a:extLst>
              <a:ext uri="{FF2B5EF4-FFF2-40B4-BE49-F238E27FC236}">
                <a16:creationId xmlns:a16="http://schemas.microsoft.com/office/drawing/2014/main" id="{70E08F85-D5C1-4D0E-B946-F69B73B351C4}"/>
              </a:ext>
            </a:extLst>
          </p:cNvPr>
          <p:cNvSpPr txBox="1"/>
          <p:nvPr/>
        </p:nvSpPr>
        <p:spPr>
          <a:xfrm>
            <a:off x="255974" y="6173932"/>
            <a:ext cx="8632049"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Meiryo UI" panose="020B0604030504040204" pitchFamily="50" charset="-128"/>
                <a:ea typeface="Meiryo UI" panose="020B0604030504040204" pitchFamily="50" charset="-128"/>
              </a:rPr>
              <a:t>診断時年齢が</a:t>
            </a:r>
            <a:r>
              <a:rPr kumimoji="1" lang="en-US" altLang="ja-JP" sz="2200" b="1" dirty="0">
                <a:solidFill>
                  <a:srgbClr val="224463"/>
                </a:solidFill>
                <a:latin typeface="Meiryo UI" panose="020B0604030504040204" pitchFamily="50" charset="-128"/>
                <a:ea typeface="Meiryo UI" panose="020B0604030504040204" pitchFamily="50" charset="-128"/>
              </a:rPr>
              <a:t>1</a:t>
            </a:r>
            <a:r>
              <a:rPr kumimoji="1" lang="ja-JP" altLang="en-US" sz="2200" b="1" dirty="0">
                <a:solidFill>
                  <a:srgbClr val="224463"/>
                </a:solidFill>
                <a:latin typeface="Meiryo UI" panose="020B0604030504040204" pitchFamily="50" charset="-128"/>
                <a:ea typeface="Meiryo UI" panose="020B0604030504040204" pitchFamily="50" charset="-128"/>
              </a:rPr>
              <a:t>歳上昇するごとに</a:t>
            </a:r>
            <a:r>
              <a:rPr kumimoji="1" lang="en-US" altLang="ja-JP" sz="2200" b="1" dirty="0">
                <a:solidFill>
                  <a:srgbClr val="224463"/>
                </a:solidFill>
                <a:latin typeface="Meiryo UI" panose="020B0604030504040204" pitchFamily="50" charset="-128"/>
                <a:ea typeface="Meiryo UI" panose="020B0604030504040204" pitchFamily="50" charset="-128"/>
              </a:rPr>
              <a:t>4</a:t>
            </a:r>
            <a:r>
              <a:rPr kumimoji="1" lang="ja-JP" altLang="en-US" sz="2200" b="1" dirty="0">
                <a:solidFill>
                  <a:srgbClr val="224463"/>
                </a:solidFill>
                <a:latin typeface="Meiryo UI" panose="020B0604030504040204" pitchFamily="50" charset="-128"/>
                <a:ea typeface="Meiryo UI" panose="020B0604030504040204" pitchFamily="50" charset="-128"/>
              </a:rPr>
              <a:t>％のリスク低下と関連していた</a:t>
            </a:r>
            <a:endParaRPr kumimoji="1" lang="en-US" altLang="ja-JP" sz="2200" b="1" dirty="0">
              <a:solidFill>
                <a:srgbClr val="224463"/>
              </a:solidFill>
              <a:latin typeface="Meiryo UI" panose="020B0604030504040204" pitchFamily="50" charset="-128"/>
              <a:ea typeface="Meiryo UI" panose="020B0604030504040204" pitchFamily="50" charset="-128"/>
            </a:endParaRPr>
          </a:p>
        </p:txBody>
      </p:sp>
      <p:pic>
        <p:nvPicPr>
          <p:cNvPr id="6" name="グラフィックス 5">
            <a:extLst>
              <a:ext uri="{FF2B5EF4-FFF2-40B4-BE49-F238E27FC236}">
                <a16:creationId xmlns:a16="http://schemas.microsoft.com/office/drawing/2014/main" id="{9FB54BBE-9F89-4FCA-9010-17CE9717DF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79917" y="2052921"/>
            <a:ext cx="4392000" cy="3585884"/>
          </a:xfrm>
          <a:prstGeom prst="rect">
            <a:avLst/>
          </a:prstGeom>
        </p:spPr>
      </p:pic>
      <p:sp>
        <p:nvSpPr>
          <p:cNvPr id="7" name="テキスト ボックス 6">
            <a:extLst>
              <a:ext uri="{FF2B5EF4-FFF2-40B4-BE49-F238E27FC236}">
                <a16:creationId xmlns:a16="http://schemas.microsoft.com/office/drawing/2014/main" id="{EA937152-7C45-4B95-983B-D79F13277A9C}"/>
              </a:ext>
            </a:extLst>
          </p:cNvPr>
          <p:cNvSpPr txBox="1"/>
          <p:nvPr/>
        </p:nvSpPr>
        <p:spPr>
          <a:xfrm>
            <a:off x="3585882" y="5216056"/>
            <a:ext cx="1181734" cy="523220"/>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オッズ比</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95</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CI</a:t>
            </a:r>
            <a:r>
              <a:rPr kumimoji="1" lang="ja-JP" altLang="en-US" sz="1400" b="1"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2AF9FD2B-04A0-4A2C-8A38-F13AA4F5A01B}"/>
              </a:ext>
            </a:extLst>
          </p:cNvPr>
          <p:cNvSpPr txBox="1"/>
          <p:nvPr/>
        </p:nvSpPr>
        <p:spPr>
          <a:xfrm>
            <a:off x="2231683" y="5690636"/>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高齢で優れる</a:t>
            </a:r>
          </a:p>
        </p:txBody>
      </p:sp>
      <p:sp>
        <p:nvSpPr>
          <p:cNvPr id="44" name="テキスト ボックス 43">
            <a:extLst>
              <a:ext uri="{FF2B5EF4-FFF2-40B4-BE49-F238E27FC236}">
                <a16:creationId xmlns:a16="http://schemas.microsoft.com/office/drawing/2014/main" id="{43B20C4F-9655-4502-8EB3-4AD90FE3D3DE}"/>
              </a:ext>
            </a:extLst>
          </p:cNvPr>
          <p:cNvSpPr txBox="1"/>
          <p:nvPr/>
        </p:nvSpPr>
        <p:spPr>
          <a:xfrm>
            <a:off x="5126130" y="5690636"/>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若齢で優れる</a:t>
            </a:r>
          </a:p>
        </p:txBody>
      </p:sp>
      <p:sp>
        <p:nvSpPr>
          <p:cNvPr id="45" name="テキスト ボックス 44">
            <a:extLst>
              <a:ext uri="{FF2B5EF4-FFF2-40B4-BE49-F238E27FC236}">
                <a16:creationId xmlns:a16="http://schemas.microsoft.com/office/drawing/2014/main" id="{71AE5145-D0BE-42AE-8A04-5F9496C23A52}"/>
              </a:ext>
            </a:extLst>
          </p:cNvPr>
          <p:cNvSpPr txBox="1"/>
          <p:nvPr/>
        </p:nvSpPr>
        <p:spPr>
          <a:xfrm>
            <a:off x="7741555" y="5867608"/>
            <a:ext cx="1146468" cy="261610"/>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現在年齢で補正</a:t>
            </a:r>
          </a:p>
        </p:txBody>
      </p:sp>
      <p:sp>
        <p:nvSpPr>
          <p:cNvPr id="46" name="テキスト ボックス 45">
            <a:extLst>
              <a:ext uri="{FF2B5EF4-FFF2-40B4-BE49-F238E27FC236}">
                <a16:creationId xmlns:a16="http://schemas.microsoft.com/office/drawing/2014/main" id="{7AD6F418-B26B-4522-AAC7-7DC9E33A8244}"/>
              </a:ext>
            </a:extLst>
          </p:cNvPr>
          <p:cNvSpPr txBox="1"/>
          <p:nvPr/>
        </p:nvSpPr>
        <p:spPr>
          <a:xfrm>
            <a:off x="1936159" y="5031938"/>
            <a:ext cx="5002031" cy="307777"/>
          </a:xfrm>
          <a:prstGeom prst="rect">
            <a:avLst/>
          </a:prstGeom>
          <a:noFill/>
        </p:spPr>
        <p:txBody>
          <a:bodyPr wrap="square" rtlCol="0" anchor="ctr">
            <a:spAutoFit/>
          </a:bodyPr>
          <a:lstStyle/>
          <a:p>
            <a:r>
              <a:rPr kumimoji="1" lang="en-US" altLang="ja-JP" sz="1400" b="1" dirty="0">
                <a:latin typeface="Meiryo UI" panose="020B0604030504040204" pitchFamily="50" charset="-128"/>
                <a:ea typeface="Meiryo UI" panose="020B0604030504040204" pitchFamily="50" charset="-128"/>
              </a:rPr>
              <a:t>0.8                               1                                    1.3</a:t>
            </a:r>
            <a:endParaRPr kumimoji="1" lang="ja-JP" altLang="en-US" sz="1400" b="1" dirty="0">
              <a:latin typeface="Meiryo UI" panose="020B0604030504040204" pitchFamily="50" charset="-128"/>
              <a:ea typeface="Meiryo UI" panose="020B0604030504040204" pitchFamily="50" charset="-128"/>
            </a:endParaRPr>
          </a:p>
        </p:txBody>
      </p:sp>
      <p:graphicFrame>
        <p:nvGraphicFramePr>
          <p:cNvPr id="41" name="表 40">
            <a:extLst>
              <a:ext uri="{FF2B5EF4-FFF2-40B4-BE49-F238E27FC236}">
                <a16:creationId xmlns:a16="http://schemas.microsoft.com/office/drawing/2014/main" id="{794BA22B-D122-4875-A8C8-E6EA41F4C0C4}"/>
              </a:ext>
            </a:extLst>
          </p:cNvPr>
          <p:cNvGraphicFramePr>
            <a:graphicFrameLocks noGrp="1"/>
          </p:cNvGraphicFramePr>
          <p:nvPr>
            <p:extLst>
              <p:ext uri="{D42A27DB-BD31-4B8C-83A1-F6EECF244321}">
                <p14:modId xmlns:p14="http://schemas.microsoft.com/office/powerpoint/2010/main" val="2402092866"/>
              </p:ext>
            </p:extLst>
          </p:nvPr>
        </p:nvGraphicFramePr>
        <p:xfrm>
          <a:off x="143646" y="1527250"/>
          <a:ext cx="8856000" cy="3350018"/>
        </p:xfrm>
        <a:graphic>
          <a:graphicData uri="http://schemas.openxmlformats.org/drawingml/2006/table">
            <a:tbl>
              <a:tblPr>
                <a:tableStyleId>{5C22544A-7EE6-4342-B048-85BDC9FD1C3A}</a:tableStyleId>
              </a:tblPr>
              <a:tblGrid>
                <a:gridCol w="2016000">
                  <a:extLst>
                    <a:ext uri="{9D8B030D-6E8A-4147-A177-3AD203B41FA5}">
                      <a16:colId xmlns:a16="http://schemas.microsoft.com/office/drawing/2014/main" val="1624642474"/>
                    </a:ext>
                  </a:extLst>
                </a:gridCol>
                <a:gridCol w="4392000">
                  <a:extLst>
                    <a:ext uri="{9D8B030D-6E8A-4147-A177-3AD203B41FA5}">
                      <a16:colId xmlns:a16="http://schemas.microsoft.com/office/drawing/2014/main" val="1941015299"/>
                    </a:ext>
                  </a:extLst>
                </a:gridCol>
                <a:gridCol w="1512000">
                  <a:extLst>
                    <a:ext uri="{9D8B030D-6E8A-4147-A177-3AD203B41FA5}">
                      <a16:colId xmlns:a16="http://schemas.microsoft.com/office/drawing/2014/main" val="1780108316"/>
                    </a:ext>
                  </a:extLst>
                </a:gridCol>
                <a:gridCol w="936000">
                  <a:extLst>
                    <a:ext uri="{9D8B030D-6E8A-4147-A177-3AD203B41FA5}">
                      <a16:colId xmlns:a16="http://schemas.microsoft.com/office/drawing/2014/main" val="3098113276"/>
                    </a:ext>
                  </a:extLst>
                </a:gridCol>
              </a:tblGrid>
              <a:tr h="540000">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12700" cmpd="sng">
                      <a:noFill/>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オッズ比</a:t>
                      </a:r>
                      <a:endParaRPr lang="en-US" altLang="ja-JP" sz="1400" b="1" u="none" strike="noStrike" dirty="0">
                        <a:effectLst/>
                        <a:latin typeface="Meiryo UI" panose="020B0604030504040204" pitchFamily="50" charset="-128"/>
                        <a:ea typeface="Meiryo UI" panose="020B0604030504040204" pitchFamily="50" charset="-128"/>
                      </a:endParaRPr>
                    </a:p>
                    <a:p>
                      <a:pPr algn="ctr" fontAlgn="ctr"/>
                      <a:r>
                        <a:rPr lang="en-US" altLang="ja-JP" sz="1400" b="1" u="none" strike="noStrike" dirty="0">
                          <a:effectLst/>
                          <a:latin typeface="Meiryo UI" panose="020B0604030504040204" pitchFamily="50" charset="-128"/>
                          <a:ea typeface="Meiryo UI" panose="020B0604030504040204" pitchFamily="50" charset="-128"/>
                        </a:rPr>
                        <a:t>(95%</a:t>
                      </a:r>
                      <a:r>
                        <a:rPr lang="en-US" sz="1400" b="1" u="none" strike="noStrike" dirty="0">
                          <a:effectLst/>
                          <a:latin typeface="Meiryo UI" panose="020B0604030504040204" pitchFamily="50" charset="-128"/>
                          <a:ea typeface="Meiryo UI" panose="020B0604030504040204" pitchFamily="50" charset="-128"/>
                        </a:rPr>
                        <a:t>CI)</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b="1" u="none" strike="noStrike" dirty="0">
                          <a:effectLst/>
                          <a:latin typeface="Meiryo UI" panose="020B0604030504040204" pitchFamily="50" charset="-128"/>
                          <a:ea typeface="Meiryo UI" panose="020B0604030504040204" pitchFamily="50" charset="-128"/>
                        </a:rPr>
                        <a:t>n</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12700" cmpd="sng">
                      <a:noFill/>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6131171"/>
                  </a:ext>
                </a:extLst>
              </a:tr>
              <a:tr h="468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Huo</a:t>
                      </a:r>
                      <a:r>
                        <a:rPr lang="en-US" sz="1400" b="1" u="none" strike="noStrike" dirty="0">
                          <a:effectLst/>
                          <a:latin typeface="Meiryo UI" panose="020B0604030504040204" pitchFamily="50" charset="-128"/>
                          <a:ea typeface="Meiryo UI" panose="020B0604030504040204" pitchFamily="50" charset="-128"/>
                        </a:rPr>
                        <a:t>, L.,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0.95</a:t>
                      </a:r>
                    </a:p>
                    <a:p>
                      <a:pPr algn="ctr" fontAlgn="ctr"/>
                      <a:r>
                        <a:rPr lang="en-US" altLang="ja-JP" sz="1400" b="1" u="none" strike="noStrike" dirty="0">
                          <a:effectLst/>
                          <a:latin typeface="Meiryo UI" panose="020B0604030504040204" pitchFamily="50" charset="-128"/>
                          <a:ea typeface="Meiryo UI" panose="020B0604030504040204" pitchFamily="50" charset="-128"/>
                        </a:rPr>
                        <a:t> (0.95, 0.96)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744,188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28575" cap="flat" cmpd="sng" algn="ctr">
                      <a:solidFill>
                        <a:schemeClr val="bg1">
                          <a:lumMod val="50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5889393"/>
                  </a:ext>
                </a:extLst>
              </a:tr>
              <a:tr h="468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Kenealy</a:t>
                      </a:r>
                      <a:r>
                        <a:rPr lang="en-US" sz="1400" b="1" u="none" strike="noStrike" dirty="0">
                          <a:effectLst/>
                          <a:latin typeface="Meiryo UI" panose="020B0604030504040204" pitchFamily="50" charset="-128"/>
                          <a:ea typeface="Meiryo UI" panose="020B0604030504040204" pitchFamily="50" charset="-128"/>
                        </a:rPr>
                        <a:t>, T.,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0.98 </a:t>
                      </a:r>
                    </a:p>
                    <a:p>
                      <a:pPr algn="ctr" fontAlgn="ctr"/>
                      <a:r>
                        <a:rPr lang="en-US" altLang="ja-JP" sz="1400" b="1" u="none" strike="noStrike" dirty="0">
                          <a:effectLst/>
                          <a:latin typeface="Meiryo UI" panose="020B0604030504040204" pitchFamily="50" charset="-128"/>
                          <a:ea typeface="Meiryo UI" panose="020B0604030504040204" pitchFamily="50" charset="-128"/>
                        </a:rPr>
                        <a:t>(0.97, 0.99)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70,057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79362203"/>
                  </a:ext>
                </a:extLst>
              </a:tr>
              <a:tr h="468000">
                <a:tc>
                  <a:txBody>
                    <a:bodyPr/>
                    <a:lstStyle/>
                    <a:p>
                      <a:pPr algn="l" fontAlgn="ctr"/>
                      <a:r>
                        <a:rPr lang="da-DK" sz="1400" b="1" u="none" strike="noStrike" dirty="0">
                          <a:effectLst/>
                          <a:latin typeface="Meiryo UI" panose="020B0604030504040204" pitchFamily="50" charset="-128"/>
                          <a:ea typeface="Meiryo UI" panose="020B0604030504040204" pitchFamily="50" charset="-128"/>
                        </a:rPr>
                        <a:t>Pavkov, M.E., et al </a:t>
                      </a:r>
                      <a:endParaRPr lang="da-DK"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0.90 </a:t>
                      </a:r>
                    </a:p>
                    <a:p>
                      <a:pPr algn="ctr" fontAlgn="ctr"/>
                      <a:r>
                        <a:rPr lang="en-US" altLang="ja-JP" sz="1400" b="1" u="none" strike="noStrike" dirty="0">
                          <a:effectLst/>
                          <a:latin typeface="Meiryo UI" panose="020B0604030504040204" pitchFamily="50" charset="-128"/>
                          <a:ea typeface="Meiryo UI" panose="020B0604030504040204" pitchFamily="50" charset="-128"/>
                        </a:rPr>
                        <a:t>(0.89, 0.92)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2,963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3191989"/>
                  </a:ext>
                </a:extLst>
              </a:tr>
              <a:tr h="468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Penno</a:t>
                      </a:r>
                      <a:r>
                        <a:rPr lang="en-US" sz="1400" b="1" u="none" strike="noStrike" dirty="0">
                          <a:effectLst/>
                          <a:latin typeface="Meiryo UI" panose="020B0604030504040204" pitchFamily="50" charset="-128"/>
                          <a:ea typeface="Meiryo UI" panose="020B0604030504040204" pitchFamily="50" charset="-128"/>
                        </a:rPr>
                        <a:t>, G.,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0.99 </a:t>
                      </a:r>
                    </a:p>
                    <a:p>
                      <a:pPr algn="ctr" fontAlgn="ctr"/>
                      <a:r>
                        <a:rPr lang="en-US" altLang="ja-JP" sz="1400" b="1" u="none" strike="noStrike" dirty="0">
                          <a:effectLst/>
                          <a:latin typeface="Meiryo UI" panose="020B0604030504040204" pitchFamily="50" charset="-128"/>
                          <a:ea typeface="Meiryo UI" panose="020B0604030504040204" pitchFamily="50" charset="-128"/>
                        </a:rPr>
                        <a:t>(0.99, 0.99)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15,733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458691"/>
                  </a:ext>
                </a:extLst>
              </a:tr>
              <a:tr h="470018">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Zoungas</a:t>
                      </a:r>
                      <a:r>
                        <a:rPr lang="en-US" sz="1400" b="1" u="none" strike="noStrike" dirty="0">
                          <a:effectLst/>
                          <a:latin typeface="Meiryo UI" panose="020B0604030504040204" pitchFamily="50" charset="-128"/>
                          <a:ea typeface="Meiryo UI" panose="020B0604030504040204" pitchFamily="50" charset="-128"/>
                        </a:rPr>
                        <a:t>, S.,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(0.96, 0.98)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11,140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5239694"/>
                  </a:ext>
                </a:extLst>
              </a:tr>
              <a:tr h="468000">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Overall</a:t>
                      </a:r>
                    </a:p>
                    <a:p>
                      <a:pPr algn="l" fontAlgn="ctr"/>
                      <a:r>
                        <a:rPr lang="en-US" sz="1400" b="1" u="none" strike="noStrike" dirty="0">
                          <a:effectLst/>
                          <a:latin typeface="Meiryo UI" panose="020B0604030504040204" pitchFamily="50" charset="-128"/>
                          <a:ea typeface="Meiryo UI" panose="020B0604030504040204" pitchFamily="50" charset="-128"/>
                        </a:rPr>
                        <a:t> (p&lt;0.001, </a:t>
                      </a:r>
                      <a:r>
                        <a:rPr lang="en-US" sz="1400" b="1" i="1" u="none" strike="noStrike" dirty="0">
                          <a:effectLst/>
                          <a:latin typeface="Meiryo UI" panose="020B0604030504040204" pitchFamily="50" charset="-128"/>
                          <a:ea typeface="Meiryo UI" panose="020B0604030504040204" pitchFamily="50" charset="-128"/>
                        </a:rPr>
                        <a:t>I</a:t>
                      </a:r>
                      <a:r>
                        <a:rPr lang="en-US" sz="1400" b="1" u="none" strike="noStrike" baseline="30000" dirty="0">
                          <a:effectLst/>
                          <a:latin typeface="Meiryo UI" panose="020B0604030504040204" pitchFamily="50" charset="-128"/>
                          <a:ea typeface="Meiryo UI" panose="020B0604030504040204" pitchFamily="50" charset="-128"/>
                        </a:rPr>
                        <a:t>2</a:t>
                      </a:r>
                      <a:r>
                        <a:rPr lang="en-US" sz="1400" b="1" u="none" strike="noStrike" dirty="0">
                          <a:effectLst/>
                          <a:latin typeface="Meiryo UI" panose="020B0604030504040204" pitchFamily="50" charset="-128"/>
                          <a:ea typeface="Meiryo UI" panose="020B0604030504040204" pitchFamily="50" charset="-128"/>
                        </a:rPr>
                        <a:t>=98%)</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0.96 </a:t>
                      </a:r>
                    </a:p>
                    <a:p>
                      <a:pPr algn="ctr" fontAlgn="ctr"/>
                      <a:r>
                        <a:rPr lang="en-US" altLang="ja-JP" sz="1400" b="1" u="none" strike="noStrike" dirty="0">
                          <a:effectLst/>
                          <a:latin typeface="Meiryo UI" panose="020B0604030504040204" pitchFamily="50" charset="-128"/>
                          <a:ea typeface="Meiryo UI" panose="020B0604030504040204" pitchFamily="50" charset="-128"/>
                        </a:rPr>
                        <a:t>(0.94, 0.99)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844,081</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3542633"/>
                  </a:ext>
                </a:extLst>
              </a:tr>
            </a:tbl>
          </a:graphicData>
        </a:graphic>
      </p:graphicFrame>
    </p:spTree>
    <p:extLst>
      <p:ext uri="{BB962C8B-B14F-4D97-AF65-F5344CB8AC3E}">
        <p14:creationId xmlns:p14="http://schemas.microsoft.com/office/powerpoint/2010/main" val="117008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324601"/>
            <a:ext cx="9055684" cy="430887"/>
          </a:xfrm>
          <a:prstGeom prst="rect">
            <a:avLst/>
          </a:prstGeom>
          <a:noFill/>
        </p:spPr>
        <p:txBody>
          <a:bodyPr wrap="none" rtlCol="0" anchor="ctr">
            <a:spAutoFit/>
          </a:bodyPr>
          <a:lstStyle/>
          <a:p>
            <a:r>
              <a:rPr kumimoji="1" lang="ja-JP" altLang="en-US" sz="2200" b="1" dirty="0">
                <a:latin typeface="Meiryo UI" panose="020B0604030504040204" pitchFamily="50" charset="-128"/>
                <a:ea typeface="Meiryo UI" panose="020B0604030504040204" pitchFamily="50" charset="-128"/>
              </a:rPr>
              <a:t>診断時年齢が１歳上昇するごとのオッズ比：</a:t>
            </a:r>
            <a:r>
              <a:rPr kumimoji="1" lang="ja-JP" altLang="en-US" sz="2000" b="1" dirty="0">
                <a:latin typeface="Meiryo UI" panose="020B0604030504040204" pitchFamily="50" charset="-128"/>
                <a:ea typeface="Meiryo UI" panose="020B0604030504040204" pitchFamily="50" charset="-128"/>
              </a:rPr>
              <a:t>大血管疾患（主要評価項目）</a:t>
            </a:r>
            <a:endParaRPr kumimoji="1" lang="en-US" altLang="ja-JP" sz="22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49454EC-0D77-4B47-A782-49C2DF15A927}"/>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
        <p:nvSpPr>
          <p:cNvPr id="42" name="テキスト ボックス 41">
            <a:extLst>
              <a:ext uri="{FF2B5EF4-FFF2-40B4-BE49-F238E27FC236}">
                <a16:creationId xmlns:a16="http://schemas.microsoft.com/office/drawing/2014/main" id="{70E08F85-D5C1-4D0E-B946-F69B73B351C4}"/>
              </a:ext>
            </a:extLst>
          </p:cNvPr>
          <p:cNvSpPr txBox="1"/>
          <p:nvPr/>
        </p:nvSpPr>
        <p:spPr>
          <a:xfrm>
            <a:off x="255974" y="6263581"/>
            <a:ext cx="8632049"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Meiryo UI" panose="020B0604030504040204" pitchFamily="50" charset="-128"/>
                <a:ea typeface="Meiryo UI" panose="020B0604030504040204" pitchFamily="50" charset="-128"/>
              </a:rPr>
              <a:t>診断時年齢が</a:t>
            </a:r>
            <a:r>
              <a:rPr kumimoji="1" lang="en-US" altLang="ja-JP" sz="2200" b="1" dirty="0">
                <a:solidFill>
                  <a:srgbClr val="224463"/>
                </a:solidFill>
                <a:latin typeface="Meiryo UI" panose="020B0604030504040204" pitchFamily="50" charset="-128"/>
                <a:ea typeface="Meiryo UI" panose="020B0604030504040204" pitchFamily="50" charset="-128"/>
              </a:rPr>
              <a:t>1</a:t>
            </a:r>
            <a:r>
              <a:rPr kumimoji="1" lang="ja-JP" altLang="en-US" sz="2200" b="1" dirty="0">
                <a:solidFill>
                  <a:srgbClr val="224463"/>
                </a:solidFill>
                <a:latin typeface="Meiryo UI" panose="020B0604030504040204" pitchFamily="50" charset="-128"/>
                <a:ea typeface="Meiryo UI" panose="020B0604030504040204" pitchFamily="50" charset="-128"/>
              </a:rPr>
              <a:t>歳上昇するごとに</a:t>
            </a:r>
            <a:r>
              <a:rPr kumimoji="1" lang="en-US" altLang="ja-JP" sz="2200" b="1" dirty="0">
                <a:solidFill>
                  <a:srgbClr val="224463"/>
                </a:solidFill>
                <a:latin typeface="Meiryo UI" panose="020B0604030504040204" pitchFamily="50" charset="-128"/>
                <a:ea typeface="Meiryo UI" panose="020B0604030504040204" pitchFamily="50" charset="-128"/>
              </a:rPr>
              <a:t>3</a:t>
            </a:r>
            <a:r>
              <a:rPr kumimoji="1" lang="ja-JP" altLang="en-US" sz="2200" b="1" dirty="0">
                <a:solidFill>
                  <a:srgbClr val="224463"/>
                </a:solidFill>
                <a:latin typeface="Meiryo UI" panose="020B0604030504040204" pitchFamily="50" charset="-128"/>
                <a:ea typeface="Meiryo UI" panose="020B0604030504040204" pitchFamily="50" charset="-128"/>
              </a:rPr>
              <a:t>％のリスク低下と関連していた</a:t>
            </a:r>
          </a:p>
        </p:txBody>
      </p:sp>
      <p:sp>
        <p:nvSpPr>
          <p:cNvPr id="7" name="テキスト ボックス 6">
            <a:extLst>
              <a:ext uri="{FF2B5EF4-FFF2-40B4-BE49-F238E27FC236}">
                <a16:creationId xmlns:a16="http://schemas.microsoft.com/office/drawing/2014/main" id="{EA937152-7C45-4B95-983B-D79F13277A9C}"/>
              </a:ext>
            </a:extLst>
          </p:cNvPr>
          <p:cNvSpPr txBox="1"/>
          <p:nvPr/>
        </p:nvSpPr>
        <p:spPr>
          <a:xfrm>
            <a:off x="3634121" y="5671072"/>
            <a:ext cx="1181734" cy="523220"/>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オッズ比</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95</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CI</a:t>
            </a:r>
            <a:r>
              <a:rPr kumimoji="1" lang="ja-JP" altLang="en-US" sz="1400" b="1"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2AF9FD2B-04A0-4A2C-8A38-F13AA4F5A01B}"/>
              </a:ext>
            </a:extLst>
          </p:cNvPr>
          <p:cNvSpPr txBox="1"/>
          <p:nvPr/>
        </p:nvSpPr>
        <p:spPr>
          <a:xfrm>
            <a:off x="2231683" y="5950613"/>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高齢で優れる</a:t>
            </a:r>
          </a:p>
        </p:txBody>
      </p:sp>
      <p:sp>
        <p:nvSpPr>
          <p:cNvPr id="44" name="テキスト ボックス 43">
            <a:extLst>
              <a:ext uri="{FF2B5EF4-FFF2-40B4-BE49-F238E27FC236}">
                <a16:creationId xmlns:a16="http://schemas.microsoft.com/office/drawing/2014/main" id="{43B20C4F-9655-4502-8EB3-4AD90FE3D3DE}"/>
              </a:ext>
            </a:extLst>
          </p:cNvPr>
          <p:cNvSpPr txBox="1"/>
          <p:nvPr/>
        </p:nvSpPr>
        <p:spPr>
          <a:xfrm>
            <a:off x="5126130" y="5950612"/>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若齢で優れる</a:t>
            </a:r>
          </a:p>
        </p:txBody>
      </p:sp>
      <p:sp>
        <p:nvSpPr>
          <p:cNvPr id="45" name="テキスト ボックス 44">
            <a:extLst>
              <a:ext uri="{FF2B5EF4-FFF2-40B4-BE49-F238E27FC236}">
                <a16:creationId xmlns:a16="http://schemas.microsoft.com/office/drawing/2014/main" id="{71AE5145-D0BE-42AE-8A04-5F9496C23A52}"/>
              </a:ext>
            </a:extLst>
          </p:cNvPr>
          <p:cNvSpPr txBox="1"/>
          <p:nvPr/>
        </p:nvSpPr>
        <p:spPr>
          <a:xfrm>
            <a:off x="7741555" y="5867608"/>
            <a:ext cx="1146468" cy="261610"/>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現在年齢で補正</a:t>
            </a:r>
          </a:p>
        </p:txBody>
      </p:sp>
      <p:sp>
        <p:nvSpPr>
          <p:cNvPr id="46" name="テキスト ボックス 45">
            <a:extLst>
              <a:ext uri="{FF2B5EF4-FFF2-40B4-BE49-F238E27FC236}">
                <a16:creationId xmlns:a16="http://schemas.microsoft.com/office/drawing/2014/main" id="{7AD6F418-B26B-4522-AAC7-7DC9E33A8244}"/>
              </a:ext>
            </a:extLst>
          </p:cNvPr>
          <p:cNvSpPr txBox="1"/>
          <p:nvPr/>
        </p:nvSpPr>
        <p:spPr>
          <a:xfrm>
            <a:off x="1936159" y="5381558"/>
            <a:ext cx="5002031" cy="307777"/>
          </a:xfrm>
          <a:prstGeom prst="rect">
            <a:avLst/>
          </a:prstGeom>
          <a:noFill/>
        </p:spPr>
        <p:txBody>
          <a:bodyPr wrap="square" rtlCol="0" anchor="ctr">
            <a:spAutoFit/>
          </a:bodyPr>
          <a:lstStyle/>
          <a:p>
            <a:r>
              <a:rPr kumimoji="1" lang="en-US" altLang="ja-JP" sz="1400" b="1" dirty="0">
                <a:latin typeface="Meiryo UI" panose="020B0604030504040204" pitchFamily="50" charset="-128"/>
                <a:ea typeface="Meiryo UI" panose="020B0604030504040204" pitchFamily="50" charset="-128"/>
              </a:rPr>
              <a:t>0.8                               1                                    1.3</a:t>
            </a:r>
            <a:endParaRPr kumimoji="1" lang="ja-JP" altLang="en-US" sz="1400" b="1" dirty="0">
              <a:latin typeface="Meiryo UI" panose="020B0604030504040204" pitchFamily="50" charset="-128"/>
              <a:ea typeface="Meiryo UI" panose="020B0604030504040204" pitchFamily="50" charset="-128"/>
            </a:endParaRPr>
          </a:p>
        </p:txBody>
      </p:sp>
      <p:pic>
        <p:nvPicPr>
          <p:cNvPr id="3" name="グラフィックス 2">
            <a:extLst>
              <a:ext uri="{FF2B5EF4-FFF2-40B4-BE49-F238E27FC236}">
                <a16:creationId xmlns:a16="http://schemas.microsoft.com/office/drawing/2014/main" id="{3F578C48-E53A-464A-A1B4-5CE75E87A7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7847" y="1423338"/>
            <a:ext cx="4374070" cy="4575075"/>
          </a:xfrm>
          <a:prstGeom prst="rect">
            <a:avLst/>
          </a:prstGeom>
        </p:spPr>
      </p:pic>
      <p:graphicFrame>
        <p:nvGraphicFramePr>
          <p:cNvPr id="12" name="表 11">
            <a:extLst>
              <a:ext uri="{FF2B5EF4-FFF2-40B4-BE49-F238E27FC236}">
                <a16:creationId xmlns:a16="http://schemas.microsoft.com/office/drawing/2014/main" id="{6C51928E-C8CB-4566-B346-525965909D38}"/>
              </a:ext>
            </a:extLst>
          </p:cNvPr>
          <p:cNvGraphicFramePr>
            <a:graphicFrameLocks noGrp="1"/>
          </p:cNvGraphicFramePr>
          <p:nvPr>
            <p:extLst>
              <p:ext uri="{D42A27DB-BD31-4B8C-83A1-F6EECF244321}">
                <p14:modId xmlns:p14="http://schemas.microsoft.com/office/powerpoint/2010/main" val="546791905"/>
              </p:ext>
            </p:extLst>
          </p:nvPr>
        </p:nvGraphicFramePr>
        <p:xfrm>
          <a:off x="112264" y="997841"/>
          <a:ext cx="8856000" cy="4315550"/>
        </p:xfrm>
        <a:graphic>
          <a:graphicData uri="http://schemas.openxmlformats.org/drawingml/2006/table">
            <a:tbl>
              <a:tblPr>
                <a:tableStyleId>{5C22544A-7EE6-4342-B048-85BDC9FD1C3A}</a:tableStyleId>
              </a:tblPr>
              <a:tblGrid>
                <a:gridCol w="2016000">
                  <a:extLst>
                    <a:ext uri="{9D8B030D-6E8A-4147-A177-3AD203B41FA5}">
                      <a16:colId xmlns:a16="http://schemas.microsoft.com/office/drawing/2014/main" val="1624642474"/>
                    </a:ext>
                  </a:extLst>
                </a:gridCol>
                <a:gridCol w="4392000">
                  <a:extLst>
                    <a:ext uri="{9D8B030D-6E8A-4147-A177-3AD203B41FA5}">
                      <a16:colId xmlns:a16="http://schemas.microsoft.com/office/drawing/2014/main" val="1941015299"/>
                    </a:ext>
                  </a:extLst>
                </a:gridCol>
                <a:gridCol w="1512000">
                  <a:extLst>
                    <a:ext uri="{9D8B030D-6E8A-4147-A177-3AD203B41FA5}">
                      <a16:colId xmlns:a16="http://schemas.microsoft.com/office/drawing/2014/main" val="1780108316"/>
                    </a:ext>
                  </a:extLst>
                </a:gridCol>
                <a:gridCol w="936000">
                  <a:extLst>
                    <a:ext uri="{9D8B030D-6E8A-4147-A177-3AD203B41FA5}">
                      <a16:colId xmlns:a16="http://schemas.microsoft.com/office/drawing/2014/main" val="3098113276"/>
                    </a:ext>
                  </a:extLst>
                </a:gridCol>
              </a:tblGrid>
              <a:tr h="431555">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オッズ比</a:t>
                      </a: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n</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41760950"/>
                  </a:ext>
                </a:extLst>
              </a:tr>
              <a:tr h="431555">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Chan, J.C.,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0.92 </a:t>
                      </a:r>
                    </a:p>
                    <a:p>
                      <a:pPr algn="ctr" fontAlgn="ctr"/>
                      <a:r>
                        <a:rPr lang="en-US" altLang="ja-JP" sz="1400" b="1" u="none" strike="noStrike" dirty="0">
                          <a:effectLst/>
                          <a:latin typeface="Meiryo UI" panose="020B0604030504040204" pitchFamily="50" charset="-128"/>
                          <a:ea typeface="Meiryo UI" panose="020B0604030504040204" pitchFamily="50" charset="-128"/>
                        </a:rPr>
                        <a:t>(0.91, 0.93)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9,506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2390567908"/>
                  </a:ext>
                </a:extLst>
              </a:tr>
              <a:tr h="431555">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Huo</a:t>
                      </a:r>
                      <a:r>
                        <a:rPr lang="en-US" sz="1400" b="1" u="none" strike="noStrike" dirty="0">
                          <a:effectLst/>
                          <a:latin typeface="Meiryo UI" panose="020B0604030504040204" pitchFamily="50" charset="-128"/>
                          <a:ea typeface="Meiryo UI" panose="020B0604030504040204" pitchFamily="50" charset="-128"/>
                        </a:rPr>
                        <a:t>, X.,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(0.97, 0.97)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222,770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2837616781"/>
                  </a:ext>
                </a:extLst>
              </a:tr>
              <a:tr h="431555">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Kenealy</a:t>
                      </a:r>
                      <a:r>
                        <a:rPr lang="en-US" sz="1400" b="1" u="none" strike="noStrike" dirty="0">
                          <a:effectLst/>
                          <a:latin typeface="Meiryo UI" panose="020B0604030504040204" pitchFamily="50" charset="-128"/>
                          <a:ea typeface="Meiryo UI" panose="020B0604030504040204" pitchFamily="50" charset="-128"/>
                        </a:rPr>
                        <a:t>, T.,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(0.97, 0.98)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48,444</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2546810799"/>
                  </a:ext>
                </a:extLst>
              </a:tr>
              <a:tr h="431555">
                <a:tc>
                  <a:txBody>
                    <a:bodyPr/>
                    <a:lstStyle/>
                    <a:p>
                      <a:pPr algn="l" fontAlgn="ctr"/>
                      <a:r>
                        <a:rPr lang="en-US" sz="1400" b="1" u="none" strike="noStrike" spc="-50" baseline="0" dirty="0" err="1">
                          <a:effectLst/>
                          <a:latin typeface="Meiryo UI" panose="020B0604030504040204" pitchFamily="50" charset="-128"/>
                          <a:ea typeface="Meiryo UI" panose="020B0604030504040204" pitchFamily="50" charset="-128"/>
                        </a:rPr>
                        <a:t>Nanayakkara</a:t>
                      </a:r>
                      <a:r>
                        <a:rPr lang="en-US" sz="1400" b="1" u="none" strike="noStrike" spc="-50" baseline="0" dirty="0">
                          <a:effectLst/>
                          <a:latin typeface="Meiryo UI" panose="020B0604030504040204" pitchFamily="50" charset="-128"/>
                          <a:ea typeface="Meiryo UI" panose="020B0604030504040204" pitchFamily="50" charset="-128"/>
                        </a:rPr>
                        <a:t>, N., et al </a:t>
                      </a:r>
                      <a:endParaRPr lang="en-US" sz="1400" b="1" i="0" u="none" strike="noStrike" spc="-50" baseline="0"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(0.96, 0.98)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3,029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569949796"/>
                  </a:ext>
                </a:extLst>
              </a:tr>
              <a:tr h="431555">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Pugliese, G.,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0.99</a:t>
                      </a:r>
                    </a:p>
                    <a:p>
                      <a:pPr algn="ctr" fontAlgn="ctr"/>
                      <a:r>
                        <a:rPr lang="en-US" altLang="ja-JP" sz="1400" b="1" u="none" strike="noStrike" dirty="0">
                          <a:effectLst/>
                          <a:latin typeface="Meiryo UI" panose="020B0604030504040204" pitchFamily="50" charset="-128"/>
                          <a:ea typeface="Meiryo UI" panose="020B0604030504040204" pitchFamily="50" charset="-128"/>
                        </a:rPr>
                        <a:t> (0.98, 0.99)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15,933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1919809625"/>
                  </a:ext>
                </a:extLst>
              </a:tr>
              <a:tr h="431555">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Song, S.H., </a:t>
                      </a:r>
                    </a:p>
                    <a:p>
                      <a:pPr algn="l" fontAlgn="ctr"/>
                      <a:r>
                        <a:rPr lang="en-US" sz="1400" b="1" u="none" strike="noStrike" dirty="0">
                          <a:effectLst/>
                          <a:latin typeface="Meiryo UI" panose="020B0604030504040204" pitchFamily="50" charset="-128"/>
                          <a:ea typeface="Meiryo UI" panose="020B0604030504040204" pitchFamily="50" charset="-128"/>
                        </a:rPr>
                        <a:t>Hardisty C.A.</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0.98</a:t>
                      </a:r>
                    </a:p>
                    <a:p>
                      <a:pPr algn="ctr" fontAlgn="ctr"/>
                      <a:r>
                        <a:rPr lang="en-US" altLang="ja-JP" sz="1400" b="1" u="none" strike="noStrike" dirty="0">
                          <a:effectLst/>
                          <a:latin typeface="Meiryo UI" panose="020B0604030504040204" pitchFamily="50" charset="-128"/>
                          <a:ea typeface="Meiryo UI" panose="020B0604030504040204" pitchFamily="50" charset="-128"/>
                        </a:rPr>
                        <a:t> (0.97, 0.99)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2,733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365104384"/>
                  </a:ext>
                </a:extLst>
              </a:tr>
              <a:tr h="431555">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Yeung, R.O.,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(0.97, 0.97)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42,453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28575" cap="flat" cmpd="sng" algn="ctr">
                      <a:noFill/>
                      <a:prstDash val="solid"/>
                      <a:round/>
                      <a:headEnd type="none" w="med" len="med"/>
                      <a:tailEnd type="none" w="med" len="med"/>
                    </a:lnB>
                    <a:noFill/>
                  </a:tcPr>
                </a:tc>
                <a:extLst>
                  <a:ext uri="{0D108BD9-81ED-4DB2-BD59-A6C34878D82A}">
                    <a16:rowId xmlns:a16="http://schemas.microsoft.com/office/drawing/2014/main" val="1137245009"/>
                  </a:ext>
                </a:extLst>
              </a:tr>
              <a:tr h="431555">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Zoungas</a:t>
                      </a:r>
                      <a:r>
                        <a:rPr lang="en-US" sz="1400" b="1" u="none" strike="noStrike" dirty="0">
                          <a:effectLst/>
                          <a:latin typeface="Meiryo UI" panose="020B0604030504040204" pitchFamily="50" charset="-128"/>
                          <a:ea typeface="Meiryo UI" panose="020B0604030504040204" pitchFamily="50" charset="-128"/>
                        </a:rPr>
                        <a:t>, S.,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fontAlgn="ctr"/>
                      <a:endParaRPr lang="ja-JP" altLang="en-US" sz="1400" b="1" i="0" u="none" strike="noStrike">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(0.96, 0.98)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11,140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342928540"/>
                  </a:ext>
                </a:extLst>
              </a:tr>
              <a:tr h="431555">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Overall </a:t>
                      </a:r>
                    </a:p>
                    <a:p>
                      <a:pPr algn="l" fontAlgn="ctr"/>
                      <a:r>
                        <a:rPr lang="en-US" sz="1400" b="1" u="none" strike="noStrike" dirty="0">
                          <a:effectLst/>
                          <a:latin typeface="Meiryo UI" panose="020B0604030504040204" pitchFamily="50" charset="-128"/>
                          <a:ea typeface="Meiryo UI" panose="020B0604030504040204" pitchFamily="50" charset="-128"/>
                        </a:rPr>
                        <a:t>(p&lt;0.001, </a:t>
                      </a:r>
                      <a:r>
                        <a:rPr lang="en-US" sz="1400" b="1" i="1" u="none" strike="noStrike" dirty="0">
                          <a:effectLst/>
                          <a:latin typeface="Meiryo UI" panose="020B0604030504040204" pitchFamily="50" charset="-128"/>
                          <a:ea typeface="Meiryo UI" panose="020B0604030504040204" pitchFamily="50" charset="-128"/>
                        </a:rPr>
                        <a:t>I</a:t>
                      </a:r>
                      <a:r>
                        <a:rPr lang="en-US" sz="1400" b="1" u="none" strike="noStrike" baseline="30000" dirty="0">
                          <a:effectLst/>
                          <a:latin typeface="Meiryo UI" panose="020B0604030504040204" pitchFamily="50" charset="-128"/>
                          <a:ea typeface="Meiryo UI" panose="020B0604030504040204" pitchFamily="50" charset="-128"/>
                        </a:rPr>
                        <a:t>2</a:t>
                      </a:r>
                      <a:r>
                        <a:rPr lang="en-US" sz="1400" b="1" u="none" strike="noStrike" dirty="0">
                          <a:effectLst/>
                          <a:latin typeface="Meiryo UI" panose="020B0604030504040204" pitchFamily="50" charset="-128"/>
                          <a:ea typeface="Meiryo UI" panose="020B0604030504040204" pitchFamily="50" charset="-128"/>
                        </a:rPr>
                        <a:t>=97%)</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0.97</a:t>
                      </a:r>
                    </a:p>
                    <a:p>
                      <a:pPr algn="ctr" fontAlgn="ctr"/>
                      <a:r>
                        <a:rPr lang="en-US" altLang="ja-JP" sz="1400" b="1" u="none" strike="noStrike" dirty="0">
                          <a:effectLst/>
                          <a:latin typeface="Meiryo UI" panose="020B0604030504040204" pitchFamily="50" charset="-128"/>
                          <a:ea typeface="Meiryo UI" panose="020B0604030504040204" pitchFamily="50" charset="-128"/>
                        </a:rPr>
                        <a:t> (0.96, 0.98)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356,008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565475890"/>
                  </a:ext>
                </a:extLst>
              </a:tr>
            </a:tbl>
          </a:graphicData>
        </a:graphic>
      </p:graphicFrame>
    </p:spTree>
    <p:extLst>
      <p:ext uri="{BB962C8B-B14F-4D97-AF65-F5344CB8AC3E}">
        <p14:creationId xmlns:p14="http://schemas.microsoft.com/office/powerpoint/2010/main" val="849026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324601"/>
            <a:ext cx="9235220" cy="430887"/>
          </a:xfrm>
          <a:prstGeom prst="rect">
            <a:avLst/>
          </a:prstGeom>
          <a:noFill/>
        </p:spPr>
        <p:txBody>
          <a:bodyPr wrap="none" rtlCol="0" anchor="ctr">
            <a:spAutoFit/>
          </a:bodyPr>
          <a:lstStyle/>
          <a:p>
            <a:r>
              <a:rPr kumimoji="1" lang="ja-JP" altLang="en-US" sz="2200" b="1" dirty="0">
                <a:latin typeface="Meiryo UI" panose="020B0604030504040204" pitchFamily="50" charset="-128"/>
                <a:ea typeface="Meiryo UI" panose="020B0604030504040204" pitchFamily="50" charset="-128"/>
              </a:rPr>
              <a:t>診断時年齢が１歳上昇するごとのオッズ比：</a:t>
            </a:r>
            <a:r>
              <a:rPr kumimoji="1" lang="ja-JP" altLang="en-US" sz="2000" b="1" dirty="0">
                <a:latin typeface="Meiryo UI" panose="020B0604030504040204" pitchFamily="50" charset="-128"/>
                <a:ea typeface="Meiryo UI" panose="020B0604030504040204" pitchFamily="50" charset="-128"/>
              </a:rPr>
              <a:t>細小血管合併症（主要評価項目）</a:t>
            </a:r>
            <a:endParaRPr kumimoji="1" lang="en-US" altLang="ja-JP" sz="22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49454EC-0D77-4B47-A782-49C2DF15A927}"/>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
        <p:nvSpPr>
          <p:cNvPr id="42" name="テキスト ボックス 41">
            <a:extLst>
              <a:ext uri="{FF2B5EF4-FFF2-40B4-BE49-F238E27FC236}">
                <a16:creationId xmlns:a16="http://schemas.microsoft.com/office/drawing/2014/main" id="{70E08F85-D5C1-4D0E-B946-F69B73B351C4}"/>
              </a:ext>
            </a:extLst>
          </p:cNvPr>
          <p:cNvSpPr txBox="1"/>
          <p:nvPr/>
        </p:nvSpPr>
        <p:spPr>
          <a:xfrm>
            <a:off x="255974" y="6263581"/>
            <a:ext cx="8632049"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Meiryo UI" panose="020B0604030504040204" pitchFamily="50" charset="-128"/>
                <a:ea typeface="Meiryo UI" panose="020B0604030504040204" pitchFamily="50" charset="-128"/>
              </a:rPr>
              <a:t>診断時年齢が</a:t>
            </a:r>
            <a:r>
              <a:rPr kumimoji="1" lang="en-US" altLang="ja-JP" sz="2200" b="1" dirty="0">
                <a:solidFill>
                  <a:srgbClr val="224463"/>
                </a:solidFill>
                <a:latin typeface="Meiryo UI" panose="020B0604030504040204" pitchFamily="50" charset="-128"/>
                <a:ea typeface="Meiryo UI" panose="020B0604030504040204" pitchFamily="50" charset="-128"/>
              </a:rPr>
              <a:t>1</a:t>
            </a:r>
            <a:r>
              <a:rPr kumimoji="1" lang="ja-JP" altLang="en-US" sz="2200" b="1" dirty="0">
                <a:solidFill>
                  <a:srgbClr val="224463"/>
                </a:solidFill>
                <a:latin typeface="Meiryo UI" panose="020B0604030504040204" pitchFamily="50" charset="-128"/>
                <a:ea typeface="Meiryo UI" panose="020B0604030504040204" pitchFamily="50" charset="-128"/>
              </a:rPr>
              <a:t>歳上昇するごとに</a:t>
            </a:r>
            <a:r>
              <a:rPr kumimoji="1" lang="en-US" altLang="ja-JP" sz="2200" b="1" dirty="0">
                <a:solidFill>
                  <a:srgbClr val="224463"/>
                </a:solidFill>
                <a:latin typeface="Meiryo UI" panose="020B0604030504040204" pitchFamily="50" charset="-128"/>
                <a:ea typeface="Meiryo UI" panose="020B0604030504040204" pitchFamily="50" charset="-128"/>
              </a:rPr>
              <a:t>5</a:t>
            </a:r>
            <a:r>
              <a:rPr kumimoji="1" lang="ja-JP" altLang="en-US" sz="2200" b="1" dirty="0">
                <a:solidFill>
                  <a:srgbClr val="224463"/>
                </a:solidFill>
                <a:latin typeface="Meiryo UI" panose="020B0604030504040204" pitchFamily="50" charset="-128"/>
                <a:ea typeface="Meiryo UI" panose="020B0604030504040204" pitchFamily="50" charset="-128"/>
              </a:rPr>
              <a:t>％のリスク低下と関連していた</a:t>
            </a:r>
          </a:p>
        </p:txBody>
      </p:sp>
      <p:sp>
        <p:nvSpPr>
          <p:cNvPr id="7" name="テキスト ボックス 6">
            <a:extLst>
              <a:ext uri="{FF2B5EF4-FFF2-40B4-BE49-F238E27FC236}">
                <a16:creationId xmlns:a16="http://schemas.microsoft.com/office/drawing/2014/main" id="{EA937152-7C45-4B95-983B-D79F13277A9C}"/>
              </a:ext>
            </a:extLst>
          </p:cNvPr>
          <p:cNvSpPr txBox="1"/>
          <p:nvPr/>
        </p:nvSpPr>
        <p:spPr>
          <a:xfrm>
            <a:off x="3634121" y="5671072"/>
            <a:ext cx="1181734" cy="523220"/>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オッズ比</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95</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CI</a:t>
            </a:r>
            <a:r>
              <a:rPr kumimoji="1" lang="ja-JP" altLang="en-US" sz="1400" b="1"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2AF9FD2B-04A0-4A2C-8A38-F13AA4F5A01B}"/>
              </a:ext>
            </a:extLst>
          </p:cNvPr>
          <p:cNvSpPr txBox="1"/>
          <p:nvPr/>
        </p:nvSpPr>
        <p:spPr>
          <a:xfrm>
            <a:off x="2231683" y="5950613"/>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高齢で優れる</a:t>
            </a:r>
          </a:p>
        </p:txBody>
      </p:sp>
      <p:sp>
        <p:nvSpPr>
          <p:cNvPr id="44" name="テキスト ボックス 43">
            <a:extLst>
              <a:ext uri="{FF2B5EF4-FFF2-40B4-BE49-F238E27FC236}">
                <a16:creationId xmlns:a16="http://schemas.microsoft.com/office/drawing/2014/main" id="{43B20C4F-9655-4502-8EB3-4AD90FE3D3DE}"/>
              </a:ext>
            </a:extLst>
          </p:cNvPr>
          <p:cNvSpPr txBox="1"/>
          <p:nvPr/>
        </p:nvSpPr>
        <p:spPr>
          <a:xfrm>
            <a:off x="5126130" y="5950612"/>
            <a:ext cx="1176924"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若齢で優れる</a:t>
            </a:r>
          </a:p>
        </p:txBody>
      </p:sp>
      <p:sp>
        <p:nvSpPr>
          <p:cNvPr id="45" name="テキスト ボックス 44">
            <a:extLst>
              <a:ext uri="{FF2B5EF4-FFF2-40B4-BE49-F238E27FC236}">
                <a16:creationId xmlns:a16="http://schemas.microsoft.com/office/drawing/2014/main" id="{71AE5145-D0BE-42AE-8A04-5F9496C23A52}"/>
              </a:ext>
            </a:extLst>
          </p:cNvPr>
          <p:cNvSpPr txBox="1"/>
          <p:nvPr/>
        </p:nvSpPr>
        <p:spPr>
          <a:xfrm>
            <a:off x="7741555" y="5867608"/>
            <a:ext cx="1146468" cy="261610"/>
          </a:xfrm>
          <a:prstGeom prst="rect">
            <a:avLst/>
          </a:prstGeom>
          <a:noFill/>
        </p:spPr>
        <p:txBody>
          <a:bodyPr wrap="none" rtlCol="0" anchor="ctr">
            <a:spAutoFit/>
          </a:bodyPr>
          <a:lstStyle/>
          <a:p>
            <a:pPr algn="ctr"/>
            <a:r>
              <a:rPr kumimoji="1" lang="ja-JP" altLang="en-US" sz="1050" dirty="0">
                <a:latin typeface="Meiryo UI" panose="020B0604030504040204" pitchFamily="50" charset="-128"/>
                <a:ea typeface="Meiryo UI" panose="020B0604030504040204" pitchFamily="50" charset="-128"/>
              </a:rPr>
              <a:t>現在年齢で補正</a:t>
            </a:r>
          </a:p>
        </p:txBody>
      </p:sp>
      <p:sp>
        <p:nvSpPr>
          <p:cNvPr id="46" name="テキスト ボックス 45">
            <a:extLst>
              <a:ext uri="{FF2B5EF4-FFF2-40B4-BE49-F238E27FC236}">
                <a16:creationId xmlns:a16="http://schemas.microsoft.com/office/drawing/2014/main" id="{7AD6F418-B26B-4522-AAC7-7DC9E33A8244}"/>
              </a:ext>
            </a:extLst>
          </p:cNvPr>
          <p:cNvSpPr txBox="1"/>
          <p:nvPr/>
        </p:nvSpPr>
        <p:spPr>
          <a:xfrm>
            <a:off x="1936159" y="5381558"/>
            <a:ext cx="5002031" cy="307777"/>
          </a:xfrm>
          <a:prstGeom prst="rect">
            <a:avLst/>
          </a:prstGeom>
          <a:noFill/>
        </p:spPr>
        <p:txBody>
          <a:bodyPr wrap="square" rtlCol="0" anchor="ctr">
            <a:spAutoFit/>
          </a:bodyPr>
          <a:lstStyle/>
          <a:p>
            <a:r>
              <a:rPr kumimoji="1" lang="en-US" altLang="ja-JP" sz="1400" b="1" dirty="0">
                <a:latin typeface="Meiryo UI" panose="020B0604030504040204" pitchFamily="50" charset="-128"/>
                <a:ea typeface="Meiryo UI" panose="020B0604030504040204" pitchFamily="50" charset="-128"/>
              </a:rPr>
              <a:t>0.8                               1                                    1.3</a:t>
            </a:r>
            <a:endParaRPr kumimoji="1" lang="ja-JP" altLang="en-US" sz="1400" b="1" dirty="0">
              <a:latin typeface="Meiryo UI" panose="020B0604030504040204" pitchFamily="50" charset="-128"/>
              <a:ea typeface="Meiryo UI" panose="020B0604030504040204" pitchFamily="50" charset="-128"/>
            </a:endParaRPr>
          </a:p>
        </p:txBody>
      </p:sp>
      <p:pic>
        <p:nvPicPr>
          <p:cNvPr id="16" name="グラフィックス 15">
            <a:extLst>
              <a:ext uri="{FF2B5EF4-FFF2-40B4-BE49-F238E27FC236}">
                <a16:creationId xmlns:a16="http://schemas.microsoft.com/office/drawing/2014/main" id="{226A7DCF-3593-481A-9404-80C0F2942C58}"/>
              </a:ext>
            </a:extLst>
          </p:cNvPr>
          <p:cNvPicPr preferRelativeResize="0">
            <a:picLocks/>
          </p:cNvPicPr>
          <p:nvPr/>
        </p:nvPicPr>
        <p:blipFill>
          <a:blip r:embed="rId2">
            <a:extLst>
              <a:ext uri="{96DAC541-7B7A-43D3-8B79-37D633B846F1}">
                <asvg:svgBlip xmlns:asvg="http://schemas.microsoft.com/office/drawing/2016/SVG/main" r:embed="rId3"/>
              </a:ext>
            </a:extLst>
          </a:blip>
          <a:stretch>
            <a:fillRect/>
          </a:stretch>
        </p:blipFill>
        <p:spPr>
          <a:xfrm>
            <a:off x="2197114" y="1418146"/>
            <a:ext cx="4374000" cy="4575600"/>
          </a:xfrm>
          <a:prstGeom prst="rect">
            <a:avLst/>
          </a:prstGeom>
        </p:spPr>
      </p:pic>
      <p:graphicFrame>
        <p:nvGraphicFramePr>
          <p:cNvPr id="14" name="表 13">
            <a:extLst>
              <a:ext uri="{FF2B5EF4-FFF2-40B4-BE49-F238E27FC236}">
                <a16:creationId xmlns:a16="http://schemas.microsoft.com/office/drawing/2014/main" id="{E9E48F70-D1E0-4354-A78C-5480B658CAEA}"/>
              </a:ext>
            </a:extLst>
          </p:cNvPr>
          <p:cNvGraphicFramePr>
            <a:graphicFrameLocks noGrp="1"/>
          </p:cNvGraphicFramePr>
          <p:nvPr>
            <p:extLst>
              <p:ext uri="{D42A27DB-BD31-4B8C-83A1-F6EECF244321}">
                <p14:modId xmlns:p14="http://schemas.microsoft.com/office/powerpoint/2010/main" val="407145602"/>
              </p:ext>
            </p:extLst>
          </p:nvPr>
        </p:nvGraphicFramePr>
        <p:xfrm>
          <a:off x="112264" y="998475"/>
          <a:ext cx="8856000" cy="4320000"/>
        </p:xfrm>
        <a:graphic>
          <a:graphicData uri="http://schemas.openxmlformats.org/drawingml/2006/table">
            <a:tbl>
              <a:tblPr>
                <a:tableStyleId>{5C22544A-7EE6-4342-B048-85BDC9FD1C3A}</a:tableStyleId>
              </a:tblPr>
              <a:tblGrid>
                <a:gridCol w="2016000">
                  <a:extLst>
                    <a:ext uri="{9D8B030D-6E8A-4147-A177-3AD203B41FA5}">
                      <a16:colId xmlns:a16="http://schemas.microsoft.com/office/drawing/2014/main" val="1624642474"/>
                    </a:ext>
                  </a:extLst>
                </a:gridCol>
                <a:gridCol w="4392000">
                  <a:extLst>
                    <a:ext uri="{9D8B030D-6E8A-4147-A177-3AD203B41FA5}">
                      <a16:colId xmlns:a16="http://schemas.microsoft.com/office/drawing/2014/main" val="1941015299"/>
                    </a:ext>
                  </a:extLst>
                </a:gridCol>
                <a:gridCol w="1512000">
                  <a:extLst>
                    <a:ext uri="{9D8B030D-6E8A-4147-A177-3AD203B41FA5}">
                      <a16:colId xmlns:a16="http://schemas.microsoft.com/office/drawing/2014/main" val="1780108316"/>
                    </a:ext>
                  </a:extLst>
                </a:gridCol>
                <a:gridCol w="936000">
                  <a:extLst>
                    <a:ext uri="{9D8B030D-6E8A-4147-A177-3AD203B41FA5}">
                      <a16:colId xmlns:a16="http://schemas.microsoft.com/office/drawing/2014/main" val="3098113276"/>
                    </a:ext>
                  </a:extLst>
                </a:gridCol>
              </a:tblGrid>
              <a:tr h="432000">
                <a:tc>
                  <a:txBody>
                    <a:bodyPr/>
                    <a:lstStyle/>
                    <a:p>
                      <a:pPr algn="l" fontAlgn="ctr"/>
                      <a:endParaRPr lang="zh-TW"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オッズ比</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p>
                      <a:pPr algn="ctr"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95</a:t>
                      </a: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CI</a:t>
                      </a: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a:t>
                      </a:r>
                    </a:p>
                  </a:txBody>
                  <a:tcPr marL="4835" marR="4835" marT="4835" marB="0" anchor="ctr">
                    <a:lnB w="28575" cap="flat" cmpd="sng" algn="ctr">
                      <a:solidFill>
                        <a:schemeClr val="bg1">
                          <a:lumMod val="50000"/>
                        </a:schemeClr>
                      </a:solidFill>
                      <a:prstDash val="solid"/>
                      <a:round/>
                      <a:headEnd type="none" w="med" len="med"/>
                      <a:tailEnd type="none" w="med" len="med"/>
                    </a:lnB>
                    <a:noFill/>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n</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28575"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63113913"/>
                  </a:ext>
                </a:extLst>
              </a:tr>
              <a:tr h="432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Amutha</a:t>
                      </a:r>
                      <a:r>
                        <a:rPr lang="en-US" sz="1400" b="1" u="none" strike="noStrike" dirty="0">
                          <a:effectLst/>
                          <a:latin typeface="Meiryo UI" panose="020B0604030504040204" pitchFamily="50" charset="-128"/>
                          <a:ea typeface="Meiryo UI" panose="020B0604030504040204" pitchFamily="50" charset="-128"/>
                        </a:rPr>
                        <a:t> A.,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1.12 </a:t>
                      </a:r>
                    </a:p>
                    <a:p>
                      <a:pPr algn="ctr" fontAlgn="ctr"/>
                      <a:r>
                        <a:rPr lang="en-US" altLang="ja-JP" sz="1400" b="1" u="none" strike="noStrike" dirty="0">
                          <a:effectLst/>
                          <a:latin typeface="Meiryo UI" panose="020B0604030504040204" pitchFamily="50" charset="-128"/>
                          <a:ea typeface="Meiryo UI" panose="020B0604030504040204" pitchFamily="50" charset="-128"/>
                        </a:rPr>
                        <a:t>(0.98, 1.27)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28575" cap="flat" cmpd="sng" algn="ctr">
                      <a:solidFill>
                        <a:schemeClr val="bg1">
                          <a:lumMod val="50000"/>
                        </a:schemeClr>
                      </a:solidFill>
                      <a:prstDash val="solid"/>
                      <a:round/>
                      <a:headEnd type="none" w="med" len="med"/>
                      <a:tailEnd type="none" w="med" len="med"/>
                    </a:lnT>
                    <a:noFill/>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90</a:t>
                      </a:r>
                    </a:p>
                  </a:txBody>
                  <a:tcPr marL="4835" marR="4835" marT="4835" marB="0" anchor="ctr">
                    <a:lnT w="28575" cap="flat" cmpd="sng" algn="ctr">
                      <a:solidFill>
                        <a:schemeClr val="bg1">
                          <a:lumMod val="50000"/>
                        </a:schemeClr>
                      </a:solidFill>
                      <a:prstDash val="solid"/>
                      <a:round/>
                      <a:headEnd type="none" w="med" len="med"/>
                      <a:tailEnd type="none" w="med" len="med"/>
                    </a:lnT>
                    <a:noFill/>
                  </a:tcPr>
                </a:tc>
                <a:extLst>
                  <a:ext uri="{0D108BD9-81ED-4DB2-BD59-A6C34878D82A}">
                    <a16:rowId xmlns:a16="http://schemas.microsoft.com/office/drawing/2014/main" val="1443776914"/>
                  </a:ext>
                </a:extLst>
              </a:tr>
              <a:tr h="432000">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Chan, J.C.,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0.98</a:t>
                      </a:r>
                    </a:p>
                    <a:p>
                      <a:pPr algn="ctr" fontAlgn="ctr"/>
                      <a:r>
                        <a:rPr lang="en-US" altLang="ja-JP" sz="1400" b="1" u="none" strike="noStrike" dirty="0">
                          <a:effectLst/>
                          <a:latin typeface="Meiryo UI" panose="020B0604030504040204" pitchFamily="50" charset="-128"/>
                          <a:ea typeface="Meiryo UI" panose="020B0604030504040204" pitchFamily="50" charset="-128"/>
                        </a:rPr>
                        <a:t> (0.97, 0.99)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9,506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961910785"/>
                  </a:ext>
                </a:extLst>
              </a:tr>
              <a:tr h="432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Kenealy</a:t>
                      </a:r>
                      <a:r>
                        <a:rPr lang="en-US" sz="1400" b="1" u="none" strike="noStrike" dirty="0">
                          <a:effectLst/>
                          <a:latin typeface="Meiryo UI" panose="020B0604030504040204" pitchFamily="50" charset="-128"/>
                          <a:ea typeface="Meiryo UI" panose="020B0604030504040204" pitchFamily="50" charset="-128"/>
                        </a:rPr>
                        <a:t>, T.,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0.96</a:t>
                      </a:r>
                    </a:p>
                    <a:p>
                      <a:pPr algn="ctr" fontAlgn="ctr"/>
                      <a:r>
                        <a:rPr lang="en-US" altLang="ja-JP" sz="1400" b="1" u="none" strike="noStrike" dirty="0">
                          <a:effectLst/>
                          <a:latin typeface="Meiryo UI" panose="020B0604030504040204" pitchFamily="50" charset="-128"/>
                          <a:ea typeface="Meiryo UI" panose="020B0604030504040204" pitchFamily="50" charset="-128"/>
                        </a:rPr>
                        <a:t> (0.95, 0.96)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65,547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2376174796"/>
                  </a:ext>
                </a:extLst>
              </a:tr>
              <a:tr h="432000">
                <a:tc>
                  <a:txBody>
                    <a:bodyPr/>
                    <a:lstStyle/>
                    <a:p>
                      <a:pPr algn="l" fontAlgn="ctr"/>
                      <a:r>
                        <a:rPr lang="en-US" sz="1400" b="1" u="none" strike="noStrike" spc="-50" baseline="0" dirty="0" err="1">
                          <a:effectLst/>
                          <a:latin typeface="Meiryo UI" panose="020B0604030504040204" pitchFamily="50" charset="-128"/>
                          <a:ea typeface="Meiryo UI" panose="020B0604030504040204" pitchFamily="50" charset="-128"/>
                        </a:rPr>
                        <a:t>Nanayakkara</a:t>
                      </a:r>
                      <a:r>
                        <a:rPr lang="en-US" sz="1400" b="1" u="none" strike="noStrike" spc="-50" baseline="0" dirty="0">
                          <a:effectLst/>
                          <a:latin typeface="Meiryo UI" panose="020B0604030504040204" pitchFamily="50" charset="-128"/>
                          <a:ea typeface="Meiryo UI" panose="020B0604030504040204" pitchFamily="50" charset="-128"/>
                        </a:rPr>
                        <a:t>, N., et al</a:t>
                      </a:r>
                      <a:endParaRPr lang="en-US" sz="1400" b="1" i="0" u="none" strike="noStrike" spc="-50" baseline="0"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0.93</a:t>
                      </a:r>
                    </a:p>
                    <a:p>
                      <a:pPr algn="ctr" fontAlgn="ctr"/>
                      <a:r>
                        <a:rPr lang="en-US" altLang="ja-JP" sz="1400" b="1" u="none" strike="noStrike" dirty="0">
                          <a:effectLst/>
                          <a:latin typeface="Meiryo UI" panose="020B0604030504040204" pitchFamily="50" charset="-128"/>
                          <a:ea typeface="Meiryo UI" panose="020B0604030504040204" pitchFamily="50" charset="-128"/>
                        </a:rPr>
                        <a:t> (0.92, 0.93)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3,033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2380449972"/>
                  </a:ext>
                </a:extLst>
              </a:tr>
              <a:tr h="432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Pradeepa</a:t>
                      </a:r>
                      <a:r>
                        <a:rPr lang="en-US" sz="1400" b="1" u="none" strike="noStrike" dirty="0">
                          <a:effectLst/>
                          <a:latin typeface="Meiryo UI" panose="020B0604030504040204" pitchFamily="50" charset="-128"/>
                          <a:ea typeface="Meiryo UI" panose="020B0604030504040204" pitchFamily="50" charset="-128"/>
                        </a:rPr>
                        <a:t> R.,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0.91</a:t>
                      </a:r>
                    </a:p>
                    <a:p>
                      <a:pPr algn="ctr" fontAlgn="ctr"/>
                      <a:r>
                        <a:rPr lang="en-US" altLang="ja-JP" sz="1400" b="1" u="none" strike="noStrike" dirty="0">
                          <a:effectLst/>
                          <a:latin typeface="Meiryo UI" panose="020B0604030504040204" pitchFamily="50" charset="-128"/>
                          <a:ea typeface="Meiryo UI" panose="020B0604030504040204" pitchFamily="50" charset="-128"/>
                        </a:rPr>
                        <a:t> (0.88, 0.95)</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1,608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1293856986"/>
                  </a:ext>
                </a:extLst>
              </a:tr>
              <a:tr h="432000">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Pugliese, G., et al </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0.96</a:t>
                      </a:r>
                    </a:p>
                    <a:p>
                      <a:pPr algn="ctr" fontAlgn="ctr"/>
                      <a:r>
                        <a:rPr lang="en-US" altLang="ja-JP" sz="1400" b="1" u="none" strike="noStrike" dirty="0">
                          <a:effectLst/>
                          <a:latin typeface="Meiryo UI" panose="020B0604030504040204" pitchFamily="50" charset="-128"/>
                          <a:ea typeface="Meiryo UI" panose="020B0604030504040204" pitchFamily="50" charset="-128"/>
                        </a:rPr>
                        <a:t> (0.95, 0.96)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15,733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399321641"/>
                  </a:ext>
                </a:extLst>
              </a:tr>
              <a:tr h="432000">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Yeung, R.O.,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l" fontAlgn="ctr"/>
                      <a:endParaRPr lang="ja-JP" altLang="en-US" sz="1400" b="1" i="0" u="none" strike="noStrike">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0.95</a:t>
                      </a:r>
                    </a:p>
                    <a:p>
                      <a:pPr algn="ctr" fontAlgn="ctr"/>
                      <a:r>
                        <a:rPr lang="en-US" altLang="ja-JP" sz="1400" b="1" u="none" strike="noStrike" dirty="0">
                          <a:effectLst/>
                          <a:latin typeface="Meiryo UI" panose="020B0604030504040204" pitchFamily="50" charset="-128"/>
                          <a:ea typeface="Meiryo UI" panose="020B0604030504040204" pitchFamily="50" charset="-128"/>
                        </a:rPr>
                        <a:t> (0.95, 0.96)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42,453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noFill/>
                  </a:tcPr>
                </a:tc>
                <a:extLst>
                  <a:ext uri="{0D108BD9-81ED-4DB2-BD59-A6C34878D82A}">
                    <a16:rowId xmlns:a16="http://schemas.microsoft.com/office/drawing/2014/main" val="205596182"/>
                  </a:ext>
                </a:extLst>
              </a:tr>
              <a:tr h="432000">
                <a:tc>
                  <a:txBody>
                    <a:bodyPr/>
                    <a:lstStyle/>
                    <a:p>
                      <a:pPr algn="l" fontAlgn="ctr"/>
                      <a:r>
                        <a:rPr lang="en-US" sz="1400" b="1" u="none" strike="noStrike" dirty="0" err="1">
                          <a:effectLst/>
                          <a:latin typeface="Meiryo UI" panose="020B0604030504040204" pitchFamily="50" charset="-128"/>
                          <a:ea typeface="Meiryo UI" panose="020B0604030504040204" pitchFamily="50" charset="-128"/>
                        </a:rPr>
                        <a:t>Zoungas</a:t>
                      </a:r>
                      <a:r>
                        <a:rPr lang="en-US" sz="1400" b="1" u="none" strike="noStrike" dirty="0">
                          <a:effectLst/>
                          <a:latin typeface="Meiryo UI" panose="020B0604030504040204" pitchFamily="50" charset="-128"/>
                          <a:ea typeface="Meiryo UI" panose="020B0604030504040204" pitchFamily="50" charset="-128"/>
                        </a:rPr>
                        <a:t>, S., et al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12700"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0.95</a:t>
                      </a:r>
                    </a:p>
                    <a:p>
                      <a:pPr algn="ctr" fontAlgn="ctr"/>
                      <a:r>
                        <a:rPr lang="en-US" altLang="ja-JP" sz="1400" b="1" u="none" strike="noStrike" dirty="0">
                          <a:effectLst/>
                          <a:latin typeface="Meiryo UI" panose="020B0604030504040204" pitchFamily="50" charset="-128"/>
                          <a:ea typeface="Meiryo UI" panose="020B0604030504040204" pitchFamily="50" charset="-128"/>
                        </a:rPr>
                        <a:t> (0.94, 0.96)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11,140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B w="12700" cap="flat" cmpd="sng" algn="ctr">
                      <a:noFill/>
                      <a:prstDash val="solid"/>
                      <a:round/>
                      <a:headEnd type="none" w="med" len="med"/>
                      <a:tailEnd type="none" w="med" len="med"/>
                    </a:lnB>
                    <a:noFill/>
                  </a:tcPr>
                </a:tc>
                <a:extLst>
                  <a:ext uri="{0D108BD9-81ED-4DB2-BD59-A6C34878D82A}">
                    <a16:rowId xmlns:a16="http://schemas.microsoft.com/office/drawing/2014/main" val="1862037958"/>
                  </a:ext>
                </a:extLst>
              </a:tr>
              <a:tr h="432000">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Overall </a:t>
                      </a:r>
                    </a:p>
                    <a:p>
                      <a:pPr algn="l" fontAlgn="ctr"/>
                      <a:r>
                        <a:rPr lang="en-US" sz="1400" b="1" u="none" strike="noStrike" dirty="0">
                          <a:effectLst/>
                          <a:latin typeface="Meiryo UI" panose="020B0604030504040204" pitchFamily="50" charset="-128"/>
                          <a:ea typeface="Meiryo UI" panose="020B0604030504040204" pitchFamily="50" charset="-128"/>
                        </a:rPr>
                        <a:t>(p&lt;0.001, </a:t>
                      </a:r>
                      <a:r>
                        <a:rPr lang="en-US" sz="1400" b="1" i="1" u="none" strike="noStrike" dirty="0">
                          <a:effectLst/>
                          <a:latin typeface="Meiryo UI" panose="020B0604030504040204" pitchFamily="50" charset="-128"/>
                          <a:ea typeface="Meiryo UI" panose="020B0604030504040204" pitchFamily="50" charset="-128"/>
                        </a:rPr>
                        <a:t>I</a:t>
                      </a:r>
                      <a:r>
                        <a:rPr lang="en-US" sz="1400" b="1" u="none" strike="noStrike" baseline="30000" dirty="0">
                          <a:effectLst/>
                          <a:latin typeface="Meiryo UI" panose="020B0604030504040204" pitchFamily="50" charset="-128"/>
                          <a:ea typeface="Meiryo UI" panose="020B0604030504040204" pitchFamily="50" charset="-128"/>
                        </a:rPr>
                        <a:t>2</a:t>
                      </a:r>
                      <a:r>
                        <a:rPr lang="en-US" sz="1400" b="1" u="none" strike="noStrike" dirty="0">
                          <a:effectLst/>
                          <a:latin typeface="Meiryo UI" panose="020B0604030504040204" pitchFamily="50" charset="-128"/>
                          <a:ea typeface="Meiryo UI" panose="020B0604030504040204" pitchFamily="50" charset="-128"/>
                        </a:rPr>
                        <a:t>=93%)</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fontAlgn="ct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0.95</a:t>
                      </a:r>
                    </a:p>
                    <a:p>
                      <a:pPr algn="ctr" fontAlgn="ctr"/>
                      <a:r>
                        <a:rPr lang="en-US" altLang="ja-JP" sz="1400" b="1" u="none" strike="noStrike" dirty="0">
                          <a:effectLst/>
                          <a:latin typeface="Meiryo UI" panose="020B0604030504040204" pitchFamily="50" charset="-128"/>
                          <a:ea typeface="Meiryo UI" panose="020B0604030504040204" pitchFamily="50" charset="-128"/>
                        </a:rPr>
                        <a:t> (0.94, 0.96)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149,110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4835" marR="4835" marT="4835"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608355227"/>
                  </a:ext>
                </a:extLst>
              </a:tr>
            </a:tbl>
          </a:graphicData>
        </a:graphic>
      </p:graphicFrame>
    </p:spTree>
    <p:extLst>
      <p:ext uri="{BB962C8B-B14F-4D97-AF65-F5344CB8AC3E}">
        <p14:creationId xmlns:p14="http://schemas.microsoft.com/office/powerpoint/2010/main" val="677444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808508"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結果・結論</a:t>
            </a:r>
          </a:p>
        </p:txBody>
      </p:sp>
      <p:sp>
        <p:nvSpPr>
          <p:cNvPr id="6" name="テキスト ボックス 5">
            <a:extLst>
              <a:ext uri="{FF2B5EF4-FFF2-40B4-BE49-F238E27FC236}">
                <a16:creationId xmlns:a16="http://schemas.microsoft.com/office/drawing/2014/main" id="{ADA042EE-E710-4E66-8918-D5B19DAD769F}"/>
              </a:ext>
            </a:extLst>
          </p:cNvPr>
          <p:cNvSpPr txBox="1"/>
          <p:nvPr/>
        </p:nvSpPr>
        <p:spPr>
          <a:xfrm>
            <a:off x="543709" y="1586960"/>
            <a:ext cx="8056582" cy="2862322"/>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アジア太平洋地域、ヨーロッパ、北米の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30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カ国で実施された観察研究</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26</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報／約</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130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万例を対象としたシステマチックレビューおよびメタアナリシスを行い、</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型糖尿病の診断時年齢と全死亡、合併症との関連について検討した。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型糖尿病の診断時年齢が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歳上昇する</a:t>
            </a:r>
            <a:r>
              <a:rPr lang="ja-JP" altLang="en-US" sz="1800" kern="100">
                <a:effectLst/>
                <a:latin typeface="Meiryo UI" panose="020B0604030504040204" pitchFamily="50" charset="-128"/>
                <a:ea typeface="Meiryo UI" panose="020B0604030504040204" pitchFamily="50" charset="-128"/>
                <a:cs typeface="Times New Roman" panose="02020603050405020304" pitchFamily="18" charset="0"/>
              </a:rPr>
              <a:t>ごとに、全死亡</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と大血管合併症、細小血管合併症</a:t>
            </a:r>
            <a:r>
              <a:rPr lang="ja-JP" altLang="en-US" sz="1800" kern="100">
                <a:effectLst/>
                <a:latin typeface="Meiryo UI" panose="020B0604030504040204" pitchFamily="50" charset="-128"/>
                <a:ea typeface="Meiryo UI" panose="020B0604030504040204" pitchFamily="50" charset="-128"/>
                <a:cs typeface="Times New Roman" panose="02020603050405020304" pitchFamily="18" charset="0"/>
              </a:rPr>
              <a:t>のリスク</a:t>
            </a:r>
            <a:r>
              <a:rPr lang="ja-JP" altLang="en-US" kern="100">
                <a:latin typeface="Meiryo UI" panose="020B0604030504040204" pitchFamily="50" charset="-128"/>
                <a:ea typeface="Meiryo UI" panose="020B0604030504040204" pitchFamily="50" charset="-128"/>
                <a:cs typeface="Times New Roman" panose="02020603050405020304" pitchFamily="18" charset="0"/>
              </a:rPr>
              <a:t>低下と</a:t>
            </a:r>
            <a:r>
              <a:rPr lang="ja-JP" altLang="en-US" sz="1800" kern="100">
                <a:effectLst/>
                <a:latin typeface="Meiryo UI" panose="020B0604030504040204" pitchFamily="50" charset="-128"/>
                <a:ea typeface="Meiryo UI" panose="020B0604030504040204" pitchFamily="50" charset="-128"/>
                <a:cs typeface="Times New Roman" panose="02020603050405020304" pitchFamily="18" charset="0"/>
              </a:rPr>
              <a:t>それぞれ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3</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関連していた</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著者の考察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　</a:t>
            </a:r>
            <a:r>
              <a:rPr lang="ja-JP" altLang="en-US" sz="1800" kern="100" dirty="0">
                <a:solidFill>
                  <a:srgbClr val="D82B83"/>
                </a:solidFill>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糖尿病診断時の年齢が低いほど全死亡や血管合併症のリスクが高いことが明らかに</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なった。</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型糖尿病の発症を遅らせること、および既に糖尿病と診断された者の血糖 </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値と心血管リスクプロファイルを改善するために早期かつ持続的に介入することは、</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合併症の発症や死亡を抑制するために不可欠である。</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71E3F24F-2FCC-4659-A41C-E33E8E86840C}"/>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Tree>
    <p:extLst>
      <p:ext uri="{BB962C8B-B14F-4D97-AF65-F5344CB8AC3E}">
        <p14:creationId xmlns:p14="http://schemas.microsoft.com/office/powerpoint/2010/main" val="416562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CCF89646-D4EB-45D9-AE4E-34FF84865FDE}"/>
              </a:ext>
            </a:extLst>
          </p:cNvPr>
          <p:cNvSpPr txBox="1"/>
          <p:nvPr/>
        </p:nvSpPr>
        <p:spPr>
          <a:xfrm>
            <a:off x="581361" y="1576800"/>
            <a:ext cx="7981278" cy="1754326"/>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比較可能なデータを著者から入手することが困難であったため、同定された研究の全てはメタアナリシスに含まれていない。</a:t>
            </a:r>
          </a:p>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個々の研究で用いられた定義に基づき診断時年齢を分類したが、これらの定義が異なっていた可能性がある。</a:t>
            </a:r>
          </a:p>
          <a:p>
            <a:pPr marL="285750" indent="-285750" algn="just">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対象となった研究は観察研究デザインであることから、観察データ固有のバイアス（交絡や選択）が生じていた可能性がある。</a:t>
            </a:r>
            <a:endParaRPr lang="ja-JP"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EBDE53FF-220F-4C35-8DF4-342E2C63A568}"/>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Nanayakkara N, et al. Diabetologia 64</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275-287, 2021</a:t>
            </a:r>
          </a:p>
        </p:txBody>
      </p:sp>
    </p:spTree>
    <p:extLst>
      <p:ext uri="{BB962C8B-B14F-4D97-AF65-F5344CB8AC3E}">
        <p14:creationId xmlns:p14="http://schemas.microsoft.com/office/powerpoint/2010/main" val="106215122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3282</TotalTime>
  <Words>1372</Words>
  <Application>Microsoft Office PowerPoint</Application>
  <PresentationFormat>画面に合わせる (4:3)</PresentationFormat>
  <Paragraphs>199</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小池 龍之</dc:creator>
  <cp:revision>56</cp:revision>
  <dcterms:created xsi:type="dcterms:W3CDTF">2020-12-28T01:17:54Z</dcterms:created>
  <dcterms:modified xsi:type="dcterms:W3CDTF">2025-04-07T08:39:08Z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2025-03-25T14:00:35Z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e576fea9-77a9-492a-8e38-e6be9c20e1c9</vt:lpwstr>
  </property>
  <property fmtid="{D5CDD505-2E9C-101B-9397-08002B2CF9AE}" pid="8" name="MSIP_Label_d9088468-0951-4aef-9cc3-0a346e475ddc_ContentBits">
    <vt:lpwstr>0</vt:lpwstr>
  </property>
</Properties>
</file>