
<file path=[Content_Types].xml><?xml version="1.0" encoding="utf-8"?>
<Types xmlns="http://schemas.openxmlformats.org/package/2006/content-types">
  <Default Extension="jpeg" ContentType="image/jpe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85" r:id="rId2"/>
    <p:sldId id="289" r:id="rId3"/>
    <p:sldId id="314" r:id="rId4"/>
    <p:sldId id="310" r:id="rId5"/>
    <p:sldId id="318" r:id="rId6"/>
    <p:sldId id="311" r:id="rId7"/>
    <p:sldId id="302"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9E9C8"/>
    <a:srgbClr val="D4E9EE"/>
    <a:srgbClr val="F29A4D"/>
    <a:srgbClr val="B4B4B5"/>
    <a:srgbClr val="D82B83"/>
    <a:srgbClr val="6B58A6"/>
    <a:srgbClr val="FCAF17"/>
    <a:srgbClr val="EE8AE7"/>
    <a:srgbClr val="2E75B6"/>
    <a:srgbClr val="9C99B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3" d="100"/>
          <a:sy n="63" d="100"/>
        </p:scale>
        <p:origin x="1404"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aneko, Akihiro /JP" userId="084df1b6-447a-4d54-85d1-9005414e55d4" providerId="ADAL" clId="{4959E41E-4F17-479C-9A1B-327A9EF4F5CF}"/>
    <pc:docChg chg="delSld">
      <pc:chgData name="Kaneko, Akihiro /JP" userId="084df1b6-447a-4d54-85d1-9005414e55d4" providerId="ADAL" clId="{4959E41E-4F17-479C-9A1B-327A9EF4F5CF}" dt="2025-04-09T10:16:17.262" v="0" actId="47"/>
      <pc:docMkLst>
        <pc:docMk/>
      </pc:docMkLst>
      <pc:sldChg chg="del">
        <pc:chgData name="Kaneko, Akihiro /JP" userId="084df1b6-447a-4d54-85d1-9005414e55d4" providerId="ADAL" clId="{4959E41E-4F17-479C-9A1B-327A9EF4F5CF}" dt="2025-04-09T10:16:17.262" v="0" actId="47"/>
        <pc:sldMkLst>
          <pc:docMk/>
          <pc:sldMk cId="2319764222" sldId="256"/>
        </pc:sldMkLst>
      </pc:sldChg>
      <pc:sldChg chg="del">
        <pc:chgData name="Kaneko, Akihiro /JP" userId="084df1b6-447a-4d54-85d1-9005414e55d4" providerId="ADAL" clId="{4959E41E-4F17-479C-9A1B-327A9EF4F5CF}" dt="2025-04-09T10:16:17.262" v="0" actId="47"/>
        <pc:sldMkLst>
          <pc:docMk/>
          <pc:sldMk cId="416562674" sldId="260"/>
        </pc:sldMkLst>
      </pc:sldChg>
      <pc:sldChg chg="del">
        <pc:chgData name="Kaneko, Akihiro /JP" userId="084df1b6-447a-4d54-85d1-9005414e55d4" providerId="ADAL" clId="{4959E41E-4F17-479C-9A1B-327A9EF4F5CF}" dt="2025-04-09T10:16:17.262" v="0" actId="47"/>
        <pc:sldMkLst>
          <pc:docMk/>
          <pc:sldMk cId="1062151226" sldId="267"/>
        </pc:sldMkLst>
      </pc:sldChg>
      <pc:sldChg chg="del">
        <pc:chgData name="Kaneko, Akihiro /JP" userId="084df1b6-447a-4d54-85d1-9005414e55d4" providerId="ADAL" clId="{4959E41E-4F17-479C-9A1B-327A9EF4F5CF}" dt="2025-04-09T10:16:17.262" v="0" actId="47"/>
        <pc:sldMkLst>
          <pc:docMk/>
          <pc:sldMk cId="2985491578" sldId="284"/>
        </pc:sldMkLst>
      </pc:sldChg>
      <pc:sldChg chg="del">
        <pc:chgData name="Kaneko, Akihiro /JP" userId="084df1b6-447a-4d54-85d1-9005414e55d4" providerId="ADAL" clId="{4959E41E-4F17-479C-9A1B-327A9EF4F5CF}" dt="2025-04-09T10:16:17.262" v="0" actId="47"/>
        <pc:sldMkLst>
          <pc:docMk/>
          <pc:sldMk cId="2615305792" sldId="288"/>
        </pc:sldMkLst>
      </pc:sldChg>
      <pc:sldChg chg="del">
        <pc:chgData name="Kaneko, Akihiro /JP" userId="084df1b6-447a-4d54-85d1-9005414e55d4" providerId="ADAL" clId="{4959E41E-4F17-479C-9A1B-327A9EF4F5CF}" dt="2025-04-09T10:16:17.262" v="0" actId="47"/>
        <pc:sldMkLst>
          <pc:docMk/>
          <pc:sldMk cId="117008611" sldId="304"/>
        </pc:sldMkLst>
      </pc:sldChg>
      <pc:sldChg chg="del">
        <pc:chgData name="Kaneko, Akihiro /JP" userId="084df1b6-447a-4d54-85d1-9005414e55d4" providerId="ADAL" clId="{4959E41E-4F17-479C-9A1B-327A9EF4F5CF}" dt="2025-04-09T10:16:17.262" v="0" actId="47"/>
        <pc:sldMkLst>
          <pc:docMk/>
          <pc:sldMk cId="1349088579" sldId="315"/>
        </pc:sldMkLst>
      </pc:sldChg>
      <pc:sldChg chg="del">
        <pc:chgData name="Kaneko, Akihiro /JP" userId="084df1b6-447a-4d54-85d1-9005414e55d4" providerId="ADAL" clId="{4959E41E-4F17-479C-9A1B-327A9EF4F5CF}" dt="2025-04-09T10:16:17.262" v="0" actId="47"/>
        <pc:sldMkLst>
          <pc:docMk/>
          <pc:sldMk cId="849026720" sldId="316"/>
        </pc:sldMkLst>
      </pc:sldChg>
      <pc:sldChg chg="del">
        <pc:chgData name="Kaneko, Akihiro /JP" userId="084df1b6-447a-4d54-85d1-9005414e55d4" providerId="ADAL" clId="{4959E41E-4F17-479C-9A1B-327A9EF4F5CF}" dt="2025-04-09T10:16:17.262" v="0" actId="47"/>
        <pc:sldMkLst>
          <pc:docMk/>
          <pc:sldMk cId="677444199" sldId="317"/>
        </pc:sldMkLst>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spPr>
            <a:ln w="19050" cap="rnd">
              <a:solidFill>
                <a:schemeClr val="tx1"/>
              </a:solidFill>
              <a:round/>
            </a:ln>
            <a:effectLst/>
          </c:spPr>
          <c:marker>
            <c:symbol val="circle"/>
            <c:size val="5"/>
            <c:spPr>
              <a:solidFill>
                <a:schemeClr val="accent1"/>
              </a:solidFill>
              <a:ln w="9525">
                <a:solidFill>
                  <a:schemeClr val="tx1"/>
                </a:solidFill>
              </a:ln>
              <a:effectLst/>
            </c:spPr>
          </c:marker>
          <c:dPt>
            <c:idx val="0"/>
            <c:marker>
              <c:symbol val="square"/>
              <c:size val="15"/>
              <c:spPr>
                <a:solidFill>
                  <a:srgbClr val="F29A4D"/>
                </a:solidFill>
                <a:ln w="9525">
                  <a:noFill/>
                </a:ln>
                <a:effectLst/>
              </c:spPr>
            </c:marker>
            <c:bubble3D val="0"/>
            <c:spPr>
              <a:ln w="28575" cap="rnd">
                <a:solidFill>
                  <a:srgbClr val="F29A4D"/>
                </a:solidFill>
                <a:round/>
              </a:ln>
              <a:effectLst/>
            </c:spPr>
            <c:extLst>
              <c:ext xmlns:c16="http://schemas.microsoft.com/office/drawing/2014/chart" uri="{C3380CC4-5D6E-409C-BE32-E72D297353CC}">
                <c16:uniqueId val="{00000001-3E99-4824-866B-218B166C8095}"/>
              </c:ext>
            </c:extLst>
          </c:dPt>
          <c:dPt>
            <c:idx val="1"/>
            <c:marker>
              <c:symbol val="none"/>
            </c:marker>
            <c:bubble3D val="0"/>
            <c:spPr>
              <a:ln w="38100" cap="rnd">
                <a:solidFill>
                  <a:srgbClr val="F29A4D"/>
                </a:solidFill>
                <a:round/>
              </a:ln>
              <a:effectLst/>
            </c:spPr>
            <c:extLst>
              <c:ext xmlns:c16="http://schemas.microsoft.com/office/drawing/2014/chart" uri="{C3380CC4-5D6E-409C-BE32-E72D297353CC}">
                <c16:uniqueId val="{00000003-3E99-4824-866B-218B166C8095}"/>
              </c:ext>
            </c:extLst>
          </c:dPt>
          <c:dPt>
            <c:idx val="2"/>
            <c:marker>
              <c:symbol val="none"/>
            </c:marker>
            <c:bubble3D val="0"/>
            <c:spPr>
              <a:ln w="38100" cap="rnd">
                <a:solidFill>
                  <a:srgbClr val="F29A4D"/>
                </a:solidFill>
                <a:round/>
              </a:ln>
              <a:effectLst/>
            </c:spPr>
            <c:extLst>
              <c:ext xmlns:c16="http://schemas.microsoft.com/office/drawing/2014/chart" uri="{C3380CC4-5D6E-409C-BE32-E72D297353CC}">
                <c16:uniqueId val="{00000005-3E99-4824-866B-218B166C8095}"/>
              </c:ext>
            </c:extLst>
          </c:dPt>
          <c:dPt>
            <c:idx val="3"/>
            <c:marker>
              <c:symbol val="square"/>
              <c:size val="15"/>
              <c:spPr>
                <a:solidFill>
                  <a:srgbClr val="B4B4B5"/>
                </a:solidFill>
                <a:ln w="9525">
                  <a:noFill/>
                </a:ln>
                <a:effectLst/>
              </c:spPr>
            </c:marker>
            <c:bubble3D val="0"/>
            <c:spPr>
              <a:ln w="19050" cap="rnd">
                <a:noFill/>
                <a:round/>
              </a:ln>
              <a:effectLst/>
            </c:spPr>
            <c:extLst>
              <c:ext xmlns:c16="http://schemas.microsoft.com/office/drawing/2014/chart" uri="{C3380CC4-5D6E-409C-BE32-E72D297353CC}">
                <c16:uniqueId val="{00000007-3E99-4824-866B-218B166C8095}"/>
              </c:ext>
            </c:extLst>
          </c:dPt>
          <c:dPt>
            <c:idx val="4"/>
            <c:marker>
              <c:symbol val="none"/>
            </c:marker>
            <c:bubble3D val="0"/>
            <c:spPr>
              <a:ln w="38100" cap="rnd">
                <a:solidFill>
                  <a:schemeClr val="tx1"/>
                </a:solidFill>
                <a:round/>
              </a:ln>
              <a:effectLst/>
            </c:spPr>
            <c:extLst>
              <c:ext xmlns:c16="http://schemas.microsoft.com/office/drawing/2014/chart" uri="{C3380CC4-5D6E-409C-BE32-E72D297353CC}">
                <c16:uniqueId val="{00000009-3E99-4824-866B-218B166C8095}"/>
              </c:ext>
            </c:extLst>
          </c:dPt>
          <c:dPt>
            <c:idx val="5"/>
            <c:marker>
              <c:symbol val="none"/>
            </c:marker>
            <c:bubble3D val="0"/>
            <c:spPr>
              <a:ln w="38100" cap="rnd">
                <a:solidFill>
                  <a:schemeClr val="tx1"/>
                </a:solidFill>
                <a:round/>
              </a:ln>
              <a:effectLst/>
            </c:spPr>
            <c:extLst>
              <c:ext xmlns:c16="http://schemas.microsoft.com/office/drawing/2014/chart" uri="{C3380CC4-5D6E-409C-BE32-E72D297353CC}">
                <c16:uniqueId val="{0000000B-3E99-4824-866B-218B166C8095}"/>
              </c:ext>
            </c:extLst>
          </c:dPt>
          <c:dPt>
            <c:idx val="6"/>
            <c:marker>
              <c:symbol val="square"/>
              <c:size val="15"/>
              <c:spPr>
                <a:solidFill>
                  <a:schemeClr val="accent5">
                    <a:lumMod val="40000"/>
                    <a:lumOff val="60000"/>
                  </a:schemeClr>
                </a:solidFill>
                <a:ln w="9525">
                  <a:noFill/>
                </a:ln>
                <a:effectLst/>
              </c:spPr>
            </c:marker>
            <c:bubble3D val="0"/>
            <c:spPr>
              <a:ln w="19050" cap="rnd">
                <a:noFill/>
                <a:round/>
              </a:ln>
              <a:effectLst/>
            </c:spPr>
            <c:extLst>
              <c:ext xmlns:c16="http://schemas.microsoft.com/office/drawing/2014/chart" uri="{C3380CC4-5D6E-409C-BE32-E72D297353CC}">
                <c16:uniqueId val="{0000000D-3E99-4824-866B-218B166C8095}"/>
              </c:ext>
            </c:extLst>
          </c:dPt>
          <c:dPt>
            <c:idx val="7"/>
            <c:marker>
              <c:symbol val="none"/>
            </c:marker>
            <c:bubble3D val="0"/>
            <c:spPr>
              <a:ln w="38100" cap="rnd">
                <a:solidFill>
                  <a:schemeClr val="tx1"/>
                </a:solidFill>
                <a:round/>
              </a:ln>
              <a:effectLst/>
            </c:spPr>
            <c:extLst>
              <c:ext xmlns:c16="http://schemas.microsoft.com/office/drawing/2014/chart" uri="{C3380CC4-5D6E-409C-BE32-E72D297353CC}">
                <c16:uniqueId val="{0000000F-3E99-4824-866B-218B166C8095}"/>
              </c:ext>
            </c:extLst>
          </c:dPt>
          <c:dPt>
            <c:idx val="8"/>
            <c:marker>
              <c:symbol val="none"/>
            </c:marker>
            <c:bubble3D val="0"/>
            <c:spPr>
              <a:ln w="38100" cap="rnd">
                <a:solidFill>
                  <a:schemeClr val="accent5">
                    <a:lumMod val="40000"/>
                    <a:lumOff val="60000"/>
                  </a:schemeClr>
                </a:solidFill>
                <a:round/>
              </a:ln>
              <a:effectLst/>
            </c:spPr>
            <c:extLst>
              <c:ext xmlns:c16="http://schemas.microsoft.com/office/drawing/2014/chart" uri="{C3380CC4-5D6E-409C-BE32-E72D297353CC}">
                <c16:uniqueId val="{00000011-3E99-4824-866B-218B166C8095}"/>
              </c:ext>
            </c:extLst>
          </c:dPt>
          <c:dPt>
            <c:idx val="9"/>
            <c:marker>
              <c:symbol val="square"/>
              <c:size val="14"/>
              <c:spPr>
                <a:solidFill>
                  <a:srgbClr val="00B0F0"/>
                </a:solidFill>
                <a:ln w="9525">
                  <a:noFill/>
                </a:ln>
                <a:effectLst/>
              </c:spPr>
            </c:marker>
            <c:bubble3D val="0"/>
            <c:spPr>
              <a:ln w="19050" cap="rnd">
                <a:noFill/>
                <a:round/>
              </a:ln>
              <a:effectLst/>
            </c:spPr>
            <c:extLst>
              <c:ext xmlns:c16="http://schemas.microsoft.com/office/drawing/2014/chart" uri="{C3380CC4-5D6E-409C-BE32-E72D297353CC}">
                <c16:uniqueId val="{00000013-3E99-4824-866B-218B166C8095}"/>
              </c:ext>
            </c:extLst>
          </c:dPt>
          <c:dPt>
            <c:idx val="10"/>
            <c:marker>
              <c:symbol val="none"/>
            </c:marker>
            <c:bubble3D val="0"/>
            <c:spPr>
              <a:ln w="38100" cap="rnd">
                <a:solidFill>
                  <a:schemeClr val="tx1"/>
                </a:solidFill>
                <a:round/>
              </a:ln>
              <a:effectLst/>
            </c:spPr>
            <c:extLst>
              <c:ext xmlns:c16="http://schemas.microsoft.com/office/drawing/2014/chart" uri="{C3380CC4-5D6E-409C-BE32-E72D297353CC}">
                <c16:uniqueId val="{00000015-3E99-4824-866B-218B166C8095}"/>
              </c:ext>
            </c:extLst>
          </c:dPt>
          <c:dPt>
            <c:idx val="11"/>
            <c:marker>
              <c:symbol val="none"/>
            </c:marker>
            <c:bubble3D val="0"/>
            <c:spPr>
              <a:ln w="38100" cap="rnd">
                <a:solidFill>
                  <a:srgbClr val="00B0F0"/>
                </a:solidFill>
                <a:round/>
              </a:ln>
              <a:effectLst/>
            </c:spPr>
            <c:extLst>
              <c:ext xmlns:c16="http://schemas.microsoft.com/office/drawing/2014/chart" uri="{C3380CC4-5D6E-409C-BE32-E72D297353CC}">
                <c16:uniqueId val="{00000017-3E99-4824-866B-218B166C8095}"/>
              </c:ext>
            </c:extLst>
          </c:dPt>
          <c:xVal>
            <c:numRef>
              <c:f>Sheet1!$A$1:$A$12</c:f>
              <c:numCache>
                <c:formatCode>General</c:formatCode>
                <c:ptCount val="12"/>
                <c:pt idx="0">
                  <c:v>0.41</c:v>
                </c:pt>
                <c:pt idx="1">
                  <c:v>0.15</c:v>
                </c:pt>
                <c:pt idx="2">
                  <c:v>1.1100000000000001</c:v>
                </c:pt>
                <c:pt idx="3">
                  <c:v>1</c:v>
                </c:pt>
                <c:pt idx="4">
                  <c:v>1</c:v>
                </c:pt>
                <c:pt idx="5">
                  <c:v>1</c:v>
                </c:pt>
                <c:pt idx="6">
                  <c:v>0.79</c:v>
                </c:pt>
                <c:pt idx="7">
                  <c:v>0.43</c:v>
                </c:pt>
                <c:pt idx="8">
                  <c:v>1.46</c:v>
                </c:pt>
                <c:pt idx="9">
                  <c:v>0.52</c:v>
                </c:pt>
                <c:pt idx="10">
                  <c:v>0.32</c:v>
                </c:pt>
                <c:pt idx="11">
                  <c:v>0.86</c:v>
                </c:pt>
              </c:numCache>
            </c:numRef>
          </c:xVal>
          <c:yVal>
            <c:numRef>
              <c:f>Sheet1!$B$1:$B$12</c:f>
              <c:numCache>
                <c:formatCode>General</c:formatCode>
                <c:ptCount val="12"/>
                <c:pt idx="0">
                  <c:v>4</c:v>
                </c:pt>
                <c:pt idx="1">
                  <c:v>4</c:v>
                </c:pt>
                <c:pt idx="2">
                  <c:v>4</c:v>
                </c:pt>
                <c:pt idx="3">
                  <c:v>3</c:v>
                </c:pt>
                <c:pt idx="4">
                  <c:v>3</c:v>
                </c:pt>
                <c:pt idx="5">
                  <c:v>3</c:v>
                </c:pt>
                <c:pt idx="6">
                  <c:v>2</c:v>
                </c:pt>
                <c:pt idx="7">
                  <c:v>2</c:v>
                </c:pt>
                <c:pt idx="8">
                  <c:v>2</c:v>
                </c:pt>
                <c:pt idx="9">
                  <c:v>1</c:v>
                </c:pt>
                <c:pt idx="10">
                  <c:v>1</c:v>
                </c:pt>
                <c:pt idx="11">
                  <c:v>1</c:v>
                </c:pt>
              </c:numCache>
            </c:numRef>
          </c:yVal>
          <c:smooth val="0"/>
          <c:extLst>
            <c:ext xmlns:c16="http://schemas.microsoft.com/office/drawing/2014/chart" uri="{C3380CC4-5D6E-409C-BE32-E72D297353CC}">
              <c16:uniqueId val="{00000018-3E99-4824-866B-218B166C8095}"/>
            </c:ext>
          </c:extLst>
        </c:ser>
        <c:dLbls>
          <c:showLegendKey val="0"/>
          <c:showVal val="0"/>
          <c:showCatName val="0"/>
          <c:showSerName val="0"/>
          <c:showPercent val="0"/>
          <c:showBubbleSize val="0"/>
        </c:dLbls>
        <c:axId val="582009279"/>
        <c:axId val="582008031"/>
      </c:scatterChart>
      <c:valAx>
        <c:axId val="582009279"/>
        <c:scaling>
          <c:orientation val="minMax"/>
          <c:max val="1.5"/>
          <c:min val="0"/>
        </c:scaling>
        <c:delete val="0"/>
        <c:axPos val="b"/>
        <c:numFmt formatCode="General" sourceLinked="1"/>
        <c:majorTickMark val="out"/>
        <c:minorTickMark val="none"/>
        <c:tickLblPos val="nextTo"/>
        <c:spPr>
          <a:noFill/>
          <a:ln w="25400" cap="flat" cmpd="sng" algn="ctr">
            <a:solidFill>
              <a:schemeClr val="tx1">
                <a:lumMod val="50000"/>
                <a:lumOff val="50000"/>
              </a:schemeClr>
            </a:solidFill>
            <a:round/>
          </a:ln>
          <a:effectLst/>
        </c:spPr>
        <c:txPr>
          <a:bodyPr rot="-60000000" spcFirstLastPara="1" vertOverflow="ellipsis" vert="horz" wrap="square" anchor="ctr" anchorCtr="1"/>
          <a:lstStyle/>
          <a:p>
            <a:pPr>
              <a:defRPr sz="1100" b="1" i="0" u="none" strike="noStrike" kern="1200" baseline="0">
                <a:solidFill>
                  <a:schemeClr val="tx1"/>
                </a:solidFill>
                <a:latin typeface="Meiryo UI" panose="020B0604030504040204" pitchFamily="50" charset="-128"/>
                <a:ea typeface="Meiryo UI" panose="020B0604030504040204" pitchFamily="50" charset="-128"/>
                <a:cs typeface="+mn-cs"/>
              </a:defRPr>
            </a:pPr>
            <a:endParaRPr lang="ja-JP"/>
          </a:p>
        </c:txPr>
        <c:crossAx val="582008031"/>
        <c:crosses val="autoZero"/>
        <c:crossBetween val="midCat"/>
        <c:majorUnit val="0.2"/>
      </c:valAx>
      <c:valAx>
        <c:axId val="582008031"/>
        <c:scaling>
          <c:orientation val="minMax"/>
        </c:scaling>
        <c:delete val="1"/>
        <c:axPos val="l"/>
        <c:numFmt formatCode="General" sourceLinked="1"/>
        <c:majorTickMark val="out"/>
        <c:minorTickMark val="none"/>
        <c:tickLblPos val="nextTo"/>
        <c:crossAx val="582009279"/>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spPr>
            <a:ln w="19050" cap="rnd">
              <a:solidFill>
                <a:schemeClr val="tx1"/>
              </a:solidFill>
              <a:round/>
            </a:ln>
            <a:effectLst/>
          </c:spPr>
          <c:marker>
            <c:symbol val="circle"/>
            <c:size val="5"/>
            <c:spPr>
              <a:solidFill>
                <a:schemeClr val="accent1"/>
              </a:solidFill>
              <a:ln w="9525">
                <a:solidFill>
                  <a:schemeClr val="tx1"/>
                </a:solidFill>
              </a:ln>
              <a:effectLst/>
            </c:spPr>
          </c:marker>
          <c:dPt>
            <c:idx val="0"/>
            <c:marker>
              <c:symbol val="square"/>
              <c:size val="15"/>
              <c:spPr>
                <a:solidFill>
                  <a:srgbClr val="F29A4D"/>
                </a:solidFill>
                <a:ln w="9525">
                  <a:noFill/>
                </a:ln>
                <a:effectLst/>
              </c:spPr>
            </c:marker>
            <c:bubble3D val="0"/>
            <c:spPr>
              <a:ln w="28575" cap="rnd">
                <a:solidFill>
                  <a:srgbClr val="F29A4D"/>
                </a:solidFill>
                <a:round/>
              </a:ln>
              <a:effectLst/>
            </c:spPr>
            <c:extLst>
              <c:ext xmlns:c16="http://schemas.microsoft.com/office/drawing/2014/chart" uri="{C3380CC4-5D6E-409C-BE32-E72D297353CC}">
                <c16:uniqueId val="{00000001-2531-4243-AFD1-4DC7277FAFB9}"/>
              </c:ext>
            </c:extLst>
          </c:dPt>
          <c:dPt>
            <c:idx val="1"/>
            <c:marker>
              <c:symbol val="none"/>
            </c:marker>
            <c:bubble3D val="0"/>
            <c:spPr>
              <a:ln w="38100" cap="rnd">
                <a:solidFill>
                  <a:srgbClr val="C00000"/>
                </a:solidFill>
                <a:round/>
              </a:ln>
              <a:effectLst/>
            </c:spPr>
            <c:extLst>
              <c:ext xmlns:c16="http://schemas.microsoft.com/office/drawing/2014/chart" uri="{C3380CC4-5D6E-409C-BE32-E72D297353CC}">
                <c16:uniqueId val="{00000003-2531-4243-AFD1-4DC7277FAFB9}"/>
              </c:ext>
            </c:extLst>
          </c:dPt>
          <c:dPt>
            <c:idx val="2"/>
            <c:marker>
              <c:symbol val="none"/>
            </c:marker>
            <c:bubble3D val="0"/>
            <c:spPr>
              <a:ln w="38100" cap="rnd">
                <a:solidFill>
                  <a:srgbClr val="F29A4D"/>
                </a:solidFill>
                <a:round/>
              </a:ln>
              <a:effectLst/>
            </c:spPr>
            <c:extLst>
              <c:ext xmlns:c16="http://schemas.microsoft.com/office/drawing/2014/chart" uri="{C3380CC4-5D6E-409C-BE32-E72D297353CC}">
                <c16:uniqueId val="{00000005-2531-4243-AFD1-4DC7277FAFB9}"/>
              </c:ext>
            </c:extLst>
          </c:dPt>
          <c:dPt>
            <c:idx val="3"/>
            <c:marker>
              <c:symbol val="square"/>
              <c:size val="15"/>
              <c:spPr>
                <a:solidFill>
                  <a:srgbClr val="B4B4B5"/>
                </a:solidFill>
                <a:ln w="9525">
                  <a:noFill/>
                </a:ln>
                <a:effectLst/>
              </c:spPr>
            </c:marker>
            <c:bubble3D val="0"/>
            <c:spPr>
              <a:ln w="19050" cap="rnd">
                <a:noFill/>
                <a:round/>
              </a:ln>
              <a:effectLst/>
            </c:spPr>
            <c:extLst>
              <c:ext xmlns:c16="http://schemas.microsoft.com/office/drawing/2014/chart" uri="{C3380CC4-5D6E-409C-BE32-E72D297353CC}">
                <c16:uniqueId val="{00000007-2531-4243-AFD1-4DC7277FAFB9}"/>
              </c:ext>
            </c:extLst>
          </c:dPt>
          <c:dPt>
            <c:idx val="4"/>
            <c:marker>
              <c:symbol val="none"/>
            </c:marker>
            <c:bubble3D val="0"/>
            <c:spPr>
              <a:ln w="38100" cap="rnd">
                <a:solidFill>
                  <a:schemeClr val="tx1"/>
                </a:solidFill>
                <a:round/>
              </a:ln>
              <a:effectLst/>
            </c:spPr>
            <c:extLst>
              <c:ext xmlns:c16="http://schemas.microsoft.com/office/drawing/2014/chart" uri="{C3380CC4-5D6E-409C-BE32-E72D297353CC}">
                <c16:uniqueId val="{00000009-2531-4243-AFD1-4DC7277FAFB9}"/>
              </c:ext>
            </c:extLst>
          </c:dPt>
          <c:dPt>
            <c:idx val="5"/>
            <c:marker>
              <c:symbol val="none"/>
            </c:marker>
            <c:bubble3D val="0"/>
            <c:spPr>
              <a:ln w="38100" cap="rnd">
                <a:solidFill>
                  <a:schemeClr val="tx1"/>
                </a:solidFill>
                <a:round/>
              </a:ln>
              <a:effectLst/>
            </c:spPr>
            <c:extLst>
              <c:ext xmlns:c16="http://schemas.microsoft.com/office/drawing/2014/chart" uri="{C3380CC4-5D6E-409C-BE32-E72D297353CC}">
                <c16:uniqueId val="{0000000B-2531-4243-AFD1-4DC7277FAFB9}"/>
              </c:ext>
            </c:extLst>
          </c:dPt>
          <c:dPt>
            <c:idx val="6"/>
            <c:marker>
              <c:symbol val="square"/>
              <c:size val="15"/>
              <c:spPr>
                <a:solidFill>
                  <a:schemeClr val="accent5">
                    <a:lumMod val="40000"/>
                    <a:lumOff val="60000"/>
                  </a:schemeClr>
                </a:solidFill>
                <a:ln w="9525">
                  <a:noFill/>
                </a:ln>
                <a:effectLst/>
              </c:spPr>
            </c:marker>
            <c:bubble3D val="0"/>
            <c:spPr>
              <a:ln w="19050" cap="rnd">
                <a:noFill/>
                <a:round/>
              </a:ln>
              <a:effectLst/>
            </c:spPr>
            <c:extLst>
              <c:ext xmlns:c16="http://schemas.microsoft.com/office/drawing/2014/chart" uri="{C3380CC4-5D6E-409C-BE32-E72D297353CC}">
                <c16:uniqueId val="{0000000D-2531-4243-AFD1-4DC7277FAFB9}"/>
              </c:ext>
            </c:extLst>
          </c:dPt>
          <c:dPt>
            <c:idx val="7"/>
            <c:marker>
              <c:symbol val="none"/>
            </c:marker>
            <c:bubble3D val="0"/>
            <c:spPr>
              <a:ln w="38100" cap="rnd">
                <a:solidFill>
                  <a:schemeClr val="tx1"/>
                </a:solidFill>
                <a:round/>
              </a:ln>
              <a:effectLst/>
            </c:spPr>
            <c:extLst>
              <c:ext xmlns:c16="http://schemas.microsoft.com/office/drawing/2014/chart" uri="{C3380CC4-5D6E-409C-BE32-E72D297353CC}">
                <c16:uniqueId val="{0000000F-2531-4243-AFD1-4DC7277FAFB9}"/>
              </c:ext>
            </c:extLst>
          </c:dPt>
          <c:dPt>
            <c:idx val="8"/>
            <c:marker>
              <c:symbol val="none"/>
            </c:marker>
            <c:bubble3D val="0"/>
            <c:spPr>
              <a:ln w="38100" cap="rnd">
                <a:solidFill>
                  <a:schemeClr val="accent5">
                    <a:lumMod val="40000"/>
                    <a:lumOff val="60000"/>
                  </a:schemeClr>
                </a:solidFill>
                <a:round/>
              </a:ln>
              <a:effectLst/>
            </c:spPr>
            <c:extLst>
              <c:ext xmlns:c16="http://schemas.microsoft.com/office/drawing/2014/chart" uri="{C3380CC4-5D6E-409C-BE32-E72D297353CC}">
                <c16:uniqueId val="{00000011-2531-4243-AFD1-4DC7277FAFB9}"/>
              </c:ext>
            </c:extLst>
          </c:dPt>
          <c:dPt>
            <c:idx val="9"/>
            <c:marker>
              <c:symbol val="square"/>
              <c:size val="14"/>
              <c:spPr>
                <a:solidFill>
                  <a:srgbClr val="00B0F0"/>
                </a:solidFill>
                <a:ln w="9525">
                  <a:noFill/>
                </a:ln>
                <a:effectLst/>
              </c:spPr>
            </c:marker>
            <c:bubble3D val="0"/>
            <c:spPr>
              <a:ln w="19050" cap="rnd">
                <a:noFill/>
                <a:round/>
              </a:ln>
              <a:effectLst/>
            </c:spPr>
            <c:extLst>
              <c:ext xmlns:c16="http://schemas.microsoft.com/office/drawing/2014/chart" uri="{C3380CC4-5D6E-409C-BE32-E72D297353CC}">
                <c16:uniqueId val="{00000013-2531-4243-AFD1-4DC7277FAFB9}"/>
              </c:ext>
            </c:extLst>
          </c:dPt>
          <c:dPt>
            <c:idx val="10"/>
            <c:marker>
              <c:symbol val="none"/>
            </c:marker>
            <c:bubble3D val="0"/>
            <c:spPr>
              <a:ln w="38100" cap="rnd">
                <a:solidFill>
                  <a:schemeClr val="tx1"/>
                </a:solidFill>
                <a:round/>
              </a:ln>
              <a:effectLst/>
            </c:spPr>
            <c:extLst>
              <c:ext xmlns:c16="http://schemas.microsoft.com/office/drawing/2014/chart" uri="{C3380CC4-5D6E-409C-BE32-E72D297353CC}">
                <c16:uniqueId val="{00000015-2531-4243-AFD1-4DC7277FAFB9}"/>
              </c:ext>
            </c:extLst>
          </c:dPt>
          <c:dPt>
            <c:idx val="11"/>
            <c:marker>
              <c:symbol val="none"/>
            </c:marker>
            <c:bubble3D val="0"/>
            <c:spPr>
              <a:ln w="38100" cap="rnd">
                <a:solidFill>
                  <a:srgbClr val="00B0F0"/>
                </a:solidFill>
                <a:round/>
              </a:ln>
              <a:effectLst/>
            </c:spPr>
            <c:extLst>
              <c:ext xmlns:c16="http://schemas.microsoft.com/office/drawing/2014/chart" uri="{C3380CC4-5D6E-409C-BE32-E72D297353CC}">
                <c16:uniqueId val="{00000017-2531-4243-AFD1-4DC7277FAFB9}"/>
              </c:ext>
            </c:extLst>
          </c:dPt>
          <c:xVal>
            <c:numRef>
              <c:f>Sheet1!$A$1:$A$12</c:f>
              <c:numCache>
                <c:formatCode>General</c:formatCode>
                <c:ptCount val="12"/>
                <c:pt idx="0">
                  <c:v>1.63</c:v>
                </c:pt>
                <c:pt idx="1">
                  <c:v>0.83</c:v>
                </c:pt>
                <c:pt idx="2">
                  <c:v>3.19</c:v>
                </c:pt>
                <c:pt idx="3">
                  <c:v>1</c:v>
                </c:pt>
                <c:pt idx="4">
                  <c:v>1</c:v>
                </c:pt>
                <c:pt idx="5">
                  <c:v>1</c:v>
                </c:pt>
                <c:pt idx="6">
                  <c:v>1.08</c:v>
                </c:pt>
                <c:pt idx="7">
                  <c:v>0.6</c:v>
                </c:pt>
                <c:pt idx="8">
                  <c:v>1.93</c:v>
                </c:pt>
                <c:pt idx="9">
                  <c:v>1.1200000000000001</c:v>
                </c:pt>
                <c:pt idx="10">
                  <c:v>0.52</c:v>
                </c:pt>
                <c:pt idx="11">
                  <c:v>2.37</c:v>
                </c:pt>
              </c:numCache>
            </c:numRef>
          </c:xVal>
          <c:yVal>
            <c:numRef>
              <c:f>Sheet1!$B$1:$B$12</c:f>
              <c:numCache>
                <c:formatCode>General</c:formatCode>
                <c:ptCount val="12"/>
                <c:pt idx="0">
                  <c:v>4</c:v>
                </c:pt>
                <c:pt idx="1">
                  <c:v>4</c:v>
                </c:pt>
                <c:pt idx="2">
                  <c:v>4</c:v>
                </c:pt>
                <c:pt idx="3">
                  <c:v>3</c:v>
                </c:pt>
                <c:pt idx="4">
                  <c:v>3</c:v>
                </c:pt>
                <c:pt idx="5">
                  <c:v>3</c:v>
                </c:pt>
                <c:pt idx="6">
                  <c:v>2</c:v>
                </c:pt>
                <c:pt idx="7">
                  <c:v>2</c:v>
                </c:pt>
                <c:pt idx="8">
                  <c:v>2</c:v>
                </c:pt>
                <c:pt idx="9">
                  <c:v>1</c:v>
                </c:pt>
                <c:pt idx="10">
                  <c:v>1</c:v>
                </c:pt>
                <c:pt idx="11">
                  <c:v>1</c:v>
                </c:pt>
              </c:numCache>
            </c:numRef>
          </c:yVal>
          <c:smooth val="0"/>
          <c:extLst>
            <c:ext xmlns:c16="http://schemas.microsoft.com/office/drawing/2014/chart" uri="{C3380CC4-5D6E-409C-BE32-E72D297353CC}">
              <c16:uniqueId val="{00000018-2531-4243-AFD1-4DC7277FAFB9}"/>
            </c:ext>
          </c:extLst>
        </c:ser>
        <c:dLbls>
          <c:showLegendKey val="0"/>
          <c:showVal val="0"/>
          <c:showCatName val="0"/>
          <c:showSerName val="0"/>
          <c:showPercent val="0"/>
          <c:showBubbleSize val="0"/>
        </c:dLbls>
        <c:axId val="582009279"/>
        <c:axId val="582008031"/>
      </c:scatterChart>
      <c:valAx>
        <c:axId val="582009279"/>
        <c:scaling>
          <c:orientation val="minMax"/>
          <c:max val="3.2"/>
          <c:min val="0"/>
        </c:scaling>
        <c:delete val="0"/>
        <c:axPos val="b"/>
        <c:numFmt formatCode="General" sourceLinked="1"/>
        <c:majorTickMark val="out"/>
        <c:minorTickMark val="none"/>
        <c:tickLblPos val="nextTo"/>
        <c:spPr>
          <a:noFill/>
          <a:ln w="25400" cap="flat" cmpd="sng" algn="ctr">
            <a:solidFill>
              <a:schemeClr val="tx1">
                <a:lumMod val="50000"/>
                <a:lumOff val="50000"/>
              </a:schemeClr>
            </a:solidFill>
            <a:round/>
          </a:ln>
          <a:effectLst/>
        </c:spPr>
        <c:txPr>
          <a:bodyPr rot="-60000000" spcFirstLastPara="1" vertOverflow="ellipsis" vert="horz" wrap="square" anchor="ctr" anchorCtr="1"/>
          <a:lstStyle/>
          <a:p>
            <a:pPr>
              <a:defRPr sz="1100" b="1" i="0" u="none" strike="noStrike" kern="1200" baseline="0">
                <a:solidFill>
                  <a:schemeClr val="tx1"/>
                </a:solidFill>
                <a:latin typeface="Meiryo UI" panose="020B0604030504040204" pitchFamily="50" charset="-128"/>
                <a:ea typeface="Meiryo UI" panose="020B0604030504040204" pitchFamily="50" charset="-128"/>
                <a:cs typeface="+mn-cs"/>
              </a:defRPr>
            </a:pPr>
            <a:endParaRPr lang="ja-JP"/>
          </a:p>
        </c:txPr>
        <c:crossAx val="582008031"/>
        <c:crosses val="autoZero"/>
        <c:crossBetween val="midCat"/>
        <c:majorUnit val="0.5"/>
      </c:valAx>
      <c:valAx>
        <c:axId val="582008031"/>
        <c:scaling>
          <c:orientation val="minMax"/>
        </c:scaling>
        <c:delete val="1"/>
        <c:axPos val="l"/>
        <c:numFmt formatCode="General" sourceLinked="1"/>
        <c:majorTickMark val="out"/>
        <c:minorTickMark val="none"/>
        <c:tickLblPos val="nextTo"/>
        <c:crossAx val="582009279"/>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8C930461-80BB-4160-9F82-64393340A6B5}" type="datetimeFigureOut">
              <a:rPr kumimoji="1" lang="ja-JP" altLang="en-US" smtClean="0"/>
              <a:t>2025/4/9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cxnSp>
        <p:nvCxnSpPr>
          <p:cNvPr id="9" name="直線コネクタ 8">
            <a:extLst>
              <a:ext uri="{FF2B5EF4-FFF2-40B4-BE49-F238E27FC236}">
                <a16:creationId xmlns:a16="http://schemas.microsoft.com/office/drawing/2014/main" id="{6F9250A6-B099-400D-9710-92BF8CB9C185}"/>
              </a:ext>
            </a:extLst>
          </p:cNvPr>
          <p:cNvCxnSpPr/>
          <p:nvPr userDrawn="1"/>
        </p:nvCxnSpPr>
        <p:spPr>
          <a:xfrm>
            <a:off x="0" y="949911"/>
            <a:ext cx="9144000" cy="0"/>
          </a:xfrm>
          <a:prstGeom prst="line">
            <a:avLst/>
          </a:prstGeom>
          <a:ln w="19050">
            <a:solidFill>
              <a:srgbClr val="224463"/>
            </a:solidFill>
          </a:ln>
        </p:spPr>
        <p:style>
          <a:lnRef idx="1">
            <a:schemeClr val="accent1"/>
          </a:lnRef>
          <a:fillRef idx="0">
            <a:schemeClr val="accent1"/>
          </a:fillRef>
          <a:effectRef idx="0">
            <a:schemeClr val="accent1"/>
          </a:effectRef>
          <a:fontRef idx="minor">
            <a:schemeClr val="tx1"/>
          </a:fontRef>
        </p:style>
      </p:cxnSp>
      <p:cxnSp>
        <p:nvCxnSpPr>
          <p:cNvPr id="12" name="直線コネクタ 11">
            <a:extLst>
              <a:ext uri="{FF2B5EF4-FFF2-40B4-BE49-F238E27FC236}">
                <a16:creationId xmlns:a16="http://schemas.microsoft.com/office/drawing/2014/main" id="{949A9316-DB8C-4BBF-B0BE-21331DABACED}"/>
              </a:ext>
            </a:extLst>
          </p:cNvPr>
          <p:cNvCxnSpPr/>
          <p:nvPr userDrawn="1"/>
        </p:nvCxnSpPr>
        <p:spPr>
          <a:xfrm>
            <a:off x="0" y="915882"/>
            <a:ext cx="9144000" cy="0"/>
          </a:xfrm>
          <a:prstGeom prst="line">
            <a:avLst/>
          </a:prstGeom>
          <a:ln w="19050">
            <a:solidFill>
              <a:srgbClr val="D82B8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97998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C930461-80BB-4160-9F82-64393340A6B5}" type="datetimeFigureOut">
              <a:rPr kumimoji="1" lang="ja-JP" altLang="en-US" smtClean="0"/>
              <a:t>2025/4/9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33016763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C930461-80BB-4160-9F82-64393340A6B5}" type="datetimeFigureOut">
              <a:rPr kumimoji="1" lang="ja-JP" altLang="en-US" smtClean="0"/>
              <a:t>2025/4/9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13371054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C930461-80BB-4160-9F82-64393340A6B5}" type="datetimeFigureOut">
              <a:rPr kumimoji="1" lang="ja-JP" altLang="en-US" smtClean="0"/>
              <a:t>2025/4/9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29969030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8C930461-80BB-4160-9F82-64393340A6B5}" type="datetimeFigureOut">
              <a:rPr kumimoji="1" lang="ja-JP" altLang="en-US" smtClean="0"/>
              <a:t>2025/4/9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32000015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8C930461-80BB-4160-9F82-64393340A6B5}" type="datetimeFigureOut">
              <a:rPr kumimoji="1" lang="ja-JP" altLang="en-US" smtClean="0"/>
              <a:t>2025/4/9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8445849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8C930461-80BB-4160-9F82-64393340A6B5}" type="datetimeFigureOut">
              <a:rPr kumimoji="1" lang="ja-JP" altLang="en-US" smtClean="0"/>
              <a:t>2025/4/9</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1573016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8C930461-80BB-4160-9F82-64393340A6B5}" type="datetimeFigureOut">
              <a:rPr kumimoji="1" lang="ja-JP" altLang="en-US" smtClean="0"/>
              <a:t>2025/4/9</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24470394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C930461-80BB-4160-9F82-64393340A6B5}" type="datetimeFigureOut">
              <a:rPr kumimoji="1" lang="ja-JP" altLang="en-US" smtClean="0"/>
              <a:t>2025/4/9</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17608645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C930461-80BB-4160-9F82-64393340A6B5}" type="datetimeFigureOut">
              <a:rPr kumimoji="1" lang="ja-JP" altLang="en-US" smtClean="0"/>
              <a:t>2025/4/9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19372950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C930461-80BB-4160-9F82-64393340A6B5}" type="datetimeFigureOut">
              <a:rPr kumimoji="1" lang="ja-JP" altLang="en-US" smtClean="0"/>
              <a:t>2025/4/9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18277868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C930461-80BB-4160-9F82-64393340A6B5}" type="datetimeFigureOut">
              <a:rPr kumimoji="1" lang="ja-JP" altLang="en-US" smtClean="0"/>
              <a:t>2025/4/9</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188690415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0AB75EC4-257A-45D9-86DA-641E258230F2}"/>
              </a:ext>
            </a:extLst>
          </p:cNvPr>
          <p:cNvSpPr txBox="1"/>
          <p:nvPr/>
        </p:nvSpPr>
        <p:spPr>
          <a:xfrm>
            <a:off x="488617" y="3278723"/>
            <a:ext cx="6181124" cy="584775"/>
          </a:xfrm>
          <a:prstGeom prst="rect">
            <a:avLst/>
          </a:prstGeom>
          <a:noFill/>
        </p:spPr>
        <p:txBody>
          <a:bodyPr wrap="square" rtlCol="0">
            <a:spAutoFit/>
          </a:bodyPr>
          <a:lstStyle/>
          <a:p>
            <a:r>
              <a:rPr lang="en-US" altLang="ja-JP" sz="1600" kern="100" dirty="0">
                <a:effectLst/>
                <a:latin typeface="Meiryo UI" panose="020B0604030504040204" pitchFamily="50" charset="-128"/>
                <a:ea typeface="Meiryo UI" panose="020B0604030504040204" pitchFamily="50" charset="-128"/>
                <a:cs typeface="Calibri" panose="020F0502020204030204" pitchFamily="34" charset="0"/>
              </a:rPr>
              <a:t>Moderate weight change following diabetes diagnosis and 10 year incidence of cardiovascular disease and mortality</a:t>
            </a:r>
            <a:endParaRPr lang="ja-JP" altLang="ja-JP" sz="1600" kern="100" dirty="0">
              <a:effectLst/>
              <a:latin typeface="Meiryo UI" panose="020B0604030504040204" pitchFamily="50" charset="-128"/>
              <a:ea typeface="Meiryo UI" panose="020B0604030504040204" pitchFamily="50" charset="-128"/>
              <a:cs typeface="Calibri" panose="020F0502020204030204" pitchFamily="34" charset="0"/>
            </a:endParaRPr>
          </a:p>
        </p:txBody>
      </p:sp>
      <p:sp>
        <p:nvSpPr>
          <p:cNvPr id="3" name="テキスト ボックス 2">
            <a:extLst>
              <a:ext uri="{FF2B5EF4-FFF2-40B4-BE49-F238E27FC236}">
                <a16:creationId xmlns:a16="http://schemas.microsoft.com/office/drawing/2014/main" id="{9B86290F-27B0-4B04-AF8E-88480F80109B}"/>
              </a:ext>
            </a:extLst>
          </p:cNvPr>
          <p:cNvSpPr txBox="1"/>
          <p:nvPr/>
        </p:nvSpPr>
        <p:spPr>
          <a:xfrm>
            <a:off x="488617" y="1662896"/>
            <a:ext cx="7005444" cy="1615827"/>
          </a:xfrm>
          <a:prstGeom prst="rect">
            <a:avLst/>
          </a:prstGeom>
          <a:noFill/>
        </p:spPr>
        <p:txBody>
          <a:bodyPr wrap="none" rtlCol="0">
            <a:spAutoFit/>
          </a:bodyPr>
          <a:lstStyle/>
          <a:p>
            <a:r>
              <a:rPr kumimoji="1" lang="en-US" altLang="ja-JP" sz="3300" b="1" dirty="0">
                <a:solidFill>
                  <a:srgbClr val="002060"/>
                </a:solidFill>
                <a:latin typeface="Meiryo UI" panose="020B0604030504040204" pitchFamily="50" charset="-128"/>
                <a:ea typeface="Meiryo UI" panose="020B0604030504040204" pitchFamily="50" charset="-128"/>
              </a:rPr>
              <a:t>2</a:t>
            </a:r>
            <a:r>
              <a:rPr kumimoji="1" lang="ja-JP" altLang="en-US" sz="3300" b="1" dirty="0">
                <a:solidFill>
                  <a:srgbClr val="002060"/>
                </a:solidFill>
                <a:latin typeface="Meiryo UI" panose="020B0604030504040204" pitchFamily="50" charset="-128"/>
                <a:ea typeface="Meiryo UI" panose="020B0604030504040204" pitchFamily="50" charset="-128"/>
              </a:rPr>
              <a:t>型糖尿病の診断</a:t>
            </a:r>
            <a:r>
              <a:rPr kumimoji="1" lang="en-US" altLang="ja-JP" sz="3300" b="1" dirty="0">
                <a:solidFill>
                  <a:srgbClr val="002060"/>
                </a:solidFill>
                <a:latin typeface="Meiryo UI" panose="020B0604030504040204" pitchFamily="50" charset="-128"/>
                <a:ea typeface="Meiryo UI" panose="020B0604030504040204" pitchFamily="50" charset="-128"/>
              </a:rPr>
              <a:t>1</a:t>
            </a:r>
            <a:r>
              <a:rPr kumimoji="1" lang="ja-JP" altLang="en-US" sz="3300" b="1" dirty="0">
                <a:solidFill>
                  <a:srgbClr val="002060"/>
                </a:solidFill>
                <a:latin typeface="Meiryo UI" panose="020B0604030504040204" pitchFamily="50" charset="-128"/>
                <a:ea typeface="Meiryo UI" panose="020B0604030504040204" pitchFamily="50" charset="-128"/>
              </a:rPr>
              <a:t>年後の体重変化と</a:t>
            </a:r>
            <a:endParaRPr kumimoji="1" lang="en-US" altLang="ja-JP" sz="3300" b="1" dirty="0">
              <a:solidFill>
                <a:srgbClr val="002060"/>
              </a:solidFill>
              <a:latin typeface="Meiryo UI" panose="020B0604030504040204" pitchFamily="50" charset="-128"/>
              <a:ea typeface="Meiryo UI" panose="020B0604030504040204" pitchFamily="50" charset="-128"/>
            </a:endParaRPr>
          </a:p>
          <a:p>
            <a:r>
              <a:rPr kumimoji="1" lang="ja-JP" altLang="en-US" sz="3300" b="1" dirty="0">
                <a:solidFill>
                  <a:srgbClr val="002060"/>
                </a:solidFill>
                <a:latin typeface="Meiryo UI" panose="020B0604030504040204" pitchFamily="50" charset="-128"/>
                <a:ea typeface="Meiryo UI" panose="020B0604030504040204" pitchFamily="50" charset="-128"/>
              </a:rPr>
              <a:t>心血管イベントおよび心血管リスク因子</a:t>
            </a:r>
            <a:endParaRPr kumimoji="1" lang="en-US" altLang="ja-JP" sz="3300" b="1" dirty="0">
              <a:solidFill>
                <a:srgbClr val="002060"/>
              </a:solidFill>
              <a:latin typeface="Meiryo UI" panose="020B0604030504040204" pitchFamily="50" charset="-128"/>
              <a:ea typeface="Meiryo UI" panose="020B0604030504040204" pitchFamily="50" charset="-128"/>
            </a:endParaRPr>
          </a:p>
          <a:p>
            <a:r>
              <a:rPr kumimoji="1" lang="ja-JP" altLang="en-US" sz="3300" b="1" dirty="0">
                <a:solidFill>
                  <a:srgbClr val="002060"/>
                </a:solidFill>
                <a:latin typeface="Meiryo UI" panose="020B0604030504040204" pitchFamily="50" charset="-128"/>
                <a:ea typeface="Meiryo UI" panose="020B0604030504040204" pitchFamily="50" charset="-128"/>
              </a:rPr>
              <a:t>との関連を検討</a:t>
            </a:r>
            <a:endParaRPr kumimoji="1" lang="ja-JP" altLang="en-US" sz="3300" b="1" u="sng" dirty="0">
              <a:latin typeface="Meiryo UI" panose="020B0604030504040204" pitchFamily="50" charset="-128"/>
              <a:ea typeface="Meiryo UI" panose="020B0604030504040204" pitchFamily="50" charset="-128"/>
            </a:endParaRPr>
          </a:p>
        </p:txBody>
      </p:sp>
      <p:sp>
        <p:nvSpPr>
          <p:cNvPr id="4" name="テキスト ボックス 3">
            <a:extLst>
              <a:ext uri="{FF2B5EF4-FFF2-40B4-BE49-F238E27FC236}">
                <a16:creationId xmlns:a16="http://schemas.microsoft.com/office/drawing/2014/main" id="{C14F2FFC-E784-410C-8560-56BE52CF5C90}"/>
              </a:ext>
            </a:extLst>
          </p:cNvPr>
          <p:cNvSpPr txBox="1"/>
          <p:nvPr/>
        </p:nvSpPr>
        <p:spPr>
          <a:xfrm>
            <a:off x="488617" y="3933220"/>
            <a:ext cx="5893280" cy="338554"/>
          </a:xfrm>
          <a:prstGeom prst="rect">
            <a:avLst/>
          </a:prstGeom>
          <a:noFill/>
        </p:spPr>
        <p:txBody>
          <a:bodyPr wrap="none" rtlCol="0">
            <a:spAutoFit/>
          </a:bodyPr>
          <a:lstStyle/>
          <a:p>
            <a:r>
              <a:rPr lang="en-US" altLang="ja-JP" sz="1600" kern="100" dirty="0">
                <a:effectLst/>
                <a:latin typeface="Meiryo UI" panose="020B0604030504040204" pitchFamily="50" charset="-128"/>
                <a:ea typeface="Meiryo UI" panose="020B0604030504040204" pitchFamily="50" charset="-128"/>
                <a:cs typeface="Times New Roman" panose="02020603050405020304" pitchFamily="18" charset="0"/>
              </a:rPr>
              <a:t>Strelitz J, et al.: </a:t>
            </a:r>
            <a:r>
              <a:rPr lang="en-US" altLang="ja-JP" sz="1600" kern="100" dirty="0" err="1">
                <a:effectLst/>
                <a:latin typeface="Meiryo UI" panose="020B0604030504040204" pitchFamily="50" charset="-128"/>
                <a:ea typeface="Meiryo UI" panose="020B0604030504040204" pitchFamily="50" charset="-128"/>
                <a:cs typeface="Times New Roman" panose="02020603050405020304" pitchFamily="18" charset="0"/>
              </a:rPr>
              <a:t>Diabetologia</a:t>
            </a:r>
            <a:r>
              <a:rPr lang="en-US" altLang="ja-JP" sz="1600" kern="100" dirty="0">
                <a:effectLst/>
                <a:latin typeface="Meiryo UI" panose="020B0604030504040204" pitchFamily="50" charset="-128"/>
                <a:ea typeface="Meiryo UI" panose="020B0604030504040204" pitchFamily="50" charset="-128"/>
                <a:cs typeface="Times New Roman" panose="02020603050405020304" pitchFamily="18" charset="0"/>
              </a:rPr>
              <a:t> 62</a:t>
            </a:r>
            <a:r>
              <a:rPr lang="ja-JP" altLang="en-US" sz="1600" kern="100" dirty="0">
                <a:effectLst/>
                <a:latin typeface="Meiryo UI" panose="020B0604030504040204" pitchFamily="50" charset="-128"/>
                <a:ea typeface="Meiryo UI" panose="020B0604030504040204" pitchFamily="50" charset="-128"/>
                <a:cs typeface="Times New Roman" panose="02020603050405020304" pitchFamily="18" charset="0"/>
              </a:rPr>
              <a:t>（</a:t>
            </a:r>
            <a:r>
              <a:rPr lang="en-US" altLang="ja-JP" sz="1600" kern="100" dirty="0">
                <a:effectLst/>
                <a:latin typeface="Meiryo UI" panose="020B0604030504040204" pitchFamily="50" charset="-128"/>
                <a:ea typeface="Meiryo UI" panose="020B0604030504040204" pitchFamily="50" charset="-128"/>
                <a:cs typeface="Times New Roman" panose="02020603050405020304" pitchFamily="18" charset="0"/>
              </a:rPr>
              <a:t>8</a:t>
            </a:r>
            <a:r>
              <a:rPr lang="ja-JP" altLang="en-US" sz="1600" kern="100" dirty="0">
                <a:effectLst/>
                <a:latin typeface="Meiryo UI" panose="020B0604030504040204" pitchFamily="50" charset="-128"/>
                <a:ea typeface="Meiryo UI" panose="020B0604030504040204" pitchFamily="50" charset="-128"/>
                <a:cs typeface="Times New Roman" panose="02020603050405020304" pitchFamily="18" charset="0"/>
              </a:rPr>
              <a:t>）</a:t>
            </a:r>
            <a:r>
              <a:rPr lang="en-US" altLang="ja-JP" sz="1600" kern="100" dirty="0">
                <a:effectLst/>
                <a:latin typeface="Meiryo UI" panose="020B0604030504040204" pitchFamily="50" charset="-128"/>
                <a:ea typeface="Meiryo UI" panose="020B0604030504040204" pitchFamily="50" charset="-128"/>
                <a:cs typeface="Times New Roman" panose="02020603050405020304" pitchFamily="18" charset="0"/>
              </a:rPr>
              <a:t>: 1391-1402, 2019</a:t>
            </a:r>
            <a:endParaRPr kumimoji="1" lang="ja-JP" altLang="en-US" sz="1600" dirty="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9ADEAF36-1CC9-4CA9-86FE-958FA3A1D380}"/>
              </a:ext>
            </a:extLst>
          </p:cNvPr>
          <p:cNvSpPr txBox="1"/>
          <p:nvPr/>
        </p:nvSpPr>
        <p:spPr>
          <a:xfrm>
            <a:off x="6911795" y="6606101"/>
            <a:ext cx="2241170" cy="260864"/>
          </a:xfrm>
          <a:prstGeom prst="rect">
            <a:avLst/>
          </a:prstGeom>
          <a:noFill/>
        </p:spPr>
        <p:txBody>
          <a:bodyPr wrap="square">
            <a:spAutoFit/>
          </a:bodyPr>
          <a:lstStyle/>
          <a:p>
            <a:r>
              <a:rPr lang="en-US" altLang="ja-JP" sz="1050" dirty="0">
                <a:effectLst/>
                <a:latin typeface="Meiryo UI" panose="020B0604030504040204" pitchFamily="50" charset="-128"/>
                <a:cs typeface="ＭＳ Ｐゴシック" panose="020B0600070205080204" pitchFamily="50" charset="-128"/>
              </a:rPr>
              <a:t>MAT-JP-2109513-1.0-10/2021</a:t>
            </a:r>
            <a:endParaRPr lang="ja-JP" altLang="en-US" sz="1050" dirty="0"/>
          </a:p>
        </p:txBody>
      </p:sp>
    </p:spTree>
    <p:extLst>
      <p:ext uri="{BB962C8B-B14F-4D97-AF65-F5344CB8AC3E}">
        <p14:creationId xmlns:p14="http://schemas.microsoft.com/office/powerpoint/2010/main" val="34563597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A95AB634-C85A-4907-ADF6-22BC6BA25034}"/>
              </a:ext>
            </a:extLst>
          </p:cNvPr>
          <p:cNvSpPr txBox="1"/>
          <p:nvPr/>
        </p:nvSpPr>
        <p:spPr>
          <a:xfrm>
            <a:off x="239247" y="278435"/>
            <a:ext cx="1620957" cy="523220"/>
          </a:xfrm>
          <a:prstGeom prst="rect">
            <a:avLst/>
          </a:prstGeom>
          <a:noFill/>
        </p:spPr>
        <p:txBody>
          <a:bodyPr wrap="none"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研究概要</a:t>
            </a:r>
          </a:p>
        </p:txBody>
      </p:sp>
      <p:grpSp>
        <p:nvGrpSpPr>
          <p:cNvPr id="20" name="グループ化 19">
            <a:extLst>
              <a:ext uri="{FF2B5EF4-FFF2-40B4-BE49-F238E27FC236}">
                <a16:creationId xmlns:a16="http://schemas.microsoft.com/office/drawing/2014/main" id="{60C6896F-F9F0-41FA-BA38-E755A8111144}"/>
              </a:ext>
            </a:extLst>
          </p:cNvPr>
          <p:cNvGrpSpPr/>
          <p:nvPr/>
        </p:nvGrpSpPr>
        <p:grpSpPr>
          <a:xfrm>
            <a:off x="371239" y="1359376"/>
            <a:ext cx="1152000" cy="490087"/>
            <a:chOff x="286872" y="2822073"/>
            <a:chExt cx="1152000" cy="490087"/>
          </a:xfrm>
        </p:grpSpPr>
        <p:sp>
          <p:nvSpPr>
            <p:cNvPr id="12" name="四角形: 角を丸くする 11">
              <a:extLst>
                <a:ext uri="{FF2B5EF4-FFF2-40B4-BE49-F238E27FC236}">
                  <a16:creationId xmlns:a16="http://schemas.microsoft.com/office/drawing/2014/main" id="{EE49A118-E03D-4BF5-BEEB-17F3050B76D0}"/>
                </a:ext>
              </a:extLst>
            </p:cNvPr>
            <p:cNvSpPr/>
            <p:nvPr/>
          </p:nvSpPr>
          <p:spPr>
            <a:xfrm>
              <a:off x="286872" y="2822073"/>
              <a:ext cx="1152000" cy="490087"/>
            </a:xfrm>
            <a:prstGeom prst="roundRect">
              <a:avLst>
                <a:gd name="adj" fmla="val 16667"/>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endParaRPr>
            </a:p>
          </p:txBody>
        </p:sp>
        <p:sp>
          <p:nvSpPr>
            <p:cNvPr id="16" name="テキスト ボックス 15">
              <a:extLst>
                <a:ext uri="{FF2B5EF4-FFF2-40B4-BE49-F238E27FC236}">
                  <a16:creationId xmlns:a16="http://schemas.microsoft.com/office/drawing/2014/main" id="{69DE1678-DC22-4E3D-9F8A-2E25CC66E989}"/>
                </a:ext>
              </a:extLst>
            </p:cNvPr>
            <p:cNvSpPr txBox="1"/>
            <p:nvPr/>
          </p:nvSpPr>
          <p:spPr>
            <a:xfrm>
              <a:off x="506309" y="2867061"/>
              <a:ext cx="713126" cy="400110"/>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2000" b="1" i="0" u="none" strike="noStrike" kern="1200" cap="none" spc="0" normalizeH="0" baseline="0" noProof="0" dirty="0">
                  <a:ln>
                    <a:noFill/>
                  </a:ln>
                  <a:solidFill>
                    <a:srgbClr val="224463"/>
                  </a:solidFill>
                  <a:effectLst/>
                  <a:uLnTx/>
                  <a:uFillTx/>
                  <a:latin typeface="Meiryo UI" panose="020B0604030504040204" pitchFamily="50" charset="-128"/>
                  <a:ea typeface="Meiryo UI" panose="020B0604030504040204" pitchFamily="50" charset="-128"/>
                </a:rPr>
                <a:t>目的</a:t>
              </a:r>
            </a:p>
          </p:txBody>
        </p:sp>
      </p:grpSp>
      <p:sp>
        <p:nvSpPr>
          <p:cNvPr id="23" name="テキスト ボックス 22">
            <a:extLst>
              <a:ext uri="{FF2B5EF4-FFF2-40B4-BE49-F238E27FC236}">
                <a16:creationId xmlns:a16="http://schemas.microsoft.com/office/drawing/2014/main" id="{CA1FD072-8552-4CC8-8778-884905FC38D0}"/>
              </a:ext>
            </a:extLst>
          </p:cNvPr>
          <p:cNvSpPr txBox="1"/>
          <p:nvPr/>
        </p:nvSpPr>
        <p:spPr>
          <a:xfrm>
            <a:off x="1655026" y="1273417"/>
            <a:ext cx="7236000" cy="4801314"/>
          </a:xfrm>
          <a:prstGeom prst="rect">
            <a:avLst/>
          </a:prstGeom>
          <a:noFill/>
        </p:spPr>
        <p:txBody>
          <a:bodyPr wrap="square" rtlCol="0">
            <a:spAutoFit/>
          </a:bodyPr>
          <a:lstStyle/>
          <a:p>
            <a:pPr>
              <a:defRPr/>
            </a:pPr>
            <a:r>
              <a:rPr lang="en-US" altLang="ja-JP" kern="100" dirty="0">
                <a:effectLst/>
                <a:latin typeface="Meiryo UI" panose="020B0604030504040204" pitchFamily="50" charset="-128"/>
                <a:ea typeface="Meiryo UI" panose="020B0604030504040204" pitchFamily="50" charset="-128"/>
                <a:cs typeface="Times New Roman" panose="02020603050405020304" pitchFamily="18" charset="0"/>
              </a:rPr>
              <a:t>2</a:t>
            </a:r>
            <a:r>
              <a:rPr lang="ja-JP" altLang="en-US" kern="100" dirty="0">
                <a:effectLst/>
                <a:latin typeface="Meiryo UI" panose="020B0604030504040204" pitchFamily="50" charset="-128"/>
                <a:ea typeface="Meiryo UI" panose="020B0604030504040204" pitchFamily="50" charset="-128"/>
                <a:cs typeface="Times New Roman" panose="02020603050405020304" pitchFamily="18" charset="0"/>
              </a:rPr>
              <a:t>型糖尿病スクリーニングに関する集団ベース研究である</a:t>
            </a:r>
            <a:r>
              <a:rPr lang="en-US" altLang="ja-JP" kern="100" dirty="0">
                <a:effectLst/>
                <a:latin typeface="Meiryo UI" panose="020B0604030504040204" pitchFamily="50" charset="-128"/>
                <a:ea typeface="Meiryo UI" panose="020B0604030504040204" pitchFamily="50" charset="-128"/>
                <a:cs typeface="Times New Roman" panose="02020603050405020304" pitchFamily="18" charset="0"/>
              </a:rPr>
              <a:t>ADDITION-Cambridge</a:t>
            </a:r>
            <a:r>
              <a:rPr lang="ja-JP" altLang="en-US" kern="100" dirty="0">
                <a:effectLst/>
                <a:latin typeface="Meiryo UI" panose="020B0604030504040204" pitchFamily="50" charset="-128"/>
                <a:ea typeface="Meiryo UI" panose="020B0604030504040204" pitchFamily="50" charset="-128"/>
                <a:cs typeface="Times New Roman" panose="02020603050405020304" pitchFamily="18" charset="0"/>
              </a:rPr>
              <a:t>研究のデータを用いて、</a:t>
            </a:r>
            <a:r>
              <a:rPr lang="en-US" altLang="ja-JP" kern="100" dirty="0">
                <a:effectLst/>
                <a:latin typeface="Meiryo UI" panose="020B0604030504040204" pitchFamily="50" charset="-128"/>
                <a:ea typeface="Meiryo UI" panose="020B0604030504040204" pitchFamily="50" charset="-128"/>
                <a:cs typeface="Times New Roman" panose="02020603050405020304" pitchFamily="18" charset="0"/>
              </a:rPr>
              <a:t>2</a:t>
            </a:r>
            <a:r>
              <a:rPr lang="ja-JP" altLang="en-US" kern="100" dirty="0">
                <a:effectLst/>
                <a:latin typeface="Meiryo UI" panose="020B0604030504040204" pitchFamily="50" charset="-128"/>
                <a:ea typeface="Meiryo UI" panose="020B0604030504040204" pitchFamily="50" charset="-128"/>
                <a:cs typeface="Times New Roman" panose="02020603050405020304" pitchFamily="18" charset="0"/>
              </a:rPr>
              <a:t>型糖尿病診断後</a:t>
            </a:r>
            <a:r>
              <a:rPr lang="en-US" altLang="ja-JP" kern="100" dirty="0">
                <a:effectLst/>
                <a:latin typeface="Meiryo UI" panose="020B0604030504040204" pitchFamily="50" charset="-128"/>
                <a:ea typeface="Meiryo UI" panose="020B0604030504040204" pitchFamily="50" charset="-128"/>
                <a:cs typeface="Times New Roman" panose="02020603050405020304" pitchFamily="18" charset="0"/>
              </a:rPr>
              <a:t>1</a:t>
            </a:r>
            <a:r>
              <a:rPr lang="ja-JP" altLang="en-US" kern="100" dirty="0">
                <a:effectLst/>
                <a:latin typeface="Meiryo UI" panose="020B0604030504040204" pitchFamily="50" charset="-128"/>
                <a:ea typeface="Meiryo UI" panose="020B0604030504040204" pitchFamily="50" charset="-128"/>
                <a:cs typeface="Times New Roman" panose="02020603050405020304" pitchFamily="18" charset="0"/>
              </a:rPr>
              <a:t>年間の体重変化と </a:t>
            </a:r>
            <a:r>
              <a:rPr lang="en-US" altLang="ja-JP" kern="100" dirty="0">
                <a:effectLst/>
                <a:latin typeface="Meiryo UI" panose="020B0604030504040204" pitchFamily="50" charset="-128"/>
                <a:ea typeface="Meiryo UI" panose="020B0604030504040204" pitchFamily="50" charset="-128"/>
                <a:cs typeface="Times New Roman" panose="02020603050405020304" pitchFamily="18" charset="0"/>
              </a:rPr>
              <a:t>10</a:t>
            </a:r>
            <a:r>
              <a:rPr lang="ja-JP" altLang="en-US" kern="100" dirty="0">
                <a:effectLst/>
                <a:latin typeface="Meiryo UI" panose="020B0604030504040204" pitchFamily="50" charset="-128"/>
                <a:ea typeface="Meiryo UI" panose="020B0604030504040204" pitchFamily="50" charset="-128"/>
                <a:cs typeface="Times New Roman" panose="02020603050405020304" pitchFamily="18" charset="0"/>
              </a:rPr>
              <a:t>年間の心血管イベント</a:t>
            </a:r>
            <a:r>
              <a:rPr lang="ja-JP" altLang="en-US" kern="100" baseline="30000" dirty="0">
                <a:effectLst/>
                <a:latin typeface="Meiryo UI" panose="020B0604030504040204" pitchFamily="50" charset="-128"/>
                <a:ea typeface="Meiryo UI" panose="020B0604030504040204" pitchFamily="50" charset="-128"/>
                <a:cs typeface="Times New Roman" panose="02020603050405020304" pitchFamily="18" charset="0"/>
              </a:rPr>
              <a:t>＊</a:t>
            </a:r>
            <a:r>
              <a:rPr lang="ja-JP" altLang="en-US" kern="100" dirty="0">
                <a:effectLst/>
                <a:latin typeface="Meiryo UI" panose="020B0604030504040204" pitchFamily="50" charset="-128"/>
                <a:ea typeface="Meiryo UI" panose="020B0604030504040204" pitchFamily="50" charset="-128"/>
                <a:cs typeface="Times New Roman" panose="02020603050405020304" pitchFamily="18" charset="0"/>
              </a:rPr>
              <a:t>や死亡との関連、および診断後</a:t>
            </a:r>
            <a:r>
              <a:rPr lang="en-US" altLang="ja-JP" kern="100" dirty="0">
                <a:effectLst/>
                <a:latin typeface="Meiryo UI" panose="020B0604030504040204" pitchFamily="50" charset="-128"/>
                <a:ea typeface="Meiryo UI" panose="020B0604030504040204" pitchFamily="50" charset="-128"/>
                <a:cs typeface="Times New Roman" panose="02020603050405020304" pitchFamily="18" charset="0"/>
              </a:rPr>
              <a:t>1</a:t>
            </a:r>
            <a:r>
              <a:rPr lang="ja-JP" altLang="en-US" kern="100" dirty="0">
                <a:effectLst/>
                <a:latin typeface="Meiryo UI" panose="020B0604030504040204" pitchFamily="50" charset="-128"/>
                <a:ea typeface="Meiryo UI" panose="020B0604030504040204" pitchFamily="50" charset="-128"/>
                <a:cs typeface="Times New Roman" panose="02020603050405020304" pitchFamily="18" charset="0"/>
              </a:rPr>
              <a:t>年および</a:t>
            </a:r>
            <a:r>
              <a:rPr lang="en-US" altLang="ja-JP" kern="100" dirty="0">
                <a:effectLst/>
                <a:latin typeface="Meiryo UI" panose="020B0604030504040204" pitchFamily="50" charset="-128"/>
                <a:ea typeface="Meiryo UI" panose="020B0604030504040204" pitchFamily="50" charset="-128"/>
                <a:cs typeface="Times New Roman" panose="02020603050405020304" pitchFamily="18" charset="0"/>
              </a:rPr>
              <a:t>5</a:t>
            </a:r>
            <a:r>
              <a:rPr lang="ja-JP" altLang="en-US" kern="100" dirty="0">
                <a:effectLst/>
                <a:latin typeface="Meiryo UI" panose="020B0604030504040204" pitchFamily="50" charset="-128"/>
                <a:ea typeface="Meiryo UI" panose="020B0604030504040204" pitchFamily="50" charset="-128"/>
                <a:cs typeface="Times New Roman" panose="02020603050405020304" pitchFamily="18" charset="0"/>
              </a:rPr>
              <a:t>年の 心血管リスク因子に対する体重変化の影響などについて評価した。</a:t>
            </a:r>
            <a:endParaRPr lang="en-US" altLang="ja-JP" kern="100" dirty="0">
              <a:effectLst/>
              <a:latin typeface="Meiryo UI" panose="020B0604030504040204" pitchFamily="50" charset="-128"/>
              <a:ea typeface="Meiryo UI" panose="020B0604030504040204" pitchFamily="50" charset="-128"/>
              <a:cs typeface="Times New Roman" panose="02020603050405020304" pitchFamily="18" charset="0"/>
            </a:endParaRPr>
          </a:p>
          <a:p>
            <a:pPr>
              <a:defRPr/>
            </a:pPr>
            <a:endPar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endParaRPr>
          </a:p>
          <a:p>
            <a:pPr>
              <a:defRPr/>
            </a:pPr>
            <a:endParaRPr kumimoji="1" lang="en-US" altLang="ja-JP" sz="1800" kern="100" dirty="0">
              <a:solidFill>
                <a:prstClr val="black"/>
              </a:solidFill>
              <a:effectLst/>
              <a:latin typeface="Meiryo UI" panose="020B0604030504040204" pitchFamily="50" charset="-128"/>
              <a:ea typeface="Meiryo UI" panose="020B0604030504040204" pitchFamily="50" charset="-128"/>
              <a:cs typeface="Times New Roman" panose="02020603050405020304" pitchFamily="18" charset="0"/>
            </a:endParaRPr>
          </a:p>
          <a:p>
            <a:pPr>
              <a:defRPr/>
            </a:pPr>
            <a:r>
              <a:rPr kumimoji="1" lang="ja-JP" altLang="en-US"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英国で実施された</a:t>
            </a:r>
            <a:r>
              <a:rPr kumimoji="1" lang="en-US" altLang="ja-JP"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ADDITION-Cambridge</a:t>
            </a:r>
            <a:r>
              <a:rPr kumimoji="1" lang="ja-JP" altLang="en-US"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研究に</a:t>
            </a:r>
            <a:r>
              <a:rPr kumimoji="1" lang="en-US" altLang="ja-JP"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2002</a:t>
            </a:r>
            <a:r>
              <a:rPr kumimoji="1" lang="ja-JP" altLang="en-US"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a:t>
            </a:r>
            <a:r>
              <a:rPr kumimoji="1" lang="en-US" altLang="ja-JP"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06</a:t>
            </a:r>
            <a:r>
              <a:rPr kumimoji="1" lang="ja-JP" altLang="en-US"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年に登録された新規診断</a:t>
            </a:r>
            <a:r>
              <a:rPr kumimoji="1" lang="en-US" altLang="ja-JP"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2</a:t>
            </a:r>
            <a:r>
              <a:rPr kumimoji="1" lang="ja-JP" altLang="en-US"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型糖尿病患者</a:t>
            </a:r>
            <a:r>
              <a:rPr kumimoji="1" lang="en-US" altLang="ja-JP"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867</a:t>
            </a:r>
            <a:r>
              <a:rPr kumimoji="1" lang="ja-JP" altLang="en-US"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例のうち、ベースラインまたは</a:t>
            </a:r>
            <a:r>
              <a:rPr kumimoji="1" lang="en-US" altLang="ja-JP"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1</a:t>
            </a:r>
            <a:r>
              <a:rPr kumimoji="1" lang="ja-JP" altLang="en-US"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年後の体重データ欠測者および追跡</a:t>
            </a:r>
            <a:r>
              <a:rPr kumimoji="1" lang="en-US" altLang="ja-JP"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1</a:t>
            </a:r>
            <a:r>
              <a:rPr kumimoji="1" lang="ja-JP" altLang="en-US"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年目に心血管イベントが発生した者を除外した</a:t>
            </a:r>
            <a:r>
              <a:rPr kumimoji="1" lang="en-US" altLang="ja-JP"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725</a:t>
            </a:r>
            <a:r>
              <a:rPr kumimoji="1" lang="ja-JP" altLang="en-US"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例を解析対象とした。対象患者を</a:t>
            </a:r>
            <a:r>
              <a:rPr kumimoji="1" lang="en-US" altLang="ja-JP"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1</a:t>
            </a:r>
            <a:r>
              <a:rPr kumimoji="1" lang="ja-JP" altLang="en-US"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年後の体重変化度に基づき </a:t>
            </a:r>
            <a:r>
              <a:rPr kumimoji="1" lang="en-US" altLang="ja-JP"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2</a:t>
            </a:r>
            <a:r>
              <a:rPr kumimoji="1" lang="ja-JP" altLang="en-US"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％超増加群、維持群（増加度</a:t>
            </a:r>
            <a:r>
              <a:rPr kumimoji="1" lang="en-US" altLang="ja-JP"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2</a:t>
            </a:r>
            <a:r>
              <a:rPr kumimoji="1" lang="ja-JP" altLang="en-US"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％以下または減少度</a:t>
            </a:r>
            <a:r>
              <a:rPr kumimoji="1" lang="en-US" altLang="ja-JP"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2</a:t>
            </a:r>
            <a:r>
              <a:rPr kumimoji="1" lang="ja-JP" altLang="en-US"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％未満）、</a:t>
            </a:r>
            <a:r>
              <a:rPr kumimoji="1" lang="en-US" altLang="ja-JP"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2</a:t>
            </a:r>
            <a:r>
              <a:rPr kumimoji="1" lang="ja-JP" altLang="en-US"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％以上～</a:t>
            </a:r>
            <a:r>
              <a:rPr kumimoji="1" lang="en-US" altLang="ja-JP"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5</a:t>
            </a:r>
            <a:r>
              <a:rPr kumimoji="1" lang="ja-JP" altLang="en-US"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％未満減少群、</a:t>
            </a:r>
            <a:r>
              <a:rPr kumimoji="1" lang="en-US" altLang="ja-JP"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5</a:t>
            </a:r>
            <a:r>
              <a:rPr kumimoji="1" lang="ja-JP" altLang="en-US"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％以上～</a:t>
            </a:r>
            <a:r>
              <a:rPr kumimoji="1" lang="en-US" altLang="ja-JP"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10</a:t>
            </a:r>
            <a:r>
              <a:rPr kumimoji="1" lang="ja-JP" altLang="en-US"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％未満減少群、</a:t>
            </a:r>
            <a:r>
              <a:rPr kumimoji="1" lang="en-US" altLang="ja-JP"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10</a:t>
            </a:r>
            <a:r>
              <a:rPr kumimoji="1" lang="ja-JP" altLang="en-US"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％以上減少群に層別化し、 </a:t>
            </a:r>
            <a:r>
              <a:rPr kumimoji="1" lang="en-US" altLang="ja-JP"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Cox</a:t>
            </a:r>
            <a:r>
              <a:rPr kumimoji="1" lang="ja-JP" altLang="en-US"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比例ハザードモデルを用いて</a:t>
            </a:r>
            <a:r>
              <a:rPr kumimoji="1" lang="en-US" altLang="ja-JP"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10</a:t>
            </a:r>
            <a:r>
              <a:rPr kumimoji="1" lang="ja-JP" altLang="en-US"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年間の心血管疾患および死亡のハザード比</a:t>
            </a:r>
            <a:r>
              <a:rPr kumimoji="1" lang="en-US" altLang="ja-JP" b="0" i="0" u="none" strike="noStrike" kern="1200" cap="none" spc="0" normalizeH="0" baseline="30000" noProof="0" dirty="0">
                <a:ln>
                  <a:noFill/>
                </a:ln>
                <a:solidFill>
                  <a:prstClr val="black"/>
                </a:solidFill>
                <a:effectLst/>
                <a:uLnTx/>
                <a:uFillTx/>
                <a:latin typeface="Meiryo UI" panose="020B0604030504040204" pitchFamily="50" charset="-128"/>
                <a:ea typeface="Meiryo UI" panose="020B0604030504040204" pitchFamily="50" charset="-128"/>
              </a:rPr>
              <a:t>†</a:t>
            </a:r>
            <a:r>
              <a:rPr kumimoji="1" lang="ja-JP" altLang="en-US"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を推定した。体重減少が最も大きかった群における心血管イベント数が少なかったため、</a:t>
            </a:r>
            <a:r>
              <a:rPr kumimoji="1" lang="en-US" altLang="ja-JP"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5</a:t>
            </a:r>
            <a:r>
              <a:rPr kumimoji="1" lang="ja-JP" altLang="en-US"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％以上～</a:t>
            </a:r>
            <a:r>
              <a:rPr kumimoji="1" lang="en-US" altLang="ja-JP"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10</a:t>
            </a:r>
            <a:r>
              <a:rPr kumimoji="1" lang="ja-JP" altLang="en-US"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％未満減少群と</a:t>
            </a:r>
            <a:r>
              <a:rPr kumimoji="1" lang="en-US" altLang="ja-JP"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10</a:t>
            </a:r>
            <a:r>
              <a:rPr kumimoji="1" lang="ja-JP" altLang="en-US"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％以上減少群を統合した解析を行った。また、線形回帰モデルを用いて</a:t>
            </a:r>
            <a:r>
              <a:rPr kumimoji="1" lang="en-US" altLang="ja-JP"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1</a:t>
            </a:r>
            <a:r>
              <a:rPr kumimoji="1" lang="ja-JP" altLang="en-US"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年後の体重変化と</a:t>
            </a:r>
            <a:r>
              <a:rPr kumimoji="1" lang="en-US" altLang="ja-JP"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1</a:t>
            </a:r>
            <a:r>
              <a:rPr kumimoji="1" lang="ja-JP" altLang="en-US"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年後および</a:t>
            </a:r>
            <a:r>
              <a:rPr kumimoji="1" lang="en-US" altLang="ja-JP"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5</a:t>
            </a:r>
            <a:r>
              <a:rPr kumimoji="1" lang="ja-JP" altLang="en-US"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年後の心血管リスク因子（血圧、脂質、</a:t>
            </a:r>
            <a:r>
              <a:rPr kumimoji="1" lang="en-US" altLang="ja-JP"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HbA1c</a:t>
            </a:r>
            <a:r>
              <a:rPr kumimoji="1" lang="ja-JP" altLang="en-US"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）との関連について検討した。</a:t>
            </a:r>
            <a:endParaRPr kumimoji="1" lang="en-US" altLang="ja-JP" dirty="0">
              <a:solidFill>
                <a:prstClr val="black"/>
              </a:solidFill>
              <a:latin typeface="Meiryo UI" panose="020B0604030504040204" pitchFamily="50" charset="-128"/>
              <a:ea typeface="Meiryo UI" panose="020B0604030504040204" pitchFamily="50" charset="-128"/>
            </a:endParaRPr>
          </a:p>
        </p:txBody>
      </p:sp>
      <p:grpSp>
        <p:nvGrpSpPr>
          <p:cNvPr id="19" name="グループ化 18">
            <a:extLst>
              <a:ext uri="{FF2B5EF4-FFF2-40B4-BE49-F238E27FC236}">
                <a16:creationId xmlns:a16="http://schemas.microsoft.com/office/drawing/2014/main" id="{788C2281-A633-4091-B9E5-966316F8FC44}"/>
              </a:ext>
            </a:extLst>
          </p:cNvPr>
          <p:cNvGrpSpPr/>
          <p:nvPr/>
        </p:nvGrpSpPr>
        <p:grpSpPr>
          <a:xfrm>
            <a:off x="371239" y="2977647"/>
            <a:ext cx="1152000" cy="725220"/>
            <a:chOff x="286872" y="2823514"/>
            <a:chExt cx="1152000" cy="725220"/>
          </a:xfrm>
        </p:grpSpPr>
        <p:sp>
          <p:nvSpPr>
            <p:cNvPr id="21" name="四角形: 角を丸くする 20">
              <a:extLst>
                <a:ext uri="{FF2B5EF4-FFF2-40B4-BE49-F238E27FC236}">
                  <a16:creationId xmlns:a16="http://schemas.microsoft.com/office/drawing/2014/main" id="{1A81CB27-3F07-4808-A980-7B5CC90E9CAB}"/>
                </a:ext>
              </a:extLst>
            </p:cNvPr>
            <p:cNvSpPr/>
            <p:nvPr/>
          </p:nvSpPr>
          <p:spPr>
            <a:xfrm>
              <a:off x="286872" y="2823514"/>
              <a:ext cx="1152000" cy="720000"/>
            </a:xfrm>
            <a:prstGeom prst="roundRect">
              <a:avLst>
                <a:gd name="adj" fmla="val 16667"/>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endParaRPr>
            </a:p>
          </p:txBody>
        </p:sp>
        <p:sp>
          <p:nvSpPr>
            <p:cNvPr id="24" name="テキスト ボックス 23">
              <a:extLst>
                <a:ext uri="{FF2B5EF4-FFF2-40B4-BE49-F238E27FC236}">
                  <a16:creationId xmlns:a16="http://schemas.microsoft.com/office/drawing/2014/main" id="{89B1D956-B683-44AF-8208-330DB418F710}"/>
                </a:ext>
              </a:extLst>
            </p:cNvPr>
            <p:cNvSpPr txBox="1"/>
            <p:nvPr/>
          </p:nvSpPr>
          <p:spPr>
            <a:xfrm>
              <a:off x="497344" y="2840848"/>
              <a:ext cx="713126" cy="707886"/>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2000" b="1" i="0" u="none" strike="noStrike" kern="1200" cap="none" spc="0" normalizeH="0" baseline="0" noProof="0" dirty="0">
                  <a:ln>
                    <a:noFill/>
                  </a:ln>
                  <a:solidFill>
                    <a:srgbClr val="224463"/>
                  </a:solidFill>
                  <a:effectLst/>
                  <a:uLnTx/>
                  <a:uFillTx/>
                  <a:latin typeface="Meiryo UI" panose="020B0604030504040204" pitchFamily="50" charset="-128"/>
                  <a:ea typeface="Meiryo UI" panose="020B0604030504040204" pitchFamily="50" charset="-128"/>
                </a:rPr>
                <a:t>対象</a:t>
              </a:r>
              <a:endParaRPr kumimoji="1" lang="en-US" altLang="ja-JP" sz="2000" b="1" i="0" u="none" strike="noStrike" kern="1200" cap="none" spc="0" normalizeH="0" baseline="0" noProof="0" dirty="0">
                <a:ln>
                  <a:noFill/>
                </a:ln>
                <a:solidFill>
                  <a:srgbClr val="224463"/>
                </a:solidFill>
                <a:effectLst/>
                <a:uLnTx/>
                <a:uFillTx/>
                <a:latin typeface="Meiryo UI" panose="020B0604030504040204" pitchFamily="50" charset="-128"/>
                <a:ea typeface="Meiryo UI" panose="020B0604030504040204" pitchFamily="50" charset="-128"/>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2000" b="1" i="0" u="none" strike="noStrike" kern="1200" cap="none" spc="0" normalizeH="0" baseline="0" noProof="0" dirty="0">
                  <a:ln>
                    <a:noFill/>
                  </a:ln>
                  <a:solidFill>
                    <a:srgbClr val="224463"/>
                  </a:solidFill>
                  <a:effectLst/>
                  <a:uLnTx/>
                  <a:uFillTx/>
                  <a:latin typeface="Meiryo UI" panose="020B0604030504040204" pitchFamily="50" charset="-128"/>
                  <a:ea typeface="Meiryo UI" panose="020B0604030504040204" pitchFamily="50" charset="-128"/>
                </a:rPr>
                <a:t>方法</a:t>
              </a:r>
            </a:p>
          </p:txBody>
        </p:sp>
      </p:grpSp>
      <p:sp>
        <p:nvSpPr>
          <p:cNvPr id="14" name="テキスト ボックス 13">
            <a:extLst>
              <a:ext uri="{FF2B5EF4-FFF2-40B4-BE49-F238E27FC236}">
                <a16:creationId xmlns:a16="http://schemas.microsoft.com/office/drawing/2014/main" id="{890B5AA6-6EF1-49BD-BAC9-604F3FDC4716}"/>
              </a:ext>
            </a:extLst>
          </p:cNvPr>
          <p:cNvSpPr txBox="1"/>
          <p:nvPr/>
        </p:nvSpPr>
        <p:spPr>
          <a:xfrm>
            <a:off x="4784806" y="6604084"/>
            <a:ext cx="4359194" cy="253916"/>
          </a:xfrm>
          <a:prstGeom prst="rect">
            <a:avLst/>
          </a:prstGeom>
          <a:noFill/>
        </p:spPr>
        <p:txBody>
          <a:bodyPr wrap="square" rtlCol="0">
            <a:spAutoFit/>
          </a:bodyPr>
          <a:lstStyle/>
          <a:p>
            <a:pPr algn="r"/>
            <a:r>
              <a:rPr kumimoji="1" lang="en-US" altLang="ja-JP" sz="1050" dirty="0">
                <a:latin typeface="Meiryo UI" panose="020B0604030504040204" pitchFamily="50" charset="-128"/>
                <a:ea typeface="Meiryo UI" panose="020B0604030504040204" pitchFamily="50" charset="-128"/>
              </a:rPr>
              <a:t>Strelitz J, et al.: </a:t>
            </a:r>
            <a:r>
              <a:rPr kumimoji="1" lang="en-US" altLang="ja-JP" sz="1050" dirty="0" err="1">
                <a:latin typeface="Meiryo UI" panose="020B0604030504040204" pitchFamily="50" charset="-128"/>
                <a:ea typeface="Meiryo UI" panose="020B0604030504040204" pitchFamily="50" charset="-128"/>
              </a:rPr>
              <a:t>Diabetologia</a:t>
            </a:r>
            <a:r>
              <a:rPr kumimoji="1" lang="en-US" altLang="ja-JP" sz="1050" dirty="0">
                <a:latin typeface="Meiryo UI" panose="020B0604030504040204" pitchFamily="50" charset="-128"/>
                <a:ea typeface="Meiryo UI" panose="020B0604030504040204" pitchFamily="50" charset="-128"/>
              </a:rPr>
              <a:t> 62</a:t>
            </a:r>
            <a:r>
              <a:rPr kumimoji="1" lang="ja-JP" altLang="en-US" sz="1050" dirty="0">
                <a:latin typeface="Meiryo UI" panose="020B0604030504040204" pitchFamily="50" charset="-128"/>
                <a:ea typeface="Meiryo UI" panose="020B0604030504040204" pitchFamily="50" charset="-128"/>
              </a:rPr>
              <a:t>（</a:t>
            </a:r>
            <a:r>
              <a:rPr kumimoji="1" lang="en-US" altLang="ja-JP" sz="1050" dirty="0">
                <a:latin typeface="Meiryo UI" panose="020B0604030504040204" pitchFamily="50" charset="-128"/>
                <a:ea typeface="Meiryo UI" panose="020B0604030504040204" pitchFamily="50" charset="-128"/>
              </a:rPr>
              <a:t>8</a:t>
            </a:r>
            <a:r>
              <a:rPr kumimoji="1" lang="ja-JP" altLang="en-US" sz="1050" dirty="0">
                <a:latin typeface="Meiryo UI" panose="020B0604030504040204" pitchFamily="50" charset="-128"/>
                <a:ea typeface="Meiryo UI" panose="020B0604030504040204" pitchFamily="50" charset="-128"/>
              </a:rPr>
              <a:t>）</a:t>
            </a:r>
            <a:r>
              <a:rPr kumimoji="1" lang="en-US" altLang="ja-JP" sz="1050" dirty="0">
                <a:latin typeface="Meiryo UI" panose="020B0604030504040204" pitchFamily="50" charset="-128"/>
                <a:ea typeface="Meiryo UI" panose="020B0604030504040204" pitchFamily="50" charset="-128"/>
              </a:rPr>
              <a:t>: 1391-1402, 2019</a:t>
            </a:r>
          </a:p>
        </p:txBody>
      </p:sp>
      <p:sp>
        <p:nvSpPr>
          <p:cNvPr id="2" name="テキスト ボックス 1">
            <a:extLst>
              <a:ext uri="{FF2B5EF4-FFF2-40B4-BE49-F238E27FC236}">
                <a16:creationId xmlns:a16="http://schemas.microsoft.com/office/drawing/2014/main" id="{03796990-84A4-483E-B4B6-778A3D91975C}"/>
              </a:ext>
            </a:extLst>
          </p:cNvPr>
          <p:cNvSpPr txBox="1"/>
          <p:nvPr/>
        </p:nvSpPr>
        <p:spPr>
          <a:xfrm>
            <a:off x="5788445" y="2414325"/>
            <a:ext cx="2954655" cy="276999"/>
          </a:xfrm>
          <a:prstGeom prst="rect">
            <a:avLst/>
          </a:prstGeom>
          <a:noFill/>
        </p:spPr>
        <p:txBody>
          <a:bodyPr wrap="none" rtlCol="0" anchor="ctr">
            <a:spAutoFit/>
          </a:bodyPr>
          <a:lstStyle/>
          <a:p>
            <a:pPr algn="ctr"/>
            <a:r>
              <a:rPr kumimoji="1" lang="zh-CN" altLang="en-US" sz="1200" dirty="0">
                <a:latin typeface="Meiryo UI" panose="020B0604030504040204" pitchFamily="50" charset="-128"/>
                <a:ea typeface="Meiryo UI" panose="020B0604030504040204" pitchFamily="50" charset="-128"/>
              </a:rPr>
              <a:t>＊心筋梗塞、脳卒中、下肢切断、血行再建</a:t>
            </a:r>
            <a:endParaRPr kumimoji="1" lang="ja-JP" altLang="en-US" sz="1200" dirty="0">
              <a:latin typeface="Meiryo UI" panose="020B0604030504040204" pitchFamily="50" charset="-128"/>
              <a:ea typeface="Meiryo UI" panose="020B0604030504040204" pitchFamily="50" charset="-128"/>
            </a:endParaRPr>
          </a:p>
        </p:txBody>
      </p:sp>
      <p:sp>
        <p:nvSpPr>
          <p:cNvPr id="13" name="テキスト ボックス 12">
            <a:extLst>
              <a:ext uri="{FF2B5EF4-FFF2-40B4-BE49-F238E27FC236}">
                <a16:creationId xmlns:a16="http://schemas.microsoft.com/office/drawing/2014/main" id="{51B903B0-7532-435C-BABA-7C08E512DA17}"/>
              </a:ext>
            </a:extLst>
          </p:cNvPr>
          <p:cNvSpPr txBox="1"/>
          <p:nvPr/>
        </p:nvSpPr>
        <p:spPr>
          <a:xfrm>
            <a:off x="2061274" y="5985425"/>
            <a:ext cx="6681825" cy="646331"/>
          </a:xfrm>
          <a:prstGeom prst="rect">
            <a:avLst/>
          </a:prstGeom>
          <a:noFill/>
        </p:spPr>
        <p:txBody>
          <a:bodyPr wrap="square" rtlCol="0" anchor="ctr">
            <a:spAutoFit/>
          </a:bodyPr>
          <a:lstStyle/>
          <a:p>
            <a:pPr algn="r">
              <a:defRPr/>
            </a:pPr>
            <a:r>
              <a:rPr kumimoji="1" lang="en-US" altLang="ja-JP" sz="1200" dirty="0">
                <a:solidFill>
                  <a:prstClr val="black"/>
                </a:solidFill>
                <a:latin typeface="Meiryo UI" panose="020B0604030504040204" pitchFamily="50" charset="-128"/>
                <a:ea typeface="Meiryo UI" panose="020B0604030504040204" pitchFamily="50" charset="-128"/>
              </a:rPr>
              <a:t>†</a:t>
            </a:r>
            <a:r>
              <a:rPr kumimoji="1" lang="ja-JP" altLang="en-US" sz="1200" dirty="0">
                <a:solidFill>
                  <a:prstClr val="black"/>
                </a:solidFill>
                <a:latin typeface="Meiryo UI" panose="020B0604030504040204" pitchFamily="50" charset="-128"/>
                <a:ea typeface="Meiryo UI" panose="020B0604030504040204" pitchFamily="50" charset="-128"/>
              </a:rPr>
              <a:t>ベースライン時年齢、性別、ベースライン時の社会経済状況、ベースライン時の</a:t>
            </a:r>
            <a:r>
              <a:rPr kumimoji="1" lang="en-US" altLang="ja-JP" sz="1200" dirty="0">
                <a:solidFill>
                  <a:prstClr val="black"/>
                </a:solidFill>
                <a:latin typeface="Meiryo UI" panose="020B0604030504040204" pitchFamily="50" charset="-128"/>
                <a:ea typeface="Meiryo UI" panose="020B0604030504040204" pitchFamily="50" charset="-128"/>
              </a:rPr>
              <a:t>BMI</a:t>
            </a:r>
            <a:r>
              <a:rPr kumimoji="1" lang="ja-JP" altLang="en-US" sz="1200" dirty="0">
                <a:solidFill>
                  <a:prstClr val="black"/>
                </a:solidFill>
                <a:latin typeface="Meiryo UI" panose="020B0604030504040204" pitchFamily="50" charset="-128"/>
                <a:ea typeface="Meiryo UI" panose="020B0604030504040204" pitchFamily="50" charset="-128"/>
              </a:rPr>
              <a:t>、</a:t>
            </a:r>
            <a:r>
              <a:rPr kumimoji="1" lang="en-US" altLang="ja-JP" sz="1200" dirty="0">
                <a:solidFill>
                  <a:prstClr val="black"/>
                </a:solidFill>
                <a:latin typeface="Meiryo UI" panose="020B0604030504040204" pitchFamily="50" charset="-128"/>
                <a:ea typeface="Meiryo UI" panose="020B0604030504040204" pitchFamily="50" charset="-128"/>
              </a:rPr>
              <a:t>1</a:t>
            </a:r>
            <a:r>
              <a:rPr kumimoji="1" lang="ja-JP" altLang="en-US" sz="1200" dirty="0">
                <a:solidFill>
                  <a:prstClr val="black"/>
                </a:solidFill>
                <a:latin typeface="Meiryo UI" panose="020B0604030504040204" pitchFamily="50" charset="-128"/>
                <a:ea typeface="Meiryo UI" panose="020B0604030504040204" pitchFamily="50" charset="-128"/>
              </a:rPr>
              <a:t>年間の喫煙および</a:t>
            </a:r>
            <a:endParaRPr kumimoji="1" lang="en-US" altLang="ja-JP" sz="1200" dirty="0">
              <a:solidFill>
                <a:prstClr val="black"/>
              </a:solidFill>
              <a:latin typeface="Meiryo UI" panose="020B0604030504040204" pitchFamily="50" charset="-128"/>
              <a:ea typeface="Meiryo UI" panose="020B0604030504040204" pitchFamily="50" charset="-128"/>
            </a:endParaRPr>
          </a:p>
          <a:p>
            <a:pPr algn="r">
              <a:defRPr/>
            </a:pPr>
            <a:r>
              <a:rPr kumimoji="1" lang="ja-JP" altLang="en-US" sz="1200" dirty="0">
                <a:solidFill>
                  <a:prstClr val="black"/>
                </a:solidFill>
                <a:latin typeface="Meiryo UI" panose="020B0604030504040204" pitchFamily="50" charset="-128"/>
                <a:ea typeface="Meiryo UI" panose="020B0604030504040204" pitchFamily="50" charset="-128"/>
              </a:rPr>
              <a:t>降圧薬、脂質低下薬、血糖降下薬の有無、試験アーム（多因子介入群または日常診療群で補正</a:t>
            </a:r>
            <a:r>
              <a:rPr kumimoji="1" lang="en-US" altLang="ja-JP" sz="1200" dirty="0">
                <a:solidFill>
                  <a:prstClr val="black"/>
                </a:solidFill>
                <a:latin typeface="Meiryo UI" panose="020B0604030504040204" pitchFamily="50" charset="-128"/>
                <a:ea typeface="Meiryo UI" panose="020B0604030504040204" pitchFamily="50" charset="-128"/>
              </a:rPr>
              <a:t>)</a:t>
            </a:r>
            <a:endParaRPr kumimoji="1" lang="ja-JP" altLang="en-US" sz="1200" dirty="0">
              <a:solidFill>
                <a:prstClr val="black"/>
              </a:solidFill>
              <a:latin typeface="Meiryo UI" panose="020B0604030504040204" pitchFamily="50" charset="-128"/>
              <a:ea typeface="Meiryo UI" panose="020B0604030504040204" pitchFamily="50" charset="-128"/>
            </a:endParaRPr>
          </a:p>
          <a:p>
            <a:pPr algn="ctr"/>
            <a:endParaRPr kumimoji="1" lang="ja-JP" altLang="en-US" sz="12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1031811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A95AB634-C85A-4907-ADF6-22BC6BA25034}"/>
              </a:ext>
            </a:extLst>
          </p:cNvPr>
          <p:cNvSpPr txBox="1"/>
          <p:nvPr/>
        </p:nvSpPr>
        <p:spPr>
          <a:xfrm>
            <a:off x="239247" y="278435"/>
            <a:ext cx="6700873" cy="523220"/>
          </a:xfrm>
          <a:prstGeom prst="rect">
            <a:avLst/>
          </a:prstGeom>
          <a:noFill/>
        </p:spPr>
        <p:txBody>
          <a:bodyPr wrap="none"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28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1</a:t>
            </a:r>
            <a:r>
              <a:rPr kumimoji="1" lang="ja-JP" altLang="en-US" sz="28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年後の体重変化度別に見た主な患者背景</a:t>
            </a:r>
          </a:p>
        </p:txBody>
      </p:sp>
      <p:sp>
        <p:nvSpPr>
          <p:cNvPr id="9" name="テキスト ボックス 8">
            <a:extLst>
              <a:ext uri="{FF2B5EF4-FFF2-40B4-BE49-F238E27FC236}">
                <a16:creationId xmlns:a16="http://schemas.microsoft.com/office/drawing/2014/main" id="{4C4E358E-DFCE-4F36-A274-77E88DB2EA30}"/>
              </a:ext>
            </a:extLst>
          </p:cNvPr>
          <p:cNvSpPr txBox="1"/>
          <p:nvPr/>
        </p:nvSpPr>
        <p:spPr>
          <a:xfrm>
            <a:off x="4784806" y="6604084"/>
            <a:ext cx="4359194" cy="253916"/>
          </a:xfrm>
          <a:prstGeom prst="rect">
            <a:avLst/>
          </a:prstGeom>
          <a:noFill/>
        </p:spPr>
        <p:txBody>
          <a:bodyPr wrap="square" rtlCol="0">
            <a:spAutoFit/>
          </a:bodyPr>
          <a:lstStyle/>
          <a:p>
            <a:pPr algn="r"/>
            <a:r>
              <a:rPr kumimoji="1" lang="en-US" altLang="ja-JP" sz="1050" dirty="0">
                <a:latin typeface="Meiryo UI" panose="020B0604030504040204" pitchFamily="50" charset="-128"/>
                <a:ea typeface="Meiryo UI" panose="020B0604030504040204" pitchFamily="50" charset="-128"/>
              </a:rPr>
              <a:t>Strelitz J, et al.: </a:t>
            </a:r>
            <a:r>
              <a:rPr kumimoji="1" lang="en-US" altLang="ja-JP" sz="1050" dirty="0" err="1">
                <a:latin typeface="Meiryo UI" panose="020B0604030504040204" pitchFamily="50" charset="-128"/>
                <a:ea typeface="Meiryo UI" panose="020B0604030504040204" pitchFamily="50" charset="-128"/>
              </a:rPr>
              <a:t>Diabetologia</a:t>
            </a:r>
            <a:r>
              <a:rPr kumimoji="1" lang="en-US" altLang="ja-JP" sz="1050" dirty="0">
                <a:latin typeface="Meiryo UI" panose="020B0604030504040204" pitchFamily="50" charset="-128"/>
                <a:ea typeface="Meiryo UI" panose="020B0604030504040204" pitchFamily="50" charset="-128"/>
              </a:rPr>
              <a:t> 62</a:t>
            </a:r>
            <a:r>
              <a:rPr kumimoji="1" lang="ja-JP" altLang="en-US" sz="1050" dirty="0">
                <a:latin typeface="Meiryo UI" panose="020B0604030504040204" pitchFamily="50" charset="-128"/>
                <a:ea typeface="Meiryo UI" panose="020B0604030504040204" pitchFamily="50" charset="-128"/>
              </a:rPr>
              <a:t>（</a:t>
            </a:r>
            <a:r>
              <a:rPr kumimoji="1" lang="en-US" altLang="ja-JP" sz="1050" dirty="0">
                <a:latin typeface="Meiryo UI" panose="020B0604030504040204" pitchFamily="50" charset="-128"/>
                <a:ea typeface="Meiryo UI" panose="020B0604030504040204" pitchFamily="50" charset="-128"/>
              </a:rPr>
              <a:t>8</a:t>
            </a:r>
            <a:r>
              <a:rPr kumimoji="1" lang="ja-JP" altLang="en-US" sz="1050" dirty="0">
                <a:latin typeface="Meiryo UI" panose="020B0604030504040204" pitchFamily="50" charset="-128"/>
                <a:ea typeface="Meiryo UI" panose="020B0604030504040204" pitchFamily="50" charset="-128"/>
              </a:rPr>
              <a:t>）</a:t>
            </a:r>
            <a:r>
              <a:rPr kumimoji="1" lang="en-US" altLang="ja-JP" sz="1050" dirty="0">
                <a:latin typeface="Meiryo UI" panose="020B0604030504040204" pitchFamily="50" charset="-128"/>
                <a:ea typeface="Meiryo UI" panose="020B0604030504040204" pitchFamily="50" charset="-128"/>
              </a:rPr>
              <a:t>: 1391-1402, 2019</a:t>
            </a:r>
          </a:p>
        </p:txBody>
      </p:sp>
      <p:graphicFrame>
        <p:nvGraphicFramePr>
          <p:cNvPr id="10" name="表 9">
            <a:extLst>
              <a:ext uri="{FF2B5EF4-FFF2-40B4-BE49-F238E27FC236}">
                <a16:creationId xmlns:a16="http://schemas.microsoft.com/office/drawing/2014/main" id="{11B44A3C-60AC-4F9C-B576-D9AEFD567883}"/>
              </a:ext>
            </a:extLst>
          </p:cNvPr>
          <p:cNvGraphicFramePr>
            <a:graphicFrameLocks noGrp="1"/>
          </p:cNvGraphicFramePr>
          <p:nvPr/>
        </p:nvGraphicFramePr>
        <p:xfrm>
          <a:off x="558000" y="1344055"/>
          <a:ext cx="8028000" cy="4594320"/>
        </p:xfrm>
        <a:graphic>
          <a:graphicData uri="http://schemas.openxmlformats.org/drawingml/2006/table">
            <a:tbl>
              <a:tblPr>
                <a:tableStyleId>{5C22544A-7EE6-4342-B048-85BDC9FD1C3A}</a:tableStyleId>
              </a:tblPr>
              <a:tblGrid>
                <a:gridCol w="2412000">
                  <a:extLst>
                    <a:ext uri="{9D8B030D-6E8A-4147-A177-3AD203B41FA5}">
                      <a16:colId xmlns:a16="http://schemas.microsoft.com/office/drawing/2014/main" val="3132966285"/>
                    </a:ext>
                  </a:extLst>
                </a:gridCol>
                <a:gridCol w="1404000">
                  <a:extLst>
                    <a:ext uri="{9D8B030D-6E8A-4147-A177-3AD203B41FA5}">
                      <a16:colId xmlns:a16="http://schemas.microsoft.com/office/drawing/2014/main" val="4278411411"/>
                    </a:ext>
                  </a:extLst>
                </a:gridCol>
                <a:gridCol w="1404000">
                  <a:extLst>
                    <a:ext uri="{9D8B030D-6E8A-4147-A177-3AD203B41FA5}">
                      <a16:colId xmlns:a16="http://schemas.microsoft.com/office/drawing/2014/main" val="2350096102"/>
                    </a:ext>
                  </a:extLst>
                </a:gridCol>
                <a:gridCol w="1404000">
                  <a:extLst>
                    <a:ext uri="{9D8B030D-6E8A-4147-A177-3AD203B41FA5}">
                      <a16:colId xmlns:a16="http://schemas.microsoft.com/office/drawing/2014/main" val="730255471"/>
                    </a:ext>
                  </a:extLst>
                </a:gridCol>
                <a:gridCol w="1404000">
                  <a:extLst>
                    <a:ext uri="{9D8B030D-6E8A-4147-A177-3AD203B41FA5}">
                      <a16:colId xmlns:a16="http://schemas.microsoft.com/office/drawing/2014/main" val="42524995"/>
                    </a:ext>
                  </a:extLst>
                </a:gridCol>
              </a:tblGrid>
              <a:tr h="540000">
                <a:tc>
                  <a:txBody>
                    <a:bodyPr/>
                    <a:lstStyle/>
                    <a:p>
                      <a:pPr algn="ctr"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ja-JP" sz="1100" b="1" u="none" strike="noStrike" dirty="0">
                          <a:effectLst/>
                          <a:latin typeface="Meiryo UI" panose="020B0604030504040204" pitchFamily="50" charset="-128"/>
                          <a:ea typeface="Meiryo UI" panose="020B0604030504040204" pitchFamily="50" charset="-128"/>
                        </a:rPr>
                        <a:t>2</a:t>
                      </a:r>
                      <a:r>
                        <a:rPr lang="ja-JP" altLang="en-US" sz="1100" b="1" u="none" strike="noStrike" dirty="0">
                          <a:effectLst/>
                          <a:latin typeface="Meiryo UI" panose="020B0604030504040204" pitchFamily="50" charset="-128"/>
                          <a:ea typeface="Meiryo UI" panose="020B0604030504040204" pitchFamily="50" charset="-128"/>
                        </a:rPr>
                        <a:t>％超増加群</a:t>
                      </a:r>
                      <a:endParaRPr lang="en-US" altLang="ja-JP" sz="1100" b="1" u="none" strike="noStrike" dirty="0">
                        <a:effectLst/>
                        <a:latin typeface="Meiryo UI" panose="020B0604030504040204" pitchFamily="50" charset="-128"/>
                        <a:ea typeface="Meiryo UI" panose="020B0604030504040204" pitchFamily="50" charset="-128"/>
                      </a:endParaRPr>
                    </a:p>
                    <a:p>
                      <a:pPr algn="ctr" fontAlgn="ctr"/>
                      <a:r>
                        <a:rPr lang="ja-JP" altLang="en-US" sz="1100" b="1" u="none" strike="noStrike" dirty="0">
                          <a:effectLst/>
                          <a:latin typeface="Meiryo UI" panose="020B0604030504040204" pitchFamily="50" charset="-128"/>
                          <a:ea typeface="Meiryo UI" panose="020B0604030504040204" pitchFamily="50" charset="-128"/>
                        </a:rPr>
                        <a:t>（</a:t>
                      </a:r>
                      <a:r>
                        <a:rPr lang="en-US" sz="1100" b="1" u="none" strike="noStrike" dirty="0">
                          <a:effectLst/>
                          <a:latin typeface="Meiryo UI" panose="020B0604030504040204" pitchFamily="50" charset="-128"/>
                          <a:ea typeface="Meiryo UI" panose="020B0604030504040204" pitchFamily="50" charset="-128"/>
                        </a:rPr>
                        <a:t>n=79）</a:t>
                      </a:r>
                      <a:endParaRPr 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A5B0F"/>
                    </a:solidFill>
                  </a:tcPr>
                </a:tc>
                <a:tc>
                  <a:txBody>
                    <a:bodyPr/>
                    <a:lstStyle/>
                    <a:p>
                      <a:pPr algn="ctr" fontAlgn="ctr"/>
                      <a:r>
                        <a:rPr lang="ja-JP" altLang="en-US" sz="1100" b="1" u="none" strike="noStrike" dirty="0">
                          <a:effectLst/>
                          <a:latin typeface="Meiryo UI" panose="020B0604030504040204" pitchFamily="50" charset="-128"/>
                          <a:ea typeface="Meiryo UI" panose="020B0604030504040204" pitchFamily="50" charset="-128"/>
                        </a:rPr>
                        <a:t>維持群</a:t>
                      </a:r>
                      <a:r>
                        <a:rPr lang="en-US" altLang="ja-JP" sz="1100" b="1" u="none" strike="noStrike" baseline="30000" dirty="0">
                          <a:effectLst/>
                          <a:latin typeface="Meiryo UI" panose="020B0604030504040204" pitchFamily="50" charset="-128"/>
                          <a:ea typeface="Meiryo UI" panose="020B0604030504040204" pitchFamily="50" charset="-128"/>
                        </a:rPr>
                        <a:t>*</a:t>
                      </a:r>
                    </a:p>
                    <a:p>
                      <a:pPr algn="ctr" fontAlgn="ctr"/>
                      <a:r>
                        <a:rPr lang="ja-JP" altLang="en-US" sz="1100" b="1" u="none" strike="noStrike" dirty="0">
                          <a:effectLst/>
                          <a:latin typeface="Meiryo UI" panose="020B0604030504040204" pitchFamily="50" charset="-128"/>
                          <a:ea typeface="Meiryo UI" panose="020B0604030504040204" pitchFamily="50" charset="-128"/>
                        </a:rPr>
                        <a:t>（</a:t>
                      </a:r>
                      <a:r>
                        <a:rPr lang="en-US" sz="1100" b="1" u="none" strike="noStrike" dirty="0">
                          <a:effectLst/>
                          <a:latin typeface="Meiryo UI" panose="020B0604030504040204" pitchFamily="50" charset="-128"/>
                          <a:ea typeface="Meiryo UI" panose="020B0604030504040204" pitchFamily="50" charset="-128"/>
                        </a:rPr>
                        <a:t>n=222）</a:t>
                      </a:r>
                      <a:endParaRPr 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A3A4A4"/>
                    </a:solidFill>
                  </a:tcPr>
                </a:tc>
                <a:tc>
                  <a:txBody>
                    <a:bodyPr/>
                    <a:lstStyle/>
                    <a:p>
                      <a:pPr algn="ctr" fontAlgn="ctr"/>
                      <a:r>
                        <a:rPr lang="en-US" altLang="zh-TW" sz="1100" b="1" u="none" strike="noStrike" dirty="0">
                          <a:effectLst/>
                          <a:latin typeface="Meiryo UI" panose="020B0604030504040204" pitchFamily="50" charset="-128"/>
                          <a:ea typeface="Meiryo UI" panose="020B0604030504040204" pitchFamily="50" charset="-128"/>
                        </a:rPr>
                        <a:t>2</a:t>
                      </a:r>
                      <a:r>
                        <a:rPr lang="zh-TW" altLang="en-US" sz="1100" b="1" u="none" strike="noStrike" dirty="0">
                          <a:effectLst/>
                          <a:latin typeface="Meiryo UI" panose="020B0604030504040204" pitchFamily="50" charset="-128"/>
                          <a:ea typeface="Meiryo UI" panose="020B0604030504040204" pitchFamily="50" charset="-128"/>
                        </a:rPr>
                        <a:t>％以上～</a:t>
                      </a:r>
                      <a:endParaRPr lang="en-US" altLang="zh-TW" sz="1100" b="1" u="none" strike="noStrike" dirty="0">
                        <a:effectLst/>
                        <a:latin typeface="Meiryo UI" panose="020B0604030504040204" pitchFamily="50" charset="-128"/>
                        <a:ea typeface="Meiryo UI" panose="020B0604030504040204" pitchFamily="50" charset="-128"/>
                      </a:endParaRPr>
                    </a:p>
                    <a:p>
                      <a:pPr algn="ctr" fontAlgn="ctr"/>
                      <a:r>
                        <a:rPr lang="en-US" altLang="zh-TW" sz="1100" b="1" u="none" strike="noStrike" dirty="0">
                          <a:effectLst/>
                          <a:latin typeface="Meiryo UI" panose="020B0604030504040204" pitchFamily="50" charset="-128"/>
                          <a:ea typeface="Meiryo UI" panose="020B0604030504040204" pitchFamily="50" charset="-128"/>
                        </a:rPr>
                        <a:t>5</a:t>
                      </a:r>
                      <a:r>
                        <a:rPr lang="zh-TW" altLang="en-US" sz="1100" b="1" u="none" strike="noStrike" dirty="0">
                          <a:effectLst/>
                          <a:latin typeface="Meiryo UI" panose="020B0604030504040204" pitchFamily="50" charset="-128"/>
                          <a:ea typeface="Meiryo UI" panose="020B0604030504040204" pitchFamily="50" charset="-128"/>
                        </a:rPr>
                        <a:t>％未満減少群</a:t>
                      </a:r>
                      <a:endParaRPr lang="en-US" altLang="zh-TW" sz="1100" b="1" u="none" strike="noStrike" dirty="0">
                        <a:effectLst/>
                        <a:latin typeface="Meiryo UI" panose="020B0604030504040204" pitchFamily="50" charset="-128"/>
                        <a:ea typeface="Meiryo UI" panose="020B0604030504040204" pitchFamily="50" charset="-128"/>
                      </a:endParaRPr>
                    </a:p>
                    <a:p>
                      <a:pPr algn="ctr" fontAlgn="ctr"/>
                      <a:r>
                        <a:rPr lang="zh-TW" altLang="en-US" sz="1100" b="1" u="none" strike="noStrike" dirty="0">
                          <a:effectLst/>
                          <a:latin typeface="Meiryo UI" panose="020B0604030504040204" pitchFamily="50" charset="-128"/>
                          <a:ea typeface="Meiryo UI" panose="020B0604030504040204" pitchFamily="50" charset="-128"/>
                        </a:rPr>
                        <a:t>（</a:t>
                      </a:r>
                      <a:r>
                        <a:rPr lang="en-US" altLang="zh-TW" sz="1100" b="1" u="none" strike="noStrike" dirty="0">
                          <a:effectLst/>
                          <a:latin typeface="Meiryo UI" panose="020B0604030504040204" pitchFamily="50" charset="-128"/>
                          <a:ea typeface="Meiryo UI" panose="020B0604030504040204" pitchFamily="50" charset="-128"/>
                        </a:rPr>
                        <a:t>n=183</a:t>
                      </a:r>
                      <a:r>
                        <a:rPr lang="zh-TW" altLang="en-US" sz="1100" b="1" u="none" strike="noStrike" dirty="0">
                          <a:effectLst/>
                          <a:latin typeface="Meiryo UI" panose="020B0604030504040204" pitchFamily="50" charset="-128"/>
                          <a:ea typeface="Meiryo UI" panose="020B0604030504040204" pitchFamily="50" charset="-128"/>
                        </a:rPr>
                        <a:t>）</a:t>
                      </a:r>
                      <a:endParaRPr lang="zh-TW"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BD4ED"/>
                    </a:solidFill>
                  </a:tcPr>
                </a:tc>
                <a:tc>
                  <a:txBody>
                    <a:bodyPr/>
                    <a:lstStyle/>
                    <a:p>
                      <a:pPr algn="ctr" fontAlgn="ctr"/>
                      <a:r>
                        <a:rPr lang="en-US" altLang="zh-TW" sz="1100" b="1" u="none" strike="noStrike" dirty="0">
                          <a:effectLst/>
                          <a:latin typeface="Meiryo UI" panose="020B0604030504040204" pitchFamily="50" charset="-128"/>
                          <a:ea typeface="Meiryo UI" panose="020B0604030504040204" pitchFamily="50" charset="-128"/>
                        </a:rPr>
                        <a:t>5</a:t>
                      </a:r>
                      <a:r>
                        <a:rPr lang="zh-TW" altLang="en-US" sz="1100" b="1" u="none" strike="noStrike" dirty="0">
                          <a:effectLst/>
                          <a:latin typeface="Meiryo UI" panose="020B0604030504040204" pitchFamily="50" charset="-128"/>
                          <a:ea typeface="Meiryo UI" panose="020B0604030504040204" pitchFamily="50" charset="-128"/>
                        </a:rPr>
                        <a:t>％以上減少群</a:t>
                      </a:r>
                      <a:endParaRPr lang="en-US" altLang="zh-TW" sz="1100" b="1" u="none" strike="noStrike" dirty="0">
                        <a:effectLst/>
                        <a:latin typeface="Meiryo UI" panose="020B0604030504040204" pitchFamily="50" charset="-128"/>
                        <a:ea typeface="Meiryo UI" panose="020B0604030504040204" pitchFamily="50" charset="-128"/>
                      </a:endParaRPr>
                    </a:p>
                    <a:p>
                      <a:pPr algn="ctr" fontAlgn="ctr"/>
                      <a:r>
                        <a:rPr lang="zh-TW" altLang="en-US" sz="1100" b="1" u="none" strike="noStrike" dirty="0">
                          <a:effectLst/>
                          <a:latin typeface="Meiryo UI" panose="020B0604030504040204" pitchFamily="50" charset="-128"/>
                          <a:ea typeface="Meiryo UI" panose="020B0604030504040204" pitchFamily="50" charset="-128"/>
                        </a:rPr>
                        <a:t>（</a:t>
                      </a:r>
                      <a:r>
                        <a:rPr lang="en-US" altLang="zh-TW" sz="1100" b="1" u="none" strike="noStrike" dirty="0">
                          <a:effectLst/>
                          <a:latin typeface="Meiryo UI" panose="020B0604030504040204" pitchFamily="50" charset="-128"/>
                          <a:ea typeface="Meiryo UI" panose="020B0604030504040204" pitchFamily="50" charset="-128"/>
                        </a:rPr>
                        <a:t>n=241</a:t>
                      </a:r>
                      <a:r>
                        <a:rPr lang="zh-TW" altLang="en-US" sz="1100" b="1" u="none" strike="noStrike" dirty="0">
                          <a:effectLst/>
                          <a:latin typeface="Meiryo UI" panose="020B0604030504040204" pitchFamily="50" charset="-128"/>
                          <a:ea typeface="Meiryo UI" panose="020B0604030504040204" pitchFamily="50" charset="-128"/>
                        </a:rPr>
                        <a:t>）</a:t>
                      </a:r>
                      <a:endParaRPr lang="zh-TW"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F9AD5"/>
                    </a:solidFill>
                  </a:tcPr>
                </a:tc>
                <a:extLst>
                  <a:ext uri="{0D108BD9-81ED-4DB2-BD59-A6C34878D82A}">
                    <a16:rowId xmlns:a16="http://schemas.microsoft.com/office/drawing/2014/main" val="3494505150"/>
                  </a:ext>
                </a:extLst>
              </a:tr>
              <a:tr h="491760">
                <a:tc>
                  <a:txBody>
                    <a:bodyPr/>
                    <a:lstStyle/>
                    <a:p>
                      <a:pPr algn="l" fontAlgn="ctr"/>
                      <a:r>
                        <a:rPr lang="ja-JP" altLang="en-US" sz="1200" b="1" u="none" strike="noStrike" dirty="0">
                          <a:effectLst/>
                          <a:latin typeface="Meiryo UI" panose="020B0604030504040204" pitchFamily="50" charset="-128"/>
                          <a:ea typeface="Meiryo UI" panose="020B0604030504040204" pitchFamily="50" charset="-128"/>
                        </a:rPr>
                        <a:t> 年齢、歳</a:t>
                      </a:r>
                      <a:endParaRPr lang="ja-JP" altLang="en-US" sz="12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ja-JP" sz="1200" u="none" strike="noStrike">
                          <a:effectLst/>
                          <a:latin typeface="Meiryo UI" panose="020B0604030504040204" pitchFamily="50" charset="-128"/>
                          <a:ea typeface="Meiryo UI" panose="020B0604030504040204" pitchFamily="50" charset="-128"/>
                        </a:rPr>
                        <a:t>60.8 (7.1)</a:t>
                      </a:r>
                      <a:endParaRPr lang="en-US" altLang="ja-JP" sz="1200" b="0" i="0" u="none" strike="noStrike">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ja-JP" sz="1200" u="none" strike="noStrike" dirty="0">
                          <a:effectLst/>
                          <a:latin typeface="Meiryo UI" panose="020B0604030504040204" pitchFamily="50" charset="-128"/>
                          <a:ea typeface="Meiryo UI" panose="020B0604030504040204" pitchFamily="50" charset="-128"/>
                        </a:rPr>
                        <a:t>60.4 (7.5)</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ja-JP" sz="1200" u="none" strike="noStrike" dirty="0">
                          <a:effectLst/>
                          <a:latin typeface="Meiryo UI" panose="020B0604030504040204" pitchFamily="50" charset="-128"/>
                          <a:ea typeface="Meiryo UI" panose="020B0604030504040204" pitchFamily="50" charset="-128"/>
                        </a:rPr>
                        <a:t>61.0 (7.3)</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ja-JP" sz="1200" u="none" strike="noStrike">
                          <a:effectLst/>
                          <a:latin typeface="Meiryo UI" panose="020B0604030504040204" pitchFamily="50" charset="-128"/>
                          <a:ea typeface="Meiryo UI" panose="020B0604030504040204" pitchFamily="50" charset="-128"/>
                        </a:rPr>
                        <a:t>61.8 (6.4)</a:t>
                      </a:r>
                      <a:endParaRPr lang="en-US" altLang="ja-JP" sz="1200" b="0" i="0" u="none" strike="noStrike">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84219383"/>
                  </a:ext>
                </a:extLst>
              </a:tr>
              <a:tr h="491760">
                <a:tc>
                  <a:txBody>
                    <a:bodyPr/>
                    <a:lstStyle/>
                    <a:p>
                      <a:pPr algn="l" fontAlgn="ctr"/>
                      <a:r>
                        <a:rPr lang="ja-JP" altLang="en-US" sz="1200" b="1" u="none" strike="noStrike" dirty="0">
                          <a:effectLst/>
                          <a:latin typeface="Meiryo UI" panose="020B0604030504040204" pitchFamily="50" charset="-128"/>
                          <a:ea typeface="Meiryo UI" panose="020B0604030504040204" pitchFamily="50" charset="-128"/>
                        </a:rPr>
                        <a:t> 体重、</a:t>
                      </a:r>
                      <a:r>
                        <a:rPr lang="en-US" sz="1200" b="1" u="none" strike="noStrike" dirty="0">
                          <a:effectLst/>
                          <a:latin typeface="Meiryo UI" panose="020B0604030504040204" pitchFamily="50" charset="-128"/>
                          <a:ea typeface="Meiryo UI" panose="020B0604030504040204" pitchFamily="50" charset="-128"/>
                        </a:rPr>
                        <a:t>kg</a:t>
                      </a:r>
                      <a:endParaRPr lang="en-US" sz="12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r>
                        <a:rPr lang="en-US" altLang="ja-JP" sz="1200" u="none" strike="noStrike" dirty="0">
                          <a:effectLst/>
                          <a:latin typeface="Meiryo UI" panose="020B0604030504040204" pitchFamily="50" charset="-128"/>
                          <a:ea typeface="Meiryo UI" panose="020B0604030504040204" pitchFamily="50" charset="-128"/>
                        </a:rPr>
                        <a:t>91.5 (18.6)</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r>
                        <a:rPr lang="en-US" altLang="ja-JP" sz="1200" u="none" strike="noStrike" dirty="0">
                          <a:effectLst/>
                          <a:latin typeface="Meiryo UI" panose="020B0604030504040204" pitchFamily="50" charset="-128"/>
                          <a:ea typeface="Meiryo UI" panose="020B0604030504040204" pitchFamily="50" charset="-128"/>
                        </a:rPr>
                        <a:t>94.3 (17.5)</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r>
                        <a:rPr lang="en-US" altLang="ja-JP" sz="1200" u="none" strike="noStrike" dirty="0">
                          <a:effectLst/>
                          <a:latin typeface="Meiryo UI" panose="020B0604030504040204" pitchFamily="50" charset="-128"/>
                          <a:ea typeface="Meiryo UI" panose="020B0604030504040204" pitchFamily="50" charset="-128"/>
                        </a:rPr>
                        <a:t>95.0 (16.1)</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r>
                        <a:rPr lang="en-US" altLang="ja-JP" sz="1200" u="none" strike="noStrike" dirty="0">
                          <a:effectLst/>
                          <a:latin typeface="Meiryo UI" panose="020B0604030504040204" pitchFamily="50" charset="-128"/>
                          <a:ea typeface="Meiryo UI" panose="020B0604030504040204" pitchFamily="50" charset="-128"/>
                        </a:rPr>
                        <a:t>95.7 (18.3)</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698814352"/>
                  </a:ext>
                </a:extLst>
              </a:tr>
              <a:tr h="491760">
                <a:tc>
                  <a:txBody>
                    <a:bodyPr/>
                    <a:lstStyle/>
                    <a:p>
                      <a:pPr algn="l" fontAlgn="ctr"/>
                      <a:r>
                        <a:rPr lang="en-US" sz="1200" b="1" u="none" strike="noStrike" dirty="0">
                          <a:effectLst/>
                          <a:latin typeface="Meiryo UI" panose="020B0604030504040204" pitchFamily="50" charset="-128"/>
                          <a:ea typeface="Meiryo UI" panose="020B0604030504040204" pitchFamily="50" charset="-128"/>
                        </a:rPr>
                        <a:t> HbA1c、％</a:t>
                      </a:r>
                      <a:r>
                        <a:rPr lang="ja-JP" altLang="en-US" sz="1200" b="1" u="none" strike="noStrike" dirty="0">
                          <a:effectLst/>
                          <a:latin typeface="Meiryo UI" panose="020B0604030504040204" pitchFamily="50" charset="-128"/>
                          <a:ea typeface="Meiryo UI" panose="020B0604030504040204" pitchFamily="50" charset="-128"/>
                        </a:rPr>
                        <a:t>、中央値（</a:t>
                      </a:r>
                      <a:r>
                        <a:rPr lang="en-US" altLang="ja-JP" sz="1200" b="1" u="none" strike="noStrike" dirty="0">
                          <a:effectLst/>
                          <a:latin typeface="Meiryo UI" panose="020B0604030504040204" pitchFamily="50" charset="-128"/>
                          <a:ea typeface="Meiryo UI" panose="020B0604030504040204" pitchFamily="50" charset="-128"/>
                        </a:rPr>
                        <a:t>Q1, Q3</a:t>
                      </a:r>
                      <a:r>
                        <a:rPr lang="ja-JP" altLang="en-US" sz="1200" b="1" u="none" strike="noStrike" dirty="0">
                          <a:effectLst/>
                          <a:latin typeface="Meiryo UI" panose="020B0604030504040204" pitchFamily="50" charset="-128"/>
                          <a:ea typeface="Meiryo UI" panose="020B0604030504040204" pitchFamily="50" charset="-128"/>
                        </a:rPr>
                        <a:t>）</a:t>
                      </a:r>
                      <a:endParaRPr lang="en-US" sz="12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ja-JP" sz="1200" u="none" strike="noStrike" dirty="0">
                          <a:effectLst/>
                          <a:latin typeface="Meiryo UI" panose="020B0604030504040204" pitchFamily="50" charset="-128"/>
                          <a:ea typeface="Meiryo UI" panose="020B0604030504040204" pitchFamily="50" charset="-128"/>
                        </a:rPr>
                        <a:t>6.8 (6.2, 10.1)</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ja-JP" sz="1200" u="none" strike="noStrike">
                          <a:effectLst/>
                          <a:latin typeface="Meiryo UI" panose="020B0604030504040204" pitchFamily="50" charset="-128"/>
                          <a:ea typeface="Meiryo UI" panose="020B0604030504040204" pitchFamily="50" charset="-128"/>
                        </a:rPr>
                        <a:t>6.7 (6.2, 7.4)</a:t>
                      </a:r>
                      <a:endParaRPr lang="en-US" altLang="ja-JP" sz="1200" b="0" i="0" u="none" strike="noStrike">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ja-JP" sz="1200" u="none" strike="noStrike" dirty="0">
                          <a:effectLst/>
                          <a:latin typeface="Meiryo UI" panose="020B0604030504040204" pitchFamily="50" charset="-128"/>
                          <a:ea typeface="Meiryo UI" panose="020B0604030504040204" pitchFamily="50" charset="-128"/>
                        </a:rPr>
                        <a:t>6.8 (6.3, 7.7)</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ja-JP" sz="1200" u="none" strike="noStrike">
                          <a:effectLst/>
                          <a:latin typeface="Meiryo UI" panose="020B0604030504040204" pitchFamily="50" charset="-128"/>
                          <a:ea typeface="Meiryo UI" panose="020B0604030504040204" pitchFamily="50" charset="-128"/>
                        </a:rPr>
                        <a:t>6.8 (6.3, 7.8)</a:t>
                      </a:r>
                      <a:endParaRPr lang="en-US" altLang="ja-JP" sz="1200" b="0" i="0" u="none" strike="noStrike">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93001592"/>
                  </a:ext>
                </a:extLst>
              </a:tr>
              <a:tr h="612000">
                <a:tc>
                  <a:txBody>
                    <a:bodyPr/>
                    <a:lstStyle/>
                    <a:p>
                      <a:pPr algn="l" fontAlgn="ctr"/>
                      <a:r>
                        <a:rPr lang="zh-TW" altLang="en-US" sz="1200" b="1" u="none" strike="noStrike" dirty="0">
                          <a:effectLst/>
                          <a:latin typeface="Meiryo UI" panose="020B0604030504040204" pitchFamily="50" charset="-128"/>
                          <a:ea typeface="Meiryo UI" panose="020B0604030504040204" pitchFamily="50" charset="-128"/>
                        </a:rPr>
                        <a:t> 血圧（収縮期／拡張期）、</a:t>
                      </a:r>
                      <a:r>
                        <a:rPr lang="en-US" altLang="zh-TW" sz="1200" b="1" u="none" strike="noStrike" dirty="0">
                          <a:effectLst/>
                          <a:latin typeface="Meiryo UI" panose="020B0604030504040204" pitchFamily="50" charset="-128"/>
                          <a:ea typeface="Meiryo UI" panose="020B0604030504040204" pitchFamily="50" charset="-128"/>
                        </a:rPr>
                        <a:t>mmHg</a:t>
                      </a:r>
                      <a:endParaRPr lang="en-US" altLang="zh-TW" sz="12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r>
                        <a:rPr lang="en-US" altLang="ja-JP" sz="1200" u="none" strike="noStrike" dirty="0">
                          <a:effectLst/>
                          <a:latin typeface="Meiryo UI" panose="020B0604030504040204" pitchFamily="50" charset="-128"/>
                          <a:ea typeface="Meiryo UI" panose="020B0604030504040204" pitchFamily="50" charset="-128"/>
                        </a:rPr>
                        <a:t>142.1 (21.4)/</a:t>
                      </a:r>
                    </a:p>
                    <a:p>
                      <a:pPr algn="ctr" fontAlgn="ctr"/>
                      <a:r>
                        <a:rPr lang="en-US" altLang="ja-JP" sz="1200" u="none" strike="noStrike" dirty="0">
                          <a:effectLst/>
                          <a:latin typeface="Meiryo UI" panose="020B0604030504040204" pitchFamily="50" charset="-128"/>
                          <a:ea typeface="Meiryo UI" panose="020B0604030504040204" pitchFamily="50" charset="-128"/>
                        </a:rPr>
                        <a:t>82.4 (11.7)</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r>
                        <a:rPr lang="en-US" altLang="ja-JP" sz="1200" u="none" strike="noStrike" dirty="0">
                          <a:effectLst/>
                          <a:latin typeface="Meiryo UI" panose="020B0604030504040204" pitchFamily="50" charset="-128"/>
                          <a:ea typeface="Meiryo UI" panose="020B0604030504040204" pitchFamily="50" charset="-128"/>
                        </a:rPr>
                        <a:t>141.9 (18.8)/</a:t>
                      </a:r>
                    </a:p>
                    <a:p>
                      <a:pPr algn="ctr" fontAlgn="ctr"/>
                      <a:r>
                        <a:rPr lang="en-US" altLang="ja-JP" sz="1200" u="none" strike="noStrike" dirty="0">
                          <a:effectLst/>
                          <a:latin typeface="Meiryo UI" panose="020B0604030504040204" pitchFamily="50" charset="-128"/>
                          <a:ea typeface="Meiryo UI" panose="020B0604030504040204" pitchFamily="50" charset="-128"/>
                        </a:rPr>
                        <a:t>82.2 (10.2)</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r>
                        <a:rPr lang="en-US" altLang="ja-JP" sz="1200" u="none" strike="noStrike" dirty="0">
                          <a:effectLst/>
                          <a:latin typeface="Meiryo UI" panose="020B0604030504040204" pitchFamily="50" charset="-128"/>
                          <a:ea typeface="Meiryo UI" panose="020B0604030504040204" pitchFamily="50" charset="-128"/>
                        </a:rPr>
                        <a:t>137.4 (17.2)/</a:t>
                      </a:r>
                    </a:p>
                    <a:p>
                      <a:pPr algn="ctr" fontAlgn="ctr"/>
                      <a:r>
                        <a:rPr lang="en-US" altLang="ja-JP" sz="1200" u="none" strike="noStrike" dirty="0">
                          <a:effectLst/>
                          <a:latin typeface="Meiryo UI" panose="020B0604030504040204" pitchFamily="50" charset="-128"/>
                          <a:ea typeface="Meiryo UI" panose="020B0604030504040204" pitchFamily="50" charset="-128"/>
                        </a:rPr>
                        <a:t>80.9 (10.1)</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r>
                        <a:rPr lang="en-US" altLang="ja-JP" sz="1200" u="none" strike="noStrike" dirty="0">
                          <a:effectLst/>
                          <a:latin typeface="Meiryo UI" panose="020B0604030504040204" pitchFamily="50" charset="-128"/>
                          <a:ea typeface="Meiryo UI" panose="020B0604030504040204" pitchFamily="50" charset="-128"/>
                        </a:rPr>
                        <a:t>144.3 (21.3)/</a:t>
                      </a:r>
                    </a:p>
                    <a:p>
                      <a:pPr algn="ctr" fontAlgn="ctr"/>
                      <a:r>
                        <a:rPr lang="en-US" altLang="ja-JP" sz="1200" u="none" strike="noStrike" dirty="0">
                          <a:effectLst/>
                          <a:latin typeface="Meiryo UI" panose="020B0604030504040204" pitchFamily="50" charset="-128"/>
                          <a:ea typeface="Meiryo UI" panose="020B0604030504040204" pitchFamily="50" charset="-128"/>
                        </a:rPr>
                        <a:t>81.7 (10.1)</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930517174"/>
                  </a:ext>
                </a:extLst>
              </a:tr>
              <a:tr h="491760">
                <a:tc>
                  <a:txBody>
                    <a:bodyPr/>
                    <a:lstStyle/>
                    <a:p>
                      <a:pPr algn="l" fontAlgn="ctr"/>
                      <a:r>
                        <a:rPr lang="ja-JP" altLang="en-US" sz="1200" b="1" u="none" strike="noStrike" dirty="0">
                          <a:effectLst/>
                          <a:latin typeface="Meiryo UI" panose="020B0604030504040204" pitchFamily="50" charset="-128"/>
                          <a:ea typeface="Meiryo UI" panose="020B0604030504040204" pitchFamily="50" charset="-128"/>
                        </a:rPr>
                        <a:t> 総コレステロール、</a:t>
                      </a:r>
                      <a:r>
                        <a:rPr lang="en-US" altLang="ja-JP" sz="1200" b="1" u="none" strike="noStrike" dirty="0">
                          <a:effectLst/>
                          <a:latin typeface="Meiryo UI" panose="020B0604030504040204" pitchFamily="50" charset="-128"/>
                          <a:ea typeface="Meiryo UI" panose="020B0604030504040204" pitchFamily="50" charset="-128"/>
                        </a:rPr>
                        <a:t>mmol/L</a:t>
                      </a:r>
                      <a:endParaRPr lang="en-US" altLang="ja-JP" sz="12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ja-JP" sz="1200" u="none" strike="noStrike" dirty="0">
                          <a:effectLst/>
                          <a:latin typeface="Meiryo UI" panose="020B0604030504040204" pitchFamily="50" charset="-128"/>
                          <a:ea typeface="Meiryo UI" panose="020B0604030504040204" pitchFamily="50" charset="-128"/>
                        </a:rPr>
                        <a:t>5.3 (1.2)</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ja-JP" sz="1200" u="none" strike="noStrike">
                          <a:effectLst/>
                          <a:latin typeface="Meiryo UI" panose="020B0604030504040204" pitchFamily="50" charset="-128"/>
                          <a:ea typeface="Meiryo UI" panose="020B0604030504040204" pitchFamily="50" charset="-128"/>
                        </a:rPr>
                        <a:t>5.3 (1.1)</a:t>
                      </a:r>
                      <a:endParaRPr lang="en-US" altLang="ja-JP" sz="1200" b="0" i="0" u="none" strike="noStrike">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ja-JP" sz="1200" u="none" strike="noStrike" dirty="0">
                          <a:effectLst/>
                          <a:latin typeface="Meiryo UI" panose="020B0604030504040204" pitchFamily="50" charset="-128"/>
                          <a:ea typeface="Meiryo UI" panose="020B0604030504040204" pitchFamily="50" charset="-128"/>
                        </a:rPr>
                        <a:t>5.4 (1.2)</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ja-JP" sz="1200" u="none" strike="noStrike" dirty="0">
                          <a:effectLst/>
                          <a:latin typeface="Meiryo UI" panose="020B0604030504040204" pitchFamily="50" charset="-128"/>
                          <a:ea typeface="Meiryo UI" panose="020B0604030504040204" pitchFamily="50" charset="-128"/>
                        </a:rPr>
                        <a:t>5.5 (1.1)</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50020770"/>
                  </a:ext>
                </a:extLst>
              </a:tr>
              <a:tr h="491760">
                <a:tc>
                  <a:txBody>
                    <a:bodyPr/>
                    <a:lstStyle/>
                    <a:p>
                      <a:pPr algn="l" fontAlgn="ctr"/>
                      <a:r>
                        <a:rPr lang="en-US" altLang="ja-JP" sz="1200" b="1" u="none" strike="noStrike" dirty="0">
                          <a:effectLst/>
                          <a:latin typeface="Meiryo UI" panose="020B0604030504040204" pitchFamily="50" charset="-128"/>
                          <a:ea typeface="Meiryo UI" panose="020B0604030504040204" pitchFamily="50" charset="-128"/>
                        </a:rPr>
                        <a:t> LDL-</a:t>
                      </a:r>
                      <a:r>
                        <a:rPr lang="ja-JP" altLang="en-US" sz="1200" b="1" u="none" strike="noStrike" dirty="0">
                          <a:effectLst/>
                          <a:latin typeface="Meiryo UI" panose="020B0604030504040204" pitchFamily="50" charset="-128"/>
                          <a:ea typeface="Meiryo UI" panose="020B0604030504040204" pitchFamily="50" charset="-128"/>
                        </a:rPr>
                        <a:t>コレステロール、</a:t>
                      </a:r>
                      <a:r>
                        <a:rPr lang="en-US" altLang="ja-JP" sz="1200" b="1" u="none" strike="noStrike" dirty="0">
                          <a:effectLst/>
                          <a:latin typeface="Meiryo UI" panose="020B0604030504040204" pitchFamily="50" charset="-128"/>
                          <a:ea typeface="Meiryo UI" panose="020B0604030504040204" pitchFamily="50" charset="-128"/>
                        </a:rPr>
                        <a:t>mmol/L</a:t>
                      </a:r>
                      <a:endParaRPr lang="en-US" altLang="ja-JP" sz="12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r>
                        <a:rPr lang="en-US" altLang="ja-JP" sz="1200" u="none" strike="noStrike" dirty="0">
                          <a:effectLst/>
                          <a:latin typeface="Meiryo UI" panose="020B0604030504040204" pitchFamily="50" charset="-128"/>
                          <a:ea typeface="Meiryo UI" panose="020B0604030504040204" pitchFamily="50" charset="-128"/>
                        </a:rPr>
                        <a:t>3.2 (1.0)</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r>
                        <a:rPr lang="en-US" altLang="ja-JP" sz="1200" u="none" strike="noStrike">
                          <a:effectLst/>
                          <a:latin typeface="Meiryo UI" panose="020B0604030504040204" pitchFamily="50" charset="-128"/>
                          <a:ea typeface="Meiryo UI" panose="020B0604030504040204" pitchFamily="50" charset="-128"/>
                        </a:rPr>
                        <a:t>3.2 (0.9)</a:t>
                      </a:r>
                      <a:endParaRPr lang="en-US" altLang="ja-JP" sz="1200" b="0" i="0" u="none" strike="noStrike">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r>
                        <a:rPr lang="en-US" altLang="ja-JP" sz="1200" u="none" strike="noStrike" dirty="0">
                          <a:effectLst/>
                          <a:latin typeface="Meiryo UI" panose="020B0604030504040204" pitchFamily="50" charset="-128"/>
                          <a:ea typeface="Meiryo UI" panose="020B0604030504040204" pitchFamily="50" charset="-128"/>
                        </a:rPr>
                        <a:t>3.3 (1.1)</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r>
                        <a:rPr lang="en-US" altLang="ja-JP" sz="1200" u="none" strike="noStrike" dirty="0">
                          <a:effectLst/>
                          <a:latin typeface="Meiryo UI" panose="020B0604030504040204" pitchFamily="50" charset="-128"/>
                          <a:ea typeface="Meiryo UI" panose="020B0604030504040204" pitchFamily="50" charset="-128"/>
                        </a:rPr>
                        <a:t>3.4 (0.9)</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157870311"/>
                  </a:ext>
                </a:extLst>
              </a:tr>
              <a:tr h="491760">
                <a:tc>
                  <a:txBody>
                    <a:bodyPr/>
                    <a:lstStyle/>
                    <a:p>
                      <a:pPr algn="l" fontAlgn="ctr"/>
                      <a:r>
                        <a:rPr lang="en-US" altLang="ja-JP" sz="1200" b="1" u="none" strike="noStrike" dirty="0">
                          <a:effectLst/>
                          <a:latin typeface="Meiryo UI" panose="020B0604030504040204" pitchFamily="50" charset="-128"/>
                          <a:ea typeface="Meiryo UI" panose="020B0604030504040204" pitchFamily="50" charset="-128"/>
                        </a:rPr>
                        <a:t> HDL-</a:t>
                      </a:r>
                      <a:r>
                        <a:rPr lang="ja-JP" altLang="en-US" sz="1200" b="1" u="none" strike="noStrike" dirty="0">
                          <a:effectLst/>
                          <a:latin typeface="Meiryo UI" panose="020B0604030504040204" pitchFamily="50" charset="-128"/>
                          <a:ea typeface="Meiryo UI" panose="020B0604030504040204" pitchFamily="50" charset="-128"/>
                        </a:rPr>
                        <a:t>コレステロール、</a:t>
                      </a:r>
                      <a:r>
                        <a:rPr lang="en-US" altLang="ja-JP" sz="1200" b="1" u="none" strike="noStrike" dirty="0">
                          <a:effectLst/>
                          <a:latin typeface="Meiryo UI" panose="020B0604030504040204" pitchFamily="50" charset="-128"/>
                          <a:ea typeface="Meiryo UI" panose="020B0604030504040204" pitchFamily="50" charset="-128"/>
                        </a:rPr>
                        <a:t>mmol/L</a:t>
                      </a:r>
                      <a:endParaRPr lang="en-US" altLang="ja-JP" sz="12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ja-JP" sz="1200" u="none" strike="noStrike">
                          <a:effectLst/>
                          <a:latin typeface="Meiryo UI" panose="020B0604030504040204" pitchFamily="50" charset="-128"/>
                          <a:ea typeface="Meiryo UI" panose="020B0604030504040204" pitchFamily="50" charset="-128"/>
                        </a:rPr>
                        <a:t>1.2 (0.4)</a:t>
                      </a:r>
                      <a:endParaRPr lang="en-US" altLang="ja-JP" sz="1200" b="0" i="0" u="none" strike="noStrike">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ja-JP" sz="1200" u="none" strike="noStrike">
                          <a:effectLst/>
                          <a:latin typeface="Meiryo UI" panose="020B0604030504040204" pitchFamily="50" charset="-128"/>
                          <a:ea typeface="Meiryo UI" panose="020B0604030504040204" pitchFamily="50" charset="-128"/>
                        </a:rPr>
                        <a:t>1.2 (0.3)</a:t>
                      </a:r>
                      <a:endParaRPr lang="en-US" altLang="ja-JP" sz="1200" b="0" i="0" u="none" strike="noStrike">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ja-JP" sz="1200" u="none" strike="noStrike">
                          <a:effectLst/>
                          <a:latin typeface="Meiryo UI" panose="020B0604030504040204" pitchFamily="50" charset="-128"/>
                          <a:ea typeface="Meiryo UI" panose="020B0604030504040204" pitchFamily="50" charset="-128"/>
                        </a:rPr>
                        <a:t>1.2 (0.4)</a:t>
                      </a:r>
                      <a:endParaRPr lang="en-US" altLang="ja-JP" sz="1200" b="0" i="0" u="none" strike="noStrike">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ja-JP" sz="1200" u="none" strike="noStrike" dirty="0">
                          <a:effectLst/>
                          <a:latin typeface="Meiryo UI" panose="020B0604030504040204" pitchFamily="50" charset="-128"/>
                          <a:ea typeface="Meiryo UI" panose="020B0604030504040204" pitchFamily="50" charset="-128"/>
                        </a:rPr>
                        <a:t>1.2 (0.3)</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84625625"/>
                  </a:ext>
                </a:extLst>
              </a:tr>
              <a:tr h="491760">
                <a:tc>
                  <a:txBody>
                    <a:bodyPr/>
                    <a:lstStyle/>
                    <a:p>
                      <a:pPr algn="l" fontAlgn="ctr"/>
                      <a:r>
                        <a:rPr lang="ja-JP" altLang="en-US" sz="1200" b="1" u="none" strike="noStrike" dirty="0">
                          <a:effectLst/>
                          <a:latin typeface="Meiryo UI" panose="020B0604030504040204" pitchFamily="50" charset="-128"/>
                          <a:ea typeface="Meiryo UI" panose="020B0604030504040204" pitchFamily="50" charset="-128"/>
                        </a:rPr>
                        <a:t> トリグリセライド、</a:t>
                      </a:r>
                      <a:r>
                        <a:rPr lang="en-US" altLang="ja-JP" sz="1200" b="1" u="none" strike="noStrike" dirty="0">
                          <a:effectLst/>
                          <a:latin typeface="Meiryo UI" panose="020B0604030504040204" pitchFamily="50" charset="-128"/>
                          <a:ea typeface="Meiryo UI" panose="020B0604030504040204" pitchFamily="50" charset="-128"/>
                        </a:rPr>
                        <a:t>mmol/L</a:t>
                      </a:r>
                      <a:r>
                        <a:rPr lang="ja-JP" altLang="en-US" sz="1200" b="1" u="none" strike="noStrike" dirty="0">
                          <a:effectLst/>
                          <a:latin typeface="Meiryo UI" panose="020B0604030504040204" pitchFamily="50" charset="-128"/>
                          <a:ea typeface="Meiryo UI" panose="020B0604030504040204" pitchFamily="50" charset="-128"/>
                        </a:rPr>
                        <a:t>、</a:t>
                      </a:r>
                      <a:endParaRPr lang="en-US" altLang="ja-JP" sz="1200" b="1" u="none" strike="noStrike" dirty="0">
                        <a:effectLst/>
                        <a:latin typeface="Meiryo UI" panose="020B0604030504040204" pitchFamily="50" charset="-128"/>
                        <a:ea typeface="Meiryo UI" panose="020B0604030504040204" pitchFamily="50" charset="-128"/>
                      </a:endParaRPr>
                    </a:p>
                    <a:p>
                      <a:pPr algn="l" fontAlgn="ctr"/>
                      <a:r>
                        <a:rPr lang="ja-JP" altLang="en-US" sz="1200" b="1" u="none" strike="noStrike" dirty="0">
                          <a:effectLst/>
                          <a:latin typeface="Meiryo UI" panose="020B0604030504040204" pitchFamily="50" charset="-128"/>
                          <a:ea typeface="Meiryo UI" panose="020B0604030504040204" pitchFamily="50" charset="-128"/>
                        </a:rPr>
                        <a:t> 中央値（</a:t>
                      </a:r>
                      <a:r>
                        <a:rPr lang="en-US" altLang="ja-JP" sz="1200" b="1" u="none" strike="noStrike" dirty="0">
                          <a:effectLst/>
                          <a:latin typeface="Meiryo UI" panose="020B0604030504040204" pitchFamily="50" charset="-128"/>
                          <a:ea typeface="Meiryo UI" panose="020B0604030504040204" pitchFamily="50" charset="-128"/>
                        </a:rPr>
                        <a:t>Q1, Q3</a:t>
                      </a:r>
                      <a:r>
                        <a:rPr lang="ja-JP" altLang="en-US" sz="1200" b="1" u="none" strike="noStrike" dirty="0">
                          <a:effectLst/>
                          <a:latin typeface="Meiryo UI" panose="020B0604030504040204" pitchFamily="50" charset="-128"/>
                          <a:ea typeface="Meiryo UI" panose="020B0604030504040204" pitchFamily="50" charset="-128"/>
                        </a:rPr>
                        <a:t>）</a:t>
                      </a:r>
                      <a:endParaRPr lang="en-US" altLang="ja-JP" sz="12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r>
                        <a:rPr lang="en-US" altLang="ja-JP" sz="1200" u="none" strike="noStrike">
                          <a:effectLst/>
                          <a:latin typeface="Meiryo UI" panose="020B0604030504040204" pitchFamily="50" charset="-128"/>
                          <a:ea typeface="Meiryo UI" panose="020B0604030504040204" pitchFamily="50" charset="-128"/>
                        </a:rPr>
                        <a:t>1.6 (1.0, 2.7)</a:t>
                      </a:r>
                      <a:endParaRPr lang="en-US" altLang="ja-JP" sz="1200" b="0" i="0" u="none" strike="noStrike">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r>
                        <a:rPr lang="en-US" altLang="ja-JP" sz="1200" u="none" strike="noStrike" dirty="0">
                          <a:effectLst/>
                          <a:latin typeface="Meiryo UI" panose="020B0604030504040204" pitchFamily="50" charset="-128"/>
                          <a:ea typeface="Meiryo UI" panose="020B0604030504040204" pitchFamily="50" charset="-128"/>
                        </a:rPr>
                        <a:t>1.8 (1.2, 2.4)</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r>
                        <a:rPr lang="en-US" altLang="ja-JP" sz="1200" u="none" strike="noStrike" dirty="0">
                          <a:effectLst/>
                          <a:latin typeface="Meiryo UI" panose="020B0604030504040204" pitchFamily="50" charset="-128"/>
                          <a:ea typeface="Meiryo UI" panose="020B0604030504040204" pitchFamily="50" charset="-128"/>
                        </a:rPr>
                        <a:t>1.9 (1.2, 2.6)</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ctr"/>
                      <a:r>
                        <a:rPr lang="en-US" altLang="ja-JP" sz="1200" u="none" strike="noStrike" dirty="0">
                          <a:effectLst/>
                          <a:latin typeface="Meiryo UI" panose="020B0604030504040204" pitchFamily="50" charset="-128"/>
                          <a:ea typeface="Meiryo UI" panose="020B0604030504040204" pitchFamily="50" charset="-128"/>
                        </a:rPr>
                        <a:t>1.8 (1.3, 2.4)</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429410272"/>
                  </a:ext>
                </a:extLst>
              </a:tr>
            </a:tbl>
          </a:graphicData>
        </a:graphic>
      </p:graphicFrame>
      <p:sp>
        <p:nvSpPr>
          <p:cNvPr id="12" name="テキスト ボックス 11">
            <a:extLst>
              <a:ext uri="{FF2B5EF4-FFF2-40B4-BE49-F238E27FC236}">
                <a16:creationId xmlns:a16="http://schemas.microsoft.com/office/drawing/2014/main" id="{1661D15B-C8FE-4B78-BAE4-4B5DAC2DA3D8}"/>
              </a:ext>
            </a:extLst>
          </p:cNvPr>
          <p:cNvSpPr txBox="1"/>
          <p:nvPr/>
        </p:nvSpPr>
        <p:spPr>
          <a:xfrm>
            <a:off x="6557564" y="6006950"/>
            <a:ext cx="2199641" cy="253916"/>
          </a:xfrm>
          <a:prstGeom prst="rect">
            <a:avLst/>
          </a:prstGeom>
          <a:noFill/>
        </p:spPr>
        <p:txBody>
          <a:bodyPr wrap="none" rtlCol="0">
            <a:spAutoFit/>
          </a:bodyPr>
          <a:lstStyle/>
          <a:p>
            <a:r>
              <a:rPr kumimoji="1" lang="ja-JP" altLang="en-US" sz="1050" dirty="0">
                <a:latin typeface="Meiryo UI" panose="020B0604030504040204" pitchFamily="50" charset="-128"/>
                <a:ea typeface="Meiryo UI" panose="020B0604030504040204" pitchFamily="50" charset="-128"/>
              </a:rPr>
              <a:t>他に記載のない場合は平均値（</a:t>
            </a:r>
            <a:r>
              <a:rPr kumimoji="1" lang="en-US" altLang="ja-JP" sz="1050" dirty="0">
                <a:latin typeface="Meiryo UI" panose="020B0604030504040204" pitchFamily="50" charset="-128"/>
                <a:ea typeface="Meiryo UI" panose="020B0604030504040204" pitchFamily="50" charset="-128"/>
              </a:rPr>
              <a:t>SD)</a:t>
            </a:r>
            <a:endParaRPr kumimoji="1" lang="ja-JP" altLang="en-US" sz="1050" dirty="0">
              <a:latin typeface="Meiryo UI" panose="020B0604030504040204" pitchFamily="50" charset="-128"/>
              <a:ea typeface="Meiryo UI" panose="020B0604030504040204" pitchFamily="50" charset="-128"/>
            </a:endParaRPr>
          </a:p>
        </p:txBody>
      </p:sp>
      <p:sp>
        <p:nvSpPr>
          <p:cNvPr id="3" name="テキスト ボックス 2">
            <a:extLst>
              <a:ext uri="{FF2B5EF4-FFF2-40B4-BE49-F238E27FC236}">
                <a16:creationId xmlns:a16="http://schemas.microsoft.com/office/drawing/2014/main" id="{25896AED-74D7-43CD-8954-1C9B62E7F998}"/>
              </a:ext>
            </a:extLst>
          </p:cNvPr>
          <p:cNvSpPr txBox="1"/>
          <p:nvPr/>
        </p:nvSpPr>
        <p:spPr>
          <a:xfrm>
            <a:off x="558000" y="6029598"/>
            <a:ext cx="2813591" cy="261610"/>
          </a:xfrm>
          <a:prstGeom prst="rect">
            <a:avLst/>
          </a:prstGeom>
          <a:noFill/>
        </p:spPr>
        <p:txBody>
          <a:bodyPr wrap="none" rtlCol="0" anchor="ctr">
            <a:spAutoFit/>
          </a:bodyPr>
          <a:lstStyle/>
          <a:p>
            <a:pPr algn="ctr"/>
            <a:r>
              <a:rPr kumimoji="1" lang="ja-JP" altLang="en-US" sz="1100">
                <a:latin typeface="Meiryo UI" panose="020B0604030504040204" pitchFamily="50" charset="-128"/>
                <a:ea typeface="Meiryo UI" panose="020B0604030504040204" pitchFamily="50" charset="-128"/>
              </a:rPr>
              <a:t>＊体重増加度</a:t>
            </a:r>
            <a:r>
              <a:rPr kumimoji="1" lang="en-US" altLang="ja-JP" sz="1100">
                <a:latin typeface="Meiryo UI" panose="020B0604030504040204" pitchFamily="50" charset="-128"/>
                <a:ea typeface="Meiryo UI" panose="020B0604030504040204" pitchFamily="50" charset="-128"/>
              </a:rPr>
              <a:t>2</a:t>
            </a:r>
            <a:r>
              <a:rPr kumimoji="1" lang="ja-JP" altLang="en-US" sz="1100">
                <a:latin typeface="Meiryo UI" panose="020B0604030504040204" pitchFamily="50" charset="-128"/>
                <a:ea typeface="Meiryo UI" panose="020B0604030504040204" pitchFamily="50" charset="-128"/>
              </a:rPr>
              <a:t>％以下または減少度</a:t>
            </a:r>
            <a:r>
              <a:rPr kumimoji="1" lang="en-US" altLang="ja-JP" sz="1100">
                <a:latin typeface="Meiryo UI" panose="020B0604030504040204" pitchFamily="50" charset="-128"/>
                <a:ea typeface="Meiryo UI" panose="020B0604030504040204" pitchFamily="50" charset="-128"/>
              </a:rPr>
              <a:t>2</a:t>
            </a:r>
            <a:r>
              <a:rPr kumimoji="1" lang="ja-JP" altLang="en-US" sz="1100">
                <a:latin typeface="Meiryo UI" panose="020B0604030504040204" pitchFamily="50" charset="-128"/>
                <a:ea typeface="Meiryo UI" panose="020B0604030504040204" pitchFamily="50" charset="-128"/>
              </a:rPr>
              <a:t>％未満</a:t>
            </a:r>
            <a:endParaRPr kumimoji="1" lang="ja-JP" altLang="en-US" sz="11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6500060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A95AB634-C85A-4907-ADF6-22BC6BA25034}"/>
              </a:ext>
            </a:extLst>
          </p:cNvPr>
          <p:cNvSpPr txBox="1"/>
          <p:nvPr/>
        </p:nvSpPr>
        <p:spPr>
          <a:xfrm>
            <a:off x="239247" y="278435"/>
            <a:ext cx="8624477" cy="523220"/>
          </a:xfrm>
          <a:prstGeom prst="rect">
            <a:avLst/>
          </a:prstGeom>
          <a:noFill/>
        </p:spPr>
        <p:txBody>
          <a:bodyPr wrap="none" rtlCol="0" anchor="ctr">
            <a:spAutoFit/>
          </a:bodyPr>
          <a:lstStyle/>
          <a:p>
            <a:pPr>
              <a:defRPr/>
            </a:pPr>
            <a:r>
              <a:rPr kumimoji="1" lang="en-US" altLang="ja-JP" sz="2800" b="1" dirty="0">
                <a:latin typeface="Meiryo UI" panose="020B0604030504040204" pitchFamily="50" charset="-128"/>
                <a:ea typeface="Meiryo UI" panose="020B0604030504040204" pitchFamily="50" charset="-128"/>
              </a:rPr>
              <a:t>1</a:t>
            </a:r>
            <a:r>
              <a:rPr kumimoji="1" lang="ja-JP" altLang="en-US" sz="2800" b="1" dirty="0">
                <a:latin typeface="Meiryo UI" panose="020B0604030504040204" pitchFamily="50" charset="-128"/>
                <a:ea typeface="Meiryo UI" panose="020B0604030504040204" pitchFamily="50" charset="-128"/>
              </a:rPr>
              <a:t>年後の体重変化と</a:t>
            </a:r>
            <a:r>
              <a:rPr kumimoji="1" lang="en-US" altLang="ja-JP" sz="2800" b="1" dirty="0">
                <a:latin typeface="Meiryo UI" panose="020B0604030504040204" pitchFamily="50" charset="-128"/>
                <a:ea typeface="Meiryo UI" panose="020B0604030504040204" pitchFamily="50" charset="-128"/>
              </a:rPr>
              <a:t>10</a:t>
            </a:r>
            <a:r>
              <a:rPr kumimoji="1" lang="ja-JP" altLang="en-US" sz="2800" b="1" dirty="0">
                <a:latin typeface="Meiryo UI" panose="020B0604030504040204" pitchFamily="50" charset="-128"/>
                <a:ea typeface="Meiryo UI" panose="020B0604030504040204" pitchFamily="50" charset="-128"/>
              </a:rPr>
              <a:t>年間の心血管疾患発症との関連</a:t>
            </a:r>
          </a:p>
        </p:txBody>
      </p:sp>
      <p:sp>
        <p:nvSpPr>
          <p:cNvPr id="9" name="テキスト ボックス 8">
            <a:extLst>
              <a:ext uri="{FF2B5EF4-FFF2-40B4-BE49-F238E27FC236}">
                <a16:creationId xmlns:a16="http://schemas.microsoft.com/office/drawing/2014/main" id="{0E7E8980-AD81-4562-96E3-19E0A8A4FA87}"/>
              </a:ext>
            </a:extLst>
          </p:cNvPr>
          <p:cNvSpPr txBox="1"/>
          <p:nvPr/>
        </p:nvSpPr>
        <p:spPr>
          <a:xfrm>
            <a:off x="129989" y="6173932"/>
            <a:ext cx="8884023" cy="430887"/>
          </a:xfrm>
          <a:prstGeom prst="rect">
            <a:avLst/>
          </a:prstGeom>
          <a:noFill/>
        </p:spPr>
        <p:txBody>
          <a:bodyPr wrap="square" rtlCol="0" anchor="ctr">
            <a:spAutoFit/>
          </a:bodyPr>
          <a:lstStyle/>
          <a:p>
            <a:pPr marL="342900" indent="-342900" algn="ctr">
              <a:buClr>
                <a:srgbClr val="224463"/>
              </a:buClr>
              <a:buFont typeface="Wingdings" panose="05000000000000000000" pitchFamily="2" charset="2"/>
              <a:buChar char="l"/>
            </a:pPr>
            <a:r>
              <a:rPr kumimoji="1" lang="en-US" altLang="ja-JP" sz="2200" b="1" dirty="0">
                <a:solidFill>
                  <a:srgbClr val="224463"/>
                </a:solidFill>
                <a:latin typeface="Meiryo UI" panose="020B0604030504040204" pitchFamily="50" charset="-128"/>
                <a:ea typeface="Meiryo UI" panose="020B0604030504040204" pitchFamily="50" charset="-128"/>
              </a:rPr>
              <a:t>5%</a:t>
            </a:r>
            <a:r>
              <a:rPr kumimoji="1" lang="ja-JP" altLang="en-US" sz="2200" b="1" dirty="0">
                <a:solidFill>
                  <a:srgbClr val="224463"/>
                </a:solidFill>
                <a:latin typeface="Meiryo UI" panose="020B0604030504040204" pitchFamily="50" charset="-128"/>
                <a:ea typeface="Meiryo UI" panose="020B0604030504040204" pitchFamily="50" charset="-128"/>
              </a:rPr>
              <a:t>以上の体重減少は心血管疾患リスクと有意に関連していた</a:t>
            </a:r>
          </a:p>
        </p:txBody>
      </p:sp>
      <p:sp>
        <p:nvSpPr>
          <p:cNvPr id="10" name="テキスト ボックス 9">
            <a:extLst>
              <a:ext uri="{FF2B5EF4-FFF2-40B4-BE49-F238E27FC236}">
                <a16:creationId xmlns:a16="http://schemas.microsoft.com/office/drawing/2014/main" id="{BCC1D5AF-B1F3-4FDE-9D0D-53294FE3962B}"/>
              </a:ext>
            </a:extLst>
          </p:cNvPr>
          <p:cNvSpPr txBox="1"/>
          <p:nvPr/>
        </p:nvSpPr>
        <p:spPr>
          <a:xfrm>
            <a:off x="4784806" y="6604084"/>
            <a:ext cx="4359194" cy="253916"/>
          </a:xfrm>
          <a:prstGeom prst="rect">
            <a:avLst/>
          </a:prstGeom>
          <a:noFill/>
        </p:spPr>
        <p:txBody>
          <a:bodyPr wrap="square" rtlCol="0">
            <a:spAutoFit/>
          </a:bodyPr>
          <a:lstStyle/>
          <a:p>
            <a:pPr algn="r"/>
            <a:r>
              <a:rPr kumimoji="1" lang="en-US" altLang="ja-JP" sz="1050" dirty="0">
                <a:latin typeface="Meiryo UI" panose="020B0604030504040204" pitchFamily="50" charset="-128"/>
                <a:ea typeface="Meiryo UI" panose="020B0604030504040204" pitchFamily="50" charset="-128"/>
              </a:rPr>
              <a:t>Strelitz J, et al.: </a:t>
            </a:r>
            <a:r>
              <a:rPr kumimoji="1" lang="en-US" altLang="ja-JP" sz="1050" dirty="0" err="1">
                <a:latin typeface="Meiryo UI" panose="020B0604030504040204" pitchFamily="50" charset="-128"/>
                <a:ea typeface="Meiryo UI" panose="020B0604030504040204" pitchFamily="50" charset="-128"/>
              </a:rPr>
              <a:t>Diabetologia</a:t>
            </a:r>
            <a:r>
              <a:rPr kumimoji="1" lang="en-US" altLang="ja-JP" sz="1050" dirty="0">
                <a:latin typeface="Meiryo UI" panose="020B0604030504040204" pitchFamily="50" charset="-128"/>
                <a:ea typeface="Meiryo UI" panose="020B0604030504040204" pitchFamily="50" charset="-128"/>
              </a:rPr>
              <a:t> 62</a:t>
            </a:r>
            <a:r>
              <a:rPr kumimoji="1" lang="ja-JP" altLang="en-US" sz="1050" dirty="0">
                <a:latin typeface="Meiryo UI" panose="020B0604030504040204" pitchFamily="50" charset="-128"/>
                <a:ea typeface="Meiryo UI" panose="020B0604030504040204" pitchFamily="50" charset="-128"/>
              </a:rPr>
              <a:t>（</a:t>
            </a:r>
            <a:r>
              <a:rPr kumimoji="1" lang="en-US" altLang="ja-JP" sz="1050" dirty="0">
                <a:latin typeface="Meiryo UI" panose="020B0604030504040204" pitchFamily="50" charset="-128"/>
                <a:ea typeface="Meiryo UI" panose="020B0604030504040204" pitchFamily="50" charset="-128"/>
              </a:rPr>
              <a:t>8</a:t>
            </a:r>
            <a:r>
              <a:rPr kumimoji="1" lang="ja-JP" altLang="en-US" sz="1050" dirty="0">
                <a:latin typeface="Meiryo UI" panose="020B0604030504040204" pitchFamily="50" charset="-128"/>
                <a:ea typeface="Meiryo UI" panose="020B0604030504040204" pitchFamily="50" charset="-128"/>
              </a:rPr>
              <a:t>）</a:t>
            </a:r>
            <a:r>
              <a:rPr kumimoji="1" lang="en-US" altLang="ja-JP" sz="1050" dirty="0">
                <a:latin typeface="Meiryo UI" panose="020B0604030504040204" pitchFamily="50" charset="-128"/>
                <a:ea typeface="Meiryo UI" panose="020B0604030504040204" pitchFamily="50" charset="-128"/>
              </a:rPr>
              <a:t>: 1391-1402, 2019</a:t>
            </a:r>
          </a:p>
        </p:txBody>
      </p:sp>
      <p:grpSp>
        <p:nvGrpSpPr>
          <p:cNvPr id="20" name="グループ化 19">
            <a:extLst>
              <a:ext uri="{FF2B5EF4-FFF2-40B4-BE49-F238E27FC236}">
                <a16:creationId xmlns:a16="http://schemas.microsoft.com/office/drawing/2014/main" id="{E82CA7C1-E712-44EE-B140-A40E38C9FBED}"/>
              </a:ext>
            </a:extLst>
          </p:cNvPr>
          <p:cNvGrpSpPr/>
          <p:nvPr/>
        </p:nvGrpSpPr>
        <p:grpSpPr>
          <a:xfrm>
            <a:off x="1415529" y="1326777"/>
            <a:ext cx="5314027" cy="3951220"/>
            <a:chOff x="2220543" y="977154"/>
            <a:chExt cx="6312942" cy="5159696"/>
          </a:xfrm>
        </p:grpSpPr>
        <p:cxnSp>
          <p:nvCxnSpPr>
            <p:cNvPr id="21" name="直線コネクタ 20">
              <a:extLst>
                <a:ext uri="{FF2B5EF4-FFF2-40B4-BE49-F238E27FC236}">
                  <a16:creationId xmlns:a16="http://schemas.microsoft.com/office/drawing/2014/main" id="{6126FB08-C3AF-4D8F-92AA-D819FD63DB4D}"/>
                </a:ext>
              </a:extLst>
            </p:cNvPr>
            <p:cNvCxnSpPr/>
            <p:nvPr/>
          </p:nvCxnSpPr>
          <p:spPr>
            <a:xfrm>
              <a:off x="6300426" y="1133221"/>
              <a:ext cx="0" cy="4607035"/>
            </a:xfrm>
            <a:prstGeom prst="line">
              <a:avLst/>
            </a:prstGeom>
            <a:ln w="254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aphicFrame>
          <p:nvGraphicFramePr>
            <p:cNvPr id="22" name="グラフ 21">
              <a:extLst>
                <a:ext uri="{FF2B5EF4-FFF2-40B4-BE49-F238E27FC236}">
                  <a16:creationId xmlns:a16="http://schemas.microsoft.com/office/drawing/2014/main" id="{4B94B94E-27D8-4BD6-96CC-F709B1A51755}"/>
                </a:ext>
              </a:extLst>
            </p:cNvPr>
            <p:cNvGraphicFramePr>
              <a:graphicFrameLocks/>
            </p:cNvGraphicFramePr>
            <p:nvPr/>
          </p:nvGraphicFramePr>
          <p:xfrm>
            <a:off x="2220543" y="977154"/>
            <a:ext cx="6312942" cy="5159696"/>
          </p:xfrm>
          <a:graphic>
            <a:graphicData uri="http://schemas.openxmlformats.org/drawingml/2006/chart">
              <c:chart xmlns:c="http://schemas.openxmlformats.org/drawingml/2006/chart" xmlns:r="http://schemas.openxmlformats.org/officeDocument/2006/relationships" r:id="rId2"/>
            </a:graphicData>
          </a:graphic>
        </p:graphicFrame>
      </p:grpSp>
      <p:sp>
        <p:nvSpPr>
          <p:cNvPr id="23" name="テキスト ボックス 22">
            <a:extLst>
              <a:ext uri="{FF2B5EF4-FFF2-40B4-BE49-F238E27FC236}">
                <a16:creationId xmlns:a16="http://schemas.microsoft.com/office/drawing/2014/main" id="{B3AEE1BB-43BE-4E0E-B404-C53F8EC76BE8}"/>
              </a:ext>
            </a:extLst>
          </p:cNvPr>
          <p:cNvSpPr txBox="1"/>
          <p:nvPr/>
        </p:nvSpPr>
        <p:spPr>
          <a:xfrm>
            <a:off x="4102146" y="5292375"/>
            <a:ext cx="1986441" cy="307777"/>
          </a:xfrm>
          <a:prstGeom prst="rect">
            <a:avLst/>
          </a:prstGeom>
          <a:noFill/>
        </p:spPr>
        <p:txBody>
          <a:bodyPr wrap="none" rtlCol="0">
            <a:spAutoFit/>
          </a:bodyPr>
          <a:lstStyle/>
          <a:p>
            <a:r>
              <a:rPr kumimoji="1" lang="ja-JP" altLang="en-US" sz="1400" b="1" dirty="0">
                <a:latin typeface="Meiryo UI" panose="020B0604030504040204" pitchFamily="50" charset="-128"/>
                <a:ea typeface="Meiryo UI" panose="020B0604030504040204" pitchFamily="50" charset="-128"/>
              </a:rPr>
              <a:t>ハザード比（</a:t>
            </a:r>
            <a:r>
              <a:rPr kumimoji="1" lang="en-US" altLang="ja-JP" sz="1400" b="1" dirty="0">
                <a:latin typeface="Meiryo UI" panose="020B0604030504040204" pitchFamily="50" charset="-128"/>
                <a:ea typeface="Meiryo UI" panose="020B0604030504040204" pitchFamily="50" charset="-128"/>
              </a:rPr>
              <a:t>95%CI</a:t>
            </a:r>
            <a:r>
              <a:rPr kumimoji="1" lang="ja-JP" altLang="en-US" sz="1400" b="1" dirty="0">
                <a:latin typeface="Meiryo UI" panose="020B0604030504040204" pitchFamily="50" charset="-128"/>
                <a:ea typeface="Meiryo UI" panose="020B0604030504040204" pitchFamily="50" charset="-128"/>
              </a:rPr>
              <a:t>）</a:t>
            </a:r>
            <a:endParaRPr kumimoji="1" lang="ja-JP" altLang="en-US" sz="1050" dirty="0">
              <a:latin typeface="Meiryo UI" panose="020B0604030504040204" pitchFamily="50" charset="-128"/>
              <a:ea typeface="Meiryo UI" panose="020B0604030504040204" pitchFamily="50" charset="-128"/>
            </a:endParaRPr>
          </a:p>
        </p:txBody>
      </p:sp>
      <p:sp>
        <p:nvSpPr>
          <p:cNvPr id="24" name="テキスト ボックス 23">
            <a:extLst>
              <a:ext uri="{FF2B5EF4-FFF2-40B4-BE49-F238E27FC236}">
                <a16:creationId xmlns:a16="http://schemas.microsoft.com/office/drawing/2014/main" id="{F8210E85-BF90-464D-885D-51C7E8B6FEEF}"/>
              </a:ext>
            </a:extLst>
          </p:cNvPr>
          <p:cNvSpPr txBox="1"/>
          <p:nvPr/>
        </p:nvSpPr>
        <p:spPr>
          <a:xfrm>
            <a:off x="242047" y="1648811"/>
            <a:ext cx="1487913" cy="553998"/>
          </a:xfrm>
          <a:prstGeom prst="rect">
            <a:avLst/>
          </a:prstGeom>
          <a:noFill/>
        </p:spPr>
        <p:txBody>
          <a:bodyPr wrap="square" rtlCol="0">
            <a:spAutoFit/>
          </a:bodyPr>
          <a:lstStyle/>
          <a:p>
            <a:r>
              <a:rPr kumimoji="1" lang="en-US" altLang="ja-JP" b="1" dirty="0">
                <a:latin typeface="Meiryo UI" panose="020B0604030504040204" pitchFamily="50" charset="-128"/>
                <a:ea typeface="Meiryo UI" panose="020B0604030504040204" pitchFamily="50" charset="-128"/>
              </a:rPr>
              <a:t>2</a:t>
            </a:r>
            <a:r>
              <a:rPr kumimoji="1" lang="ja-JP" altLang="en-US" b="1" dirty="0">
                <a:latin typeface="Meiryo UI" panose="020B0604030504040204" pitchFamily="50" charset="-128"/>
                <a:ea typeface="Meiryo UI" panose="020B0604030504040204" pitchFamily="50" charset="-128"/>
              </a:rPr>
              <a:t>％超増加</a:t>
            </a:r>
            <a:endParaRPr kumimoji="1" lang="en-US" altLang="ja-JP" b="1" dirty="0">
              <a:latin typeface="Meiryo UI" panose="020B0604030504040204" pitchFamily="50" charset="-128"/>
              <a:ea typeface="Meiryo UI" panose="020B0604030504040204" pitchFamily="50" charset="-128"/>
            </a:endParaRPr>
          </a:p>
          <a:p>
            <a:pPr algn="ctr"/>
            <a:r>
              <a:rPr kumimoji="1" lang="en-US" altLang="ja-JP" sz="1200" b="1" dirty="0">
                <a:latin typeface="Meiryo UI" panose="020B0604030504040204" pitchFamily="50" charset="-128"/>
                <a:ea typeface="Meiryo UI" panose="020B0604030504040204" pitchFamily="50" charset="-128"/>
              </a:rPr>
              <a:t>n=75</a:t>
            </a:r>
            <a:endParaRPr kumimoji="1" lang="ja-JP" altLang="en-US" sz="1200" dirty="0">
              <a:latin typeface="Meiryo UI" panose="020B0604030504040204" pitchFamily="50" charset="-128"/>
              <a:ea typeface="Meiryo UI" panose="020B0604030504040204" pitchFamily="50" charset="-128"/>
            </a:endParaRPr>
          </a:p>
        </p:txBody>
      </p:sp>
      <p:sp>
        <p:nvSpPr>
          <p:cNvPr id="25" name="テキスト ボックス 24">
            <a:extLst>
              <a:ext uri="{FF2B5EF4-FFF2-40B4-BE49-F238E27FC236}">
                <a16:creationId xmlns:a16="http://schemas.microsoft.com/office/drawing/2014/main" id="{E8E09B55-2C6F-4B9C-BEEE-125052D6E638}"/>
              </a:ext>
            </a:extLst>
          </p:cNvPr>
          <p:cNvSpPr txBox="1"/>
          <p:nvPr/>
        </p:nvSpPr>
        <p:spPr>
          <a:xfrm>
            <a:off x="242047" y="2510217"/>
            <a:ext cx="1487914" cy="553998"/>
          </a:xfrm>
          <a:prstGeom prst="rect">
            <a:avLst/>
          </a:prstGeom>
          <a:noFill/>
        </p:spPr>
        <p:txBody>
          <a:bodyPr wrap="square" rtlCol="0">
            <a:spAutoFit/>
          </a:bodyPr>
          <a:lstStyle/>
          <a:p>
            <a:pPr algn="ctr"/>
            <a:r>
              <a:rPr kumimoji="1" lang="ja-JP" altLang="en-US" b="1" dirty="0">
                <a:latin typeface="Meiryo UI" panose="020B0604030504040204" pitchFamily="50" charset="-128"/>
                <a:ea typeface="Meiryo UI" panose="020B0604030504040204" pitchFamily="50" charset="-128"/>
              </a:rPr>
              <a:t>維持</a:t>
            </a:r>
            <a:r>
              <a:rPr kumimoji="1" lang="en-US" altLang="ja-JP" b="1" baseline="30000" dirty="0">
                <a:latin typeface="Meiryo UI" panose="020B0604030504040204" pitchFamily="50" charset="-128"/>
                <a:ea typeface="Meiryo UI" panose="020B0604030504040204" pitchFamily="50" charset="-128"/>
              </a:rPr>
              <a:t>*</a:t>
            </a:r>
          </a:p>
          <a:p>
            <a:pPr algn="ctr"/>
            <a:r>
              <a:rPr kumimoji="1" lang="en-US" altLang="ja-JP" sz="1200" b="1" dirty="0">
                <a:latin typeface="Meiryo UI" panose="020B0604030504040204" pitchFamily="50" charset="-128"/>
                <a:ea typeface="Meiryo UI" panose="020B0604030504040204" pitchFamily="50" charset="-128"/>
              </a:rPr>
              <a:t>n=210</a:t>
            </a:r>
            <a:endParaRPr kumimoji="1" lang="ja-JP" altLang="en-US" sz="1200" b="1" dirty="0">
              <a:latin typeface="Meiryo UI" panose="020B0604030504040204" pitchFamily="50" charset="-128"/>
              <a:ea typeface="Meiryo UI" panose="020B0604030504040204" pitchFamily="50" charset="-128"/>
            </a:endParaRPr>
          </a:p>
        </p:txBody>
      </p:sp>
      <p:sp>
        <p:nvSpPr>
          <p:cNvPr id="26" name="テキスト ボックス 25">
            <a:extLst>
              <a:ext uri="{FF2B5EF4-FFF2-40B4-BE49-F238E27FC236}">
                <a16:creationId xmlns:a16="http://schemas.microsoft.com/office/drawing/2014/main" id="{C264CB2C-5C89-4473-A3EA-3767CAE02318}"/>
              </a:ext>
            </a:extLst>
          </p:cNvPr>
          <p:cNvSpPr txBox="1"/>
          <p:nvPr/>
        </p:nvSpPr>
        <p:spPr>
          <a:xfrm>
            <a:off x="235641" y="3126541"/>
            <a:ext cx="1494320" cy="830997"/>
          </a:xfrm>
          <a:prstGeom prst="rect">
            <a:avLst/>
          </a:prstGeom>
          <a:noFill/>
        </p:spPr>
        <p:txBody>
          <a:bodyPr wrap="none" rtlCol="0">
            <a:spAutoFit/>
          </a:bodyPr>
          <a:lstStyle/>
          <a:p>
            <a:r>
              <a:rPr kumimoji="1" lang="en-US" altLang="ja-JP" b="1" dirty="0">
                <a:latin typeface="Meiryo UI" panose="020B0604030504040204" pitchFamily="50" charset="-128"/>
                <a:ea typeface="Meiryo UI" panose="020B0604030504040204" pitchFamily="50" charset="-128"/>
              </a:rPr>
              <a:t>2%</a:t>
            </a:r>
            <a:r>
              <a:rPr kumimoji="1" lang="ja-JP" altLang="en-US" b="1" dirty="0">
                <a:latin typeface="Meiryo UI" panose="020B0604030504040204" pitchFamily="50" charset="-128"/>
                <a:ea typeface="Meiryo UI" panose="020B0604030504040204" pitchFamily="50" charset="-128"/>
              </a:rPr>
              <a:t>以上～</a:t>
            </a:r>
            <a:endParaRPr kumimoji="1" lang="en-US" altLang="ja-JP" b="1" dirty="0">
              <a:latin typeface="Meiryo UI" panose="020B0604030504040204" pitchFamily="50" charset="-128"/>
              <a:ea typeface="Meiryo UI" panose="020B0604030504040204" pitchFamily="50" charset="-128"/>
            </a:endParaRPr>
          </a:p>
          <a:p>
            <a:r>
              <a:rPr kumimoji="1" lang="en-US" altLang="ja-JP" b="1" dirty="0">
                <a:latin typeface="Meiryo UI" panose="020B0604030504040204" pitchFamily="50" charset="-128"/>
                <a:ea typeface="Meiryo UI" panose="020B0604030504040204" pitchFamily="50" charset="-128"/>
              </a:rPr>
              <a:t>5</a:t>
            </a:r>
            <a:r>
              <a:rPr kumimoji="1" lang="ja-JP" altLang="en-US" b="1" dirty="0">
                <a:latin typeface="Meiryo UI" panose="020B0604030504040204" pitchFamily="50" charset="-128"/>
                <a:ea typeface="Meiryo UI" panose="020B0604030504040204" pitchFamily="50" charset="-128"/>
              </a:rPr>
              <a:t>％未満減少</a:t>
            </a:r>
            <a:endParaRPr kumimoji="1" lang="en-US" altLang="ja-JP" b="1" dirty="0">
              <a:latin typeface="Meiryo UI" panose="020B0604030504040204" pitchFamily="50" charset="-128"/>
              <a:ea typeface="Meiryo UI" panose="020B0604030504040204" pitchFamily="50" charset="-128"/>
            </a:endParaRPr>
          </a:p>
          <a:p>
            <a:pPr algn="ctr"/>
            <a:r>
              <a:rPr kumimoji="1" lang="en-US" altLang="ja-JP" sz="1200" b="1" dirty="0">
                <a:latin typeface="Meiryo UI" panose="020B0604030504040204" pitchFamily="50" charset="-128"/>
                <a:ea typeface="Meiryo UI" panose="020B0604030504040204" pitchFamily="50" charset="-128"/>
              </a:rPr>
              <a:t>n=173</a:t>
            </a:r>
            <a:endParaRPr kumimoji="1" lang="ja-JP" altLang="en-US" sz="1200" dirty="0">
              <a:latin typeface="Meiryo UI" panose="020B0604030504040204" pitchFamily="50" charset="-128"/>
              <a:ea typeface="Meiryo UI" panose="020B0604030504040204" pitchFamily="50" charset="-128"/>
            </a:endParaRPr>
          </a:p>
        </p:txBody>
      </p:sp>
      <p:sp>
        <p:nvSpPr>
          <p:cNvPr id="27" name="テキスト ボックス 26">
            <a:extLst>
              <a:ext uri="{FF2B5EF4-FFF2-40B4-BE49-F238E27FC236}">
                <a16:creationId xmlns:a16="http://schemas.microsoft.com/office/drawing/2014/main" id="{41829C73-E1A0-4517-9C5C-BEB4BE4C9A74}"/>
              </a:ext>
            </a:extLst>
          </p:cNvPr>
          <p:cNvSpPr txBox="1"/>
          <p:nvPr/>
        </p:nvSpPr>
        <p:spPr>
          <a:xfrm>
            <a:off x="235641" y="3970328"/>
            <a:ext cx="1494320" cy="553998"/>
          </a:xfrm>
          <a:prstGeom prst="rect">
            <a:avLst/>
          </a:prstGeom>
          <a:noFill/>
        </p:spPr>
        <p:txBody>
          <a:bodyPr wrap="none" rtlCol="0">
            <a:spAutoFit/>
          </a:bodyPr>
          <a:lstStyle/>
          <a:p>
            <a:r>
              <a:rPr kumimoji="1" lang="en-US" altLang="ja-JP" b="1" dirty="0">
                <a:latin typeface="Meiryo UI" panose="020B0604030504040204" pitchFamily="50" charset="-128"/>
                <a:ea typeface="Meiryo UI" panose="020B0604030504040204" pitchFamily="50" charset="-128"/>
              </a:rPr>
              <a:t>5</a:t>
            </a:r>
            <a:r>
              <a:rPr kumimoji="1" lang="ja-JP" altLang="en-US" b="1" dirty="0">
                <a:latin typeface="Meiryo UI" panose="020B0604030504040204" pitchFamily="50" charset="-128"/>
                <a:ea typeface="Meiryo UI" panose="020B0604030504040204" pitchFamily="50" charset="-128"/>
              </a:rPr>
              <a:t>％以上減少</a:t>
            </a:r>
            <a:endParaRPr kumimoji="1" lang="en-US" altLang="ja-JP" b="1" dirty="0">
              <a:latin typeface="Meiryo UI" panose="020B0604030504040204" pitchFamily="50" charset="-128"/>
              <a:ea typeface="Meiryo UI" panose="020B0604030504040204" pitchFamily="50" charset="-128"/>
            </a:endParaRPr>
          </a:p>
          <a:p>
            <a:pPr algn="ctr"/>
            <a:r>
              <a:rPr kumimoji="1" lang="en-US" altLang="ja-JP" sz="1200" b="1" dirty="0">
                <a:latin typeface="Meiryo UI" panose="020B0604030504040204" pitchFamily="50" charset="-128"/>
                <a:ea typeface="Meiryo UI" panose="020B0604030504040204" pitchFamily="50" charset="-128"/>
              </a:rPr>
              <a:t>N=229</a:t>
            </a:r>
            <a:endParaRPr kumimoji="1" lang="ja-JP" altLang="en-US" sz="1200" dirty="0">
              <a:latin typeface="Meiryo UI" panose="020B0604030504040204" pitchFamily="50" charset="-128"/>
              <a:ea typeface="Meiryo UI" panose="020B0604030504040204" pitchFamily="50" charset="-128"/>
            </a:endParaRPr>
          </a:p>
        </p:txBody>
      </p:sp>
      <p:sp>
        <p:nvSpPr>
          <p:cNvPr id="28" name="テキスト ボックス 27">
            <a:extLst>
              <a:ext uri="{FF2B5EF4-FFF2-40B4-BE49-F238E27FC236}">
                <a16:creationId xmlns:a16="http://schemas.microsoft.com/office/drawing/2014/main" id="{1C2FB8D7-A73D-4AA3-A053-CA1D32020A6B}"/>
              </a:ext>
            </a:extLst>
          </p:cNvPr>
          <p:cNvSpPr txBox="1"/>
          <p:nvPr/>
        </p:nvSpPr>
        <p:spPr>
          <a:xfrm>
            <a:off x="6674895" y="1300115"/>
            <a:ext cx="2157963" cy="3087705"/>
          </a:xfrm>
          <a:prstGeom prst="rect">
            <a:avLst/>
          </a:prstGeom>
          <a:noFill/>
        </p:spPr>
        <p:txBody>
          <a:bodyPr wrap="none" rtlCol="0">
            <a:spAutoFit/>
          </a:bodyPr>
          <a:lstStyle/>
          <a:p>
            <a:pPr>
              <a:lnSpc>
                <a:spcPct val="320000"/>
              </a:lnSpc>
            </a:pPr>
            <a:r>
              <a:rPr kumimoji="1" lang="en-US" altLang="ja-JP" sz="1600" b="1" dirty="0">
                <a:latin typeface="Meiryo UI" panose="020B0604030504040204" pitchFamily="50" charset="-128"/>
                <a:ea typeface="Meiryo UI" panose="020B0604030504040204" pitchFamily="50" charset="-128"/>
              </a:rPr>
              <a:t>0.41</a:t>
            </a:r>
            <a:r>
              <a:rPr kumimoji="1" lang="ja-JP" altLang="en-US" sz="1600" b="1" dirty="0">
                <a:latin typeface="Meiryo UI" panose="020B0604030504040204" pitchFamily="50" charset="-128"/>
                <a:ea typeface="Meiryo UI" panose="020B0604030504040204" pitchFamily="50" charset="-128"/>
              </a:rPr>
              <a:t>（</a:t>
            </a:r>
            <a:r>
              <a:rPr kumimoji="1" lang="en-US" altLang="ja-JP" sz="1600" b="1" dirty="0">
                <a:latin typeface="Meiryo UI" panose="020B0604030504040204" pitchFamily="50" charset="-128"/>
                <a:ea typeface="Meiryo UI" panose="020B0604030504040204" pitchFamily="50" charset="-128"/>
              </a:rPr>
              <a:t>0.15-1.11</a:t>
            </a:r>
            <a:r>
              <a:rPr kumimoji="1" lang="ja-JP" altLang="en-US" sz="1600" b="1" dirty="0">
                <a:latin typeface="Meiryo UI" panose="020B0604030504040204" pitchFamily="50" charset="-128"/>
                <a:ea typeface="Meiryo UI" panose="020B0604030504040204" pitchFamily="50" charset="-128"/>
              </a:rPr>
              <a:t>）</a:t>
            </a:r>
          </a:p>
          <a:p>
            <a:pPr>
              <a:lnSpc>
                <a:spcPct val="320000"/>
              </a:lnSpc>
            </a:pPr>
            <a:r>
              <a:rPr kumimoji="1" lang="en-US" altLang="ja-JP" sz="1600" b="1" dirty="0">
                <a:latin typeface="Meiryo UI" panose="020B0604030504040204" pitchFamily="50" charset="-128"/>
                <a:ea typeface="Meiryo UI" panose="020B0604030504040204" pitchFamily="50" charset="-128"/>
              </a:rPr>
              <a:t>1.00</a:t>
            </a:r>
            <a:r>
              <a:rPr kumimoji="1" lang="ja-JP" altLang="en-US" sz="1600" b="1" dirty="0">
                <a:latin typeface="Meiryo UI" panose="020B0604030504040204" pitchFamily="50" charset="-128"/>
                <a:ea typeface="Meiryo UI" panose="020B0604030504040204" pitchFamily="50" charset="-128"/>
              </a:rPr>
              <a:t>（対照）</a:t>
            </a:r>
          </a:p>
          <a:p>
            <a:pPr>
              <a:lnSpc>
                <a:spcPct val="320000"/>
              </a:lnSpc>
            </a:pPr>
            <a:r>
              <a:rPr kumimoji="1" lang="en-US" altLang="ja-JP" sz="1600" b="1" dirty="0">
                <a:latin typeface="Meiryo UI" panose="020B0604030504040204" pitchFamily="50" charset="-128"/>
                <a:ea typeface="Meiryo UI" panose="020B0604030504040204" pitchFamily="50" charset="-128"/>
              </a:rPr>
              <a:t>0.79</a:t>
            </a:r>
            <a:r>
              <a:rPr kumimoji="1" lang="ja-JP" altLang="en-US" sz="1600" b="1" dirty="0">
                <a:latin typeface="Meiryo UI" panose="020B0604030504040204" pitchFamily="50" charset="-128"/>
                <a:ea typeface="Meiryo UI" panose="020B0604030504040204" pitchFamily="50" charset="-128"/>
              </a:rPr>
              <a:t>（</a:t>
            </a:r>
            <a:r>
              <a:rPr kumimoji="1" lang="en-US" altLang="ja-JP" sz="1600" b="1" dirty="0">
                <a:latin typeface="Meiryo UI" panose="020B0604030504040204" pitchFamily="50" charset="-128"/>
                <a:ea typeface="Meiryo UI" panose="020B0604030504040204" pitchFamily="50" charset="-128"/>
              </a:rPr>
              <a:t>0.43-1.46</a:t>
            </a:r>
            <a:r>
              <a:rPr kumimoji="1" lang="ja-JP" altLang="en-US" sz="1600" b="1" dirty="0">
                <a:latin typeface="Meiryo UI" panose="020B0604030504040204" pitchFamily="50" charset="-128"/>
                <a:ea typeface="Meiryo UI" panose="020B0604030504040204" pitchFamily="50" charset="-128"/>
              </a:rPr>
              <a:t>）</a:t>
            </a:r>
          </a:p>
          <a:p>
            <a:pPr>
              <a:lnSpc>
                <a:spcPct val="320000"/>
              </a:lnSpc>
            </a:pPr>
            <a:r>
              <a:rPr kumimoji="1" lang="en-US" altLang="ja-JP" sz="1600" b="1" dirty="0">
                <a:latin typeface="Meiryo UI" panose="020B0604030504040204" pitchFamily="50" charset="-128"/>
                <a:ea typeface="Meiryo UI" panose="020B0604030504040204" pitchFamily="50" charset="-128"/>
              </a:rPr>
              <a:t>0.52</a:t>
            </a:r>
            <a:r>
              <a:rPr kumimoji="1" lang="ja-JP" altLang="en-US" sz="1600" b="1" dirty="0">
                <a:latin typeface="Meiryo UI" panose="020B0604030504040204" pitchFamily="50" charset="-128"/>
                <a:ea typeface="Meiryo UI" panose="020B0604030504040204" pitchFamily="50" charset="-128"/>
              </a:rPr>
              <a:t>（</a:t>
            </a:r>
            <a:r>
              <a:rPr kumimoji="1" lang="en-US" altLang="ja-JP" sz="1600" b="1" dirty="0">
                <a:latin typeface="Meiryo UI" panose="020B0604030504040204" pitchFamily="50" charset="-128"/>
                <a:ea typeface="Meiryo UI" panose="020B0604030504040204" pitchFamily="50" charset="-128"/>
              </a:rPr>
              <a:t>0.32-0.86</a:t>
            </a:r>
            <a:r>
              <a:rPr kumimoji="1" lang="ja-JP" altLang="en-US" sz="1600" b="1" dirty="0">
                <a:latin typeface="Meiryo UI" panose="020B0604030504040204" pitchFamily="50" charset="-128"/>
                <a:ea typeface="Meiryo UI" panose="020B0604030504040204" pitchFamily="50" charset="-128"/>
              </a:rPr>
              <a:t>）</a:t>
            </a:r>
          </a:p>
        </p:txBody>
      </p:sp>
      <p:sp>
        <p:nvSpPr>
          <p:cNvPr id="29" name="テキスト ボックス 28">
            <a:extLst>
              <a:ext uri="{FF2B5EF4-FFF2-40B4-BE49-F238E27FC236}">
                <a16:creationId xmlns:a16="http://schemas.microsoft.com/office/drawing/2014/main" id="{50E08DAC-0CFD-4B8F-B9C4-28B95366DEC9}"/>
              </a:ext>
            </a:extLst>
          </p:cNvPr>
          <p:cNvSpPr txBox="1"/>
          <p:nvPr/>
        </p:nvSpPr>
        <p:spPr>
          <a:xfrm>
            <a:off x="6729556" y="1166909"/>
            <a:ext cx="2165978" cy="307777"/>
          </a:xfrm>
          <a:prstGeom prst="rect">
            <a:avLst/>
          </a:prstGeom>
          <a:noFill/>
        </p:spPr>
        <p:txBody>
          <a:bodyPr wrap="none" rtlCol="0">
            <a:spAutoFit/>
          </a:bodyPr>
          <a:lstStyle/>
          <a:p>
            <a:r>
              <a:rPr kumimoji="1" lang="ja-JP" altLang="en-US" sz="1400" b="1" dirty="0">
                <a:latin typeface="Meiryo UI" panose="020B0604030504040204" pitchFamily="50" charset="-128"/>
                <a:ea typeface="Meiryo UI" panose="020B0604030504040204" pitchFamily="50" charset="-128"/>
              </a:rPr>
              <a:t>ハザード比（</a:t>
            </a:r>
            <a:r>
              <a:rPr kumimoji="1" lang="en-US" altLang="ja-JP" sz="1400" b="1" dirty="0">
                <a:latin typeface="Meiryo UI" panose="020B0604030504040204" pitchFamily="50" charset="-128"/>
                <a:ea typeface="Meiryo UI" panose="020B0604030504040204" pitchFamily="50" charset="-128"/>
              </a:rPr>
              <a:t>95%CI</a:t>
            </a:r>
            <a:r>
              <a:rPr kumimoji="1" lang="ja-JP" altLang="en-US" sz="1400" b="1" dirty="0">
                <a:latin typeface="Meiryo UI" panose="020B0604030504040204" pitchFamily="50" charset="-128"/>
                <a:ea typeface="Meiryo UI" panose="020B0604030504040204" pitchFamily="50" charset="-128"/>
              </a:rPr>
              <a:t>）</a:t>
            </a:r>
            <a:r>
              <a:rPr kumimoji="1" lang="en-US" altLang="ja-JP" sz="1400" b="1" baseline="30000" dirty="0">
                <a:latin typeface="Meiryo UI" panose="020B0604030504040204" pitchFamily="50" charset="-128"/>
                <a:ea typeface="Meiryo UI" panose="020B0604030504040204" pitchFamily="50" charset="-128"/>
              </a:rPr>
              <a:t>†</a:t>
            </a:r>
            <a:endParaRPr kumimoji="1" lang="ja-JP" altLang="en-US" sz="1050" baseline="30000" dirty="0">
              <a:latin typeface="Meiryo UI" panose="020B0604030504040204" pitchFamily="50" charset="-128"/>
              <a:ea typeface="Meiryo UI" panose="020B0604030504040204" pitchFamily="50" charset="-128"/>
            </a:endParaRPr>
          </a:p>
        </p:txBody>
      </p:sp>
      <p:sp>
        <p:nvSpPr>
          <p:cNvPr id="2" name="テキスト ボックス 1">
            <a:extLst>
              <a:ext uri="{FF2B5EF4-FFF2-40B4-BE49-F238E27FC236}">
                <a16:creationId xmlns:a16="http://schemas.microsoft.com/office/drawing/2014/main" id="{6FCC3AC1-4AF2-4DF6-9D66-C297C1C5CDD7}"/>
              </a:ext>
            </a:extLst>
          </p:cNvPr>
          <p:cNvSpPr txBox="1"/>
          <p:nvPr/>
        </p:nvSpPr>
        <p:spPr>
          <a:xfrm>
            <a:off x="503338" y="5643251"/>
            <a:ext cx="8180599" cy="577081"/>
          </a:xfrm>
          <a:prstGeom prst="rect">
            <a:avLst/>
          </a:prstGeom>
          <a:noFill/>
        </p:spPr>
        <p:txBody>
          <a:bodyPr wrap="square" rtlCol="0" anchor="ctr">
            <a:spAutoFit/>
          </a:bodyPr>
          <a:lstStyle/>
          <a:p>
            <a:r>
              <a:rPr kumimoji="1" lang="ja-JP" altLang="en-US" sz="1050" dirty="0">
                <a:latin typeface="Meiryo UI" panose="020B0604030504040204" pitchFamily="50" charset="-128"/>
                <a:ea typeface="Meiryo UI" panose="020B0604030504040204" pitchFamily="50" charset="-128"/>
              </a:rPr>
              <a:t>＊体重増加度</a:t>
            </a:r>
            <a:r>
              <a:rPr kumimoji="1" lang="en-US" altLang="ja-JP" sz="1050" dirty="0">
                <a:latin typeface="Meiryo UI" panose="020B0604030504040204" pitchFamily="50" charset="-128"/>
                <a:ea typeface="Meiryo UI" panose="020B0604030504040204" pitchFamily="50" charset="-128"/>
              </a:rPr>
              <a:t>2</a:t>
            </a:r>
            <a:r>
              <a:rPr kumimoji="1" lang="ja-JP" altLang="en-US" sz="1050" dirty="0">
                <a:latin typeface="Meiryo UI" panose="020B0604030504040204" pitchFamily="50" charset="-128"/>
                <a:ea typeface="Meiryo UI" panose="020B0604030504040204" pitchFamily="50" charset="-128"/>
              </a:rPr>
              <a:t>％以下または減少度</a:t>
            </a:r>
            <a:r>
              <a:rPr kumimoji="1" lang="en-US" altLang="ja-JP" sz="1050" dirty="0">
                <a:latin typeface="Meiryo UI" panose="020B0604030504040204" pitchFamily="50" charset="-128"/>
                <a:ea typeface="Meiryo UI" panose="020B0604030504040204" pitchFamily="50" charset="-128"/>
              </a:rPr>
              <a:t>2</a:t>
            </a:r>
            <a:r>
              <a:rPr kumimoji="1" lang="ja-JP" altLang="en-US" sz="1050" dirty="0">
                <a:latin typeface="Meiryo UI" panose="020B0604030504040204" pitchFamily="50" charset="-128"/>
                <a:ea typeface="Meiryo UI" panose="020B0604030504040204" pitchFamily="50" charset="-128"/>
              </a:rPr>
              <a:t>％未満</a:t>
            </a:r>
          </a:p>
          <a:p>
            <a:r>
              <a:rPr kumimoji="1" lang="en-US" altLang="ja-JP" sz="1050" dirty="0">
                <a:latin typeface="Meiryo UI" panose="020B0604030504040204" pitchFamily="50" charset="-128"/>
                <a:ea typeface="Meiryo UI" panose="020B0604030504040204" pitchFamily="50" charset="-128"/>
              </a:rPr>
              <a:t>†</a:t>
            </a:r>
            <a:r>
              <a:rPr kumimoji="1" lang="ja-JP" altLang="en-US" sz="1050" dirty="0">
                <a:latin typeface="Meiryo UI" panose="020B0604030504040204" pitchFamily="50" charset="-128"/>
                <a:ea typeface="Meiryo UI" panose="020B0604030504040204" pitchFamily="50" charset="-128"/>
              </a:rPr>
              <a:t>ベースライン時年齢、性別、ベースライン時の社会経済状況、ベースライン時の</a:t>
            </a:r>
            <a:r>
              <a:rPr kumimoji="1" lang="en-US" altLang="ja-JP" sz="1050" dirty="0">
                <a:latin typeface="Meiryo UI" panose="020B0604030504040204" pitchFamily="50" charset="-128"/>
                <a:ea typeface="Meiryo UI" panose="020B0604030504040204" pitchFamily="50" charset="-128"/>
              </a:rPr>
              <a:t>BMI</a:t>
            </a:r>
            <a:r>
              <a:rPr kumimoji="1" lang="ja-JP" altLang="en-US" sz="1050" dirty="0">
                <a:latin typeface="Meiryo UI" panose="020B0604030504040204" pitchFamily="50" charset="-128"/>
                <a:ea typeface="Meiryo UI" panose="020B0604030504040204" pitchFamily="50" charset="-128"/>
              </a:rPr>
              <a:t>、</a:t>
            </a:r>
            <a:r>
              <a:rPr kumimoji="1" lang="en-US" altLang="ja-JP" sz="1050" dirty="0">
                <a:latin typeface="Meiryo UI" panose="020B0604030504040204" pitchFamily="50" charset="-128"/>
                <a:ea typeface="Meiryo UI" panose="020B0604030504040204" pitchFamily="50" charset="-128"/>
              </a:rPr>
              <a:t>1</a:t>
            </a:r>
            <a:r>
              <a:rPr kumimoji="1" lang="ja-JP" altLang="en-US" sz="1050" dirty="0">
                <a:latin typeface="Meiryo UI" panose="020B0604030504040204" pitchFamily="50" charset="-128"/>
                <a:ea typeface="Meiryo UI" panose="020B0604030504040204" pitchFamily="50" charset="-128"/>
              </a:rPr>
              <a:t>年間の喫煙および降圧薬、脂質低下薬、血糖降下薬の有無、　</a:t>
            </a:r>
            <a:endParaRPr kumimoji="1" lang="en-US" altLang="ja-JP" sz="1050" dirty="0">
              <a:latin typeface="Meiryo UI" panose="020B0604030504040204" pitchFamily="50" charset="-128"/>
              <a:ea typeface="Meiryo UI" panose="020B0604030504040204" pitchFamily="50" charset="-128"/>
            </a:endParaRPr>
          </a:p>
          <a:p>
            <a:r>
              <a:rPr kumimoji="1" lang="ja-JP" altLang="en-US" sz="1050" dirty="0">
                <a:latin typeface="Meiryo UI" panose="020B0604030504040204" pitchFamily="50" charset="-128"/>
                <a:ea typeface="Meiryo UI" panose="020B0604030504040204" pitchFamily="50" charset="-128"/>
              </a:rPr>
              <a:t>　 試験アーム（多因子介入群または日常診療群）で補正</a:t>
            </a:r>
          </a:p>
        </p:txBody>
      </p:sp>
    </p:spTree>
    <p:extLst>
      <p:ext uri="{BB962C8B-B14F-4D97-AF65-F5344CB8AC3E}">
        <p14:creationId xmlns:p14="http://schemas.microsoft.com/office/powerpoint/2010/main" val="14537638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テキスト ボックス 8">
            <a:extLst>
              <a:ext uri="{FF2B5EF4-FFF2-40B4-BE49-F238E27FC236}">
                <a16:creationId xmlns:a16="http://schemas.microsoft.com/office/drawing/2014/main" id="{0E7E8980-AD81-4562-96E3-19E0A8A4FA87}"/>
              </a:ext>
            </a:extLst>
          </p:cNvPr>
          <p:cNvSpPr txBox="1"/>
          <p:nvPr/>
        </p:nvSpPr>
        <p:spPr>
          <a:xfrm>
            <a:off x="129989" y="6173932"/>
            <a:ext cx="8884023" cy="430887"/>
          </a:xfrm>
          <a:prstGeom prst="rect">
            <a:avLst/>
          </a:prstGeom>
          <a:noFill/>
        </p:spPr>
        <p:txBody>
          <a:bodyPr wrap="square" rtlCol="0" anchor="ctr">
            <a:spAutoFit/>
          </a:bodyPr>
          <a:lstStyle/>
          <a:p>
            <a:pPr marL="342900" indent="-342900" algn="ctr">
              <a:buClr>
                <a:srgbClr val="224463"/>
              </a:buClr>
              <a:buFont typeface="Wingdings" panose="05000000000000000000" pitchFamily="2" charset="2"/>
              <a:buChar char="l"/>
            </a:pPr>
            <a:r>
              <a:rPr kumimoji="1" lang="ja-JP" altLang="en-US" sz="2200" b="1" dirty="0">
                <a:solidFill>
                  <a:srgbClr val="224463"/>
                </a:solidFill>
                <a:latin typeface="Meiryo UI" panose="020B0604030504040204" pitchFamily="50" charset="-128"/>
                <a:ea typeface="Meiryo UI" panose="020B0604030504040204" pitchFamily="50" charset="-128"/>
              </a:rPr>
              <a:t>体重減少と全死亡リスクとは関連が認められなかった</a:t>
            </a:r>
          </a:p>
        </p:txBody>
      </p:sp>
      <p:sp>
        <p:nvSpPr>
          <p:cNvPr id="10" name="テキスト ボックス 9">
            <a:extLst>
              <a:ext uri="{FF2B5EF4-FFF2-40B4-BE49-F238E27FC236}">
                <a16:creationId xmlns:a16="http://schemas.microsoft.com/office/drawing/2014/main" id="{BCC1D5AF-B1F3-4FDE-9D0D-53294FE3962B}"/>
              </a:ext>
            </a:extLst>
          </p:cNvPr>
          <p:cNvSpPr txBox="1"/>
          <p:nvPr/>
        </p:nvSpPr>
        <p:spPr>
          <a:xfrm>
            <a:off x="4784806" y="6604084"/>
            <a:ext cx="4359194" cy="253916"/>
          </a:xfrm>
          <a:prstGeom prst="rect">
            <a:avLst/>
          </a:prstGeom>
          <a:noFill/>
        </p:spPr>
        <p:txBody>
          <a:bodyPr wrap="square" rtlCol="0">
            <a:spAutoFit/>
          </a:bodyPr>
          <a:lstStyle/>
          <a:p>
            <a:pPr algn="r"/>
            <a:r>
              <a:rPr kumimoji="1" lang="en-US" altLang="ja-JP" sz="1050" dirty="0">
                <a:latin typeface="Meiryo UI" panose="020B0604030504040204" pitchFamily="50" charset="-128"/>
                <a:ea typeface="Meiryo UI" panose="020B0604030504040204" pitchFamily="50" charset="-128"/>
              </a:rPr>
              <a:t>Strelitz J, et al.: </a:t>
            </a:r>
            <a:r>
              <a:rPr kumimoji="1" lang="en-US" altLang="ja-JP" sz="1050" dirty="0" err="1">
                <a:latin typeface="Meiryo UI" panose="020B0604030504040204" pitchFamily="50" charset="-128"/>
                <a:ea typeface="Meiryo UI" panose="020B0604030504040204" pitchFamily="50" charset="-128"/>
              </a:rPr>
              <a:t>Diabetologia</a:t>
            </a:r>
            <a:r>
              <a:rPr kumimoji="1" lang="en-US" altLang="ja-JP" sz="1050" dirty="0">
                <a:latin typeface="Meiryo UI" panose="020B0604030504040204" pitchFamily="50" charset="-128"/>
                <a:ea typeface="Meiryo UI" panose="020B0604030504040204" pitchFamily="50" charset="-128"/>
              </a:rPr>
              <a:t> 62</a:t>
            </a:r>
            <a:r>
              <a:rPr kumimoji="1" lang="ja-JP" altLang="en-US" sz="1050" dirty="0">
                <a:latin typeface="Meiryo UI" panose="020B0604030504040204" pitchFamily="50" charset="-128"/>
                <a:ea typeface="Meiryo UI" panose="020B0604030504040204" pitchFamily="50" charset="-128"/>
              </a:rPr>
              <a:t>（</a:t>
            </a:r>
            <a:r>
              <a:rPr kumimoji="1" lang="en-US" altLang="ja-JP" sz="1050" dirty="0">
                <a:latin typeface="Meiryo UI" panose="020B0604030504040204" pitchFamily="50" charset="-128"/>
                <a:ea typeface="Meiryo UI" panose="020B0604030504040204" pitchFamily="50" charset="-128"/>
              </a:rPr>
              <a:t>8</a:t>
            </a:r>
            <a:r>
              <a:rPr kumimoji="1" lang="ja-JP" altLang="en-US" sz="1050" dirty="0">
                <a:latin typeface="Meiryo UI" panose="020B0604030504040204" pitchFamily="50" charset="-128"/>
                <a:ea typeface="Meiryo UI" panose="020B0604030504040204" pitchFamily="50" charset="-128"/>
              </a:rPr>
              <a:t>）</a:t>
            </a:r>
            <a:r>
              <a:rPr kumimoji="1" lang="en-US" altLang="ja-JP" sz="1050" dirty="0">
                <a:latin typeface="Meiryo UI" panose="020B0604030504040204" pitchFamily="50" charset="-128"/>
                <a:ea typeface="Meiryo UI" panose="020B0604030504040204" pitchFamily="50" charset="-128"/>
              </a:rPr>
              <a:t>: 1391-1402, 2019</a:t>
            </a:r>
          </a:p>
        </p:txBody>
      </p:sp>
      <p:sp>
        <p:nvSpPr>
          <p:cNvPr id="5" name="テキスト ボックス 4">
            <a:extLst>
              <a:ext uri="{FF2B5EF4-FFF2-40B4-BE49-F238E27FC236}">
                <a16:creationId xmlns:a16="http://schemas.microsoft.com/office/drawing/2014/main" id="{354E4DDC-F021-4DA7-A43C-3E0D352F013E}"/>
              </a:ext>
            </a:extLst>
          </p:cNvPr>
          <p:cNvSpPr txBox="1"/>
          <p:nvPr/>
        </p:nvSpPr>
        <p:spPr>
          <a:xfrm>
            <a:off x="239247" y="278435"/>
            <a:ext cx="7802136" cy="523220"/>
          </a:xfrm>
          <a:prstGeom prst="rect">
            <a:avLst/>
          </a:prstGeom>
          <a:noFill/>
        </p:spPr>
        <p:txBody>
          <a:bodyPr wrap="none" rtlCol="0" anchor="ctr">
            <a:spAutoFit/>
          </a:bodyPr>
          <a:lstStyle/>
          <a:p>
            <a:pPr>
              <a:defRPr/>
            </a:pPr>
            <a:r>
              <a:rPr kumimoji="1" lang="en-US" altLang="ja-JP" sz="2800" b="1" dirty="0">
                <a:latin typeface="Meiryo UI" panose="020B0604030504040204" pitchFamily="50" charset="-128"/>
                <a:ea typeface="Meiryo UI" panose="020B0604030504040204" pitchFamily="50" charset="-128"/>
              </a:rPr>
              <a:t>1</a:t>
            </a:r>
            <a:r>
              <a:rPr kumimoji="1" lang="ja-JP" altLang="en-US" sz="2800" b="1" dirty="0">
                <a:latin typeface="Meiryo UI" panose="020B0604030504040204" pitchFamily="50" charset="-128"/>
                <a:ea typeface="Meiryo UI" panose="020B0604030504040204" pitchFamily="50" charset="-128"/>
              </a:rPr>
              <a:t>年後の体重変化と</a:t>
            </a:r>
            <a:r>
              <a:rPr kumimoji="1" lang="en-US" altLang="ja-JP" sz="2800" b="1" dirty="0">
                <a:latin typeface="Meiryo UI" panose="020B0604030504040204" pitchFamily="50" charset="-128"/>
                <a:ea typeface="Meiryo UI" panose="020B0604030504040204" pitchFamily="50" charset="-128"/>
              </a:rPr>
              <a:t>10</a:t>
            </a:r>
            <a:r>
              <a:rPr kumimoji="1" lang="ja-JP" altLang="en-US" sz="2800" b="1" dirty="0">
                <a:latin typeface="Meiryo UI" panose="020B0604030504040204" pitchFamily="50" charset="-128"/>
                <a:ea typeface="Meiryo UI" panose="020B0604030504040204" pitchFamily="50" charset="-128"/>
              </a:rPr>
              <a:t>年間の全死亡発生との関連</a:t>
            </a:r>
          </a:p>
        </p:txBody>
      </p:sp>
      <p:cxnSp>
        <p:nvCxnSpPr>
          <p:cNvPr id="6" name="直線コネクタ 5">
            <a:extLst>
              <a:ext uri="{FF2B5EF4-FFF2-40B4-BE49-F238E27FC236}">
                <a16:creationId xmlns:a16="http://schemas.microsoft.com/office/drawing/2014/main" id="{AFAB2B24-F872-4E15-ACA8-B89299B8C4D1}"/>
              </a:ext>
            </a:extLst>
          </p:cNvPr>
          <p:cNvCxnSpPr>
            <a:cxnSpLocks/>
          </p:cNvCxnSpPr>
          <p:nvPr/>
        </p:nvCxnSpPr>
        <p:spPr>
          <a:xfrm>
            <a:off x="3121354" y="1472118"/>
            <a:ext cx="0" cy="3492000"/>
          </a:xfrm>
          <a:prstGeom prst="line">
            <a:avLst/>
          </a:prstGeom>
          <a:ln w="254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aphicFrame>
        <p:nvGraphicFramePr>
          <p:cNvPr id="7" name="グラフ 6">
            <a:extLst>
              <a:ext uri="{FF2B5EF4-FFF2-40B4-BE49-F238E27FC236}">
                <a16:creationId xmlns:a16="http://schemas.microsoft.com/office/drawing/2014/main" id="{ACF89714-F120-4651-ABF7-62FC9DC6599C}"/>
              </a:ext>
            </a:extLst>
          </p:cNvPr>
          <p:cNvGraphicFramePr>
            <a:graphicFrameLocks/>
          </p:cNvGraphicFramePr>
          <p:nvPr/>
        </p:nvGraphicFramePr>
        <p:xfrm>
          <a:off x="1415529" y="1326777"/>
          <a:ext cx="5313600" cy="3952800"/>
        </p:xfrm>
        <a:graphic>
          <a:graphicData uri="http://schemas.openxmlformats.org/drawingml/2006/chart">
            <c:chart xmlns:c="http://schemas.openxmlformats.org/drawingml/2006/chart" xmlns:r="http://schemas.openxmlformats.org/officeDocument/2006/relationships" r:id="rId2"/>
          </a:graphicData>
        </a:graphic>
      </p:graphicFrame>
      <p:sp>
        <p:nvSpPr>
          <p:cNvPr id="11" name="テキスト ボックス 10">
            <a:extLst>
              <a:ext uri="{FF2B5EF4-FFF2-40B4-BE49-F238E27FC236}">
                <a16:creationId xmlns:a16="http://schemas.microsoft.com/office/drawing/2014/main" id="{28ED78CF-FCC2-4F90-8BFF-9DC49B9C78B9}"/>
              </a:ext>
            </a:extLst>
          </p:cNvPr>
          <p:cNvSpPr txBox="1"/>
          <p:nvPr/>
        </p:nvSpPr>
        <p:spPr>
          <a:xfrm>
            <a:off x="2410379" y="5252279"/>
            <a:ext cx="1986441" cy="307777"/>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ハザード比（</a:t>
            </a:r>
            <a:r>
              <a:rPr kumimoji="1" lang="en-US" altLang="ja-JP" sz="14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95%CI</a:t>
            </a:r>
            <a:r>
              <a:rPr kumimoji="1" lang="ja-JP" altLang="en-US" sz="14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16" name="テキスト ボックス 15">
            <a:extLst>
              <a:ext uri="{FF2B5EF4-FFF2-40B4-BE49-F238E27FC236}">
                <a16:creationId xmlns:a16="http://schemas.microsoft.com/office/drawing/2014/main" id="{B07CB14C-0B2F-4249-9C0E-9AD2EAFB28F2}"/>
              </a:ext>
            </a:extLst>
          </p:cNvPr>
          <p:cNvSpPr txBox="1"/>
          <p:nvPr/>
        </p:nvSpPr>
        <p:spPr>
          <a:xfrm>
            <a:off x="6750396" y="1292192"/>
            <a:ext cx="2157963" cy="3180038"/>
          </a:xfrm>
          <a:prstGeom prst="rect">
            <a:avLst/>
          </a:prstGeom>
          <a:noFill/>
        </p:spPr>
        <p:txBody>
          <a:bodyPr wrap="none" rtlCol="0">
            <a:spAutoFit/>
          </a:bodyPr>
          <a:lstStyle/>
          <a:p>
            <a:pPr marL="0" marR="0" lvl="0" indent="0" algn="l" defTabSz="457200" rtl="0" eaLnBrk="1" fontAlgn="auto" latinLnBrk="0" hangingPunct="1">
              <a:lnSpc>
                <a:spcPct val="330000"/>
              </a:lnSpc>
              <a:spcBef>
                <a:spcPts val="0"/>
              </a:spcBef>
              <a:spcAft>
                <a:spcPts val="0"/>
              </a:spcAft>
              <a:buClrTx/>
              <a:buSzTx/>
              <a:buFontTx/>
              <a:buNone/>
              <a:tabLst/>
              <a:defRPr/>
            </a:pPr>
            <a:r>
              <a:rPr kumimoji="1" lang="en-US" altLang="ja-JP" sz="1600" b="1" dirty="0">
                <a:solidFill>
                  <a:prstClr val="black"/>
                </a:solidFill>
                <a:latin typeface="Meiryo UI" panose="020B0604030504040204" pitchFamily="50" charset="-128"/>
                <a:ea typeface="Meiryo UI" panose="020B0604030504040204" pitchFamily="50" charset="-128"/>
              </a:rPr>
              <a:t>1</a:t>
            </a:r>
            <a:r>
              <a:rPr kumimoji="1" lang="en-US" altLang="ja-JP" sz="16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.63</a:t>
            </a:r>
            <a:r>
              <a:rPr kumimoji="1" lang="ja-JP" altLang="en-US" sz="16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1" lang="en-US" altLang="ja-JP" sz="16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0.83-3.19</a:t>
            </a:r>
            <a:r>
              <a:rPr kumimoji="1" lang="ja-JP" altLang="en-US" sz="16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p>
          <a:p>
            <a:pPr marL="0" marR="0" lvl="0" indent="0" algn="l" defTabSz="457200" rtl="0" eaLnBrk="1" fontAlgn="auto" latinLnBrk="0" hangingPunct="1">
              <a:lnSpc>
                <a:spcPct val="330000"/>
              </a:lnSpc>
              <a:spcBef>
                <a:spcPts val="0"/>
              </a:spcBef>
              <a:spcAft>
                <a:spcPts val="0"/>
              </a:spcAft>
              <a:buClrTx/>
              <a:buSzTx/>
              <a:buFontTx/>
              <a:buNone/>
              <a:tabLst/>
              <a:defRPr/>
            </a:pPr>
            <a:r>
              <a:rPr kumimoji="1" lang="en-US" altLang="ja-JP" sz="16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1.00</a:t>
            </a:r>
            <a:r>
              <a:rPr kumimoji="1" lang="ja-JP" altLang="en-US" sz="16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（対照）</a:t>
            </a:r>
          </a:p>
          <a:p>
            <a:pPr marL="0" marR="0" lvl="0" indent="0" algn="l" defTabSz="457200" rtl="0" eaLnBrk="1" fontAlgn="auto" latinLnBrk="0" hangingPunct="1">
              <a:lnSpc>
                <a:spcPct val="320000"/>
              </a:lnSpc>
              <a:spcBef>
                <a:spcPts val="0"/>
              </a:spcBef>
              <a:spcAft>
                <a:spcPts val="0"/>
              </a:spcAft>
              <a:buClrTx/>
              <a:buSzTx/>
              <a:buFontTx/>
              <a:buNone/>
              <a:tabLst/>
              <a:defRPr/>
            </a:pPr>
            <a:r>
              <a:rPr kumimoji="1" lang="en-US" altLang="ja-JP" sz="1600" b="1" dirty="0">
                <a:solidFill>
                  <a:prstClr val="black"/>
                </a:solidFill>
                <a:latin typeface="Meiryo UI" panose="020B0604030504040204" pitchFamily="50" charset="-128"/>
                <a:ea typeface="Meiryo UI" panose="020B0604030504040204" pitchFamily="50" charset="-128"/>
              </a:rPr>
              <a:t>1</a:t>
            </a:r>
            <a:r>
              <a:rPr kumimoji="1" lang="en-US" altLang="ja-JP" sz="16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.08</a:t>
            </a:r>
            <a:r>
              <a:rPr kumimoji="1" lang="ja-JP" altLang="en-US" sz="16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1" lang="en-US" altLang="ja-JP" sz="16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0.60-1.93</a:t>
            </a:r>
            <a:r>
              <a:rPr kumimoji="1" lang="ja-JP" altLang="en-US" sz="16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p>
          <a:p>
            <a:pPr marL="0" marR="0" lvl="0" indent="0" algn="l" defTabSz="457200" rtl="0" eaLnBrk="1" fontAlgn="auto" latinLnBrk="0" hangingPunct="1">
              <a:lnSpc>
                <a:spcPct val="330000"/>
              </a:lnSpc>
              <a:spcBef>
                <a:spcPts val="0"/>
              </a:spcBef>
              <a:spcAft>
                <a:spcPts val="0"/>
              </a:spcAft>
              <a:buClrTx/>
              <a:buSzTx/>
              <a:buFontTx/>
              <a:buNone/>
              <a:tabLst/>
              <a:defRPr/>
            </a:pPr>
            <a:r>
              <a:rPr kumimoji="1" lang="en-US" altLang="ja-JP" sz="1600" b="1" dirty="0">
                <a:solidFill>
                  <a:prstClr val="black"/>
                </a:solidFill>
                <a:latin typeface="Meiryo UI" panose="020B0604030504040204" pitchFamily="50" charset="-128"/>
                <a:ea typeface="Meiryo UI" panose="020B0604030504040204" pitchFamily="50" charset="-128"/>
              </a:rPr>
              <a:t>1</a:t>
            </a:r>
            <a:r>
              <a:rPr kumimoji="1" lang="en-US" altLang="ja-JP" sz="16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.12</a:t>
            </a:r>
            <a:r>
              <a:rPr kumimoji="1" lang="ja-JP" altLang="en-US" sz="16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1" lang="en-US" altLang="ja-JP" sz="16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0.52-2.37</a:t>
            </a:r>
            <a:r>
              <a:rPr kumimoji="1" lang="ja-JP" altLang="en-US" sz="16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p>
        </p:txBody>
      </p:sp>
      <p:sp>
        <p:nvSpPr>
          <p:cNvPr id="17" name="テキスト ボックス 16">
            <a:extLst>
              <a:ext uri="{FF2B5EF4-FFF2-40B4-BE49-F238E27FC236}">
                <a16:creationId xmlns:a16="http://schemas.microsoft.com/office/drawing/2014/main" id="{D47FEB4E-8DFE-4013-B1E2-BE351AB03678}"/>
              </a:ext>
            </a:extLst>
          </p:cNvPr>
          <p:cNvSpPr txBox="1"/>
          <p:nvPr/>
        </p:nvSpPr>
        <p:spPr>
          <a:xfrm>
            <a:off x="6836156" y="1109147"/>
            <a:ext cx="2165978" cy="307777"/>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ハザード比（</a:t>
            </a:r>
            <a:r>
              <a:rPr kumimoji="1" lang="en-US" altLang="ja-JP" sz="14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95%CI</a:t>
            </a:r>
            <a:r>
              <a:rPr kumimoji="1" lang="ja-JP" altLang="en-US" sz="14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1" lang="en-US" altLang="ja-JP" sz="1400" b="1" i="0" u="none" strike="noStrike" kern="1200" cap="none" spc="0" normalizeH="0" baseline="3000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endParaRPr kumimoji="1" lang="ja-JP" altLang="en-US" sz="1050" b="0" i="0" u="none" strike="noStrike" kern="1200" cap="none" spc="0" normalizeH="0" baseline="3000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22" name="テキスト ボックス 21">
            <a:extLst>
              <a:ext uri="{FF2B5EF4-FFF2-40B4-BE49-F238E27FC236}">
                <a16:creationId xmlns:a16="http://schemas.microsoft.com/office/drawing/2014/main" id="{124838AD-CF3C-4578-A1AF-A0781172C019}"/>
              </a:ext>
            </a:extLst>
          </p:cNvPr>
          <p:cNvSpPr txBox="1"/>
          <p:nvPr/>
        </p:nvSpPr>
        <p:spPr>
          <a:xfrm>
            <a:off x="503338" y="5643251"/>
            <a:ext cx="8180599" cy="577081"/>
          </a:xfrm>
          <a:prstGeom prst="rect">
            <a:avLst/>
          </a:prstGeom>
          <a:noFill/>
        </p:spPr>
        <p:txBody>
          <a:bodyPr wrap="square" rtlCol="0" anchor="ctr">
            <a:spAutoFit/>
          </a:bodyPr>
          <a:lstStyle/>
          <a:p>
            <a:r>
              <a:rPr kumimoji="1" lang="ja-JP" altLang="en-US" sz="1050" dirty="0">
                <a:latin typeface="Meiryo UI" panose="020B0604030504040204" pitchFamily="50" charset="-128"/>
                <a:ea typeface="Meiryo UI" panose="020B0604030504040204" pitchFamily="50" charset="-128"/>
              </a:rPr>
              <a:t>＊体重増加度</a:t>
            </a:r>
            <a:r>
              <a:rPr kumimoji="1" lang="en-US" altLang="ja-JP" sz="1050" dirty="0">
                <a:latin typeface="Meiryo UI" panose="020B0604030504040204" pitchFamily="50" charset="-128"/>
                <a:ea typeface="Meiryo UI" panose="020B0604030504040204" pitchFamily="50" charset="-128"/>
              </a:rPr>
              <a:t>2</a:t>
            </a:r>
            <a:r>
              <a:rPr kumimoji="1" lang="ja-JP" altLang="en-US" sz="1050" dirty="0">
                <a:latin typeface="Meiryo UI" panose="020B0604030504040204" pitchFamily="50" charset="-128"/>
                <a:ea typeface="Meiryo UI" panose="020B0604030504040204" pitchFamily="50" charset="-128"/>
              </a:rPr>
              <a:t>％以下または減少度</a:t>
            </a:r>
            <a:r>
              <a:rPr kumimoji="1" lang="en-US" altLang="ja-JP" sz="1050" dirty="0">
                <a:latin typeface="Meiryo UI" panose="020B0604030504040204" pitchFamily="50" charset="-128"/>
                <a:ea typeface="Meiryo UI" panose="020B0604030504040204" pitchFamily="50" charset="-128"/>
              </a:rPr>
              <a:t>2</a:t>
            </a:r>
            <a:r>
              <a:rPr kumimoji="1" lang="ja-JP" altLang="en-US" sz="1050" dirty="0">
                <a:latin typeface="Meiryo UI" panose="020B0604030504040204" pitchFamily="50" charset="-128"/>
                <a:ea typeface="Meiryo UI" panose="020B0604030504040204" pitchFamily="50" charset="-128"/>
              </a:rPr>
              <a:t>％未満</a:t>
            </a:r>
          </a:p>
          <a:p>
            <a:r>
              <a:rPr kumimoji="1" lang="en-US" altLang="ja-JP" sz="1050" dirty="0">
                <a:latin typeface="Meiryo UI" panose="020B0604030504040204" pitchFamily="50" charset="-128"/>
                <a:ea typeface="Meiryo UI" panose="020B0604030504040204" pitchFamily="50" charset="-128"/>
              </a:rPr>
              <a:t>†</a:t>
            </a:r>
            <a:r>
              <a:rPr kumimoji="1" lang="ja-JP" altLang="en-US" sz="1050" dirty="0">
                <a:latin typeface="Meiryo UI" panose="020B0604030504040204" pitchFamily="50" charset="-128"/>
                <a:ea typeface="Meiryo UI" panose="020B0604030504040204" pitchFamily="50" charset="-128"/>
              </a:rPr>
              <a:t>ベースライン時年齢、性別、ベースライン時の社会経済状況、ベースライン時の</a:t>
            </a:r>
            <a:r>
              <a:rPr kumimoji="1" lang="en-US" altLang="ja-JP" sz="1050" dirty="0">
                <a:latin typeface="Meiryo UI" panose="020B0604030504040204" pitchFamily="50" charset="-128"/>
                <a:ea typeface="Meiryo UI" panose="020B0604030504040204" pitchFamily="50" charset="-128"/>
              </a:rPr>
              <a:t>BMI</a:t>
            </a:r>
            <a:r>
              <a:rPr kumimoji="1" lang="ja-JP" altLang="en-US" sz="1050" dirty="0">
                <a:latin typeface="Meiryo UI" panose="020B0604030504040204" pitchFamily="50" charset="-128"/>
                <a:ea typeface="Meiryo UI" panose="020B0604030504040204" pitchFamily="50" charset="-128"/>
              </a:rPr>
              <a:t>、</a:t>
            </a:r>
            <a:r>
              <a:rPr kumimoji="1" lang="en-US" altLang="ja-JP" sz="1050" dirty="0">
                <a:latin typeface="Meiryo UI" panose="020B0604030504040204" pitchFamily="50" charset="-128"/>
                <a:ea typeface="Meiryo UI" panose="020B0604030504040204" pitchFamily="50" charset="-128"/>
              </a:rPr>
              <a:t>1</a:t>
            </a:r>
            <a:r>
              <a:rPr kumimoji="1" lang="ja-JP" altLang="en-US" sz="1050" dirty="0">
                <a:latin typeface="Meiryo UI" panose="020B0604030504040204" pitchFamily="50" charset="-128"/>
                <a:ea typeface="Meiryo UI" panose="020B0604030504040204" pitchFamily="50" charset="-128"/>
              </a:rPr>
              <a:t>年間の喫煙および降圧薬の有無、脂質低下薬、血糖降下薬、　</a:t>
            </a:r>
            <a:endParaRPr kumimoji="1" lang="en-US" altLang="ja-JP" sz="1050" dirty="0">
              <a:latin typeface="Meiryo UI" panose="020B0604030504040204" pitchFamily="50" charset="-128"/>
              <a:ea typeface="Meiryo UI" panose="020B0604030504040204" pitchFamily="50" charset="-128"/>
            </a:endParaRPr>
          </a:p>
          <a:p>
            <a:r>
              <a:rPr kumimoji="1" lang="ja-JP" altLang="en-US" sz="1050" dirty="0">
                <a:latin typeface="Meiryo UI" panose="020B0604030504040204" pitchFamily="50" charset="-128"/>
                <a:ea typeface="Meiryo UI" panose="020B0604030504040204" pitchFamily="50" charset="-128"/>
              </a:rPr>
              <a:t>　 試験アーム（多因子介入群または日常診療群）で補正</a:t>
            </a:r>
          </a:p>
        </p:txBody>
      </p:sp>
      <p:sp>
        <p:nvSpPr>
          <p:cNvPr id="15" name="テキスト ボックス 14">
            <a:extLst>
              <a:ext uri="{FF2B5EF4-FFF2-40B4-BE49-F238E27FC236}">
                <a16:creationId xmlns:a16="http://schemas.microsoft.com/office/drawing/2014/main" id="{8AEB6E9C-9B24-4CD6-9427-22DFE986DE40}"/>
              </a:ext>
            </a:extLst>
          </p:cNvPr>
          <p:cNvSpPr txBox="1"/>
          <p:nvPr/>
        </p:nvSpPr>
        <p:spPr>
          <a:xfrm>
            <a:off x="242047" y="1648811"/>
            <a:ext cx="1487913" cy="553998"/>
          </a:xfrm>
          <a:prstGeom prst="rect">
            <a:avLst/>
          </a:prstGeom>
          <a:noFill/>
        </p:spPr>
        <p:txBody>
          <a:bodyPr wrap="square" rtlCol="0">
            <a:spAutoFit/>
          </a:bodyPr>
          <a:lstStyle/>
          <a:p>
            <a:r>
              <a:rPr kumimoji="1" lang="en-US" altLang="ja-JP" b="1" dirty="0">
                <a:latin typeface="Meiryo UI" panose="020B0604030504040204" pitchFamily="50" charset="-128"/>
                <a:ea typeface="Meiryo UI" panose="020B0604030504040204" pitchFamily="50" charset="-128"/>
              </a:rPr>
              <a:t>2</a:t>
            </a:r>
            <a:r>
              <a:rPr kumimoji="1" lang="ja-JP" altLang="en-US" b="1" dirty="0">
                <a:latin typeface="Meiryo UI" panose="020B0604030504040204" pitchFamily="50" charset="-128"/>
                <a:ea typeface="Meiryo UI" panose="020B0604030504040204" pitchFamily="50" charset="-128"/>
              </a:rPr>
              <a:t>％超増加</a:t>
            </a:r>
            <a:endParaRPr kumimoji="1" lang="en-US" altLang="ja-JP" b="1" dirty="0">
              <a:latin typeface="Meiryo UI" panose="020B0604030504040204" pitchFamily="50" charset="-128"/>
              <a:ea typeface="Meiryo UI" panose="020B0604030504040204" pitchFamily="50" charset="-128"/>
            </a:endParaRPr>
          </a:p>
          <a:p>
            <a:pPr algn="ctr"/>
            <a:r>
              <a:rPr kumimoji="1" lang="en-US" altLang="ja-JP" sz="1200" b="1" dirty="0">
                <a:latin typeface="Meiryo UI" panose="020B0604030504040204" pitchFamily="50" charset="-128"/>
                <a:ea typeface="Meiryo UI" panose="020B0604030504040204" pitchFamily="50" charset="-128"/>
              </a:rPr>
              <a:t>n=75</a:t>
            </a:r>
            <a:endParaRPr kumimoji="1" lang="ja-JP" altLang="en-US" sz="1200" dirty="0">
              <a:latin typeface="Meiryo UI" panose="020B0604030504040204" pitchFamily="50" charset="-128"/>
              <a:ea typeface="Meiryo UI" panose="020B0604030504040204" pitchFamily="50" charset="-128"/>
            </a:endParaRPr>
          </a:p>
        </p:txBody>
      </p:sp>
      <p:sp>
        <p:nvSpPr>
          <p:cNvPr id="23" name="テキスト ボックス 22">
            <a:extLst>
              <a:ext uri="{FF2B5EF4-FFF2-40B4-BE49-F238E27FC236}">
                <a16:creationId xmlns:a16="http://schemas.microsoft.com/office/drawing/2014/main" id="{2E8C88FF-29F7-4F7C-B986-08A40DE78126}"/>
              </a:ext>
            </a:extLst>
          </p:cNvPr>
          <p:cNvSpPr txBox="1"/>
          <p:nvPr/>
        </p:nvSpPr>
        <p:spPr>
          <a:xfrm>
            <a:off x="242047" y="2510217"/>
            <a:ext cx="1487914" cy="553998"/>
          </a:xfrm>
          <a:prstGeom prst="rect">
            <a:avLst/>
          </a:prstGeom>
          <a:noFill/>
        </p:spPr>
        <p:txBody>
          <a:bodyPr wrap="square" rtlCol="0">
            <a:spAutoFit/>
          </a:bodyPr>
          <a:lstStyle/>
          <a:p>
            <a:pPr algn="ctr"/>
            <a:r>
              <a:rPr kumimoji="1" lang="ja-JP" altLang="en-US" b="1" dirty="0">
                <a:latin typeface="Meiryo UI" panose="020B0604030504040204" pitchFamily="50" charset="-128"/>
                <a:ea typeface="Meiryo UI" panose="020B0604030504040204" pitchFamily="50" charset="-128"/>
              </a:rPr>
              <a:t>維持</a:t>
            </a:r>
            <a:r>
              <a:rPr kumimoji="1" lang="en-US" altLang="ja-JP" b="1" baseline="30000" dirty="0">
                <a:latin typeface="Meiryo UI" panose="020B0604030504040204" pitchFamily="50" charset="-128"/>
                <a:ea typeface="Meiryo UI" panose="020B0604030504040204" pitchFamily="50" charset="-128"/>
              </a:rPr>
              <a:t>*</a:t>
            </a:r>
          </a:p>
          <a:p>
            <a:pPr algn="ctr"/>
            <a:r>
              <a:rPr kumimoji="1" lang="en-US" altLang="ja-JP" sz="1200" b="1" dirty="0">
                <a:latin typeface="Meiryo UI" panose="020B0604030504040204" pitchFamily="50" charset="-128"/>
                <a:ea typeface="Meiryo UI" panose="020B0604030504040204" pitchFamily="50" charset="-128"/>
              </a:rPr>
              <a:t>n=210</a:t>
            </a:r>
            <a:endParaRPr kumimoji="1" lang="ja-JP" altLang="en-US" sz="1200" b="1" dirty="0">
              <a:latin typeface="Meiryo UI" panose="020B0604030504040204" pitchFamily="50" charset="-128"/>
              <a:ea typeface="Meiryo UI" panose="020B0604030504040204" pitchFamily="50" charset="-128"/>
            </a:endParaRPr>
          </a:p>
        </p:txBody>
      </p:sp>
      <p:sp>
        <p:nvSpPr>
          <p:cNvPr id="24" name="テキスト ボックス 23">
            <a:extLst>
              <a:ext uri="{FF2B5EF4-FFF2-40B4-BE49-F238E27FC236}">
                <a16:creationId xmlns:a16="http://schemas.microsoft.com/office/drawing/2014/main" id="{47AFB691-6AF8-466F-8FA9-1E8AE9594EFE}"/>
              </a:ext>
            </a:extLst>
          </p:cNvPr>
          <p:cNvSpPr txBox="1"/>
          <p:nvPr/>
        </p:nvSpPr>
        <p:spPr>
          <a:xfrm>
            <a:off x="235641" y="3126541"/>
            <a:ext cx="1494320" cy="830997"/>
          </a:xfrm>
          <a:prstGeom prst="rect">
            <a:avLst/>
          </a:prstGeom>
          <a:noFill/>
        </p:spPr>
        <p:txBody>
          <a:bodyPr wrap="none" rtlCol="0">
            <a:spAutoFit/>
          </a:bodyPr>
          <a:lstStyle/>
          <a:p>
            <a:r>
              <a:rPr kumimoji="1" lang="en-US" altLang="ja-JP" b="1" dirty="0">
                <a:latin typeface="Meiryo UI" panose="020B0604030504040204" pitchFamily="50" charset="-128"/>
                <a:ea typeface="Meiryo UI" panose="020B0604030504040204" pitchFamily="50" charset="-128"/>
              </a:rPr>
              <a:t>2%</a:t>
            </a:r>
            <a:r>
              <a:rPr kumimoji="1" lang="ja-JP" altLang="en-US" b="1" dirty="0">
                <a:latin typeface="Meiryo UI" panose="020B0604030504040204" pitchFamily="50" charset="-128"/>
                <a:ea typeface="Meiryo UI" panose="020B0604030504040204" pitchFamily="50" charset="-128"/>
              </a:rPr>
              <a:t>以上～</a:t>
            </a:r>
            <a:endParaRPr kumimoji="1" lang="en-US" altLang="ja-JP" b="1" dirty="0">
              <a:latin typeface="Meiryo UI" panose="020B0604030504040204" pitchFamily="50" charset="-128"/>
              <a:ea typeface="Meiryo UI" panose="020B0604030504040204" pitchFamily="50" charset="-128"/>
            </a:endParaRPr>
          </a:p>
          <a:p>
            <a:r>
              <a:rPr kumimoji="1" lang="en-US" altLang="ja-JP" b="1" dirty="0">
                <a:latin typeface="Meiryo UI" panose="020B0604030504040204" pitchFamily="50" charset="-128"/>
                <a:ea typeface="Meiryo UI" panose="020B0604030504040204" pitchFamily="50" charset="-128"/>
              </a:rPr>
              <a:t>5</a:t>
            </a:r>
            <a:r>
              <a:rPr kumimoji="1" lang="ja-JP" altLang="en-US" b="1" dirty="0">
                <a:latin typeface="Meiryo UI" panose="020B0604030504040204" pitchFamily="50" charset="-128"/>
                <a:ea typeface="Meiryo UI" panose="020B0604030504040204" pitchFamily="50" charset="-128"/>
              </a:rPr>
              <a:t>％未満減少</a:t>
            </a:r>
            <a:endParaRPr kumimoji="1" lang="en-US" altLang="ja-JP" b="1" dirty="0">
              <a:latin typeface="Meiryo UI" panose="020B0604030504040204" pitchFamily="50" charset="-128"/>
              <a:ea typeface="Meiryo UI" panose="020B0604030504040204" pitchFamily="50" charset="-128"/>
            </a:endParaRPr>
          </a:p>
          <a:p>
            <a:pPr algn="ctr"/>
            <a:r>
              <a:rPr kumimoji="1" lang="en-US" altLang="ja-JP" sz="1200" b="1" dirty="0">
                <a:latin typeface="Meiryo UI" panose="020B0604030504040204" pitchFamily="50" charset="-128"/>
                <a:ea typeface="Meiryo UI" panose="020B0604030504040204" pitchFamily="50" charset="-128"/>
              </a:rPr>
              <a:t>n=172</a:t>
            </a:r>
            <a:endParaRPr kumimoji="1" lang="ja-JP" altLang="en-US" sz="1200" dirty="0">
              <a:latin typeface="Meiryo UI" panose="020B0604030504040204" pitchFamily="50" charset="-128"/>
              <a:ea typeface="Meiryo UI" panose="020B0604030504040204" pitchFamily="50" charset="-128"/>
            </a:endParaRPr>
          </a:p>
        </p:txBody>
      </p:sp>
      <p:sp>
        <p:nvSpPr>
          <p:cNvPr id="25" name="テキスト ボックス 24">
            <a:extLst>
              <a:ext uri="{FF2B5EF4-FFF2-40B4-BE49-F238E27FC236}">
                <a16:creationId xmlns:a16="http://schemas.microsoft.com/office/drawing/2014/main" id="{9C581D89-4F3C-4235-9979-C807B9E6DCDA}"/>
              </a:ext>
            </a:extLst>
          </p:cNvPr>
          <p:cNvSpPr txBox="1"/>
          <p:nvPr/>
        </p:nvSpPr>
        <p:spPr>
          <a:xfrm>
            <a:off x="235641" y="3970328"/>
            <a:ext cx="1494320" cy="553998"/>
          </a:xfrm>
          <a:prstGeom prst="rect">
            <a:avLst/>
          </a:prstGeom>
          <a:noFill/>
        </p:spPr>
        <p:txBody>
          <a:bodyPr wrap="none" rtlCol="0">
            <a:spAutoFit/>
          </a:bodyPr>
          <a:lstStyle/>
          <a:p>
            <a:r>
              <a:rPr kumimoji="1" lang="en-US" altLang="ja-JP" b="1" dirty="0">
                <a:latin typeface="Meiryo UI" panose="020B0604030504040204" pitchFamily="50" charset="-128"/>
                <a:ea typeface="Meiryo UI" panose="020B0604030504040204" pitchFamily="50" charset="-128"/>
              </a:rPr>
              <a:t>5</a:t>
            </a:r>
            <a:r>
              <a:rPr kumimoji="1" lang="ja-JP" altLang="en-US" b="1" dirty="0">
                <a:latin typeface="Meiryo UI" panose="020B0604030504040204" pitchFamily="50" charset="-128"/>
                <a:ea typeface="Meiryo UI" panose="020B0604030504040204" pitchFamily="50" charset="-128"/>
              </a:rPr>
              <a:t>％以上減少</a:t>
            </a:r>
            <a:endParaRPr kumimoji="1" lang="en-US" altLang="ja-JP" b="1" dirty="0">
              <a:latin typeface="Meiryo UI" panose="020B0604030504040204" pitchFamily="50" charset="-128"/>
              <a:ea typeface="Meiryo UI" panose="020B0604030504040204" pitchFamily="50" charset="-128"/>
            </a:endParaRPr>
          </a:p>
          <a:p>
            <a:pPr algn="ctr"/>
            <a:r>
              <a:rPr kumimoji="1" lang="en-US" altLang="ja-JP" sz="1200" b="1" dirty="0">
                <a:latin typeface="Meiryo UI" panose="020B0604030504040204" pitchFamily="50" charset="-128"/>
                <a:ea typeface="Meiryo UI" panose="020B0604030504040204" pitchFamily="50" charset="-128"/>
              </a:rPr>
              <a:t>N=228</a:t>
            </a:r>
            <a:endParaRPr kumimoji="1" lang="ja-JP" altLang="en-US" sz="12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3205241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A95AB634-C85A-4907-ADF6-22BC6BA25034}"/>
              </a:ext>
            </a:extLst>
          </p:cNvPr>
          <p:cNvSpPr txBox="1"/>
          <p:nvPr/>
        </p:nvSpPr>
        <p:spPr>
          <a:xfrm>
            <a:off x="239247" y="278435"/>
            <a:ext cx="1980029" cy="523220"/>
          </a:xfrm>
          <a:prstGeom prst="rect">
            <a:avLst/>
          </a:prstGeom>
          <a:noFill/>
        </p:spPr>
        <p:txBody>
          <a:bodyPr wrap="none"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1" dirty="0">
                <a:solidFill>
                  <a:prstClr val="black"/>
                </a:solidFill>
                <a:latin typeface="メイリオ" panose="020B0604030504040204" pitchFamily="50" charset="-128"/>
                <a:ea typeface="メイリオ" panose="020B0604030504040204" pitchFamily="50" charset="-128"/>
              </a:rPr>
              <a:t>結果・結論</a:t>
            </a:r>
            <a:endParaRPr kumimoji="1" lang="ja-JP" altLang="en-US" sz="28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13" name="テキスト ボックス 12">
            <a:extLst>
              <a:ext uri="{FF2B5EF4-FFF2-40B4-BE49-F238E27FC236}">
                <a16:creationId xmlns:a16="http://schemas.microsoft.com/office/drawing/2014/main" id="{D242EC18-1AA3-4565-9648-AFECB2513206}"/>
              </a:ext>
            </a:extLst>
          </p:cNvPr>
          <p:cNvSpPr txBox="1"/>
          <p:nvPr/>
        </p:nvSpPr>
        <p:spPr>
          <a:xfrm>
            <a:off x="466165" y="1576800"/>
            <a:ext cx="8211670" cy="2308324"/>
          </a:xfrm>
          <a:prstGeom prst="rect">
            <a:avLst/>
          </a:prstGeom>
          <a:noFill/>
        </p:spPr>
        <p:txBody>
          <a:bodyPr wrap="square">
            <a:spAutoFit/>
          </a:bodyPr>
          <a:lstStyle/>
          <a:p>
            <a:pPr marL="285750" indent="-285750" algn="just">
              <a:buClr>
                <a:srgbClr val="D82B83"/>
              </a:buClr>
              <a:buFont typeface="Wingdings" panose="05000000000000000000" pitchFamily="2" charset="2"/>
              <a:buChar char="l"/>
            </a:pP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スクリーニングで発見された成人</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2</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型糖尿病患者を対象とした前向きコホート研究の結果、診断後</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1</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年時点での</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5</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％以上の体重減少は、体重維持と比較して診断後</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10</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年間の心血管疾患のリスク低下と関連し、全死亡との関連は認められなかった。</a:t>
            </a:r>
          </a:p>
          <a:p>
            <a:pPr marL="285750" indent="-285750" algn="just">
              <a:buClr>
                <a:srgbClr val="D82B83"/>
              </a:buClr>
              <a:buFont typeface="Wingdings" panose="05000000000000000000" pitchFamily="2" charset="2"/>
              <a:buChar char="l"/>
            </a:pP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著者の</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考察</a:t>
            </a:r>
            <a:endPar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algn="just"/>
            <a:r>
              <a:rPr lang="ja-JP" altLang="en-US" sz="1800" kern="100" dirty="0">
                <a:solidFill>
                  <a:srgbClr val="D82B83"/>
                </a:solidFill>
                <a:effectLst/>
                <a:latin typeface="メイリオ" panose="020B0604030504040204" pitchFamily="50" charset="-128"/>
                <a:ea typeface="メイリオ" panose="020B0604030504040204" pitchFamily="50" charset="-128"/>
                <a:cs typeface="Times New Roman" panose="02020603050405020304" pitchFamily="18" charset="0"/>
              </a:rPr>
              <a:t>    ▶</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 2</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型糖尿病の診断後</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1</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年間に</a:t>
            </a:r>
            <a:r>
              <a:rPr lang="ja-JP" altLang="ja-JP" sz="1800" dirty="0">
                <a:effectLst/>
                <a:latin typeface="メイリオ" panose="020B0604030504040204" pitchFamily="50" charset="-128"/>
                <a:ea typeface="メイリオ" panose="020B0604030504040204" pitchFamily="50" charset="-128"/>
                <a:cs typeface="ＭＳ Ｐゴシック" panose="020B0600070205080204" pitchFamily="50" charset="-128"/>
              </a:rPr>
              <a:t>適度な減量を行うことで、心血管疾患のリス</a:t>
            </a:r>
            <a:endParaRPr lang="en-US" altLang="ja-JP" sz="1800" dirty="0">
              <a:effectLst/>
              <a:latin typeface="メイリオ" panose="020B0604030504040204" pitchFamily="50" charset="-128"/>
              <a:ea typeface="メイリオ" panose="020B0604030504040204" pitchFamily="50" charset="-128"/>
              <a:cs typeface="ＭＳ Ｐゴシック" panose="020B0600070205080204" pitchFamily="50" charset="-128"/>
            </a:endParaRPr>
          </a:p>
          <a:p>
            <a:pPr algn="just"/>
            <a:r>
              <a:rPr lang="ja-JP" altLang="en-US" dirty="0">
                <a:latin typeface="メイリオ" panose="020B0604030504040204" pitchFamily="50" charset="-128"/>
                <a:ea typeface="メイリオ" panose="020B0604030504040204" pitchFamily="50" charset="-128"/>
                <a:cs typeface="ＭＳ Ｐゴシック" panose="020B0600070205080204" pitchFamily="50" charset="-128"/>
              </a:rPr>
              <a:t>　</a:t>
            </a:r>
            <a:r>
              <a:rPr lang="ja-JP" altLang="ja-JP" sz="1800" dirty="0">
                <a:effectLst/>
                <a:latin typeface="メイリオ" panose="020B0604030504040204" pitchFamily="50" charset="-128"/>
                <a:ea typeface="メイリオ" panose="020B0604030504040204" pitchFamily="50" charset="-128"/>
                <a:cs typeface="ＭＳ Ｐゴシック" panose="020B0600070205080204" pitchFamily="50" charset="-128"/>
              </a:rPr>
              <a:t>クを長期的に軽減させる可能性がある</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との仮説を支持するものであり、</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2</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型</a:t>
            </a:r>
            <a:endPar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algn="just"/>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　糖尿病と新たに診断された人にとっては達成可能な目標と思われる。</a:t>
            </a:r>
            <a:endPar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p:txBody>
      </p:sp>
      <p:sp>
        <p:nvSpPr>
          <p:cNvPr id="6" name="テキスト ボックス 5">
            <a:extLst>
              <a:ext uri="{FF2B5EF4-FFF2-40B4-BE49-F238E27FC236}">
                <a16:creationId xmlns:a16="http://schemas.microsoft.com/office/drawing/2014/main" id="{527AE75B-1521-4CEC-837A-89566AE734D8}"/>
              </a:ext>
            </a:extLst>
          </p:cNvPr>
          <p:cNvSpPr txBox="1"/>
          <p:nvPr/>
        </p:nvSpPr>
        <p:spPr>
          <a:xfrm>
            <a:off x="4784806" y="6604084"/>
            <a:ext cx="4359194" cy="253916"/>
          </a:xfrm>
          <a:prstGeom prst="rect">
            <a:avLst/>
          </a:prstGeom>
          <a:noFill/>
        </p:spPr>
        <p:txBody>
          <a:bodyPr wrap="square" rtlCol="0">
            <a:spAutoFit/>
          </a:bodyPr>
          <a:lstStyle/>
          <a:p>
            <a:pPr algn="r"/>
            <a:r>
              <a:rPr kumimoji="1" lang="en-US" altLang="ja-JP" sz="1050" dirty="0">
                <a:latin typeface="Meiryo UI" panose="020B0604030504040204" pitchFamily="50" charset="-128"/>
                <a:ea typeface="Meiryo UI" panose="020B0604030504040204" pitchFamily="50" charset="-128"/>
              </a:rPr>
              <a:t>Strelitz J, et al.: </a:t>
            </a:r>
            <a:r>
              <a:rPr kumimoji="1" lang="en-US" altLang="ja-JP" sz="1050" dirty="0" err="1">
                <a:latin typeface="Meiryo UI" panose="020B0604030504040204" pitchFamily="50" charset="-128"/>
                <a:ea typeface="Meiryo UI" panose="020B0604030504040204" pitchFamily="50" charset="-128"/>
              </a:rPr>
              <a:t>Diabetologia</a:t>
            </a:r>
            <a:r>
              <a:rPr kumimoji="1" lang="en-US" altLang="ja-JP" sz="1050" dirty="0">
                <a:latin typeface="Meiryo UI" panose="020B0604030504040204" pitchFamily="50" charset="-128"/>
                <a:ea typeface="Meiryo UI" panose="020B0604030504040204" pitchFamily="50" charset="-128"/>
              </a:rPr>
              <a:t> 62</a:t>
            </a:r>
            <a:r>
              <a:rPr kumimoji="1" lang="ja-JP" altLang="en-US" sz="1050" dirty="0">
                <a:latin typeface="Meiryo UI" panose="020B0604030504040204" pitchFamily="50" charset="-128"/>
                <a:ea typeface="Meiryo UI" panose="020B0604030504040204" pitchFamily="50" charset="-128"/>
              </a:rPr>
              <a:t>（</a:t>
            </a:r>
            <a:r>
              <a:rPr kumimoji="1" lang="en-US" altLang="ja-JP" sz="1050" dirty="0">
                <a:latin typeface="Meiryo UI" panose="020B0604030504040204" pitchFamily="50" charset="-128"/>
                <a:ea typeface="Meiryo UI" panose="020B0604030504040204" pitchFamily="50" charset="-128"/>
              </a:rPr>
              <a:t>8</a:t>
            </a:r>
            <a:r>
              <a:rPr kumimoji="1" lang="ja-JP" altLang="en-US" sz="1050" dirty="0">
                <a:latin typeface="Meiryo UI" panose="020B0604030504040204" pitchFamily="50" charset="-128"/>
                <a:ea typeface="Meiryo UI" panose="020B0604030504040204" pitchFamily="50" charset="-128"/>
              </a:rPr>
              <a:t>）</a:t>
            </a:r>
            <a:r>
              <a:rPr kumimoji="1" lang="en-US" altLang="ja-JP" sz="1050" dirty="0">
                <a:latin typeface="Meiryo UI" panose="020B0604030504040204" pitchFamily="50" charset="-128"/>
                <a:ea typeface="Meiryo UI" panose="020B0604030504040204" pitchFamily="50" charset="-128"/>
              </a:rPr>
              <a:t>: 1391-1402, 2019</a:t>
            </a:r>
          </a:p>
        </p:txBody>
      </p:sp>
    </p:spTree>
    <p:extLst>
      <p:ext uri="{BB962C8B-B14F-4D97-AF65-F5344CB8AC3E}">
        <p14:creationId xmlns:p14="http://schemas.microsoft.com/office/powerpoint/2010/main" val="10131512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E2B3D331-95DC-48CF-B524-C737C8D41398}"/>
              </a:ext>
            </a:extLst>
          </p:cNvPr>
          <p:cNvSpPr txBox="1"/>
          <p:nvPr/>
        </p:nvSpPr>
        <p:spPr>
          <a:xfrm>
            <a:off x="286872" y="274967"/>
            <a:ext cx="1980029" cy="523220"/>
          </a:xfrm>
          <a:prstGeom prst="rect">
            <a:avLst/>
          </a:prstGeom>
          <a:noFill/>
        </p:spPr>
        <p:txBody>
          <a:bodyPr wrap="none" rtlCol="0" anchor="ctr">
            <a:spAutoFit/>
          </a:bodyPr>
          <a:lstStyle/>
          <a:p>
            <a:r>
              <a:rPr kumimoji="1" lang="ja-JP" altLang="en-US" sz="2800" b="1" dirty="0">
                <a:latin typeface="メイリオ" panose="020B0604030504040204" pitchFamily="50" charset="-128"/>
                <a:ea typeface="メイリオ" panose="020B0604030504040204" pitchFamily="50" charset="-128"/>
              </a:rPr>
              <a:t>研究の限界</a:t>
            </a:r>
          </a:p>
        </p:txBody>
      </p:sp>
      <p:sp>
        <p:nvSpPr>
          <p:cNvPr id="10" name="テキスト ボックス 9">
            <a:extLst>
              <a:ext uri="{FF2B5EF4-FFF2-40B4-BE49-F238E27FC236}">
                <a16:creationId xmlns:a16="http://schemas.microsoft.com/office/drawing/2014/main" id="{7DBE60EE-A12A-4DBB-9B58-187B8CFD85BA}"/>
              </a:ext>
            </a:extLst>
          </p:cNvPr>
          <p:cNvSpPr txBox="1"/>
          <p:nvPr/>
        </p:nvSpPr>
        <p:spPr>
          <a:xfrm>
            <a:off x="385482" y="1576800"/>
            <a:ext cx="8274424" cy="2862322"/>
          </a:xfrm>
          <a:prstGeom prst="rect">
            <a:avLst/>
          </a:prstGeom>
          <a:noFill/>
        </p:spPr>
        <p:txBody>
          <a:bodyPr wrap="square">
            <a:spAutoFit/>
          </a:bodyPr>
          <a:lstStyle/>
          <a:p>
            <a:pPr marL="287020" indent="-285750" algn="just">
              <a:buClr>
                <a:srgbClr val="D82B83"/>
              </a:buClr>
              <a:buFont typeface="Wingdings" panose="05000000000000000000" pitchFamily="2" charset="2"/>
              <a:buChar char="l"/>
            </a:pP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ADDITION-Cambridge</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コホートは白人が主体であり、他の集団への一般化には限界がある。</a:t>
            </a:r>
            <a:endPar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marL="287020" indent="-285750" algn="just">
              <a:buClr>
                <a:srgbClr val="D82B83"/>
              </a:buClr>
              <a:buFont typeface="Wingdings" panose="05000000000000000000" pitchFamily="2" charset="2"/>
              <a:buChar char="l"/>
            </a:pP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参加者の大半は診断時に過体重または肥満であり、この結果を正常体重や　低体重の者には適用できない可能性がある。</a:t>
            </a:r>
            <a:endPar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marL="287020" indent="-285750" algn="just">
              <a:buClr>
                <a:srgbClr val="D82B83"/>
              </a:buClr>
              <a:buFont typeface="Wingdings" panose="05000000000000000000" pitchFamily="2" charset="2"/>
              <a:buChar char="l"/>
            </a:pP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ベースラインおよび</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1</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年後の追跡調査で、体重に関する情報が約</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15</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％欠落　していた。</a:t>
            </a:r>
            <a:endPar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marL="287020" indent="-285750" algn="just">
              <a:buClr>
                <a:srgbClr val="D82B83"/>
              </a:buClr>
              <a:buFont typeface="Wingdings" panose="05000000000000000000" pitchFamily="2" charset="2"/>
              <a:buChar char="l"/>
            </a:pP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体重変化と心血管疾患リスクとの関係は健康状態や研究期間における薬剤の使用状況の違いによる交絡が生じていた可能性がある。</a:t>
            </a:r>
            <a:endPar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marL="287020" indent="-285750" algn="just">
              <a:buClr>
                <a:srgbClr val="D82B83"/>
              </a:buClr>
              <a:buFont typeface="Wingdings" panose="05000000000000000000" pitchFamily="2" charset="2"/>
              <a:buChar char="l"/>
            </a:pP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2</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つの時点で多くの危険因子を評価したため、第一種過誤の確率が高まった可能性がある。</a:t>
            </a:r>
            <a:endPar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5" name="テキスト ボックス 4">
            <a:extLst>
              <a:ext uri="{FF2B5EF4-FFF2-40B4-BE49-F238E27FC236}">
                <a16:creationId xmlns:a16="http://schemas.microsoft.com/office/drawing/2014/main" id="{2CAC7091-AB3A-4B81-9B57-F9B2261D3D70}"/>
              </a:ext>
            </a:extLst>
          </p:cNvPr>
          <p:cNvSpPr txBox="1"/>
          <p:nvPr/>
        </p:nvSpPr>
        <p:spPr>
          <a:xfrm>
            <a:off x="4784806" y="6604084"/>
            <a:ext cx="4359194" cy="253916"/>
          </a:xfrm>
          <a:prstGeom prst="rect">
            <a:avLst/>
          </a:prstGeom>
          <a:noFill/>
        </p:spPr>
        <p:txBody>
          <a:bodyPr wrap="square" rtlCol="0">
            <a:spAutoFit/>
          </a:bodyPr>
          <a:lstStyle/>
          <a:p>
            <a:pPr algn="r"/>
            <a:r>
              <a:rPr kumimoji="1" lang="en-US" altLang="ja-JP" sz="1050" dirty="0">
                <a:latin typeface="Meiryo UI" panose="020B0604030504040204" pitchFamily="50" charset="-128"/>
                <a:ea typeface="Meiryo UI" panose="020B0604030504040204" pitchFamily="50" charset="-128"/>
              </a:rPr>
              <a:t>Strelitz J, et al.: </a:t>
            </a:r>
            <a:r>
              <a:rPr kumimoji="1" lang="en-US" altLang="ja-JP" sz="1050" dirty="0" err="1">
                <a:latin typeface="Meiryo UI" panose="020B0604030504040204" pitchFamily="50" charset="-128"/>
                <a:ea typeface="Meiryo UI" panose="020B0604030504040204" pitchFamily="50" charset="-128"/>
              </a:rPr>
              <a:t>Diabetologia</a:t>
            </a:r>
            <a:r>
              <a:rPr kumimoji="1" lang="en-US" altLang="ja-JP" sz="1050" dirty="0">
                <a:latin typeface="Meiryo UI" panose="020B0604030504040204" pitchFamily="50" charset="-128"/>
                <a:ea typeface="Meiryo UI" panose="020B0604030504040204" pitchFamily="50" charset="-128"/>
              </a:rPr>
              <a:t> 62</a:t>
            </a:r>
            <a:r>
              <a:rPr kumimoji="1" lang="ja-JP" altLang="en-US" sz="1050" dirty="0">
                <a:latin typeface="Meiryo UI" panose="020B0604030504040204" pitchFamily="50" charset="-128"/>
                <a:ea typeface="Meiryo UI" panose="020B0604030504040204" pitchFamily="50" charset="-128"/>
              </a:rPr>
              <a:t>（</a:t>
            </a:r>
            <a:r>
              <a:rPr kumimoji="1" lang="en-US" altLang="ja-JP" sz="1050" dirty="0">
                <a:latin typeface="Meiryo UI" panose="020B0604030504040204" pitchFamily="50" charset="-128"/>
                <a:ea typeface="Meiryo UI" panose="020B0604030504040204" pitchFamily="50" charset="-128"/>
              </a:rPr>
              <a:t>8</a:t>
            </a:r>
            <a:r>
              <a:rPr kumimoji="1" lang="ja-JP" altLang="en-US" sz="1050" dirty="0">
                <a:latin typeface="Meiryo UI" panose="020B0604030504040204" pitchFamily="50" charset="-128"/>
                <a:ea typeface="Meiryo UI" panose="020B0604030504040204" pitchFamily="50" charset="-128"/>
              </a:rPr>
              <a:t>）</a:t>
            </a:r>
            <a:r>
              <a:rPr kumimoji="1" lang="en-US" altLang="ja-JP" sz="1050" dirty="0">
                <a:latin typeface="Meiryo UI" panose="020B0604030504040204" pitchFamily="50" charset="-128"/>
                <a:ea typeface="Meiryo UI" panose="020B0604030504040204" pitchFamily="50" charset="-128"/>
              </a:rPr>
              <a:t>: 1391-1402, 2019</a:t>
            </a:r>
          </a:p>
        </p:txBody>
      </p:sp>
    </p:spTree>
    <p:extLst>
      <p:ext uri="{BB962C8B-B14F-4D97-AF65-F5344CB8AC3E}">
        <p14:creationId xmlns:p14="http://schemas.microsoft.com/office/powerpoint/2010/main" val="2813606082"/>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none" rtlCol="0" anchor="ctr">
        <a:spAutoFit/>
      </a:bodyPr>
      <a:lstStyle>
        <a:defPPr algn="ctr">
          <a:defRPr kumimoji="1" sz="1400" b="1" dirty="0" smtClean="0">
            <a:latin typeface="Meiryo UI" panose="020B0604030504040204" pitchFamily="50" charset="-128"/>
            <a:ea typeface="Meiryo UI" panose="020B0604030504040204" pitchFamily="50" charset="-128"/>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3285</TotalTime>
  <Words>1323</Words>
  <Application>Microsoft Office PowerPoint</Application>
  <PresentationFormat>画面に合わせる (4:3)</PresentationFormat>
  <Paragraphs>132</Paragraphs>
  <Slides>7</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7</vt:i4>
      </vt:variant>
    </vt:vector>
  </HeadingPairs>
  <TitlesOfParts>
    <vt:vector size="15" baseType="lpstr">
      <vt:lpstr>Meiryo UI</vt:lpstr>
      <vt:lpstr>メイリオ</vt:lpstr>
      <vt:lpstr>游明朝</vt:lpstr>
      <vt:lpstr>Arial</vt:lpstr>
      <vt:lpstr>Calibri</vt:lpstr>
      <vt:lpstr>Calibri Light</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小池 龍之</dc:creator>
  <cp:lastModifiedBy>Kaneko, Akihiro /JP</cp:lastModifiedBy>
  <cp:revision>56</cp:revision>
  <dcterms:created xsi:type="dcterms:W3CDTF">2020-12-28T01:17:54Z</dcterms:created>
  <dcterms:modified xsi:type="dcterms:W3CDTF">2025-04-09T10:16:23Z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d9088468-0951-4aef-9cc3-0a346e475ddc_Enabled">
    <vt:lpwstr>true</vt:lpwstr>
  </property>
  <property fmtid="{D5CDD505-2E9C-101B-9397-08002B2CF9AE}" pid="3" name="MSIP_Label_d9088468-0951-4aef-9cc3-0a346e475ddc_SetDate">
    <vt:lpwstr>2025-03-25T14:00:35Z</vt:lpwstr>
  </property>
  <property fmtid="{D5CDD505-2E9C-101B-9397-08002B2CF9AE}" pid="4" name="MSIP_Label_d9088468-0951-4aef-9cc3-0a346e475ddc_Method">
    <vt:lpwstr>Privileged</vt:lpwstr>
  </property>
  <property fmtid="{D5CDD505-2E9C-101B-9397-08002B2CF9AE}" pid="5" name="MSIP_Label_d9088468-0951-4aef-9cc3-0a346e475ddc_Name">
    <vt:lpwstr>Public</vt:lpwstr>
  </property>
  <property fmtid="{D5CDD505-2E9C-101B-9397-08002B2CF9AE}" pid="6" name="MSIP_Label_d9088468-0951-4aef-9cc3-0a346e475ddc_SiteId">
    <vt:lpwstr>aca3c8d6-aa71-4e1a-a10e-03572fc58c0b</vt:lpwstr>
  </property>
  <property fmtid="{D5CDD505-2E9C-101B-9397-08002B2CF9AE}" pid="7" name="MSIP_Label_d9088468-0951-4aef-9cc3-0a346e475ddc_ActionId">
    <vt:lpwstr>e576fea9-77a9-492a-8e38-e6be9c20e1c9</vt:lpwstr>
  </property>
  <property fmtid="{D5CDD505-2E9C-101B-9397-08002B2CF9AE}" pid="8" name="MSIP_Label_d9088468-0951-4aef-9cc3-0a346e475ddc_ContentBits">
    <vt:lpwstr>0</vt:lpwstr>
  </property>
</Properties>
</file>