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19" r:id="rId2"/>
    <p:sldId id="326" r:id="rId3"/>
    <p:sldId id="320" r:id="rId4"/>
    <p:sldId id="321" r:id="rId5"/>
    <p:sldId id="322" r:id="rId6"/>
    <p:sldId id="323" r:id="rId7"/>
    <p:sldId id="324" r:id="rId8"/>
    <p:sldId id="325"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E9C8"/>
    <a:srgbClr val="D4E9EE"/>
    <a:srgbClr val="F29A4D"/>
    <a:srgbClr val="B4B4B5"/>
    <a:srgbClr val="D82B83"/>
    <a:srgbClr val="6B58A6"/>
    <a:srgbClr val="FCAF17"/>
    <a:srgbClr val="EE8AE7"/>
    <a:srgbClr val="2E75B6"/>
    <a:srgbClr val="9C99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9" d="100"/>
          <a:sy n="109" d="100"/>
        </p:scale>
        <p:origin x="171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segawa, Kenichi /JP" userId="9e626577-a05f-4a45-8f34-42a7887452d4" providerId="ADAL" clId="{5FDD5B76-C59B-465A-81C8-B71036B392E0}"/>
    <pc:docChg chg="modSld">
      <pc:chgData name="Hasegawa, Kenichi /JP" userId="9e626577-a05f-4a45-8f34-42a7887452d4" providerId="ADAL" clId="{5FDD5B76-C59B-465A-81C8-B71036B392E0}" dt="2021-10-20T01:52:14.277" v="2" actId="20577"/>
      <pc:docMkLst>
        <pc:docMk/>
      </pc:docMkLst>
      <pc:sldChg chg="addSp modSp mod">
        <pc:chgData name="Hasegawa, Kenichi /JP" userId="9e626577-a05f-4a45-8f34-42a7887452d4" providerId="ADAL" clId="{5FDD5B76-C59B-465A-81C8-B71036B392E0}" dt="2021-10-20T01:52:14.277" v="2" actId="20577"/>
        <pc:sldMkLst>
          <pc:docMk/>
          <pc:sldMk cId="1175845846" sldId="319"/>
        </pc:sldMkLst>
        <pc:spChg chg="add mod">
          <ac:chgData name="Hasegawa, Kenichi /JP" userId="9e626577-a05f-4a45-8f34-42a7887452d4" providerId="ADAL" clId="{5FDD5B76-C59B-465A-81C8-B71036B392E0}" dt="2021-10-20T01:52:14.277" v="2" actId="20577"/>
          <ac:spMkLst>
            <pc:docMk/>
            <pc:sldMk cId="1175845846" sldId="319"/>
            <ac:spMk id="5" creationId="{7F00D0EA-13F1-4EA8-A9C1-CE827595BB19}"/>
          </ac:spMkLst>
        </pc:spChg>
      </pc:sldChg>
    </pc:docChg>
  </pc:docChgLst>
  <pc:docChgLst>
    <pc:chgData name="小池 龍之" userId="f53a0154-d3a6-4995-a654-bafaeb40b6fd" providerId="ADAL" clId="{68D807F3-3BF6-4E61-8E49-8F9265414E20}"/>
    <pc:docChg chg="custSel modSld">
      <pc:chgData name="小池 龍之" userId="f53a0154-d3a6-4995-a654-bafaeb40b6fd" providerId="ADAL" clId="{68D807F3-3BF6-4E61-8E49-8F9265414E20}" dt="2021-10-15T08:58:06.732" v="23" actId="404"/>
      <pc:docMkLst>
        <pc:docMk/>
      </pc:docMkLst>
      <pc:sldChg chg="modSp mod">
        <pc:chgData name="小池 龍之" userId="f53a0154-d3a6-4995-a654-bafaeb40b6fd" providerId="ADAL" clId="{68D807F3-3BF6-4E61-8E49-8F9265414E20}" dt="2021-10-15T08:57:58.880" v="20" actId="404"/>
        <pc:sldMkLst>
          <pc:docMk/>
          <pc:sldMk cId="3111901138" sldId="322"/>
        </pc:sldMkLst>
        <pc:spChg chg="mod">
          <ac:chgData name="小池 龍之" userId="f53a0154-d3a6-4995-a654-bafaeb40b6fd" providerId="ADAL" clId="{68D807F3-3BF6-4E61-8E49-8F9265414E20}" dt="2021-10-15T08:57:58.880" v="20" actId="404"/>
          <ac:spMkLst>
            <pc:docMk/>
            <pc:sldMk cId="3111901138" sldId="322"/>
            <ac:spMk id="8" creationId="{A95AB634-C85A-4907-ADF6-22BC6BA25034}"/>
          </ac:spMkLst>
        </pc:spChg>
      </pc:sldChg>
      <pc:sldChg chg="addSp delSp modSp mod">
        <pc:chgData name="小池 龍之" userId="f53a0154-d3a6-4995-a654-bafaeb40b6fd" providerId="ADAL" clId="{68D807F3-3BF6-4E61-8E49-8F9265414E20}" dt="2021-10-15T08:58:06.732" v="23" actId="404"/>
        <pc:sldMkLst>
          <pc:docMk/>
          <pc:sldMk cId="1089922040" sldId="323"/>
        </pc:sldMkLst>
        <pc:spChg chg="mod">
          <ac:chgData name="小池 龍之" userId="f53a0154-d3a6-4995-a654-bafaeb40b6fd" providerId="ADAL" clId="{68D807F3-3BF6-4E61-8E49-8F9265414E20}" dt="2021-10-15T08:58:06.732" v="23" actId="404"/>
          <ac:spMkLst>
            <pc:docMk/>
            <pc:sldMk cId="1089922040" sldId="323"/>
            <ac:spMk id="5" creationId="{354E4DDC-F021-4DA7-A43C-3E0D352F013E}"/>
          </ac:spMkLst>
        </pc:spChg>
        <pc:spChg chg="add del mod">
          <ac:chgData name="小池 龍之" userId="f53a0154-d3a6-4995-a654-bafaeb40b6fd" providerId="ADAL" clId="{68D807F3-3BF6-4E61-8E49-8F9265414E20}" dt="2021-10-15T08:57:48.664" v="12" actId="478"/>
          <ac:spMkLst>
            <pc:docMk/>
            <pc:sldMk cId="1089922040" sldId="323"/>
            <ac:spMk id="21" creationId="{EC22F9B9-F401-4C09-AD85-4679A623E5CA}"/>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GLBF</c:v>
                </c:pt>
              </c:strCache>
            </c:strRef>
          </c:tx>
          <c:spPr>
            <a:solidFill>
              <a:schemeClr val="accent1"/>
            </a:solidFill>
            <a:ln>
              <a:noFill/>
            </a:ln>
            <a:effectLst/>
          </c:spPr>
          <c:invertIfNegative val="0"/>
          <c:dPt>
            <c:idx val="0"/>
            <c:invertIfNegative val="0"/>
            <c:bubble3D val="0"/>
            <c:spPr>
              <a:solidFill>
                <a:srgbClr val="D4E9EE"/>
              </a:solidFill>
              <a:ln>
                <a:noFill/>
              </a:ln>
              <a:effectLst/>
            </c:spPr>
            <c:extLst>
              <c:ext xmlns:c16="http://schemas.microsoft.com/office/drawing/2014/chart" uri="{C3380CC4-5D6E-409C-BE32-E72D297353CC}">
                <c16:uniqueId val="{00000001-8DBE-40AE-B3F7-0914DEB33CBF}"/>
              </c:ext>
            </c:extLst>
          </c:dPt>
          <c:dPt>
            <c:idx val="1"/>
            <c:invertIfNegative val="0"/>
            <c:bubble3D val="0"/>
            <c:spPr>
              <a:solidFill>
                <a:srgbClr val="F9E9C8"/>
              </a:solidFill>
              <a:ln>
                <a:noFill/>
              </a:ln>
              <a:effectLst/>
            </c:spPr>
            <c:extLst>
              <c:ext xmlns:c16="http://schemas.microsoft.com/office/drawing/2014/chart" uri="{C3380CC4-5D6E-409C-BE32-E72D297353CC}">
                <c16:uniqueId val="{00000003-8DBE-40AE-B3F7-0914DEB33CBF}"/>
              </c:ext>
            </c:extLst>
          </c:dPt>
          <c:cat>
            <c:strRef>
              <c:f>Sheet1!$A$2:$A$3</c:f>
              <c:strCache>
                <c:ptCount val="2"/>
                <c:pt idx="0">
                  <c:v>GLBF</c:v>
                </c:pt>
                <c:pt idx="1">
                  <c:v>LCBF</c:v>
                </c:pt>
              </c:strCache>
            </c:strRef>
          </c:cat>
          <c:val>
            <c:numRef>
              <c:f>Sheet1!$B$2:$B$3</c:f>
              <c:numCache>
                <c:formatCode>General</c:formatCode>
                <c:ptCount val="2"/>
                <c:pt idx="0">
                  <c:v>9720</c:v>
                </c:pt>
                <c:pt idx="1">
                  <c:v>8586</c:v>
                </c:pt>
              </c:numCache>
            </c:numRef>
          </c:val>
          <c:extLst>
            <c:ext xmlns:c16="http://schemas.microsoft.com/office/drawing/2014/chart" uri="{C3380CC4-5D6E-409C-BE32-E72D297353CC}">
              <c16:uniqueId val="{00000004-8DBE-40AE-B3F7-0914DEB33CBF}"/>
            </c:ext>
          </c:extLst>
        </c:ser>
        <c:dLbls>
          <c:showLegendKey val="0"/>
          <c:showVal val="0"/>
          <c:showCatName val="0"/>
          <c:showSerName val="0"/>
          <c:showPercent val="0"/>
          <c:showBubbleSize val="0"/>
        </c:dLbls>
        <c:gapWidth val="100"/>
        <c:overlap val="-27"/>
        <c:axId val="1621763200"/>
        <c:axId val="1621763616"/>
      </c:barChart>
      <c:catAx>
        <c:axId val="1621763200"/>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1621763616"/>
        <c:crosses val="autoZero"/>
        <c:auto val="1"/>
        <c:lblAlgn val="ctr"/>
        <c:lblOffset val="100"/>
        <c:noMultiLvlLbl val="0"/>
      </c:catAx>
      <c:valAx>
        <c:axId val="1621763616"/>
        <c:scaling>
          <c:orientation val="minMax"/>
          <c:max val="10800"/>
        </c:scaling>
        <c:delete val="0"/>
        <c:axPos val="l"/>
        <c:numFmt formatCode="#,##0_);[Red]\(#,##0\)" sourceLinked="0"/>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621763200"/>
        <c:crosses val="autoZero"/>
        <c:crossBetween val="between"/>
        <c:majorUnit val="180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GLBF</c:v>
                </c:pt>
              </c:strCache>
            </c:strRef>
          </c:tx>
          <c:spPr>
            <a:solidFill>
              <a:schemeClr val="accent1"/>
            </a:solidFill>
            <a:ln>
              <a:noFill/>
            </a:ln>
            <a:effectLst/>
          </c:spPr>
          <c:invertIfNegative val="0"/>
          <c:dPt>
            <c:idx val="0"/>
            <c:invertIfNegative val="0"/>
            <c:bubble3D val="0"/>
            <c:spPr>
              <a:solidFill>
                <a:srgbClr val="D4E9EE"/>
              </a:solidFill>
              <a:ln>
                <a:noFill/>
              </a:ln>
              <a:effectLst/>
            </c:spPr>
            <c:extLst>
              <c:ext xmlns:c16="http://schemas.microsoft.com/office/drawing/2014/chart" uri="{C3380CC4-5D6E-409C-BE32-E72D297353CC}">
                <c16:uniqueId val="{00000001-5661-4817-B946-336E5208A30D}"/>
              </c:ext>
            </c:extLst>
          </c:dPt>
          <c:dPt>
            <c:idx val="1"/>
            <c:invertIfNegative val="0"/>
            <c:bubble3D val="0"/>
            <c:spPr>
              <a:solidFill>
                <a:srgbClr val="F9E9C8"/>
              </a:solidFill>
              <a:ln>
                <a:noFill/>
              </a:ln>
              <a:effectLst/>
            </c:spPr>
            <c:extLst>
              <c:ext xmlns:c16="http://schemas.microsoft.com/office/drawing/2014/chart" uri="{C3380CC4-5D6E-409C-BE32-E72D297353CC}">
                <c16:uniqueId val="{00000003-5661-4817-B946-336E5208A30D}"/>
              </c:ext>
            </c:extLst>
          </c:dPt>
          <c:cat>
            <c:strRef>
              <c:f>Sheet1!$A$2:$A$3</c:f>
              <c:strCache>
                <c:ptCount val="2"/>
                <c:pt idx="0">
                  <c:v>GLBF</c:v>
                </c:pt>
                <c:pt idx="1">
                  <c:v>LCBF</c:v>
                </c:pt>
              </c:strCache>
            </c:strRef>
          </c:cat>
          <c:val>
            <c:numRef>
              <c:f>Sheet1!$B$2:$B$3</c:f>
              <c:numCache>
                <c:formatCode>General</c:formatCode>
                <c:ptCount val="2"/>
                <c:pt idx="0">
                  <c:v>129.6</c:v>
                </c:pt>
                <c:pt idx="1">
                  <c:v>135</c:v>
                </c:pt>
              </c:numCache>
            </c:numRef>
          </c:val>
          <c:extLst>
            <c:ext xmlns:c16="http://schemas.microsoft.com/office/drawing/2014/chart" uri="{C3380CC4-5D6E-409C-BE32-E72D297353CC}">
              <c16:uniqueId val="{00000004-5661-4817-B946-336E5208A30D}"/>
            </c:ext>
          </c:extLst>
        </c:ser>
        <c:dLbls>
          <c:showLegendKey val="0"/>
          <c:showVal val="0"/>
          <c:showCatName val="0"/>
          <c:showSerName val="0"/>
          <c:showPercent val="0"/>
          <c:showBubbleSize val="0"/>
        </c:dLbls>
        <c:gapWidth val="100"/>
        <c:overlap val="-27"/>
        <c:axId val="1621763200"/>
        <c:axId val="1621763616"/>
      </c:barChart>
      <c:catAx>
        <c:axId val="1621763200"/>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1621763616"/>
        <c:crosses val="autoZero"/>
        <c:auto val="1"/>
        <c:lblAlgn val="ctr"/>
        <c:lblOffset val="100"/>
        <c:noMultiLvlLbl val="0"/>
      </c:catAx>
      <c:valAx>
        <c:axId val="1621763616"/>
        <c:scaling>
          <c:orientation val="minMax"/>
          <c:max val="144"/>
          <c:min val="0"/>
        </c:scaling>
        <c:delete val="0"/>
        <c:axPos val="l"/>
        <c:numFmt formatCode="General" sourceLinked="1"/>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621763200"/>
        <c:crosses val="autoZero"/>
        <c:crossBetween val="between"/>
        <c:majorUnit val="18"/>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GLBF</c:v>
                </c:pt>
              </c:strCache>
            </c:strRef>
          </c:tx>
          <c:spPr>
            <a:solidFill>
              <a:schemeClr val="accent1"/>
            </a:solidFill>
            <a:ln>
              <a:noFill/>
            </a:ln>
            <a:effectLst/>
          </c:spPr>
          <c:invertIfNegative val="0"/>
          <c:dPt>
            <c:idx val="0"/>
            <c:invertIfNegative val="0"/>
            <c:bubble3D val="0"/>
            <c:spPr>
              <a:solidFill>
                <a:srgbClr val="D4E9EE"/>
              </a:solidFill>
              <a:ln>
                <a:noFill/>
              </a:ln>
              <a:effectLst/>
            </c:spPr>
            <c:extLst>
              <c:ext xmlns:c16="http://schemas.microsoft.com/office/drawing/2014/chart" uri="{C3380CC4-5D6E-409C-BE32-E72D297353CC}">
                <c16:uniqueId val="{00000001-40AD-4509-B565-643DCBEED6F6}"/>
              </c:ext>
            </c:extLst>
          </c:dPt>
          <c:dPt>
            <c:idx val="1"/>
            <c:invertIfNegative val="0"/>
            <c:bubble3D val="0"/>
            <c:spPr>
              <a:solidFill>
                <a:srgbClr val="F9E9C8"/>
              </a:solidFill>
              <a:ln>
                <a:noFill/>
              </a:ln>
              <a:effectLst/>
            </c:spPr>
            <c:extLst>
              <c:ext xmlns:c16="http://schemas.microsoft.com/office/drawing/2014/chart" uri="{C3380CC4-5D6E-409C-BE32-E72D297353CC}">
                <c16:uniqueId val="{00000003-40AD-4509-B565-643DCBEED6F6}"/>
              </c:ext>
            </c:extLst>
          </c:dPt>
          <c:cat>
            <c:strRef>
              <c:f>Sheet1!$A$2:$A$3</c:f>
              <c:strCache>
                <c:ptCount val="2"/>
                <c:pt idx="0">
                  <c:v>GLBF</c:v>
                </c:pt>
                <c:pt idx="1">
                  <c:v>LCBF</c:v>
                </c:pt>
              </c:strCache>
            </c:strRef>
          </c:cat>
          <c:val>
            <c:numRef>
              <c:f>Sheet1!$B$2:$B$3</c:f>
              <c:numCache>
                <c:formatCode>General</c:formatCode>
                <c:ptCount val="2"/>
                <c:pt idx="0">
                  <c:v>23.4</c:v>
                </c:pt>
                <c:pt idx="1">
                  <c:v>18</c:v>
                </c:pt>
              </c:numCache>
            </c:numRef>
          </c:val>
          <c:extLst>
            <c:ext xmlns:c16="http://schemas.microsoft.com/office/drawing/2014/chart" uri="{C3380CC4-5D6E-409C-BE32-E72D297353CC}">
              <c16:uniqueId val="{00000004-40AD-4509-B565-643DCBEED6F6}"/>
            </c:ext>
          </c:extLst>
        </c:ser>
        <c:dLbls>
          <c:showLegendKey val="0"/>
          <c:showVal val="0"/>
          <c:showCatName val="0"/>
          <c:showSerName val="0"/>
          <c:showPercent val="0"/>
          <c:showBubbleSize val="0"/>
        </c:dLbls>
        <c:gapWidth val="100"/>
        <c:overlap val="-27"/>
        <c:axId val="1621763200"/>
        <c:axId val="1621763616"/>
      </c:barChart>
      <c:catAx>
        <c:axId val="1621763200"/>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1621763616"/>
        <c:crosses val="autoZero"/>
        <c:auto val="1"/>
        <c:lblAlgn val="ctr"/>
        <c:lblOffset val="100"/>
        <c:noMultiLvlLbl val="0"/>
      </c:catAx>
      <c:valAx>
        <c:axId val="1621763616"/>
        <c:scaling>
          <c:orientation val="minMax"/>
          <c:max val="25.2"/>
        </c:scaling>
        <c:delete val="0"/>
        <c:axPos val="l"/>
        <c:numFmt formatCode="General" sourceLinked="1"/>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621763200"/>
        <c:crosses val="autoZero"/>
        <c:crossBetween val="between"/>
        <c:majorUnit val="3.6"/>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GLBF</c:v>
                </c:pt>
              </c:strCache>
            </c:strRef>
          </c:tx>
          <c:spPr>
            <a:solidFill>
              <a:schemeClr val="accent1"/>
            </a:solidFill>
            <a:ln>
              <a:noFill/>
            </a:ln>
            <a:effectLst/>
          </c:spPr>
          <c:invertIfNegative val="0"/>
          <c:dPt>
            <c:idx val="0"/>
            <c:invertIfNegative val="0"/>
            <c:bubble3D val="0"/>
            <c:spPr>
              <a:solidFill>
                <a:srgbClr val="D4E9EE"/>
              </a:solidFill>
              <a:ln>
                <a:noFill/>
              </a:ln>
              <a:effectLst/>
            </c:spPr>
            <c:extLst>
              <c:ext xmlns:c16="http://schemas.microsoft.com/office/drawing/2014/chart" uri="{C3380CC4-5D6E-409C-BE32-E72D297353CC}">
                <c16:uniqueId val="{00000001-7722-473E-9358-348013727E80}"/>
              </c:ext>
            </c:extLst>
          </c:dPt>
          <c:dPt>
            <c:idx val="1"/>
            <c:invertIfNegative val="0"/>
            <c:bubble3D val="0"/>
            <c:spPr>
              <a:solidFill>
                <a:srgbClr val="F9E9C8"/>
              </a:solidFill>
              <a:ln>
                <a:noFill/>
              </a:ln>
              <a:effectLst/>
            </c:spPr>
            <c:extLst>
              <c:ext xmlns:c16="http://schemas.microsoft.com/office/drawing/2014/chart" uri="{C3380CC4-5D6E-409C-BE32-E72D297353CC}">
                <c16:uniqueId val="{00000003-7722-473E-9358-348013727E80}"/>
              </c:ext>
            </c:extLst>
          </c:dPt>
          <c:cat>
            <c:strRef>
              <c:f>Sheet1!$A$2:$A$3</c:f>
              <c:strCache>
                <c:ptCount val="2"/>
                <c:pt idx="0">
                  <c:v>GLBF</c:v>
                </c:pt>
                <c:pt idx="1">
                  <c:v>LCBF</c:v>
                </c:pt>
              </c:strCache>
            </c:strRef>
          </c:cat>
          <c:val>
            <c:numRef>
              <c:f>Sheet1!$B$2:$B$3</c:f>
              <c:numCache>
                <c:formatCode>General</c:formatCode>
                <c:ptCount val="2"/>
                <c:pt idx="0">
                  <c:v>59.4</c:v>
                </c:pt>
                <c:pt idx="1">
                  <c:v>52.2</c:v>
                </c:pt>
              </c:numCache>
            </c:numRef>
          </c:val>
          <c:extLst>
            <c:ext xmlns:c16="http://schemas.microsoft.com/office/drawing/2014/chart" uri="{C3380CC4-5D6E-409C-BE32-E72D297353CC}">
              <c16:uniqueId val="{00000004-7722-473E-9358-348013727E80}"/>
            </c:ext>
          </c:extLst>
        </c:ser>
        <c:dLbls>
          <c:showLegendKey val="0"/>
          <c:showVal val="0"/>
          <c:showCatName val="0"/>
          <c:showSerName val="0"/>
          <c:showPercent val="0"/>
          <c:showBubbleSize val="0"/>
        </c:dLbls>
        <c:gapWidth val="100"/>
        <c:overlap val="-27"/>
        <c:axId val="1621763200"/>
        <c:axId val="1621763616"/>
      </c:barChart>
      <c:catAx>
        <c:axId val="1621763200"/>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1621763616"/>
        <c:crosses val="autoZero"/>
        <c:auto val="1"/>
        <c:lblAlgn val="ctr"/>
        <c:lblOffset val="100"/>
        <c:noMultiLvlLbl val="0"/>
      </c:catAx>
      <c:valAx>
        <c:axId val="1621763616"/>
        <c:scaling>
          <c:orientation val="minMax"/>
          <c:max val="63"/>
          <c:min val="0"/>
        </c:scaling>
        <c:delete val="0"/>
        <c:axPos val="l"/>
        <c:numFmt formatCode="#,##0.0_);[Red]\(#,##0.0\)" sourceLinked="0"/>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621763200"/>
        <c:crosses val="autoZero"/>
        <c:crossBetween val="between"/>
        <c:majorUnit val="9"/>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2021/10/20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cxnSp>
        <p:nvCxnSpPr>
          <p:cNvPr id="9" name="直線コネクタ 8">
            <a:extLst>
              <a:ext uri="{FF2B5EF4-FFF2-40B4-BE49-F238E27FC236}">
                <a16:creationId xmlns:a16="http://schemas.microsoft.com/office/drawing/2014/main" id="{6F9250A6-B099-400D-9710-92BF8CB9C185}"/>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49A9316-DB8C-4BBF-B0BE-21331DABACED}"/>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99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2021/10/20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301676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2021/10/20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337105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2021/10/20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996903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2021/10/20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200001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2021/10/20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844584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930461-80BB-4160-9F82-64393340A6B5}" type="datetimeFigureOut">
              <a:rPr kumimoji="1" lang="ja-JP" altLang="en-US" smtClean="0"/>
              <a:t>2021/10/20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57301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930461-80BB-4160-9F82-64393340A6B5}" type="datetimeFigureOut">
              <a:rPr kumimoji="1" lang="ja-JP" altLang="en-US" smtClean="0"/>
              <a:t>2021/10/20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447039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30461-80BB-4160-9F82-64393340A6B5}" type="datetimeFigureOut">
              <a:rPr kumimoji="1" lang="ja-JP" altLang="en-US" smtClean="0"/>
              <a:t>2021/10/20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760864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2021/10/20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93729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2021/10/20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2778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30461-80BB-4160-9F82-64393340A6B5}" type="datetimeFigureOut">
              <a:rPr kumimoji="1" lang="ja-JP" altLang="en-US" smtClean="0"/>
              <a:t>2021/10/20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869041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AB75EC4-257A-45D9-86DA-641E258230F2}"/>
              </a:ext>
            </a:extLst>
          </p:cNvPr>
          <p:cNvSpPr txBox="1"/>
          <p:nvPr/>
        </p:nvSpPr>
        <p:spPr>
          <a:xfrm>
            <a:off x="425865" y="3278723"/>
            <a:ext cx="8344025" cy="584775"/>
          </a:xfrm>
          <a:prstGeom prst="rect">
            <a:avLst/>
          </a:prstGeom>
          <a:noFill/>
        </p:spPr>
        <p:txBody>
          <a:bodyPr wrap="square" rtlCol="0">
            <a:spAutoFit/>
          </a:bodyPr>
          <a:lstStyle/>
          <a:p>
            <a:r>
              <a:rPr lang="en-US" altLang="ja-JP" sz="1600" kern="100" dirty="0">
                <a:effectLst/>
                <a:latin typeface="Meiryo UI" panose="020B0604030504040204" pitchFamily="50" charset="-128"/>
                <a:ea typeface="Meiryo UI" panose="020B0604030504040204" pitchFamily="50" charset="-128"/>
                <a:cs typeface="Calibri" panose="020F0502020204030204" pitchFamily="34" charset="0"/>
              </a:rPr>
              <a:t>Restricting carbohydrates at breakfast is sufficient to reduce 24-hour exposure to postprandial hyperglycemia and improve glycemic variability</a:t>
            </a:r>
            <a:endParaRPr lang="ja-JP" altLang="ja-JP" sz="1600" kern="100" dirty="0">
              <a:effectLst/>
              <a:latin typeface="Meiryo UI" panose="020B0604030504040204" pitchFamily="50" charset="-128"/>
              <a:ea typeface="Meiryo UI" panose="020B0604030504040204" pitchFamily="50" charset="-128"/>
              <a:cs typeface="Calibri" panose="020F0502020204030204" pitchFamily="34" charset="0"/>
            </a:endParaRPr>
          </a:p>
        </p:txBody>
      </p:sp>
      <p:sp>
        <p:nvSpPr>
          <p:cNvPr id="3" name="テキスト ボックス 2">
            <a:extLst>
              <a:ext uri="{FF2B5EF4-FFF2-40B4-BE49-F238E27FC236}">
                <a16:creationId xmlns:a16="http://schemas.microsoft.com/office/drawing/2014/main" id="{9B86290F-27B0-4B04-AF8E-88480F80109B}"/>
              </a:ext>
            </a:extLst>
          </p:cNvPr>
          <p:cNvSpPr txBox="1"/>
          <p:nvPr/>
        </p:nvSpPr>
        <p:spPr>
          <a:xfrm>
            <a:off x="425866" y="1662896"/>
            <a:ext cx="8109849" cy="1615827"/>
          </a:xfrm>
          <a:prstGeom prst="rect">
            <a:avLst/>
          </a:prstGeom>
          <a:noFill/>
        </p:spPr>
        <p:txBody>
          <a:bodyPr wrap="square" rtlCol="0">
            <a:spAutoFit/>
          </a:bodyPr>
          <a:lstStyle/>
          <a:p>
            <a:r>
              <a:rPr kumimoji="1" lang="ja-JP" altLang="en-US" sz="3300" b="1" dirty="0">
                <a:solidFill>
                  <a:srgbClr val="002060"/>
                </a:solidFill>
                <a:latin typeface="Meiryo UI" panose="020B0604030504040204" pitchFamily="50" charset="-128"/>
                <a:ea typeface="Meiryo UI" panose="020B0604030504040204" pitchFamily="50" charset="-128"/>
              </a:rPr>
              <a:t>朝食時の低炭水化物食が</a:t>
            </a:r>
            <a:r>
              <a:rPr kumimoji="1" lang="en-US" altLang="ja-JP" sz="3300" b="1" dirty="0">
                <a:solidFill>
                  <a:srgbClr val="002060"/>
                </a:solidFill>
                <a:latin typeface="Meiryo UI" panose="020B0604030504040204" pitchFamily="50" charset="-128"/>
                <a:ea typeface="Meiryo UI" panose="020B0604030504040204" pitchFamily="50" charset="-128"/>
              </a:rPr>
              <a:t>24</a:t>
            </a:r>
            <a:r>
              <a:rPr kumimoji="1" lang="ja-JP" altLang="en-US" sz="3300" b="1" dirty="0">
                <a:solidFill>
                  <a:srgbClr val="002060"/>
                </a:solidFill>
                <a:latin typeface="Meiryo UI" panose="020B0604030504040204" pitchFamily="50" charset="-128"/>
                <a:ea typeface="Meiryo UI" panose="020B0604030504040204" pitchFamily="50" charset="-128"/>
              </a:rPr>
              <a:t>時間にわたる</a:t>
            </a:r>
          </a:p>
          <a:p>
            <a:r>
              <a:rPr kumimoji="1" lang="ja-JP" altLang="en-US" sz="3300" b="1" dirty="0">
                <a:solidFill>
                  <a:srgbClr val="002060"/>
                </a:solidFill>
                <a:latin typeface="Meiryo UI" panose="020B0604030504040204" pitchFamily="50" charset="-128"/>
                <a:ea typeface="Meiryo UI" panose="020B0604030504040204" pitchFamily="50" charset="-128"/>
              </a:rPr>
              <a:t>食後グルコース高値およびグルコース変動性に及ぼす影響を検討</a:t>
            </a:r>
            <a:endParaRPr kumimoji="1" lang="ja-JP" altLang="en-US" sz="3300" b="1" u="sng"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C14F2FFC-E784-410C-8560-56BE52CF5C90}"/>
              </a:ext>
            </a:extLst>
          </p:cNvPr>
          <p:cNvSpPr txBox="1"/>
          <p:nvPr/>
        </p:nvSpPr>
        <p:spPr>
          <a:xfrm>
            <a:off x="425866" y="3933220"/>
            <a:ext cx="6197530" cy="338554"/>
          </a:xfrm>
          <a:prstGeom prst="rect">
            <a:avLst/>
          </a:prstGeom>
          <a:noFill/>
        </p:spPr>
        <p:txBody>
          <a:bodyPr wrap="none" rtlCol="0">
            <a:spAutoFit/>
          </a:bodyPr>
          <a:lstStyle/>
          <a:p>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Chang CR, et al. Am J Clin </a:t>
            </a:r>
            <a:r>
              <a:rPr lang="en-US" altLang="ja-JP" sz="1600" kern="100" dirty="0" err="1">
                <a:effectLst/>
                <a:latin typeface="Meiryo UI" panose="020B0604030504040204" pitchFamily="50" charset="-128"/>
                <a:ea typeface="Meiryo UI" panose="020B0604030504040204" pitchFamily="50" charset="-128"/>
                <a:cs typeface="Times New Roman" panose="02020603050405020304" pitchFamily="18" charset="0"/>
              </a:rPr>
              <a:t>Nutr</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 109</a:t>
            </a:r>
            <a:r>
              <a:rPr lang="ja-JP" altLang="en-US" sz="16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5</a:t>
            </a:r>
            <a:r>
              <a:rPr lang="ja-JP" altLang="en-US" sz="16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600" kern="100" dirty="0">
                <a:effectLst/>
                <a:latin typeface="Meiryo UI" panose="020B0604030504040204" pitchFamily="50" charset="-128"/>
                <a:ea typeface="Meiryo UI" panose="020B0604030504040204" pitchFamily="50" charset="-128"/>
                <a:cs typeface="Times New Roman" panose="02020603050405020304" pitchFamily="18" charset="0"/>
              </a:rPr>
              <a:t>:1302-1309, 2019</a:t>
            </a:r>
            <a:endParaRPr kumimoji="1" lang="ja-JP" altLang="en-US" sz="160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7F00D0EA-13F1-4EA8-A9C1-CE827595BB19}"/>
              </a:ext>
            </a:extLst>
          </p:cNvPr>
          <p:cNvSpPr txBox="1"/>
          <p:nvPr/>
        </p:nvSpPr>
        <p:spPr>
          <a:xfrm>
            <a:off x="6921083" y="6624033"/>
            <a:ext cx="2204990" cy="253916"/>
          </a:xfrm>
          <a:prstGeom prst="rect">
            <a:avLst/>
          </a:prstGeom>
          <a:noFill/>
        </p:spPr>
        <p:txBody>
          <a:bodyPr wrap="square">
            <a:spAutoFit/>
          </a:bodyPr>
          <a:lstStyle/>
          <a:p>
            <a:r>
              <a:rPr lang="en-US" altLang="ja-JP" sz="1050">
                <a:effectLst/>
                <a:latin typeface="Meiryo UI" panose="020B0604030504040204" pitchFamily="50" charset="-128"/>
                <a:cs typeface="ＭＳ Ｐゴシック" panose="020B0600070205080204" pitchFamily="50" charset="-128"/>
              </a:rPr>
              <a:t>MAT-JP-2109514-1.0-10/2021</a:t>
            </a:r>
            <a:endParaRPr lang="ja-JP" altLang="en-US" sz="1050" dirty="0"/>
          </a:p>
        </p:txBody>
      </p:sp>
    </p:spTree>
    <p:extLst>
      <p:ext uri="{BB962C8B-B14F-4D97-AF65-F5344CB8AC3E}">
        <p14:creationId xmlns:p14="http://schemas.microsoft.com/office/powerpoint/2010/main" val="1175845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980029" cy="523220"/>
          </a:xfrm>
          <a:prstGeom prst="rect">
            <a:avLst/>
          </a:prstGeom>
          <a:noFill/>
        </p:spPr>
        <p:txBody>
          <a:bodyPr wrap="none" rtlCol="0" anchor="ctr">
            <a:spAutoFit/>
          </a:bodyPr>
          <a:lstStyle/>
          <a:p>
            <a:r>
              <a:rPr kumimoji="1" lang="ja-JP" altLang="en-US" sz="2800" b="1" dirty="0">
                <a:latin typeface="Meiryo UI" panose="020B0604030504040204" pitchFamily="50" charset="-128"/>
                <a:ea typeface="Meiryo UI" panose="020B0604030504040204" pitchFamily="50" charset="-128"/>
              </a:rPr>
              <a:t>研究の背景</a:t>
            </a:r>
          </a:p>
        </p:txBody>
      </p:sp>
      <p:sp>
        <p:nvSpPr>
          <p:cNvPr id="26" name="テキスト ボックス 25">
            <a:extLst>
              <a:ext uri="{FF2B5EF4-FFF2-40B4-BE49-F238E27FC236}">
                <a16:creationId xmlns:a16="http://schemas.microsoft.com/office/drawing/2014/main" id="{BFCF40D9-808F-44D5-8675-3384222557E3}"/>
              </a:ext>
            </a:extLst>
          </p:cNvPr>
          <p:cNvSpPr txBox="1"/>
          <p:nvPr/>
        </p:nvSpPr>
        <p:spPr>
          <a:xfrm rot="10800000" flipV="1">
            <a:off x="599533" y="1652501"/>
            <a:ext cx="7944933" cy="3046988"/>
          </a:xfrm>
          <a:prstGeom prst="rect">
            <a:avLst/>
          </a:prstGeom>
          <a:solidFill>
            <a:srgbClr val="D82B83">
              <a:alpha val="5000"/>
            </a:srgbClr>
          </a:solidFill>
        </p:spPr>
        <p:txBody>
          <a:bodyPr wrap="square" rtlCol="0" anchor="ctr">
            <a:spAutoFit/>
          </a:bodyPr>
          <a:lstStyle/>
          <a:p>
            <a:pPr marL="342900" indent="-342900" algn="just">
              <a:buFont typeface="Arial" panose="020B0604020202020204" pitchFamily="34" charset="0"/>
              <a:buChar char="•"/>
            </a:pPr>
            <a:r>
              <a:rPr lang="ja-JP" altLang="en-US" sz="2400" kern="100" dirty="0">
                <a:effectLst/>
                <a:latin typeface="Meiryo UI" panose="020B0604030504040204" pitchFamily="50" charset="-128"/>
                <a:ea typeface="Meiryo UI" panose="020B0604030504040204" pitchFamily="50" charset="-128"/>
                <a:cs typeface="Times New Roman" panose="02020603050405020304" pitchFamily="18" charset="0"/>
              </a:rPr>
              <a:t>食後高血糖は</a:t>
            </a:r>
            <a:r>
              <a:rPr lang="en-US" altLang="ja-JP" sz="2400" kern="1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2400" kern="100" dirty="0">
                <a:effectLst/>
                <a:latin typeface="Meiryo UI" panose="020B0604030504040204" pitchFamily="50" charset="-128"/>
                <a:ea typeface="Meiryo UI" panose="020B0604030504040204" pitchFamily="50" charset="-128"/>
                <a:cs typeface="Times New Roman" panose="02020603050405020304" pitchFamily="18" charset="0"/>
              </a:rPr>
              <a:t>型糖尿病における心血管合併症の原因となることが指摘されている</a:t>
            </a:r>
            <a:r>
              <a:rPr lang="en-US" altLang="ja-JP" sz="2400" kern="100" baseline="30000" dirty="0">
                <a:effectLst/>
                <a:latin typeface="Meiryo UI" panose="020B0604030504040204" pitchFamily="50" charset="-128"/>
                <a:ea typeface="Meiryo UI" panose="020B0604030504040204" pitchFamily="50" charset="-128"/>
                <a:cs typeface="Times New Roman" panose="02020603050405020304" pitchFamily="18" charset="0"/>
              </a:rPr>
              <a:t>1,2)</a:t>
            </a:r>
            <a:r>
              <a:rPr lang="ja-JP" altLang="en-US" sz="2400" kern="100" dirty="0">
                <a:effectLst/>
                <a:latin typeface="Meiryo UI" panose="020B0604030504040204" pitchFamily="50" charset="-128"/>
                <a:ea typeface="Meiryo UI" panose="020B0604030504040204" pitchFamily="50" charset="-128"/>
                <a:cs typeface="Times New Roman" panose="02020603050405020304" pitchFamily="18" charset="0"/>
              </a:rPr>
              <a:t>。</a:t>
            </a:r>
            <a:endParaRPr lang="en-US" altLang="ja-JP" sz="24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marL="342900" indent="-342900" algn="just">
              <a:buFont typeface="Arial" panose="020B0604020202020204" pitchFamily="34" charset="0"/>
              <a:buChar char="•"/>
            </a:pPr>
            <a:r>
              <a:rPr lang="ja-JP" altLang="en-US" sz="2400" kern="100" dirty="0">
                <a:effectLst/>
                <a:latin typeface="Meiryo UI" panose="020B0604030504040204" pitchFamily="50" charset="-128"/>
                <a:ea typeface="Meiryo UI" panose="020B0604030504040204" pitchFamily="50" charset="-128"/>
                <a:cs typeface="Times New Roman" panose="02020603050405020304" pitchFamily="18" charset="0"/>
              </a:rPr>
              <a:t>多くの</a:t>
            </a:r>
            <a:r>
              <a:rPr lang="en-US" altLang="ja-JP" sz="2400" kern="1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2400" kern="100" dirty="0">
                <a:effectLst/>
                <a:latin typeface="Meiryo UI" panose="020B0604030504040204" pitchFamily="50" charset="-128"/>
                <a:ea typeface="Meiryo UI" panose="020B0604030504040204" pitchFamily="50" charset="-128"/>
                <a:cs typeface="Times New Roman" panose="02020603050405020304" pitchFamily="18" charset="0"/>
              </a:rPr>
              <a:t>型糖尿病患者では朝食後の食後高血糖が認められ、</a:t>
            </a:r>
            <a:r>
              <a:rPr lang="en-US" altLang="ja-JP" sz="2400" kern="100" dirty="0">
                <a:effectLst/>
                <a:latin typeface="Meiryo UI" panose="020B0604030504040204" pitchFamily="50" charset="-128"/>
                <a:ea typeface="Meiryo UI" panose="020B0604030504040204" pitchFamily="50" charset="-128"/>
                <a:cs typeface="Times New Roman" panose="02020603050405020304" pitchFamily="18" charset="0"/>
              </a:rPr>
              <a:t>1</a:t>
            </a:r>
            <a:r>
              <a:rPr lang="ja-JP" altLang="en-US" sz="2400" kern="100" dirty="0">
                <a:effectLst/>
                <a:latin typeface="Meiryo UI" panose="020B0604030504040204" pitchFamily="50" charset="-128"/>
                <a:ea typeface="Meiryo UI" panose="020B0604030504040204" pitchFamily="50" charset="-128"/>
                <a:cs typeface="Times New Roman" panose="02020603050405020304" pitchFamily="18" charset="0"/>
              </a:rPr>
              <a:t>日の中で最も大きな血糖変動を引き起こすことから</a:t>
            </a:r>
            <a:r>
              <a:rPr lang="en-US" altLang="ja-JP" sz="2400" kern="100" baseline="30000" dirty="0">
                <a:effectLst/>
                <a:latin typeface="Meiryo UI" panose="020B0604030504040204" pitchFamily="50" charset="-128"/>
                <a:ea typeface="Meiryo UI" panose="020B0604030504040204" pitchFamily="50" charset="-128"/>
                <a:cs typeface="Times New Roman" panose="02020603050405020304" pitchFamily="18" charset="0"/>
              </a:rPr>
              <a:t>3)</a:t>
            </a:r>
            <a:r>
              <a:rPr lang="ja-JP" altLang="en-US" sz="2400" kern="100" dirty="0">
                <a:effectLst/>
                <a:latin typeface="Meiryo UI" panose="020B0604030504040204" pitchFamily="50" charset="-128"/>
                <a:ea typeface="Meiryo UI" panose="020B0604030504040204" pitchFamily="50" charset="-128"/>
                <a:cs typeface="Times New Roman" panose="02020603050405020304" pitchFamily="18" charset="0"/>
              </a:rPr>
              <a:t>、朝食をターゲットとした戦略は簡便で実行可能と考えられる。</a:t>
            </a:r>
            <a:endParaRPr lang="en-US" altLang="ja-JP" sz="24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marL="342900" indent="-342900" algn="just">
              <a:buFont typeface="Arial" panose="020B0604020202020204" pitchFamily="34" charset="0"/>
              <a:buChar char="•"/>
            </a:pPr>
            <a:r>
              <a:rPr lang="ja-JP" altLang="en-US" sz="2400" kern="100" dirty="0">
                <a:effectLst/>
                <a:latin typeface="Meiryo UI" panose="020B0604030504040204" pitchFamily="50" charset="-128"/>
                <a:ea typeface="Meiryo UI" panose="020B0604030504040204" pitchFamily="50" charset="-128"/>
                <a:cs typeface="Times New Roman" panose="02020603050405020304" pitchFamily="18" charset="0"/>
              </a:rPr>
              <a:t>これまでに、朝食時の低炭水化物食が食後</a:t>
            </a:r>
            <a:r>
              <a:rPr lang="en-US" altLang="ja-JP" sz="2400" kern="100" dirty="0">
                <a:effectLst/>
                <a:latin typeface="Meiryo UI" panose="020B0604030504040204" pitchFamily="50" charset="-128"/>
                <a:ea typeface="Meiryo UI" panose="020B0604030504040204" pitchFamily="50" charset="-128"/>
                <a:cs typeface="Times New Roman" panose="02020603050405020304" pitchFamily="18" charset="0"/>
              </a:rPr>
              <a:t>5</a:t>
            </a:r>
            <a:r>
              <a:rPr lang="ja-JP" altLang="en-US" sz="2400" kern="100" dirty="0">
                <a:effectLst/>
                <a:latin typeface="Meiryo UI" panose="020B0604030504040204" pitchFamily="50" charset="-128"/>
                <a:ea typeface="Meiryo UI" panose="020B0604030504040204" pitchFamily="50" charset="-128"/>
                <a:cs typeface="Times New Roman" panose="02020603050405020304" pitchFamily="18" charset="0"/>
              </a:rPr>
              <a:t>時間の血糖値を改善することは明らかにされているが</a:t>
            </a:r>
            <a:r>
              <a:rPr lang="en-US" altLang="ja-JP" sz="2400" kern="100" baseline="30000" dirty="0">
                <a:effectLst/>
                <a:latin typeface="Meiryo UI" panose="020B0604030504040204" pitchFamily="50" charset="-128"/>
                <a:ea typeface="Meiryo UI" panose="020B0604030504040204" pitchFamily="50" charset="-128"/>
                <a:cs typeface="Times New Roman" panose="02020603050405020304" pitchFamily="18" charset="0"/>
              </a:rPr>
              <a:t>4)</a:t>
            </a:r>
            <a:r>
              <a:rPr lang="ja-JP" altLang="en-US" sz="2400" kern="100" dirty="0">
                <a:effectLst/>
                <a:latin typeface="Meiryo UI" panose="020B0604030504040204" pitchFamily="50" charset="-128"/>
                <a:ea typeface="Meiryo UI" panose="020B0604030504040204" pitchFamily="50" charset="-128"/>
                <a:cs typeface="Times New Roman" panose="02020603050405020304" pitchFamily="18" charset="0"/>
              </a:rPr>
              <a:t>、食後</a:t>
            </a:r>
            <a:r>
              <a:rPr lang="en-US" altLang="ja-JP" sz="2400" kern="100" dirty="0">
                <a:effectLst/>
                <a:latin typeface="Meiryo UI" panose="020B0604030504040204" pitchFamily="50" charset="-128"/>
                <a:ea typeface="Meiryo UI" panose="020B0604030504040204" pitchFamily="50" charset="-128"/>
                <a:cs typeface="Times New Roman" panose="02020603050405020304" pitchFamily="18" charset="0"/>
              </a:rPr>
              <a:t>24</a:t>
            </a:r>
            <a:r>
              <a:rPr lang="ja-JP" altLang="en-US" sz="2400" kern="100" dirty="0">
                <a:effectLst/>
                <a:latin typeface="Meiryo UI" panose="020B0604030504040204" pitchFamily="50" charset="-128"/>
                <a:ea typeface="Meiryo UI" panose="020B0604030504040204" pitchFamily="50" charset="-128"/>
                <a:cs typeface="Times New Roman" panose="02020603050405020304" pitchFamily="18" charset="0"/>
              </a:rPr>
              <a:t>時間の血糖変動に及ぼす影響について検討した報告はなかった。</a:t>
            </a:r>
            <a:endParaRPr lang="ja-JP" altLang="ja-JP" sz="2400"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9" name="テキスト ボックス 8">
            <a:extLst>
              <a:ext uri="{FF2B5EF4-FFF2-40B4-BE49-F238E27FC236}">
                <a16:creationId xmlns:a16="http://schemas.microsoft.com/office/drawing/2014/main" id="{68E84CE1-DB1F-4174-90DB-4B27FBCE7B3D}"/>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Chang CR, et al. Am J Clin Nutr 109</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5</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:1302-1309, 2019</a:t>
            </a:r>
          </a:p>
        </p:txBody>
      </p:sp>
      <p:sp>
        <p:nvSpPr>
          <p:cNvPr id="2" name="テキスト ボックス 1">
            <a:extLst>
              <a:ext uri="{FF2B5EF4-FFF2-40B4-BE49-F238E27FC236}">
                <a16:creationId xmlns:a16="http://schemas.microsoft.com/office/drawing/2014/main" id="{E43D4424-0F05-4473-B691-F0631A18DEEC}"/>
              </a:ext>
            </a:extLst>
          </p:cNvPr>
          <p:cNvSpPr txBox="1"/>
          <p:nvPr/>
        </p:nvSpPr>
        <p:spPr>
          <a:xfrm>
            <a:off x="4158330" y="4811672"/>
            <a:ext cx="4386136" cy="738664"/>
          </a:xfrm>
          <a:prstGeom prst="rect">
            <a:avLst/>
          </a:prstGeom>
          <a:noFill/>
        </p:spPr>
        <p:txBody>
          <a:bodyPr wrap="none" rtlCol="0" anchor="ctr">
            <a:spAutoFit/>
          </a:bodyPr>
          <a:lstStyle/>
          <a:p>
            <a:pPr algn="r"/>
            <a:r>
              <a:rPr kumimoji="1" lang="en-US" altLang="ja-JP" sz="1050" dirty="0">
                <a:latin typeface="Meiryo UI" panose="020B0604030504040204" pitchFamily="50" charset="-128"/>
                <a:ea typeface="Meiryo UI" panose="020B0604030504040204" pitchFamily="50" charset="-128"/>
              </a:rPr>
              <a:t>1) Brownlee M. Diabetes 54</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6</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:1615-1625, 2005</a:t>
            </a:r>
          </a:p>
          <a:p>
            <a:pPr algn="r"/>
            <a:r>
              <a:rPr kumimoji="1" lang="en-US" altLang="ja-JP" sz="1050" dirty="0">
                <a:latin typeface="Meiryo UI" panose="020B0604030504040204" pitchFamily="50" charset="-128"/>
                <a:ea typeface="Meiryo UI" panose="020B0604030504040204" pitchFamily="50" charset="-128"/>
              </a:rPr>
              <a:t>2) </a:t>
            </a:r>
            <a:r>
              <a:rPr kumimoji="1" lang="en-US" altLang="ja-JP" sz="1050" dirty="0" err="1">
                <a:latin typeface="Meiryo UI" panose="020B0604030504040204" pitchFamily="50" charset="-128"/>
                <a:ea typeface="Meiryo UI" panose="020B0604030504040204" pitchFamily="50" charset="-128"/>
              </a:rPr>
              <a:t>Ceriello</a:t>
            </a:r>
            <a:r>
              <a:rPr kumimoji="1" lang="en-US" altLang="ja-JP" sz="1050" dirty="0">
                <a:latin typeface="Meiryo UI" panose="020B0604030504040204" pitchFamily="50" charset="-128"/>
                <a:ea typeface="Meiryo UI" panose="020B0604030504040204" pitchFamily="50" charset="-128"/>
              </a:rPr>
              <a:t> A. Diabetes 54</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 1-7, 2005</a:t>
            </a:r>
          </a:p>
          <a:p>
            <a:pPr algn="r"/>
            <a:r>
              <a:rPr kumimoji="1" lang="en-US" altLang="ja-JP" sz="1050" dirty="0">
                <a:latin typeface="Meiryo UI" panose="020B0604030504040204" pitchFamily="50" charset="-128"/>
                <a:ea typeface="Meiryo UI" panose="020B0604030504040204" pitchFamily="50" charset="-128"/>
              </a:rPr>
              <a:t>3) Franc </a:t>
            </a:r>
            <a:r>
              <a:rPr kumimoji="1" lang="en-US" altLang="ja-JP" sz="1050" dirty="0" err="1">
                <a:latin typeface="Meiryo UI" panose="020B0604030504040204" pitchFamily="50" charset="-128"/>
                <a:ea typeface="Meiryo UI" panose="020B0604030504040204" pitchFamily="50" charset="-128"/>
              </a:rPr>
              <a:t>S,et</a:t>
            </a:r>
            <a:r>
              <a:rPr kumimoji="1" lang="en-US" altLang="ja-JP" sz="1050" dirty="0">
                <a:latin typeface="Meiryo UI" panose="020B0604030504040204" pitchFamily="50" charset="-128"/>
                <a:ea typeface="Meiryo UI" panose="020B0604030504040204" pitchFamily="50" charset="-128"/>
              </a:rPr>
              <a:t> al Diabetes Care 33</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9</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:1913-1918, 2010</a:t>
            </a:r>
          </a:p>
          <a:p>
            <a:pPr algn="r"/>
            <a:r>
              <a:rPr kumimoji="1" lang="en-US" altLang="ja-JP" sz="1050" dirty="0">
                <a:latin typeface="Meiryo UI" panose="020B0604030504040204" pitchFamily="50" charset="-128"/>
                <a:ea typeface="Meiryo UI" panose="020B0604030504040204" pitchFamily="50" charset="-128"/>
              </a:rPr>
              <a:t>4) Pedersen E, et al. Am J Clin </a:t>
            </a:r>
            <a:r>
              <a:rPr kumimoji="1" lang="en-US" altLang="ja-JP" sz="1050" dirty="0" err="1">
                <a:latin typeface="Meiryo UI" panose="020B0604030504040204" pitchFamily="50" charset="-128"/>
                <a:ea typeface="Meiryo UI" panose="020B0604030504040204" pitchFamily="50" charset="-128"/>
              </a:rPr>
              <a:t>Nutr</a:t>
            </a:r>
            <a:r>
              <a:rPr kumimoji="1" lang="en-US" altLang="ja-JP" sz="1050" dirty="0">
                <a:latin typeface="Meiryo UI" panose="020B0604030504040204" pitchFamily="50" charset="-128"/>
                <a:ea typeface="Meiryo UI" panose="020B0604030504040204" pitchFamily="50" charset="-128"/>
              </a:rPr>
              <a:t> 104</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5</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:1285-1291, 2016</a:t>
            </a:r>
          </a:p>
        </p:txBody>
      </p:sp>
    </p:spTree>
    <p:extLst>
      <p:ext uri="{BB962C8B-B14F-4D97-AF65-F5344CB8AC3E}">
        <p14:creationId xmlns:p14="http://schemas.microsoft.com/office/powerpoint/2010/main" val="24761134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620957"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研究概要</a:t>
            </a:r>
          </a:p>
        </p:txBody>
      </p:sp>
      <p:grpSp>
        <p:nvGrpSpPr>
          <p:cNvPr id="20" name="グループ化 19">
            <a:extLst>
              <a:ext uri="{FF2B5EF4-FFF2-40B4-BE49-F238E27FC236}">
                <a16:creationId xmlns:a16="http://schemas.microsoft.com/office/drawing/2014/main" id="{60C6896F-F9F0-41FA-BA38-E755A8111144}"/>
              </a:ext>
            </a:extLst>
          </p:cNvPr>
          <p:cNvGrpSpPr/>
          <p:nvPr/>
        </p:nvGrpSpPr>
        <p:grpSpPr>
          <a:xfrm>
            <a:off x="371239" y="1314244"/>
            <a:ext cx="1152000" cy="490087"/>
            <a:chOff x="286872" y="2822073"/>
            <a:chExt cx="1152000" cy="490087"/>
          </a:xfrm>
        </p:grpSpPr>
        <p:sp>
          <p:nvSpPr>
            <p:cNvPr id="12" name="四角形: 角を丸くする 11">
              <a:extLst>
                <a:ext uri="{FF2B5EF4-FFF2-40B4-BE49-F238E27FC236}">
                  <a16:creationId xmlns:a16="http://schemas.microsoft.com/office/drawing/2014/main" id="{EE49A118-E03D-4BF5-BEEB-17F3050B76D0}"/>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69DE1678-DC22-4E3D-9F8A-2E25CC66E989}"/>
                </a:ext>
              </a:extLst>
            </p:cNvPr>
            <p:cNvSpPr txBox="1"/>
            <p:nvPr/>
          </p:nvSpPr>
          <p:spPr>
            <a:xfrm>
              <a:off x="506309" y="2867061"/>
              <a:ext cx="713126"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目的</a:t>
              </a:r>
            </a:p>
          </p:txBody>
        </p:sp>
      </p:gr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655026" y="1228285"/>
            <a:ext cx="7236000" cy="4801314"/>
          </a:xfrm>
          <a:prstGeom prst="rect">
            <a:avLst/>
          </a:prstGeom>
          <a:noFill/>
        </p:spPr>
        <p:txBody>
          <a:bodyPr wrap="square" rtlCol="0">
            <a:spAutoFit/>
          </a:bodyPr>
          <a:lstStyle/>
          <a:p>
            <a:pPr>
              <a:defRPr/>
            </a:pP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型糖尿病患者に対する朝食時の低炭水化物食が食後高血糖および血糖変動に及ぼす影響について検討する。</a:t>
            </a:r>
            <a:endParaRPr kumimoji="1" lang="en-US" altLang="ja-JP" b="0" i="0" u="none" strike="noStrike" kern="100" cap="none" spc="0" normalizeH="0" baseline="0" noProof="0" dirty="0">
              <a:ln>
                <a:noFill/>
              </a:ln>
              <a:solidFill>
                <a:prstClr val="black"/>
              </a:solidFill>
              <a:uLnTx/>
              <a:uFillTx/>
              <a:latin typeface="Meiryo UI" panose="020B0604030504040204" pitchFamily="50" charset="-128"/>
              <a:ea typeface="Meiryo UI" panose="020B0604030504040204" pitchFamily="50" charset="-128"/>
              <a:cs typeface="Times New Roman" panose="02020603050405020304" pitchFamily="18" charset="0"/>
            </a:endParaRPr>
          </a:p>
          <a:p>
            <a:pPr>
              <a:defRPr/>
            </a:pPr>
            <a:endParaRPr kumimoji="1" lang="en-US" altLang="ja-JP" sz="1800" kern="100" dirty="0">
              <a:solidFill>
                <a:prstClr val="black"/>
              </a:solidFill>
              <a:effectLst/>
              <a:latin typeface="Meiryo UI" panose="020B0604030504040204" pitchFamily="50" charset="-128"/>
              <a:ea typeface="Meiryo UI" panose="020B0604030504040204" pitchFamily="50" charset="-128"/>
              <a:cs typeface="Times New Roman" panose="02020603050405020304" pitchFamily="18" charset="0"/>
            </a:endParaRPr>
          </a:p>
          <a:p>
            <a:pPr>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ランダム化クロスオーバー試験。</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型糖尿病患者</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27</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例（平均値：年齢</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59</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歳、</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HbA1c 6.7%</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BMI 31kg/㎡</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、罹病期間</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10</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年）に以下の朝食のいずれかを提供。</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24</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48</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時間のウォッシュアウト期間の後、もう一方の朝食を提供した。昼食および夕食は同内容を提供した。</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a:defRPr/>
            </a:pPr>
            <a:r>
              <a:rPr kumimoji="1" lang="ja-JP" altLang="en-US" sz="1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①カナダ糖尿病学会のガイドライン</a:t>
            </a:r>
            <a:r>
              <a:rPr kumimoji="1" lang="en-US" altLang="ja-JP" sz="1800" b="1"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rPr>
              <a:t>1)</a:t>
            </a:r>
            <a:r>
              <a:rPr kumimoji="1" lang="ja-JP" altLang="en-US" sz="1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に基づく食事</a:t>
            </a:r>
            <a:endParaRPr kumimoji="1" lang="en-US" altLang="ja-JP" sz="1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GLBF</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：炭水化物～</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55</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％、脂質～</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30</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％、たんぱく質～</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15</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　　　　　　 エネルギー量の例：朝食</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628kcal</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2,081kcal</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a:defRPr/>
            </a:pPr>
            <a:r>
              <a:rPr kumimoji="1" lang="ja-JP" altLang="en-US" sz="1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②超低炭水化物食</a:t>
            </a:r>
            <a:endParaRPr kumimoji="1" lang="en-US" altLang="ja-JP" sz="1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LCBF</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：炭水化物＜</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10</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％、脂質～</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85</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％、たんぱく質～</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15</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a:defRPr/>
            </a:pPr>
            <a:r>
              <a:rPr kumimoji="1" lang="en-US" altLang="ja-JP" dirty="0">
                <a:solidFill>
                  <a:prstClr val="black"/>
                </a:solidFill>
                <a:latin typeface="Meiryo UI" panose="020B0604030504040204" pitchFamily="50" charset="-128"/>
                <a:ea typeface="Meiryo UI" panose="020B0604030504040204" pitchFamily="50" charset="-128"/>
              </a:rPr>
              <a:t>             </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エネルギー量の例：朝食</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633kcal</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2,086kcal</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持続血糖モニター（</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CGM</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）を用いて、食後グルコース応答の評価指標である</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24</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時間の増分曲線下面積（</a:t>
            </a:r>
            <a:r>
              <a:rPr kumimoji="1" lang="en-US" altLang="ja-JP" sz="18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rPr>
              <a:t>iAUC</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主要評価項目</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、および</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24</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時間平均グルコース値</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副次評価項目</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、グルコース変動指標（</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MAGE</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SD</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）、食後グルコース値などについて検討した。</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pSp>
        <p:nvGrpSpPr>
          <p:cNvPr id="19" name="グループ化 18">
            <a:extLst>
              <a:ext uri="{FF2B5EF4-FFF2-40B4-BE49-F238E27FC236}">
                <a16:creationId xmlns:a16="http://schemas.microsoft.com/office/drawing/2014/main" id="{788C2281-A633-4091-B9E5-966316F8FC44}"/>
              </a:ext>
            </a:extLst>
          </p:cNvPr>
          <p:cNvGrpSpPr/>
          <p:nvPr/>
        </p:nvGrpSpPr>
        <p:grpSpPr>
          <a:xfrm>
            <a:off x="371239" y="2134657"/>
            <a:ext cx="1152000" cy="725220"/>
            <a:chOff x="286872" y="2823514"/>
            <a:chExt cx="1152000" cy="725220"/>
          </a:xfrm>
        </p:grpSpPr>
        <p:sp>
          <p:nvSpPr>
            <p:cNvPr id="21" name="四角形: 角を丸くする 20">
              <a:extLst>
                <a:ext uri="{FF2B5EF4-FFF2-40B4-BE49-F238E27FC236}">
                  <a16:creationId xmlns:a16="http://schemas.microsoft.com/office/drawing/2014/main" id="{1A81CB27-3F07-4808-A980-7B5CC90E9CAB}"/>
                </a:ext>
              </a:extLst>
            </p:cNvPr>
            <p:cNvSpPr/>
            <p:nvPr/>
          </p:nvSpPr>
          <p:spPr>
            <a:xfrm>
              <a:off x="286872" y="2823514"/>
              <a:ext cx="1152000" cy="720000"/>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89B1D956-B683-44AF-8208-330DB418F710}"/>
                </a:ext>
              </a:extLst>
            </p:cNvPr>
            <p:cNvSpPr txBox="1"/>
            <p:nvPr/>
          </p:nvSpPr>
          <p:spPr>
            <a:xfrm>
              <a:off x="497344" y="2840848"/>
              <a:ext cx="713126"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対象</a:t>
              </a:r>
              <a:endParaRPr kumimoji="1" lang="en-US" altLang="ja-JP"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224463"/>
                  </a:solidFill>
                  <a:effectLst/>
                  <a:uLnTx/>
                  <a:uFillTx/>
                  <a:latin typeface="Meiryo UI" panose="020B0604030504040204" pitchFamily="50" charset="-128"/>
                  <a:ea typeface="Meiryo UI" panose="020B0604030504040204" pitchFamily="50" charset="-128"/>
                </a:rPr>
                <a:t>方法</a:t>
              </a:r>
            </a:p>
          </p:txBody>
        </p:sp>
      </p:grpSp>
      <p:sp>
        <p:nvSpPr>
          <p:cNvPr id="11" name="テキスト ボックス 10">
            <a:extLst>
              <a:ext uri="{FF2B5EF4-FFF2-40B4-BE49-F238E27FC236}">
                <a16:creationId xmlns:a16="http://schemas.microsoft.com/office/drawing/2014/main" id="{348C6B43-16F7-4034-B9E9-E2FB94509CDB}"/>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Chang CR, et al. Am J Clin Nutr 109</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5</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:1302-1309, 2019</a:t>
            </a:r>
          </a:p>
        </p:txBody>
      </p:sp>
      <p:sp>
        <p:nvSpPr>
          <p:cNvPr id="15" name="テキスト ボックス 14">
            <a:extLst>
              <a:ext uri="{FF2B5EF4-FFF2-40B4-BE49-F238E27FC236}">
                <a16:creationId xmlns:a16="http://schemas.microsoft.com/office/drawing/2014/main" id="{88091205-F0A5-40BA-AD47-D0DEB571F4E1}"/>
              </a:ext>
            </a:extLst>
          </p:cNvPr>
          <p:cNvSpPr txBox="1"/>
          <p:nvPr/>
        </p:nvSpPr>
        <p:spPr>
          <a:xfrm>
            <a:off x="1178658" y="6376694"/>
            <a:ext cx="7712368" cy="253916"/>
          </a:xfrm>
          <a:prstGeom prst="rect">
            <a:avLst/>
          </a:prstGeom>
          <a:noFill/>
        </p:spPr>
        <p:txBody>
          <a:bodyPr wrap="none" rtlCol="0" anchor="ctr">
            <a:spAutoFit/>
          </a:bodyPr>
          <a:lstStyle/>
          <a:p>
            <a:pPr algn="r"/>
            <a:r>
              <a:rPr kumimoji="1" lang="en-US" altLang="ja-JP" sz="1050" dirty="0">
                <a:latin typeface="Meiryo UI" panose="020B0604030504040204" pitchFamily="50" charset="-128"/>
                <a:ea typeface="Meiryo UI" panose="020B0604030504040204" pitchFamily="50" charset="-128"/>
              </a:rPr>
              <a:t>1) Diabetes Canada Clinical Practice Guidelines Expert Committee. Can J Diabetes 42</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Suppl 1</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 S1-S325, 2018</a:t>
            </a:r>
          </a:p>
        </p:txBody>
      </p:sp>
    </p:spTree>
    <p:extLst>
      <p:ext uri="{BB962C8B-B14F-4D97-AF65-F5344CB8AC3E}">
        <p14:creationId xmlns:p14="http://schemas.microsoft.com/office/powerpoint/2010/main" val="1172643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592103"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朝食の例</a:t>
            </a:r>
          </a:p>
        </p:txBody>
      </p:sp>
      <p:sp>
        <p:nvSpPr>
          <p:cNvPr id="7" name="テキスト ボックス 6">
            <a:extLst>
              <a:ext uri="{FF2B5EF4-FFF2-40B4-BE49-F238E27FC236}">
                <a16:creationId xmlns:a16="http://schemas.microsoft.com/office/drawing/2014/main" id="{0F5F2BDC-DD5D-41DF-A443-8576707E3906}"/>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Chang CR, et al. Am J Clin Nutr 109</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5</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:1302-1309, 2019</a:t>
            </a:r>
          </a:p>
        </p:txBody>
      </p:sp>
      <p:sp>
        <p:nvSpPr>
          <p:cNvPr id="13" name="テキスト ボックス 12">
            <a:extLst>
              <a:ext uri="{FF2B5EF4-FFF2-40B4-BE49-F238E27FC236}">
                <a16:creationId xmlns:a16="http://schemas.microsoft.com/office/drawing/2014/main" id="{9EBFDB37-ECBC-4BD7-800A-1C8CF1994FDC}"/>
              </a:ext>
            </a:extLst>
          </p:cNvPr>
          <p:cNvSpPr txBox="1"/>
          <p:nvPr/>
        </p:nvSpPr>
        <p:spPr>
          <a:xfrm>
            <a:off x="4264854" y="6248452"/>
            <a:ext cx="4774064" cy="253916"/>
          </a:xfrm>
          <a:prstGeom prst="rect">
            <a:avLst/>
          </a:prstGeom>
          <a:noFill/>
        </p:spPr>
        <p:txBody>
          <a:bodyPr wrap="none" rtlCol="0">
            <a:spAutoFit/>
          </a:bodyPr>
          <a:lstStyle/>
          <a:p>
            <a:pPr algn="r"/>
            <a:r>
              <a:rPr kumimoji="1" lang="ja-JP" altLang="en-US" sz="1050" dirty="0">
                <a:latin typeface="Meiryo UI" panose="020B0604030504040204" pitchFamily="50" charset="-128"/>
                <a:ea typeface="Meiryo UI" panose="020B0604030504040204" pitchFamily="50" charset="-128"/>
              </a:rPr>
              <a:t>食材の量は</a:t>
            </a:r>
            <a:r>
              <a:rPr kumimoji="1" lang="en-US" altLang="ja-JP" sz="1050" dirty="0">
                <a:latin typeface="Meiryo UI" panose="020B0604030504040204" pitchFamily="50" charset="-128"/>
                <a:ea typeface="Meiryo UI" panose="020B0604030504040204" pitchFamily="50" charset="-128"/>
              </a:rPr>
              <a:t>BMI 27kg/㎡</a:t>
            </a:r>
            <a:r>
              <a:rPr kumimoji="1" lang="ja-JP" altLang="en-US" sz="1050" dirty="0">
                <a:latin typeface="Meiryo UI" panose="020B0604030504040204" pitchFamily="50" charset="-128"/>
                <a:ea typeface="Meiryo UI" panose="020B0604030504040204" pitchFamily="50" charset="-128"/>
              </a:rPr>
              <a:t>で不活動の</a:t>
            </a:r>
            <a:r>
              <a:rPr kumimoji="1" lang="en-US" altLang="ja-JP" sz="1050" dirty="0">
                <a:latin typeface="Meiryo UI" panose="020B0604030504040204" pitchFamily="50" charset="-128"/>
                <a:ea typeface="Meiryo UI" panose="020B0604030504040204" pitchFamily="50" charset="-128"/>
              </a:rPr>
              <a:t>62</a:t>
            </a:r>
            <a:r>
              <a:rPr kumimoji="1" lang="ja-JP" altLang="en-US" sz="1050" dirty="0">
                <a:latin typeface="Meiryo UI" panose="020B0604030504040204" pitchFamily="50" charset="-128"/>
                <a:ea typeface="Meiryo UI" panose="020B0604030504040204" pitchFamily="50" charset="-128"/>
              </a:rPr>
              <a:t>歳女性における必要エネルギー量に基づく</a:t>
            </a:r>
          </a:p>
        </p:txBody>
      </p:sp>
      <p:grpSp>
        <p:nvGrpSpPr>
          <p:cNvPr id="16" name="グループ化 15">
            <a:extLst>
              <a:ext uri="{FF2B5EF4-FFF2-40B4-BE49-F238E27FC236}">
                <a16:creationId xmlns:a16="http://schemas.microsoft.com/office/drawing/2014/main" id="{A660C8D4-00BD-4489-BCEC-547EF8B26D1E}"/>
              </a:ext>
            </a:extLst>
          </p:cNvPr>
          <p:cNvGrpSpPr/>
          <p:nvPr/>
        </p:nvGrpSpPr>
        <p:grpSpPr>
          <a:xfrm>
            <a:off x="601266" y="1293954"/>
            <a:ext cx="7912814" cy="4731449"/>
            <a:chOff x="784146" y="1293954"/>
            <a:chExt cx="7912814" cy="4731449"/>
          </a:xfrm>
        </p:grpSpPr>
        <p:sp>
          <p:nvSpPr>
            <p:cNvPr id="2" name="テキスト ボックス 1">
              <a:extLst>
                <a:ext uri="{FF2B5EF4-FFF2-40B4-BE49-F238E27FC236}">
                  <a16:creationId xmlns:a16="http://schemas.microsoft.com/office/drawing/2014/main" id="{51A6EEC4-DFE0-4E2D-BCAA-C9A070E2DD99}"/>
                </a:ext>
              </a:extLst>
            </p:cNvPr>
            <p:cNvSpPr txBox="1"/>
            <p:nvPr/>
          </p:nvSpPr>
          <p:spPr>
            <a:xfrm>
              <a:off x="3155452" y="1293954"/>
              <a:ext cx="3724096" cy="2419124"/>
            </a:xfrm>
            <a:prstGeom prst="rect">
              <a:avLst/>
            </a:prstGeom>
            <a:noFill/>
          </p:spPr>
          <p:txBody>
            <a:bodyPr wrap="none" rtlCol="0" anchor="ctr">
              <a:spAutoFit/>
            </a:bodyPr>
            <a:lstStyle/>
            <a:p>
              <a:pPr marL="285750" indent="-285750" rtl="0" eaLnBrk="1" fontAlgn="ctr" latinLnBrk="0" hangingPunct="1">
                <a:lnSpc>
                  <a:spcPct val="120000"/>
                </a:lnSpc>
                <a:spcBef>
                  <a:spcPts val="0"/>
                </a:spcBef>
                <a:spcAft>
                  <a:spcPts val="0"/>
                </a:spcAft>
                <a:buFont typeface="Arial" panose="020B0604020202020204" pitchFamily="34" charset="0"/>
                <a:buChar char="•"/>
              </a:pP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オーツ麦 </a:t>
              </a:r>
              <a:r>
                <a:rPr kumimoji="1" lang="en-US" altLang="ja-JP" sz="1800" b="1" i="0" u="none" strike="noStrike" kern="1200" dirty="0">
                  <a:solidFill>
                    <a:srgbClr val="000000"/>
                  </a:solidFill>
                  <a:effectLst/>
                  <a:latin typeface="Meiryo UI" panose="020B0604030504040204" pitchFamily="50" charset="-128"/>
                  <a:ea typeface="Meiryo UI" panose="020B0604030504040204" pitchFamily="50" charset="-128"/>
                </a:rPr>
                <a:t>0.5</a:t>
              </a: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カップ</a:t>
              </a:r>
              <a:endParaRPr lang="ja-JP" altLang="ja-JP" sz="1800" b="0" i="0" u="none" strike="noStrike" dirty="0">
                <a:effectLst/>
                <a:latin typeface="Arial" panose="020B0604020202020204" pitchFamily="34" charset="0"/>
              </a:endParaRPr>
            </a:p>
            <a:p>
              <a:pPr marL="285750" indent="-285750" rtl="0" eaLnBrk="1" fontAlgn="ctr" latinLnBrk="0" hangingPunct="1">
                <a:lnSpc>
                  <a:spcPct val="120000"/>
                </a:lnSpc>
                <a:spcBef>
                  <a:spcPts val="0"/>
                </a:spcBef>
                <a:spcAft>
                  <a:spcPts val="0"/>
                </a:spcAft>
                <a:buFont typeface="Arial" panose="020B0604020202020204" pitchFamily="34" charset="0"/>
                <a:buChar char="•"/>
              </a:pP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スライスバナナ </a:t>
              </a:r>
              <a:r>
                <a:rPr kumimoji="1" lang="en-US" altLang="ja-JP" sz="1800" b="1" i="0" u="none" strike="noStrike" kern="1200" dirty="0">
                  <a:solidFill>
                    <a:srgbClr val="000000"/>
                  </a:solidFill>
                  <a:effectLst/>
                  <a:latin typeface="Meiryo UI" panose="020B0604030504040204" pitchFamily="50" charset="-128"/>
                  <a:ea typeface="Meiryo UI" panose="020B0604030504040204" pitchFamily="50" charset="-128"/>
                </a:rPr>
                <a:t>0.75 </a:t>
              </a: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カップ </a:t>
              </a:r>
              <a:endParaRPr lang="ja-JP" altLang="ja-JP" sz="1800" b="0" i="0" u="none" strike="noStrike" dirty="0">
                <a:effectLst/>
                <a:latin typeface="Arial" panose="020B0604020202020204" pitchFamily="34" charset="0"/>
              </a:endParaRPr>
            </a:p>
            <a:p>
              <a:pPr marL="285750" indent="-285750" rtl="0" eaLnBrk="1" fontAlgn="ctr" latinLnBrk="0" hangingPunct="1">
                <a:lnSpc>
                  <a:spcPct val="120000"/>
                </a:lnSpc>
                <a:spcBef>
                  <a:spcPts val="0"/>
                </a:spcBef>
                <a:spcAft>
                  <a:spcPts val="0"/>
                </a:spcAft>
                <a:buFont typeface="Arial" panose="020B0604020202020204" pitchFamily="34" charset="0"/>
                <a:buChar char="•"/>
              </a:pP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ブルーベリー </a:t>
              </a:r>
              <a:r>
                <a:rPr kumimoji="1" lang="en-US" altLang="ja-JP" sz="1800" b="1" i="0" u="none" strike="noStrike" kern="1200" dirty="0">
                  <a:solidFill>
                    <a:srgbClr val="000000"/>
                  </a:solidFill>
                  <a:effectLst/>
                  <a:latin typeface="Meiryo UI" panose="020B0604030504040204" pitchFamily="50" charset="-128"/>
                  <a:ea typeface="Meiryo UI" panose="020B0604030504040204" pitchFamily="50" charset="-128"/>
                </a:rPr>
                <a:t>0.5</a:t>
              </a: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カップ</a:t>
              </a:r>
              <a:endParaRPr lang="ja-JP" altLang="ja-JP" sz="1800" b="0" i="0" u="none" strike="noStrike" dirty="0">
                <a:effectLst/>
                <a:latin typeface="Arial" panose="020B0604020202020204" pitchFamily="34" charset="0"/>
              </a:endParaRPr>
            </a:p>
            <a:p>
              <a:pPr marL="285750" indent="-285750" rtl="0" eaLnBrk="1" fontAlgn="ctr" latinLnBrk="0" hangingPunct="1">
                <a:lnSpc>
                  <a:spcPct val="120000"/>
                </a:lnSpc>
                <a:spcBef>
                  <a:spcPts val="0"/>
                </a:spcBef>
                <a:spcAft>
                  <a:spcPts val="0"/>
                </a:spcAft>
                <a:buFont typeface="Arial" panose="020B0604020202020204" pitchFamily="34" charset="0"/>
                <a:buChar char="•"/>
              </a:pP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低脂肪ヨーグルト </a:t>
              </a:r>
              <a:r>
                <a:rPr kumimoji="1" lang="en-US" altLang="ja-JP" sz="1800" b="1" i="0" u="none" strike="noStrike" kern="1200" dirty="0">
                  <a:solidFill>
                    <a:srgbClr val="000000"/>
                  </a:solidFill>
                  <a:effectLst/>
                  <a:latin typeface="Meiryo UI" panose="020B0604030504040204" pitchFamily="50" charset="-128"/>
                  <a:ea typeface="Meiryo UI" panose="020B0604030504040204" pitchFamily="50" charset="-128"/>
                </a:rPr>
                <a:t>100g</a:t>
              </a:r>
              <a:endParaRPr lang="ja-JP" altLang="ja-JP" sz="1800" b="0" i="0" u="none" strike="noStrike" dirty="0">
                <a:effectLst/>
                <a:latin typeface="Arial" panose="020B0604020202020204" pitchFamily="34" charset="0"/>
              </a:endParaRPr>
            </a:p>
            <a:p>
              <a:pPr marL="285750" indent="-285750" rtl="0" eaLnBrk="1" fontAlgn="ctr" latinLnBrk="0" hangingPunct="1">
                <a:lnSpc>
                  <a:spcPct val="120000"/>
                </a:lnSpc>
                <a:spcBef>
                  <a:spcPts val="0"/>
                </a:spcBef>
                <a:spcAft>
                  <a:spcPts val="0"/>
                </a:spcAft>
                <a:buFont typeface="Arial" panose="020B0604020202020204" pitchFamily="34" charset="0"/>
                <a:buChar char="•"/>
              </a:pP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ギリシャヨーグルト </a:t>
              </a:r>
              <a:r>
                <a:rPr kumimoji="1" lang="en-US" altLang="ja-JP" sz="1800" b="1" i="0" u="none" strike="noStrike" kern="1200" dirty="0">
                  <a:solidFill>
                    <a:srgbClr val="000000"/>
                  </a:solidFill>
                  <a:effectLst/>
                  <a:latin typeface="Meiryo UI" panose="020B0604030504040204" pitchFamily="50" charset="-128"/>
                  <a:ea typeface="Meiryo UI" panose="020B0604030504040204" pitchFamily="50" charset="-128"/>
                </a:rPr>
                <a:t>100g</a:t>
              </a:r>
              <a:endParaRPr lang="ja-JP" altLang="ja-JP" sz="1800" b="0" i="0" u="none" strike="noStrike" dirty="0">
                <a:effectLst/>
                <a:latin typeface="Arial" panose="020B0604020202020204" pitchFamily="34" charset="0"/>
              </a:endParaRPr>
            </a:p>
            <a:p>
              <a:pPr marL="285750" indent="-285750" rtl="0" eaLnBrk="1" fontAlgn="ctr" latinLnBrk="0" hangingPunct="1">
                <a:lnSpc>
                  <a:spcPct val="120000"/>
                </a:lnSpc>
                <a:spcBef>
                  <a:spcPts val="0"/>
                </a:spcBef>
                <a:spcAft>
                  <a:spcPts val="0"/>
                </a:spcAft>
                <a:buFont typeface="Arial" panose="020B0604020202020204" pitchFamily="34" charset="0"/>
                <a:buChar char="•"/>
              </a:pP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カボチャの種 大さじ</a:t>
              </a:r>
              <a:r>
                <a:rPr kumimoji="1" lang="en-US" altLang="ja-JP" sz="1800" b="1" i="0" u="none" strike="noStrike" kern="1200" dirty="0">
                  <a:solidFill>
                    <a:srgbClr val="000000"/>
                  </a:solidFill>
                  <a:effectLst/>
                  <a:latin typeface="Meiryo UI" panose="020B0604030504040204" pitchFamily="50" charset="-128"/>
                  <a:ea typeface="Meiryo UI" panose="020B0604030504040204" pitchFamily="50" charset="-128"/>
                </a:rPr>
                <a:t>1</a:t>
              </a: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＋小さじ</a:t>
              </a:r>
              <a:r>
                <a:rPr kumimoji="1" lang="en-US" altLang="ja-JP" sz="1800" b="1" i="0" u="none" strike="noStrike" kern="1200" dirty="0">
                  <a:solidFill>
                    <a:srgbClr val="000000"/>
                  </a:solidFill>
                  <a:effectLst/>
                  <a:latin typeface="Meiryo UI" panose="020B0604030504040204" pitchFamily="50" charset="-128"/>
                  <a:ea typeface="Meiryo UI" panose="020B0604030504040204" pitchFamily="50" charset="-128"/>
                </a:rPr>
                <a:t>2</a:t>
              </a:r>
              <a:endParaRPr lang="ja-JP" altLang="ja-JP" sz="1800" b="0" i="0" u="none" strike="noStrike" dirty="0">
                <a:effectLst/>
                <a:latin typeface="Arial" panose="020B0604020202020204" pitchFamily="34" charset="0"/>
              </a:endParaRPr>
            </a:p>
            <a:p>
              <a:pPr marL="285750" indent="-285750" rtl="0" eaLnBrk="1" fontAlgn="ctr" latinLnBrk="0" hangingPunct="1">
                <a:lnSpc>
                  <a:spcPct val="120000"/>
                </a:lnSpc>
                <a:spcBef>
                  <a:spcPts val="0"/>
                </a:spcBef>
                <a:spcAft>
                  <a:spcPts val="0"/>
                </a:spcAft>
                <a:buFont typeface="Arial" panose="020B0604020202020204" pitchFamily="34" charset="0"/>
                <a:buChar char="•"/>
              </a:pP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コーヒー</a:t>
              </a:r>
              <a:r>
                <a:rPr kumimoji="1" lang="en-US" altLang="ja-JP" sz="1800" b="1" i="0" u="none" strike="noStrike" kern="1200" dirty="0">
                  <a:solidFill>
                    <a:srgbClr val="000000"/>
                  </a:solidFill>
                  <a:effectLst/>
                  <a:latin typeface="Meiryo UI" panose="020B0604030504040204" pitchFamily="50" charset="-128"/>
                  <a:ea typeface="Meiryo UI" panose="020B0604030504040204" pitchFamily="50" charset="-128"/>
                </a:rPr>
                <a:t>1</a:t>
              </a: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杯＋</a:t>
              </a:r>
              <a:r>
                <a:rPr kumimoji="1" lang="en-US" altLang="ja-JP" sz="1800" b="1" i="0" u="none" strike="noStrike" kern="1200" dirty="0">
                  <a:solidFill>
                    <a:srgbClr val="000000"/>
                  </a:solidFill>
                  <a:effectLst/>
                  <a:latin typeface="Meiryo UI" panose="020B0604030504040204" pitchFamily="50" charset="-128"/>
                  <a:ea typeface="Meiryo UI" panose="020B0604030504040204" pitchFamily="50" charset="-128"/>
                </a:rPr>
                <a:t>1</a:t>
              </a: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％脂肪乳 大さじ</a:t>
              </a:r>
              <a:r>
                <a:rPr kumimoji="1" lang="en-US" altLang="ja-JP" sz="1800" b="1" i="0" u="none" strike="noStrike" kern="1200" dirty="0">
                  <a:solidFill>
                    <a:srgbClr val="000000"/>
                  </a:solidFill>
                  <a:effectLst/>
                  <a:latin typeface="Meiryo UI" panose="020B0604030504040204" pitchFamily="50" charset="-128"/>
                  <a:ea typeface="Meiryo UI" panose="020B0604030504040204" pitchFamily="50" charset="-128"/>
                </a:rPr>
                <a:t>3</a:t>
              </a:r>
              <a:endParaRPr lang="ja-JP" altLang="ja-JP" sz="1800" b="0" i="0" u="none" strike="noStrike" dirty="0">
                <a:effectLst/>
                <a:latin typeface="Arial" panose="020B0604020202020204" pitchFamily="34" charset="0"/>
              </a:endParaRPr>
            </a:p>
          </p:txBody>
        </p:sp>
        <p:sp>
          <p:nvSpPr>
            <p:cNvPr id="9" name="テキスト ボックス 8">
              <a:extLst>
                <a:ext uri="{FF2B5EF4-FFF2-40B4-BE49-F238E27FC236}">
                  <a16:creationId xmlns:a16="http://schemas.microsoft.com/office/drawing/2014/main" id="{D159E4CA-5BDD-4E5A-B4AB-EC1D5765D80E}"/>
                </a:ext>
              </a:extLst>
            </p:cNvPr>
            <p:cNvSpPr txBox="1"/>
            <p:nvPr/>
          </p:nvSpPr>
          <p:spPr>
            <a:xfrm>
              <a:off x="3155452" y="3937403"/>
              <a:ext cx="5314275" cy="2086725"/>
            </a:xfrm>
            <a:prstGeom prst="rect">
              <a:avLst/>
            </a:prstGeom>
            <a:noFill/>
          </p:spPr>
          <p:txBody>
            <a:bodyPr wrap="none" rtlCol="0" anchor="ctr">
              <a:spAutoFit/>
            </a:bodyPr>
            <a:lstStyle/>
            <a:p>
              <a:pPr marL="285750" indent="-285750" rtl="0" eaLnBrk="1" fontAlgn="ctr" latinLnBrk="0" hangingPunct="1">
                <a:lnSpc>
                  <a:spcPct val="120000"/>
                </a:lnSpc>
                <a:spcBef>
                  <a:spcPts val="0"/>
                </a:spcBef>
                <a:spcAft>
                  <a:spcPts val="0"/>
                </a:spcAft>
                <a:buFont typeface="Arial" panose="020B0604020202020204" pitchFamily="34" charset="0"/>
                <a:buChar char="•"/>
              </a:pP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卵</a:t>
              </a:r>
              <a:r>
                <a:rPr kumimoji="1" lang="en-US" altLang="ja-JP" sz="1800" b="1" i="0" u="none" strike="noStrike" kern="1200" dirty="0">
                  <a:solidFill>
                    <a:srgbClr val="000000"/>
                  </a:solidFill>
                  <a:effectLst/>
                  <a:latin typeface="Meiryo UI" panose="020B0604030504040204" pitchFamily="50" charset="-128"/>
                  <a:ea typeface="Meiryo UI" panose="020B0604030504040204" pitchFamily="50" charset="-128"/>
                </a:rPr>
                <a:t>2</a:t>
              </a: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個</a:t>
              </a:r>
              <a:endParaRPr lang="ja-JP" altLang="ja-JP" sz="1800" b="0" i="0" u="none" strike="noStrike" dirty="0">
                <a:effectLst/>
                <a:latin typeface="Arial" panose="020B0604020202020204" pitchFamily="34" charset="0"/>
              </a:endParaRPr>
            </a:p>
            <a:p>
              <a:pPr marL="285750" indent="-285750" rtl="0" eaLnBrk="1" fontAlgn="ctr" latinLnBrk="0" hangingPunct="1">
                <a:lnSpc>
                  <a:spcPct val="120000"/>
                </a:lnSpc>
                <a:spcBef>
                  <a:spcPts val="0"/>
                </a:spcBef>
                <a:spcAft>
                  <a:spcPts val="0"/>
                </a:spcAft>
                <a:buFont typeface="Arial" panose="020B0604020202020204" pitchFamily="34" charset="0"/>
                <a:buChar char="•"/>
              </a:pP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ホイップクリーム大さじ </a:t>
              </a:r>
              <a:r>
                <a:rPr kumimoji="1" lang="en-US" altLang="ja-JP" sz="1800" b="1" i="0" u="none" strike="noStrike" kern="1200" dirty="0">
                  <a:solidFill>
                    <a:srgbClr val="000000"/>
                  </a:solidFill>
                  <a:effectLst/>
                  <a:latin typeface="Meiryo UI" panose="020B0604030504040204" pitchFamily="50" charset="-128"/>
                  <a:ea typeface="Meiryo UI" panose="020B0604030504040204" pitchFamily="50" charset="-128"/>
                </a:rPr>
                <a:t>3.5</a:t>
              </a:r>
              <a:endParaRPr lang="ja-JP" altLang="ja-JP" sz="1800" b="0" i="0" u="none" strike="noStrike" dirty="0">
                <a:effectLst/>
                <a:latin typeface="Arial" panose="020B0604020202020204" pitchFamily="34" charset="0"/>
              </a:endParaRPr>
            </a:p>
            <a:p>
              <a:pPr marL="285750" indent="-285750" rtl="0" eaLnBrk="1" fontAlgn="ctr" latinLnBrk="0" hangingPunct="1">
                <a:lnSpc>
                  <a:spcPct val="120000"/>
                </a:lnSpc>
                <a:spcBef>
                  <a:spcPts val="0"/>
                </a:spcBef>
                <a:spcAft>
                  <a:spcPts val="0"/>
                </a:spcAft>
                <a:buFont typeface="Arial" panose="020B0604020202020204" pitchFamily="34" charset="0"/>
                <a:buChar char="•"/>
              </a:pP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チェダーチーズ（シュレッド） </a:t>
              </a:r>
              <a:r>
                <a:rPr kumimoji="1" lang="en-US" altLang="ja-JP" sz="1800" b="1" i="0" u="none" strike="noStrike" kern="1200" dirty="0">
                  <a:solidFill>
                    <a:srgbClr val="000000"/>
                  </a:solidFill>
                  <a:effectLst/>
                  <a:latin typeface="Meiryo UI" panose="020B0604030504040204" pitchFamily="50" charset="-128"/>
                  <a:ea typeface="Meiryo UI" panose="020B0604030504040204" pitchFamily="50" charset="-128"/>
                </a:rPr>
                <a:t>0.5</a:t>
              </a: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カップ</a:t>
              </a:r>
              <a:endParaRPr lang="ja-JP" altLang="ja-JP" sz="1800" b="0" i="0" u="none" strike="noStrike" dirty="0">
                <a:effectLst/>
                <a:latin typeface="Arial" panose="020B0604020202020204" pitchFamily="34" charset="0"/>
              </a:endParaRPr>
            </a:p>
            <a:p>
              <a:pPr marL="285750" indent="-285750" rtl="0" eaLnBrk="1" fontAlgn="ctr" latinLnBrk="0" hangingPunct="1">
                <a:lnSpc>
                  <a:spcPct val="120000"/>
                </a:lnSpc>
                <a:spcBef>
                  <a:spcPts val="0"/>
                </a:spcBef>
                <a:spcAft>
                  <a:spcPts val="0"/>
                </a:spcAft>
                <a:buFont typeface="Arial" panose="020B0604020202020204" pitchFamily="34" charset="0"/>
                <a:buChar char="•"/>
              </a:pP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ほうれん草 </a:t>
              </a:r>
              <a:r>
                <a:rPr kumimoji="1" lang="en-US" altLang="ja-JP" sz="1800" b="1" i="0" u="none" strike="noStrike" kern="1200" dirty="0">
                  <a:solidFill>
                    <a:srgbClr val="000000"/>
                  </a:solidFill>
                  <a:effectLst/>
                  <a:latin typeface="Meiryo UI" panose="020B0604030504040204" pitchFamily="50" charset="-128"/>
                  <a:ea typeface="Meiryo UI" panose="020B0604030504040204" pitchFamily="50" charset="-128"/>
                </a:rPr>
                <a:t>1</a:t>
              </a: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カップ</a:t>
              </a:r>
              <a:endParaRPr lang="ja-JP" altLang="ja-JP" sz="1800" b="0" i="0" u="none" strike="noStrike" dirty="0">
                <a:effectLst/>
                <a:latin typeface="Arial" panose="020B0604020202020204" pitchFamily="34" charset="0"/>
              </a:endParaRPr>
            </a:p>
            <a:p>
              <a:pPr marL="285750" indent="-285750" rtl="0" eaLnBrk="1" fontAlgn="ctr" latinLnBrk="0" hangingPunct="1">
                <a:lnSpc>
                  <a:spcPct val="120000"/>
                </a:lnSpc>
                <a:spcBef>
                  <a:spcPts val="0"/>
                </a:spcBef>
                <a:spcAft>
                  <a:spcPts val="0"/>
                </a:spcAft>
                <a:buFont typeface="Arial" panose="020B0604020202020204" pitchFamily="34" charset="0"/>
                <a:buChar char="•"/>
              </a:pP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マーガリン 小さじ</a:t>
              </a:r>
              <a:r>
                <a:rPr kumimoji="1" lang="en-US" altLang="ja-JP" sz="1800" b="1" i="0" u="none" strike="noStrike" kern="1200" dirty="0">
                  <a:solidFill>
                    <a:srgbClr val="000000"/>
                  </a:solidFill>
                  <a:effectLst/>
                  <a:latin typeface="Meiryo UI" panose="020B0604030504040204" pitchFamily="50" charset="-128"/>
                  <a:ea typeface="Meiryo UI" panose="020B0604030504040204" pitchFamily="50" charset="-128"/>
                </a:rPr>
                <a:t>1</a:t>
              </a:r>
              <a:endParaRPr lang="ja-JP" altLang="ja-JP" sz="1800" b="0" i="0" u="none" strike="noStrike" dirty="0">
                <a:effectLst/>
                <a:latin typeface="Arial" panose="020B0604020202020204" pitchFamily="34" charset="0"/>
              </a:endParaRPr>
            </a:p>
            <a:p>
              <a:pPr marL="285750" indent="-285750" rtl="0" eaLnBrk="1" fontAlgn="ctr" latinLnBrk="0" hangingPunct="1">
                <a:lnSpc>
                  <a:spcPct val="120000"/>
                </a:lnSpc>
                <a:spcBef>
                  <a:spcPts val="0"/>
                </a:spcBef>
                <a:spcAft>
                  <a:spcPts val="0"/>
                </a:spcAft>
                <a:buFont typeface="Arial" panose="020B0604020202020204" pitchFamily="34" charset="0"/>
                <a:buChar char="•"/>
              </a:pP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コーヒー</a:t>
              </a:r>
              <a:r>
                <a:rPr kumimoji="1" lang="en-US" altLang="ja-JP" sz="1800" b="1" i="0" u="none" strike="noStrike" kern="1200" dirty="0">
                  <a:solidFill>
                    <a:srgbClr val="000000"/>
                  </a:solidFill>
                  <a:effectLst/>
                  <a:latin typeface="Meiryo UI" panose="020B0604030504040204" pitchFamily="50" charset="-128"/>
                  <a:ea typeface="Meiryo UI" panose="020B0604030504040204" pitchFamily="50" charset="-128"/>
                </a:rPr>
                <a:t>1</a:t>
              </a: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杯＋クリーム（乳脂肪分</a:t>
              </a:r>
              <a:r>
                <a:rPr kumimoji="1" lang="en-US" altLang="ja-JP" sz="1800" b="1" i="0" u="none" strike="noStrike" kern="1200" dirty="0">
                  <a:solidFill>
                    <a:srgbClr val="000000"/>
                  </a:solidFill>
                  <a:effectLst/>
                  <a:latin typeface="Meiryo UI" panose="020B0604030504040204" pitchFamily="50" charset="-128"/>
                  <a:ea typeface="Meiryo UI" panose="020B0604030504040204" pitchFamily="50" charset="-128"/>
                </a:rPr>
                <a:t>10</a:t>
              </a:r>
              <a:r>
                <a:rPr kumimoji="1" lang="ja-JP" altLang="ja-JP" sz="1800" b="1" i="0" u="none" strike="noStrike" kern="1200" dirty="0">
                  <a:solidFill>
                    <a:srgbClr val="000000"/>
                  </a:solidFill>
                  <a:effectLst/>
                  <a:latin typeface="Meiryo UI" panose="020B0604030504040204" pitchFamily="50" charset="-128"/>
                  <a:ea typeface="Meiryo UI" panose="020B0604030504040204" pitchFamily="50" charset="-128"/>
                </a:rPr>
                <a:t>％） 大さじ</a:t>
              </a:r>
              <a:r>
                <a:rPr kumimoji="1" lang="en-US" altLang="ja-JP" sz="1800" b="1" i="0" u="none" strike="noStrike" kern="1200" dirty="0">
                  <a:solidFill>
                    <a:srgbClr val="000000"/>
                  </a:solidFill>
                  <a:effectLst/>
                  <a:latin typeface="Meiryo UI" panose="020B0604030504040204" pitchFamily="50" charset="-128"/>
                  <a:ea typeface="Meiryo UI" panose="020B0604030504040204" pitchFamily="50" charset="-128"/>
                </a:rPr>
                <a:t>1</a:t>
              </a:r>
              <a:endParaRPr lang="ja-JP" altLang="ja-JP" sz="1800" b="0" i="0" u="none" strike="noStrike" dirty="0">
                <a:effectLst/>
                <a:latin typeface="Arial" panose="020B0604020202020204" pitchFamily="34" charset="0"/>
              </a:endParaRPr>
            </a:p>
          </p:txBody>
        </p:sp>
        <p:sp>
          <p:nvSpPr>
            <p:cNvPr id="3" name="四角形: 上の 2 つの角を丸める 2">
              <a:extLst>
                <a:ext uri="{FF2B5EF4-FFF2-40B4-BE49-F238E27FC236}">
                  <a16:creationId xmlns:a16="http://schemas.microsoft.com/office/drawing/2014/main" id="{2204EE80-C555-49AE-A5E5-8CCFA3F09994}"/>
                </a:ext>
              </a:extLst>
            </p:cNvPr>
            <p:cNvSpPr/>
            <p:nvPr/>
          </p:nvSpPr>
          <p:spPr>
            <a:xfrm rot="16200000">
              <a:off x="505851" y="1572250"/>
              <a:ext cx="2419124" cy="1862534"/>
            </a:xfrm>
            <a:prstGeom prst="round2SameRect">
              <a:avLst>
                <a:gd name="adj1" fmla="val 9960"/>
                <a:gd name="adj2" fmla="val 0"/>
              </a:avLst>
            </a:prstGeom>
            <a:solidFill>
              <a:srgbClr val="D4E9EE"/>
            </a:solidFill>
            <a:ln w="38100">
              <a:solidFill>
                <a:srgbClr val="D4E9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1D02C075-5D0B-41A8-A4F3-478E3A4893AC}"/>
                </a:ext>
              </a:extLst>
            </p:cNvPr>
            <p:cNvSpPr/>
            <p:nvPr/>
          </p:nvSpPr>
          <p:spPr>
            <a:xfrm>
              <a:off x="2296160" y="1293954"/>
              <a:ext cx="6400800" cy="2419124"/>
            </a:xfrm>
            <a:prstGeom prst="rect">
              <a:avLst/>
            </a:prstGeom>
            <a:noFill/>
            <a:ln w="28575">
              <a:solidFill>
                <a:srgbClr val="D4E9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 name="グループ化 4">
              <a:extLst>
                <a:ext uri="{FF2B5EF4-FFF2-40B4-BE49-F238E27FC236}">
                  <a16:creationId xmlns:a16="http://schemas.microsoft.com/office/drawing/2014/main" id="{026DEFB9-FBB2-4896-BF0D-E294DA9BAF1F}"/>
                </a:ext>
              </a:extLst>
            </p:cNvPr>
            <p:cNvGrpSpPr/>
            <p:nvPr/>
          </p:nvGrpSpPr>
          <p:grpSpPr>
            <a:xfrm>
              <a:off x="784146" y="3937403"/>
              <a:ext cx="7912814" cy="2088000"/>
              <a:chOff x="784146" y="3937403"/>
              <a:chExt cx="7912814" cy="2088000"/>
            </a:xfrm>
          </p:grpSpPr>
          <p:sp>
            <p:nvSpPr>
              <p:cNvPr id="10" name="四角形: 上の 2 つの角を丸める 9">
                <a:extLst>
                  <a:ext uri="{FF2B5EF4-FFF2-40B4-BE49-F238E27FC236}">
                    <a16:creationId xmlns:a16="http://schemas.microsoft.com/office/drawing/2014/main" id="{4EA2BBB3-E41B-43AB-B450-A4F6B247EF0F}"/>
                  </a:ext>
                </a:extLst>
              </p:cNvPr>
              <p:cNvSpPr/>
              <p:nvPr/>
            </p:nvSpPr>
            <p:spPr>
              <a:xfrm rot="16200000">
                <a:off x="672050" y="4049499"/>
                <a:ext cx="2086725" cy="1862534"/>
              </a:xfrm>
              <a:prstGeom prst="round2SameRect">
                <a:avLst>
                  <a:gd name="adj1" fmla="val 9960"/>
                  <a:gd name="adj2" fmla="val 0"/>
                </a:avLst>
              </a:prstGeom>
              <a:solidFill>
                <a:srgbClr val="F9E9C8"/>
              </a:solidFill>
              <a:ln w="38100">
                <a:solidFill>
                  <a:srgbClr val="F9E9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57CAF1DC-51C6-41DF-AFD8-B80D77675F34}"/>
                  </a:ext>
                </a:extLst>
              </p:cNvPr>
              <p:cNvSpPr/>
              <p:nvPr/>
            </p:nvSpPr>
            <p:spPr>
              <a:xfrm>
                <a:off x="2296160" y="3937403"/>
                <a:ext cx="6400800" cy="2088000"/>
              </a:xfrm>
              <a:prstGeom prst="rect">
                <a:avLst/>
              </a:prstGeom>
              <a:noFill/>
              <a:ln w="28575">
                <a:solidFill>
                  <a:srgbClr val="F9E9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 name="テキスト ボックス 13">
              <a:extLst>
                <a:ext uri="{FF2B5EF4-FFF2-40B4-BE49-F238E27FC236}">
                  <a16:creationId xmlns:a16="http://schemas.microsoft.com/office/drawing/2014/main" id="{DAC33778-1C08-453C-AA38-E76E58ED4F94}"/>
                </a:ext>
              </a:extLst>
            </p:cNvPr>
            <p:cNvSpPr txBox="1"/>
            <p:nvPr/>
          </p:nvSpPr>
          <p:spPr>
            <a:xfrm>
              <a:off x="1022754" y="4611432"/>
              <a:ext cx="1385316" cy="738664"/>
            </a:xfrm>
            <a:prstGeom prst="rect">
              <a:avLst/>
            </a:prstGeom>
            <a:noFill/>
          </p:spPr>
          <p:txBody>
            <a:bodyPr wrap="none" rtlCol="0" anchor="ctr">
              <a:spAutoFit/>
            </a:bodyPr>
            <a:lstStyle/>
            <a:p>
              <a:pPr algn="ctr"/>
              <a:r>
                <a:rPr lang="en-US" altLang="ja-JP" sz="2400" b="1" u="none" strike="noStrike" dirty="0">
                  <a:effectLst/>
                  <a:latin typeface="Meiryo UI" panose="020B0604030504040204" pitchFamily="50" charset="-128"/>
                  <a:ea typeface="Meiryo UI" panose="020B0604030504040204" pitchFamily="50" charset="-128"/>
                </a:rPr>
                <a:t>LCBF</a:t>
              </a:r>
              <a:br>
                <a:rPr lang="en-US" altLang="ja-JP" sz="2400" b="1" u="none" strike="noStrike" dirty="0">
                  <a:effectLst/>
                  <a:latin typeface="Meiryo UI" panose="020B0604030504040204" pitchFamily="50" charset="-128"/>
                  <a:ea typeface="Meiryo UI" panose="020B0604030504040204" pitchFamily="50" charset="-128"/>
                </a:rPr>
              </a:br>
              <a:r>
                <a:rPr lang="ja-JP" altLang="en-US" b="1" u="none" strike="noStrike" dirty="0">
                  <a:effectLst/>
                  <a:latin typeface="Meiryo UI" panose="020B0604030504040204" pitchFamily="50" charset="-128"/>
                  <a:ea typeface="Meiryo UI" panose="020B0604030504040204" pitchFamily="50" charset="-128"/>
                </a:rPr>
                <a:t>（オムレツ）</a:t>
              </a:r>
              <a:endParaRPr lang="ja-JP" altLang="en-US" sz="2400" b="1" i="0" u="none" strike="noStrike" dirty="0">
                <a:solidFill>
                  <a:srgbClr val="000000"/>
                </a:solidFill>
                <a:effectLst/>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4E5BA0D9-46FA-4EA1-9013-F0B72F6D7D5A}"/>
                </a:ext>
              </a:extLst>
            </p:cNvPr>
            <p:cNvSpPr txBox="1"/>
            <p:nvPr/>
          </p:nvSpPr>
          <p:spPr>
            <a:xfrm>
              <a:off x="808755" y="1995683"/>
              <a:ext cx="1813317" cy="1015663"/>
            </a:xfrm>
            <a:prstGeom prst="rect">
              <a:avLst/>
            </a:prstGeom>
            <a:noFill/>
          </p:spPr>
          <p:txBody>
            <a:bodyPr wrap="none" rtlCol="0" anchor="ctr">
              <a:spAutoFit/>
            </a:bodyPr>
            <a:lstStyle/>
            <a:p>
              <a:pPr algn="ctr"/>
              <a:r>
                <a:rPr lang="en-US" altLang="ja-JP" sz="2400" b="1" dirty="0">
                  <a:latin typeface="Meiryo UI" panose="020B0604030504040204" pitchFamily="50" charset="-128"/>
                  <a:ea typeface="Meiryo UI" panose="020B0604030504040204" pitchFamily="50" charset="-128"/>
                </a:rPr>
                <a:t>GL</a:t>
              </a:r>
              <a:r>
                <a:rPr lang="en-US" altLang="ja-JP" sz="2400" b="1" u="none" strike="noStrike" dirty="0">
                  <a:effectLst/>
                  <a:latin typeface="Meiryo UI" panose="020B0604030504040204" pitchFamily="50" charset="-128"/>
                  <a:ea typeface="Meiryo UI" panose="020B0604030504040204" pitchFamily="50" charset="-128"/>
                </a:rPr>
                <a:t>BF</a:t>
              </a:r>
              <a:br>
                <a:rPr lang="en-US" altLang="ja-JP" sz="2400" b="1" u="none" strike="noStrike" dirty="0">
                  <a:effectLst/>
                  <a:latin typeface="Meiryo UI" panose="020B0604030504040204" pitchFamily="50" charset="-128"/>
                  <a:ea typeface="Meiryo UI" panose="020B0604030504040204" pitchFamily="50" charset="-128"/>
                </a:rPr>
              </a:br>
              <a:r>
                <a:rPr lang="ja-JP" altLang="en-US" b="1" u="none" strike="noStrike" dirty="0">
                  <a:effectLst/>
                  <a:latin typeface="Meiryo UI" panose="020B0604030504040204" pitchFamily="50" charset="-128"/>
                  <a:ea typeface="Meiryo UI" panose="020B0604030504040204" pitchFamily="50" charset="-128"/>
                </a:rPr>
                <a:t>（ブレックファスト</a:t>
              </a:r>
              <a:endParaRPr lang="en-US" altLang="ja-JP" b="1" u="none" strike="noStrike" dirty="0">
                <a:effectLst/>
                <a:latin typeface="Meiryo UI" panose="020B0604030504040204" pitchFamily="50" charset="-128"/>
                <a:ea typeface="Meiryo UI" panose="020B0604030504040204" pitchFamily="50" charset="-128"/>
              </a:endParaRPr>
            </a:p>
            <a:p>
              <a:pPr algn="ctr"/>
              <a:r>
                <a:rPr lang="ja-JP" altLang="en-US" b="1" u="none" strike="noStrike" dirty="0">
                  <a:effectLst/>
                  <a:latin typeface="Meiryo UI" panose="020B0604030504040204" pitchFamily="50" charset="-128"/>
                  <a:ea typeface="Meiryo UI" panose="020B0604030504040204" pitchFamily="50" charset="-128"/>
                </a:rPr>
                <a:t>パフェ）</a:t>
              </a:r>
              <a:endParaRPr lang="ja-JP" altLang="en-US" b="1" i="0" u="none" strike="noStrike" dirty="0">
                <a:solidFill>
                  <a:srgbClr val="000000"/>
                </a:solidFill>
                <a:effectLst/>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524324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6779869" cy="523220"/>
          </a:xfrm>
          <a:prstGeom prst="rect">
            <a:avLst/>
          </a:prstGeom>
          <a:noFill/>
        </p:spPr>
        <p:txBody>
          <a:bodyPr wrap="none" rtlCol="0" anchor="ctr">
            <a:spAutoFit/>
          </a:bodyPr>
          <a:lstStyle/>
          <a:p>
            <a:pPr>
              <a:defRPr/>
            </a:pPr>
            <a:r>
              <a:rPr kumimoji="1" lang="en-US" altLang="ja-JP" sz="2800" b="1" dirty="0">
                <a:latin typeface="Meiryo UI" panose="020B0604030504040204" pitchFamily="50" charset="-128"/>
                <a:ea typeface="Meiryo UI" panose="020B0604030504040204" pitchFamily="50" charset="-128"/>
              </a:rPr>
              <a:t>24</a:t>
            </a:r>
            <a:r>
              <a:rPr kumimoji="1" lang="ja-JP" altLang="en-US" sz="2800" b="1" dirty="0">
                <a:latin typeface="Meiryo UI" panose="020B0604030504040204" pitchFamily="50" charset="-128"/>
                <a:ea typeface="Meiryo UI" panose="020B0604030504040204" pitchFamily="50" charset="-128"/>
              </a:rPr>
              <a:t>時間</a:t>
            </a:r>
            <a:r>
              <a:rPr kumimoji="1" lang="en-US" altLang="ja-JP" sz="2800" b="1" dirty="0" err="1">
                <a:latin typeface="Meiryo UI" panose="020B0604030504040204" pitchFamily="50" charset="-128"/>
                <a:ea typeface="Meiryo UI" panose="020B0604030504040204" pitchFamily="50" charset="-128"/>
              </a:rPr>
              <a:t>iAUC</a:t>
            </a:r>
            <a:r>
              <a:rPr kumimoji="1" lang="ja-JP" altLang="en-US" sz="2800" b="1" dirty="0">
                <a:latin typeface="Meiryo UI" panose="020B0604030504040204" pitchFamily="50" charset="-128"/>
                <a:ea typeface="Meiryo UI" panose="020B0604030504040204" pitchFamily="50" charset="-128"/>
              </a:rPr>
              <a:t>および平均グルコース値</a:t>
            </a:r>
            <a:r>
              <a:rPr kumimoji="1" lang="en-US" altLang="ja-JP" sz="2000" b="1" dirty="0">
                <a:latin typeface="Meiryo UI" panose="020B0604030504040204" pitchFamily="50" charset="-128"/>
                <a:ea typeface="Meiryo UI" panose="020B0604030504040204" pitchFamily="50" charset="-128"/>
              </a:rPr>
              <a:t>(n=23)</a:t>
            </a:r>
            <a:endParaRPr kumimoji="1" lang="ja-JP" altLang="en-US" sz="2800" b="1"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0E7E8980-AD81-4562-96E3-19E0A8A4FA87}"/>
              </a:ext>
            </a:extLst>
          </p:cNvPr>
          <p:cNvSpPr txBox="1"/>
          <p:nvPr/>
        </p:nvSpPr>
        <p:spPr>
          <a:xfrm>
            <a:off x="129989" y="6173932"/>
            <a:ext cx="8884023" cy="430887"/>
          </a:xfrm>
          <a:prstGeom prst="rect">
            <a:avLst/>
          </a:prstGeom>
          <a:noFill/>
        </p:spPr>
        <p:txBody>
          <a:bodyPr wrap="square" rtlCol="0" anchor="ctr">
            <a:spAutoFit/>
          </a:bodyPr>
          <a:lstStyle/>
          <a:p>
            <a:pPr marL="342900" indent="-342900" algn="ctr">
              <a:buClr>
                <a:srgbClr val="224463"/>
              </a:buClr>
              <a:buFont typeface="Wingdings" panose="05000000000000000000" pitchFamily="2" charset="2"/>
              <a:buChar char="l"/>
            </a:pPr>
            <a:r>
              <a:rPr kumimoji="1" lang="en-US" altLang="ja-JP" sz="2200" b="1" dirty="0">
                <a:solidFill>
                  <a:srgbClr val="224463"/>
                </a:solidFill>
                <a:latin typeface="Meiryo UI" panose="020B0604030504040204" pitchFamily="50" charset="-128"/>
                <a:ea typeface="Meiryo UI" panose="020B0604030504040204" pitchFamily="50" charset="-128"/>
              </a:rPr>
              <a:t>LCBF</a:t>
            </a:r>
            <a:r>
              <a:rPr kumimoji="1" lang="ja-JP" altLang="en-US" sz="2200" b="1" dirty="0">
                <a:solidFill>
                  <a:srgbClr val="224463"/>
                </a:solidFill>
                <a:latin typeface="Meiryo UI" panose="020B0604030504040204" pitchFamily="50" charset="-128"/>
                <a:ea typeface="Meiryo UI" panose="020B0604030504040204" pitchFamily="50" charset="-128"/>
              </a:rPr>
              <a:t>群では食後グルコース値を示す</a:t>
            </a:r>
            <a:r>
              <a:rPr kumimoji="1" lang="en-US" altLang="ja-JP" sz="2200" b="1" dirty="0" err="1">
                <a:solidFill>
                  <a:srgbClr val="224463"/>
                </a:solidFill>
                <a:latin typeface="Meiryo UI" panose="020B0604030504040204" pitchFamily="50" charset="-128"/>
                <a:ea typeface="Meiryo UI" panose="020B0604030504040204" pitchFamily="50" charset="-128"/>
              </a:rPr>
              <a:t>iAUC</a:t>
            </a:r>
            <a:r>
              <a:rPr kumimoji="1" lang="ja-JP" altLang="en-US" sz="2200" b="1" dirty="0">
                <a:solidFill>
                  <a:srgbClr val="224463"/>
                </a:solidFill>
                <a:latin typeface="Meiryo UI" panose="020B0604030504040204" pitchFamily="50" charset="-128"/>
                <a:ea typeface="Meiryo UI" panose="020B0604030504040204" pitchFamily="50" charset="-128"/>
              </a:rPr>
              <a:t>が有意に低値であった</a:t>
            </a:r>
          </a:p>
        </p:txBody>
      </p:sp>
      <p:sp>
        <p:nvSpPr>
          <p:cNvPr id="16" name="テキスト ボックス 15">
            <a:extLst>
              <a:ext uri="{FF2B5EF4-FFF2-40B4-BE49-F238E27FC236}">
                <a16:creationId xmlns:a16="http://schemas.microsoft.com/office/drawing/2014/main" id="{3C4C4A31-9FBA-4A6B-AAF4-751B5C0DFF09}"/>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Chang CR, et al. Am J Clin Nutr 109</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5</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:1302-1309, 2019</a:t>
            </a:r>
            <a:r>
              <a:rPr kumimoji="1" lang="ja-JP" altLang="en-US" sz="1050" dirty="0">
                <a:latin typeface="Meiryo UI" panose="020B0604030504040204" pitchFamily="50" charset="-128"/>
                <a:ea typeface="Meiryo UI" panose="020B0604030504040204" pitchFamily="50" charset="-128"/>
              </a:rPr>
              <a:t>改変</a:t>
            </a:r>
            <a:endParaRPr kumimoji="1" lang="pt-BR" altLang="ja-JP" sz="1050"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00776CED-3055-478E-93F1-90A099F2B6B5}"/>
              </a:ext>
            </a:extLst>
          </p:cNvPr>
          <p:cNvSpPr txBox="1"/>
          <p:nvPr/>
        </p:nvSpPr>
        <p:spPr>
          <a:xfrm>
            <a:off x="2062328" y="992742"/>
            <a:ext cx="1617751" cy="615553"/>
          </a:xfrm>
          <a:prstGeom prst="rect">
            <a:avLst/>
          </a:prstGeom>
          <a:noFill/>
        </p:spPr>
        <p:txBody>
          <a:bodyPr wrap="none" rtlCol="0">
            <a:spAutoFit/>
          </a:bodyPr>
          <a:lstStyle/>
          <a:p>
            <a:pPr algn="ctr"/>
            <a:r>
              <a:rPr kumimoji="1" lang="en-US" altLang="ja-JP" b="1" dirty="0">
                <a:latin typeface="Meiryo UI" panose="020B0604030504040204" pitchFamily="50" charset="-128"/>
                <a:ea typeface="Meiryo UI" panose="020B0604030504040204" pitchFamily="50" charset="-128"/>
              </a:rPr>
              <a:t>24</a:t>
            </a:r>
            <a:r>
              <a:rPr kumimoji="1" lang="ja-JP" altLang="en-US" b="1" dirty="0">
                <a:latin typeface="Meiryo UI" panose="020B0604030504040204" pitchFamily="50" charset="-128"/>
                <a:ea typeface="Meiryo UI" panose="020B0604030504040204" pitchFamily="50" charset="-128"/>
              </a:rPr>
              <a:t>時間</a:t>
            </a:r>
            <a:r>
              <a:rPr kumimoji="1" lang="en-US" altLang="ja-JP" b="1" dirty="0" err="1">
                <a:latin typeface="Meiryo UI" panose="020B0604030504040204" pitchFamily="50" charset="-128"/>
                <a:ea typeface="Meiryo UI" panose="020B0604030504040204" pitchFamily="50" charset="-128"/>
              </a:rPr>
              <a:t>iAUC</a:t>
            </a:r>
            <a:endParaRPr kumimoji="1" lang="en-US" altLang="ja-JP" b="1" dirty="0">
              <a:latin typeface="Meiryo UI" panose="020B0604030504040204" pitchFamily="50" charset="-128"/>
              <a:ea typeface="Meiryo UI" panose="020B0604030504040204" pitchFamily="50" charset="-128"/>
            </a:endParaRPr>
          </a:p>
          <a:p>
            <a:pPr algn="ctr"/>
            <a:r>
              <a:rPr kumimoji="1" lang="en-US" altLang="ja-JP" sz="1600" b="1" dirty="0">
                <a:latin typeface="Meiryo UI" panose="020B0604030504040204" pitchFamily="50" charset="-128"/>
                <a:ea typeface="Meiryo UI" panose="020B0604030504040204" pitchFamily="50" charset="-128"/>
              </a:rPr>
              <a:t>[</a:t>
            </a:r>
            <a:r>
              <a:rPr kumimoji="1" lang="ja-JP" altLang="en-US" sz="1600" b="1" dirty="0">
                <a:latin typeface="Meiryo UI" panose="020B0604030504040204" pitchFamily="50" charset="-128"/>
                <a:ea typeface="Meiryo UI" panose="020B0604030504040204" pitchFamily="50" charset="-128"/>
              </a:rPr>
              <a:t>主要評価項目</a:t>
            </a:r>
            <a:r>
              <a:rPr kumimoji="1" lang="en-US" altLang="ja-JP" sz="1600" b="1" dirty="0">
                <a:latin typeface="Meiryo UI" panose="020B0604030504040204" pitchFamily="50" charset="-128"/>
                <a:ea typeface="Meiryo UI" panose="020B0604030504040204" pitchFamily="50" charset="-128"/>
              </a:rPr>
              <a:t>]</a:t>
            </a:r>
          </a:p>
        </p:txBody>
      </p:sp>
      <p:graphicFrame>
        <p:nvGraphicFramePr>
          <p:cNvPr id="18" name="グラフ 17">
            <a:extLst>
              <a:ext uri="{FF2B5EF4-FFF2-40B4-BE49-F238E27FC236}">
                <a16:creationId xmlns:a16="http://schemas.microsoft.com/office/drawing/2014/main" id="{C67608EE-91FA-45B5-B510-0CF193894E5C}"/>
              </a:ext>
            </a:extLst>
          </p:cNvPr>
          <p:cNvGraphicFramePr/>
          <p:nvPr>
            <p:extLst>
              <p:ext uri="{D42A27DB-BD31-4B8C-83A1-F6EECF244321}">
                <p14:modId xmlns:p14="http://schemas.microsoft.com/office/powerpoint/2010/main" val="1902019348"/>
              </p:ext>
            </p:extLst>
          </p:nvPr>
        </p:nvGraphicFramePr>
        <p:xfrm>
          <a:off x="631664" y="2085212"/>
          <a:ext cx="3960000" cy="3886927"/>
        </p:xfrm>
        <a:graphic>
          <a:graphicData uri="http://schemas.openxmlformats.org/drawingml/2006/chart">
            <c:chart xmlns:c="http://schemas.openxmlformats.org/drawingml/2006/chart" xmlns:r="http://schemas.openxmlformats.org/officeDocument/2006/relationships" r:id="rId2"/>
          </a:graphicData>
        </a:graphic>
      </p:graphicFrame>
      <p:sp>
        <p:nvSpPr>
          <p:cNvPr id="19" name="テキスト ボックス 18">
            <a:extLst>
              <a:ext uri="{FF2B5EF4-FFF2-40B4-BE49-F238E27FC236}">
                <a16:creationId xmlns:a16="http://schemas.microsoft.com/office/drawing/2014/main" id="{D89C83D1-1107-4652-AF83-938B05FB0A4A}"/>
              </a:ext>
            </a:extLst>
          </p:cNvPr>
          <p:cNvSpPr txBox="1"/>
          <p:nvPr/>
        </p:nvSpPr>
        <p:spPr>
          <a:xfrm>
            <a:off x="1481791" y="2261255"/>
            <a:ext cx="1433406" cy="307777"/>
          </a:xfrm>
          <a:prstGeom prst="rect">
            <a:avLst/>
          </a:prstGeom>
          <a:noFill/>
        </p:spPr>
        <p:txBody>
          <a:bodyPr wrap="none" rtlCol="0">
            <a:spAutoFit/>
          </a:bodyPr>
          <a:lstStyle/>
          <a:p>
            <a:pPr algn="l"/>
            <a:r>
              <a:rPr kumimoji="1" lang="en-US" altLang="ja-JP" sz="1400" b="1" dirty="0">
                <a:latin typeface="Meiryo UI" panose="020B0604030504040204" pitchFamily="50" charset="-128"/>
                <a:ea typeface="Meiryo UI" panose="020B0604030504040204" pitchFamily="50" charset="-128"/>
              </a:rPr>
              <a:t>9,720±8.586</a:t>
            </a:r>
            <a:endParaRPr kumimoji="1" lang="ja-JP" altLang="en-US" sz="1400" b="1" dirty="0">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E65ECF8D-F943-4BF0-AB07-8739C5761055}"/>
              </a:ext>
            </a:extLst>
          </p:cNvPr>
          <p:cNvSpPr txBox="1"/>
          <p:nvPr/>
        </p:nvSpPr>
        <p:spPr>
          <a:xfrm>
            <a:off x="2974527" y="2642691"/>
            <a:ext cx="1433406" cy="307777"/>
          </a:xfrm>
          <a:prstGeom prst="rect">
            <a:avLst/>
          </a:prstGeom>
          <a:noFill/>
        </p:spPr>
        <p:txBody>
          <a:bodyPr wrap="none" rtlCol="0">
            <a:spAutoFit/>
          </a:bodyPr>
          <a:lstStyle/>
          <a:p>
            <a:pPr algn="l"/>
            <a:r>
              <a:rPr kumimoji="1" lang="en-US" altLang="ja-JP" sz="1400" b="1" dirty="0">
                <a:latin typeface="Meiryo UI" panose="020B0604030504040204" pitchFamily="50" charset="-128"/>
                <a:ea typeface="Meiryo UI" panose="020B0604030504040204" pitchFamily="50" charset="-128"/>
              </a:rPr>
              <a:t>6,588±5,202</a:t>
            </a:r>
            <a:endParaRPr kumimoji="1" lang="ja-JP" altLang="en-US" sz="1400" b="1" dirty="0">
              <a:latin typeface="Meiryo UI" panose="020B0604030504040204" pitchFamily="50" charset="-128"/>
              <a:ea typeface="Meiryo UI" panose="020B0604030504040204" pitchFamily="50" charset="-128"/>
            </a:endParaRPr>
          </a:p>
        </p:txBody>
      </p:sp>
      <p:cxnSp>
        <p:nvCxnSpPr>
          <p:cNvPr id="31" name="コネクタ: カギ線 30">
            <a:extLst>
              <a:ext uri="{FF2B5EF4-FFF2-40B4-BE49-F238E27FC236}">
                <a16:creationId xmlns:a16="http://schemas.microsoft.com/office/drawing/2014/main" id="{4FCB8AF4-00B0-4902-8CB5-9668D47C6EA3}"/>
              </a:ext>
            </a:extLst>
          </p:cNvPr>
          <p:cNvCxnSpPr>
            <a:cxnSpLocks/>
            <a:stCxn id="19" idx="0"/>
            <a:endCxn id="30" idx="0"/>
          </p:cNvCxnSpPr>
          <p:nvPr/>
        </p:nvCxnSpPr>
        <p:spPr>
          <a:xfrm rot="16200000" flipH="1">
            <a:off x="2754144" y="1705605"/>
            <a:ext cx="381436" cy="1492736"/>
          </a:xfrm>
          <a:prstGeom prst="bentConnector3">
            <a:avLst>
              <a:gd name="adj1" fmla="val -59931"/>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92C86DA6-6932-476C-A5BE-408B527BAF10}"/>
              </a:ext>
            </a:extLst>
          </p:cNvPr>
          <p:cNvSpPr txBox="1"/>
          <p:nvPr/>
        </p:nvSpPr>
        <p:spPr>
          <a:xfrm>
            <a:off x="2469122" y="1729663"/>
            <a:ext cx="885179" cy="307777"/>
          </a:xfrm>
          <a:prstGeom prst="rect">
            <a:avLst/>
          </a:prstGeom>
          <a:noFill/>
        </p:spPr>
        <p:txBody>
          <a:bodyPr wrap="none" rtlCol="0">
            <a:spAutoFit/>
          </a:bodyPr>
          <a:lstStyle/>
          <a:p>
            <a:pPr algn="l"/>
            <a:r>
              <a:rPr kumimoji="1" lang="en-US" altLang="ja-JP" sz="1400" b="1" dirty="0">
                <a:latin typeface="Meiryo UI" panose="020B0604030504040204" pitchFamily="50" charset="-128"/>
                <a:ea typeface="Meiryo UI" panose="020B0604030504040204" pitchFamily="50" charset="-128"/>
              </a:rPr>
              <a:t>P=0.03</a:t>
            </a:r>
            <a:endParaRPr kumimoji="1" lang="ja-JP" altLang="en-US" sz="1400" b="1" dirty="0">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F130916B-1257-4B56-80C3-B4B133417B2B}"/>
              </a:ext>
            </a:extLst>
          </p:cNvPr>
          <p:cNvSpPr txBox="1"/>
          <p:nvPr/>
        </p:nvSpPr>
        <p:spPr>
          <a:xfrm>
            <a:off x="236857" y="1878247"/>
            <a:ext cx="1180964" cy="276999"/>
          </a:xfrm>
          <a:prstGeom prst="rect">
            <a:avLst/>
          </a:prstGeom>
          <a:noFill/>
        </p:spPr>
        <p:txBody>
          <a:bodyPr wrap="none" rtlCol="0">
            <a:spAutoFit/>
          </a:bodyPr>
          <a:lstStyle/>
          <a:p>
            <a:pPr algn="l"/>
            <a:r>
              <a:rPr kumimoji="1" lang="en-US" altLang="ja-JP" sz="1200" dirty="0">
                <a:latin typeface="Meiryo UI" panose="020B0604030504040204" pitchFamily="50" charset="-128"/>
                <a:ea typeface="Meiryo UI" panose="020B0604030504040204" pitchFamily="50" charset="-128"/>
              </a:rPr>
              <a:t>(mg/dL</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24h)</a:t>
            </a:r>
            <a:endParaRPr kumimoji="1" lang="ja-JP" altLang="en-US" sz="1200" dirty="0">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BD4C6BFF-604E-4156-B021-151BA3505B44}"/>
              </a:ext>
            </a:extLst>
          </p:cNvPr>
          <p:cNvSpPr txBox="1"/>
          <p:nvPr/>
        </p:nvSpPr>
        <p:spPr>
          <a:xfrm>
            <a:off x="5571921" y="1077497"/>
            <a:ext cx="2605201" cy="615553"/>
          </a:xfrm>
          <a:prstGeom prst="rect">
            <a:avLst/>
          </a:prstGeom>
          <a:noFill/>
        </p:spPr>
        <p:txBody>
          <a:bodyPr wrap="none" rtlCol="0">
            <a:spAutoFit/>
          </a:bodyPr>
          <a:lstStyle/>
          <a:p>
            <a:pPr algn="ctr"/>
            <a:r>
              <a:rPr kumimoji="1" lang="en-US" altLang="ja-JP" b="1" dirty="0">
                <a:latin typeface="Meiryo UI" panose="020B0604030504040204" pitchFamily="50" charset="-128"/>
                <a:ea typeface="Meiryo UI" panose="020B0604030504040204" pitchFamily="50" charset="-128"/>
              </a:rPr>
              <a:t>24</a:t>
            </a:r>
            <a:r>
              <a:rPr kumimoji="1" lang="ja-JP" altLang="en-US" b="1" dirty="0">
                <a:latin typeface="Meiryo UI" panose="020B0604030504040204" pitchFamily="50" charset="-128"/>
                <a:ea typeface="Meiryo UI" panose="020B0604030504040204" pitchFamily="50" charset="-128"/>
              </a:rPr>
              <a:t>時間平均グルコース値</a:t>
            </a:r>
            <a:endParaRPr kumimoji="1" lang="en-US" altLang="ja-JP" b="1" dirty="0">
              <a:latin typeface="Meiryo UI" panose="020B0604030504040204" pitchFamily="50" charset="-128"/>
              <a:ea typeface="Meiryo UI" panose="020B0604030504040204" pitchFamily="50" charset="-128"/>
            </a:endParaRPr>
          </a:p>
          <a:p>
            <a:pPr algn="ctr"/>
            <a:r>
              <a:rPr kumimoji="1" lang="en-US" altLang="ja-JP" sz="1600" b="1" dirty="0">
                <a:latin typeface="Meiryo UI" panose="020B0604030504040204" pitchFamily="50" charset="-128"/>
                <a:ea typeface="Meiryo UI" panose="020B0604030504040204" pitchFamily="50" charset="-128"/>
              </a:rPr>
              <a:t>[</a:t>
            </a:r>
            <a:r>
              <a:rPr kumimoji="1" lang="ja-JP" altLang="en-US" sz="1600" b="1" dirty="0">
                <a:latin typeface="Meiryo UI" panose="020B0604030504040204" pitchFamily="50" charset="-128"/>
                <a:ea typeface="Meiryo UI" panose="020B0604030504040204" pitchFamily="50" charset="-128"/>
              </a:rPr>
              <a:t>副次評価項目</a:t>
            </a:r>
            <a:r>
              <a:rPr kumimoji="1" lang="en-US" altLang="ja-JP" sz="1600" b="1" dirty="0">
                <a:latin typeface="Meiryo UI" panose="020B0604030504040204" pitchFamily="50" charset="-128"/>
                <a:ea typeface="Meiryo UI" panose="020B0604030504040204" pitchFamily="50" charset="-128"/>
              </a:rPr>
              <a:t>]</a:t>
            </a:r>
          </a:p>
        </p:txBody>
      </p:sp>
      <p:graphicFrame>
        <p:nvGraphicFramePr>
          <p:cNvPr id="35" name="グラフ 34">
            <a:extLst>
              <a:ext uri="{FF2B5EF4-FFF2-40B4-BE49-F238E27FC236}">
                <a16:creationId xmlns:a16="http://schemas.microsoft.com/office/drawing/2014/main" id="{E8C64EE8-BABD-4EEA-835B-4E5CDFCC1C84}"/>
              </a:ext>
            </a:extLst>
          </p:cNvPr>
          <p:cNvGraphicFramePr/>
          <p:nvPr>
            <p:extLst>
              <p:ext uri="{D42A27DB-BD31-4B8C-83A1-F6EECF244321}">
                <p14:modId xmlns:p14="http://schemas.microsoft.com/office/powerpoint/2010/main" val="1776802903"/>
              </p:ext>
            </p:extLst>
          </p:nvPr>
        </p:nvGraphicFramePr>
        <p:xfrm>
          <a:off x="4876522" y="2085212"/>
          <a:ext cx="3996000" cy="3886927"/>
        </p:xfrm>
        <a:graphic>
          <a:graphicData uri="http://schemas.openxmlformats.org/drawingml/2006/chart">
            <c:chart xmlns:c="http://schemas.openxmlformats.org/drawingml/2006/chart" xmlns:r="http://schemas.openxmlformats.org/officeDocument/2006/relationships" r:id="rId3"/>
          </a:graphicData>
        </a:graphic>
      </p:graphicFrame>
      <p:sp>
        <p:nvSpPr>
          <p:cNvPr id="36" name="テキスト ボックス 35">
            <a:extLst>
              <a:ext uri="{FF2B5EF4-FFF2-40B4-BE49-F238E27FC236}">
                <a16:creationId xmlns:a16="http://schemas.microsoft.com/office/drawing/2014/main" id="{93096055-FF97-406B-8068-19AD6CA911A0}"/>
              </a:ext>
            </a:extLst>
          </p:cNvPr>
          <p:cNvSpPr txBox="1"/>
          <p:nvPr/>
        </p:nvSpPr>
        <p:spPr>
          <a:xfrm>
            <a:off x="5608019" y="2290310"/>
            <a:ext cx="1311578" cy="307777"/>
          </a:xfrm>
          <a:prstGeom prst="rect">
            <a:avLst/>
          </a:prstGeom>
          <a:noFill/>
        </p:spPr>
        <p:txBody>
          <a:bodyPr wrap="none" rtlCol="0">
            <a:spAutoFit/>
          </a:bodyPr>
          <a:lstStyle/>
          <a:p>
            <a:pPr algn="l"/>
            <a:r>
              <a:rPr kumimoji="1" lang="en-US" altLang="ja-JP" sz="1400" b="1" dirty="0">
                <a:latin typeface="Meiryo UI" panose="020B0604030504040204" pitchFamily="50" charset="-128"/>
                <a:ea typeface="Meiryo UI" panose="020B0604030504040204" pitchFamily="50" charset="-128"/>
              </a:rPr>
              <a:t>129.6±19.8</a:t>
            </a:r>
            <a:endParaRPr kumimoji="1" lang="ja-JP" altLang="en-US" sz="1400" b="1" dirty="0">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487303B7-E6A3-461F-9054-B43212E77290}"/>
              </a:ext>
            </a:extLst>
          </p:cNvPr>
          <p:cNvSpPr txBox="1"/>
          <p:nvPr/>
        </p:nvSpPr>
        <p:spPr>
          <a:xfrm>
            <a:off x="7241318" y="2148162"/>
            <a:ext cx="1311578" cy="307777"/>
          </a:xfrm>
          <a:prstGeom prst="rect">
            <a:avLst/>
          </a:prstGeom>
          <a:noFill/>
        </p:spPr>
        <p:txBody>
          <a:bodyPr wrap="none" rtlCol="0">
            <a:spAutoFit/>
          </a:bodyPr>
          <a:lstStyle/>
          <a:p>
            <a:pPr algn="l"/>
            <a:r>
              <a:rPr kumimoji="1" lang="en-US" altLang="ja-JP" sz="1400" b="1" dirty="0">
                <a:latin typeface="Meiryo UI" panose="020B0604030504040204" pitchFamily="50" charset="-128"/>
                <a:ea typeface="Meiryo UI" panose="020B0604030504040204" pitchFamily="50" charset="-128"/>
              </a:rPr>
              <a:t>135.0±27.0</a:t>
            </a:r>
            <a:endParaRPr kumimoji="1" lang="ja-JP" altLang="en-US" sz="1400" b="1" dirty="0">
              <a:latin typeface="Meiryo UI" panose="020B0604030504040204" pitchFamily="50" charset="-128"/>
              <a:ea typeface="Meiryo UI" panose="020B0604030504040204" pitchFamily="50" charset="-128"/>
            </a:endParaRPr>
          </a:p>
        </p:txBody>
      </p:sp>
      <p:cxnSp>
        <p:nvCxnSpPr>
          <p:cNvPr id="38" name="コネクタ: カギ線 37">
            <a:extLst>
              <a:ext uri="{FF2B5EF4-FFF2-40B4-BE49-F238E27FC236}">
                <a16:creationId xmlns:a16="http://schemas.microsoft.com/office/drawing/2014/main" id="{76BD817F-08FD-44D4-A922-4CABE1D3728D}"/>
              </a:ext>
            </a:extLst>
          </p:cNvPr>
          <p:cNvCxnSpPr>
            <a:cxnSpLocks/>
            <a:stCxn id="36" idx="0"/>
            <a:endCxn id="37" idx="0"/>
          </p:cNvCxnSpPr>
          <p:nvPr/>
        </p:nvCxnSpPr>
        <p:spPr>
          <a:xfrm rot="5400000" flipH="1" flipV="1">
            <a:off x="7009383" y="1402587"/>
            <a:ext cx="142148" cy="1633299"/>
          </a:xfrm>
          <a:prstGeom prst="bentConnector3">
            <a:avLst>
              <a:gd name="adj1" fmla="val 260818"/>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テキスト ボックス 38">
            <a:extLst>
              <a:ext uri="{FF2B5EF4-FFF2-40B4-BE49-F238E27FC236}">
                <a16:creationId xmlns:a16="http://schemas.microsoft.com/office/drawing/2014/main" id="{AA03C780-BA5B-4736-A8A1-1C26A7738122}"/>
              </a:ext>
            </a:extLst>
          </p:cNvPr>
          <p:cNvSpPr txBox="1"/>
          <p:nvPr/>
        </p:nvSpPr>
        <p:spPr>
          <a:xfrm>
            <a:off x="6637867" y="1650981"/>
            <a:ext cx="885179" cy="307777"/>
          </a:xfrm>
          <a:prstGeom prst="rect">
            <a:avLst/>
          </a:prstGeom>
          <a:noFill/>
        </p:spPr>
        <p:txBody>
          <a:bodyPr wrap="none" rtlCol="0">
            <a:spAutoFit/>
          </a:bodyPr>
          <a:lstStyle/>
          <a:p>
            <a:pPr algn="l"/>
            <a:r>
              <a:rPr kumimoji="1" lang="en-US" altLang="ja-JP" sz="1400" b="1" dirty="0">
                <a:latin typeface="Meiryo UI" panose="020B0604030504040204" pitchFamily="50" charset="-128"/>
                <a:ea typeface="Meiryo UI" panose="020B0604030504040204" pitchFamily="50" charset="-128"/>
              </a:rPr>
              <a:t>P=0.09</a:t>
            </a:r>
            <a:endParaRPr kumimoji="1" lang="ja-JP" altLang="en-US" sz="1400" b="1" dirty="0">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AF99990B-FA68-4E96-8D24-AE4E03165723}"/>
              </a:ext>
            </a:extLst>
          </p:cNvPr>
          <p:cNvSpPr txBox="1"/>
          <p:nvPr/>
        </p:nvSpPr>
        <p:spPr>
          <a:xfrm>
            <a:off x="4529002" y="1883552"/>
            <a:ext cx="817083" cy="276999"/>
          </a:xfrm>
          <a:prstGeom prst="rect">
            <a:avLst/>
          </a:prstGeom>
          <a:noFill/>
        </p:spPr>
        <p:txBody>
          <a:bodyPr wrap="none" rtlCol="0">
            <a:spAutoFit/>
          </a:bodyPr>
          <a:lstStyle/>
          <a:p>
            <a:pPr algn="l"/>
            <a:r>
              <a:rPr kumimoji="1" lang="en-US" altLang="ja-JP" sz="1200" dirty="0">
                <a:latin typeface="Meiryo UI" panose="020B0604030504040204" pitchFamily="50" charset="-128"/>
                <a:ea typeface="Meiryo UI" panose="020B0604030504040204" pitchFamily="50" charset="-128"/>
              </a:rPr>
              <a:t>(mg/dL)</a:t>
            </a:r>
            <a:endParaRPr kumimoji="1" lang="ja-JP" altLang="en-US" sz="1200" dirty="0">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C8335A26-872C-44B0-8C75-4337F7546552}"/>
              </a:ext>
            </a:extLst>
          </p:cNvPr>
          <p:cNvSpPr txBox="1"/>
          <p:nvPr/>
        </p:nvSpPr>
        <p:spPr>
          <a:xfrm>
            <a:off x="7741280" y="5928392"/>
            <a:ext cx="1095172" cy="276999"/>
          </a:xfrm>
          <a:prstGeom prst="rect">
            <a:avLst/>
          </a:prstGeom>
          <a:noFill/>
        </p:spPr>
        <p:txBody>
          <a:bodyPr wrap="none" rtlCol="0">
            <a:spAutoFit/>
          </a:bodyPr>
          <a:lstStyle/>
          <a:p>
            <a:pPr algn="l"/>
            <a:r>
              <a:rPr kumimoji="1" lang="en-US" altLang="ja-JP" sz="1200" dirty="0">
                <a:latin typeface="Meiryo UI" panose="020B0604030504040204" pitchFamily="50" charset="-128"/>
                <a:ea typeface="Meiryo UI" panose="020B0604030504040204" pitchFamily="50" charset="-128"/>
              </a:rPr>
              <a:t>paired t test</a:t>
            </a:r>
            <a:endParaRPr kumimoji="1" lang="ja-JP" altLang="en-US" sz="1200" dirty="0">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9D3B2663-4C16-48CD-B1DE-2F7B786FDE61}"/>
              </a:ext>
            </a:extLst>
          </p:cNvPr>
          <p:cNvSpPr txBox="1"/>
          <p:nvPr/>
        </p:nvSpPr>
        <p:spPr>
          <a:xfrm>
            <a:off x="6296630" y="5928393"/>
            <a:ext cx="941283" cy="276999"/>
          </a:xfrm>
          <a:prstGeom prst="rect">
            <a:avLst/>
          </a:prstGeom>
          <a:noFill/>
        </p:spPr>
        <p:txBody>
          <a:bodyPr wrap="none" rtlCol="0">
            <a:spAutoFit/>
          </a:bodyPr>
          <a:lstStyle/>
          <a:p>
            <a:pPr algn="l"/>
            <a:r>
              <a:rPr kumimoji="1" lang="en-US" altLang="ja-JP" sz="1200" dirty="0" err="1">
                <a:latin typeface="Meiryo UI" panose="020B0604030504040204" pitchFamily="50" charset="-128"/>
                <a:ea typeface="Meiryo UI" panose="020B0604030504040204" pitchFamily="50" charset="-128"/>
              </a:rPr>
              <a:t>mean±SD</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11901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a:extLst>
              <a:ext uri="{FF2B5EF4-FFF2-40B4-BE49-F238E27FC236}">
                <a16:creationId xmlns:a16="http://schemas.microsoft.com/office/drawing/2014/main" id="{0E7E8980-AD81-4562-96E3-19E0A8A4FA87}"/>
              </a:ext>
            </a:extLst>
          </p:cNvPr>
          <p:cNvSpPr txBox="1"/>
          <p:nvPr/>
        </p:nvSpPr>
        <p:spPr>
          <a:xfrm>
            <a:off x="129989" y="6173932"/>
            <a:ext cx="8884023" cy="430887"/>
          </a:xfrm>
          <a:prstGeom prst="rect">
            <a:avLst/>
          </a:prstGeom>
          <a:noFill/>
        </p:spPr>
        <p:txBody>
          <a:bodyPr wrap="square" rtlCol="0" anchor="ctr">
            <a:spAutoFit/>
          </a:bodyPr>
          <a:lstStyle/>
          <a:p>
            <a:pPr marL="342900" indent="-342900" algn="ctr">
              <a:buClr>
                <a:srgbClr val="224463"/>
              </a:buClr>
              <a:buFont typeface="Wingdings" panose="05000000000000000000" pitchFamily="2" charset="2"/>
              <a:buChar char="l"/>
            </a:pPr>
            <a:r>
              <a:rPr kumimoji="1" lang="en-US" altLang="ja-JP" sz="2200" b="1" dirty="0">
                <a:solidFill>
                  <a:srgbClr val="224463"/>
                </a:solidFill>
                <a:latin typeface="Meiryo UI" panose="020B0604030504040204" pitchFamily="50" charset="-128"/>
                <a:ea typeface="Meiryo UI" panose="020B0604030504040204" pitchFamily="50" charset="-128"/>
              </a:rPr>
              <a:t>SD</a:t>
            </a:r>
            <a:r>
              <a:rPr kumimoji="1" lang="ja-JP" altLang="en-US" sz="2200" b="1" dirty="0">
                <a:solidFill>
                  <a:srgbClr val="224463"/>
                </a:solidFill>
                <a:latin typeface="Meiryo UI" panose="020B0604030504040204" pitchFamily="50" charset="-128"/>
                <a:ea typeface="Meiryo UI" panose="020B0604030504040204" pitchFamily="50" charset="-128"/>
              </a:rPr>
              <a:t>、</a:t>
            </a:r>
            <a:r>
              <a:rPr kumimoji="1" lang="en-US" altLang="ja-JP" sz="2200" b="1" dirty="0">
                <a:solidFill>
                  <a:srgbClr val="224463"/>
                </a:solidFill>
                <a:latin typeface="Meiryo UI" panose="020B0604030504040204" pitchFamily="50" charset="-128"/>
                <a:ea typeface="Meiryo UI" panose="020B0604030504040204" pitchFamily="50" charset="-128"/>
              </a:rPr>
              <a:t>MAGE</a:t>
            </a:r>
            <a:r>
              <a:rPr kumimoji="1" lang="ja-JP" altLang="en-US" sz="2200" b="1" dirty="0">
                <a:solidFill>
                  <a:srgbClr val="224463"/>
                </a:solidFill>
                <a:latin typeface="Meiryo UI" panose="020B0604030504040204" pitchFamily="50" charset="-128"/>
                <a:ea typeface="Meiryo UI" panose="020B0604030504040204" pitchFamily="50" charset="-128"/>
              </a:rPr>
              <a:t>とも</a:t>
            </a:r>
            <a:r>
              <a:rPr kumimoji="1" lang="en-US" altLang="ja-JP" sz="2200" b="1" dirty="0">
                <a:solidFill>
                  <a:srgbClr val="224463"/>
                </a:solidFill>
                <a:latin typeface="Meiryo UI" panose="020B0604030504040204" pitchFamily="50" charset="-128"/>
                <a:ea typeface="Meiryo UI" panose="020B0604030504040204" pitchFamily="50" charset="-128"/>
              </a:rPr>
              <a:t>LCBF</a:t>
            </a:r>
            <a:r>
              <a:rPr kumimoji="1" lang="ja-JP" altLang="en-US" sz="2200" b="1" dirty="0">
                <a:solidFill>
                  <a:srgbClr val="224463"/>
                </a:solidFill>
                <a:latin typeface="Meiryo UI" panose="020B0604030504040204" pitchFamily="50" charset="-128"/>
                <a:ea typeface="Meiryo UI" panose="020B0604030504040204" pitchFamily="50" charset="-128"/>
              </a:rPr>
              <a:t>群では有意に低値であった</a:t>
            </a:r>
          </a:p>
        </p:txBody>
      </p:sp>
      <p:sp>
        <p:nvSpPr>
          <p:cNvPr id="5" name="テキスト ボックス 4">
            <a:extLst>
              <a:ext uri="{FF2B5EF4-FFF2-40B4-BE49-F238E27FC236}">
                <a16:creationId xmlns:a16="http://schemas.microsoft.com/office/drawing/2014/main" id="{354E4DDC-F021-4DA7-A43C-3E0D352F013E}"/>
              </a:ext>
            </a:extLst>
          </p:cNvPr>
          <p:cNvSpPr txBox="1"/>
          <p:nvPr/>
        </p:nvSpPr>
        <p:spPr>
          <a:xfrm>
            <a:off x="239247" y="278435"/>
            <a:ext cx="5628464" cy="523220"/>
          </a:xfrm>
          <a:prstGeom prst="rect">
            <a:avLst/>
          </a:prstGeom>
          <a:noFill/>
        </p:spPr>
        <p:txBody>
          <a:bodyPr wrap="none" rtlCol="0" anchor="ctr">
            <a:spAutoFit/>
          </a:bodyPr>
          <a:lstStyle/>
          <a:p>
            <a:pPr>
              <a:defRPr/>
            </a:pPr>
            <a:r>
              <a:rPr kumimoji="1" lang="en-US" altLang="ja-JP" sz="2800" b="1" dirty="0">
                <a:latin typeface="Meiryo UI" panose="020B0604030504040204" pitchFamily="50" charset="-128"/>
                <a:ea typeface="Meiryo UI" panose="020B0604030504040204" pitchFamily="50" charset="-128"/>
              </a:rPr>
              <a:t>24</a:t>
            </a:r>
            <a:r>
              <a:rPr kumimoji="1" lang="ja-JP" altLang="en-US" sz="2800" b="1" dirty="0">
                <a:latin typeface="Meiryo UI" panose="020B0604030504040204" pitchFamily="50" charset="-128"/>
                <a:ea typeface="Meiryo UI" panose="020B0604030504040204" pitchFamily="50" charset="-128"/>
              </a:rPr>
              <a:t>時間のグルコース変動指標</a:t>
            </a:r>
            <a:r>
              <a:rPr kumimoji="1" lang="en-US" altLang="ja-JP" sz="2000" b="1" dirty="0">
                <a:latin typeface="Meiryo UI" panose="020B0604030504040204" pitchFamily="50" charset="-128"/>
                <a:ea typeface="Meiryo UI" panose="020B0604030504040204" pitchFamily="50" charset="-128"/>
              </a:rPr>
              <a:t>(n=23)</a:t>
            </a:r>
            <a:endParaRPr kumimoji="1" lang="ja-JP" altLang="en-US" sz="2800" b="1" dirty="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B479F226-DA45-4068-B6DA-C8B6B84C722F}"/>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Chang CR, et al. Am J Clin Nutr 109</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5</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:1302-1309, 2019</a:t>
            </a:r>
            <a:r>
              <a:rPr kumimoji="1" lang="ja-JP" altLang="en-US" sz="1050" dirty="0">
                <a:latin typeface="Meiryo UI" panose="020B0604030504040204" pitchFamily="50" charset="-128"/>
                <a:ea typeface="Meiryo UI" panose="020B0604030504040204" pitchFamily="50" charset="-128"/>
              </a:rPr>
              <a:t>改変</a:t>
            </a:r>
            <a:endParaRPr kumimoji="1" lang="pt-BR" altLang="ja-JP" sz="1050" dirty="0">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A6FACA0A-1130-4490-B526-7DFB6D97AB9C}"/>
              </a:ext>
            </a:extLst>
          </p:cNvPr>
          <p:cNvSpPr txBox="1"/>
          <p:nvPr/>
        </p:nvSpPr>
        <p:spPr>
          <a:xfrm>
            <a:off x="2708598" y="1065298"/>
            <a:ext cx="635110" cy="461665"/>
          </a:xfrm>
          <a:prstGeom prst="rect">
            <a:avLst/>
          </a:prstGeom>
          <a:noFill/>
        </p:spPr>
        <p:txBody>
          <a:bodyPr wrap="none" rtlCol="0">
            <a:spAutoFit/>
          </a:bodyPr>
          <a:lstStyle/>
          <a:p>
            <a:r>
              <a:rPr kumimoji="1" lang="en-US" altLang="ja-JP" sz="2400" b="1" dirty="0">
                <a:latin typeface="Meiryo UI" panose="020B0604030504040204" pitchFamily="50" charset="-128"/>
                <a:ea typeface="Meiryo UI" panose="020B0604030504040204" pitchFamily="50" charset="-128"/>
              </a:rPr>
              <a:t>SD</a:t>
            </a:r>
          </a:p>
        </p:txBody>
      </p:sp>
      <p:graphicFrame>
        <p:nvGraphicFramePr>
          <p:cNvPr id="24" name="グラフ 23">
            <a:extLst>
              <a:ext uri="{FF2B5EF4-FFF2-40B4-BE49-F238E27FC236}">
                <a16:creationId xmlns:a16="http://schemas.microsoft.com/office/drawing/2014/main" id="{BE1C2DD4-2A9A-47CB-B520-B635926303B2}"/>
              </a:ext>
            </a:extLst>
          </p:cNvPr>
          <p:cNvGraphicFramePr/>
          <p:nvPr>
            <p:extLst>
              <p:ext uri="{D42A27DB-BD31-4B8C-83A1-F6EECF244321}">
                <p14:modId xmlns:p14="http://schemas.microsoft.com/office/powerpoint/2010/main" val="848310857"/>
              </p:ext>
            </p:extLst>
          </p:nvPr>
        </p:nvGraphicFramePr>
        <p:xfrm>
          <a:off x="855134" y="2107452"/>
          <a:ext cx="3960000" cy="3857988"/>
        </p:xfrm>
        <a:graphic>
          <a:graphicData uri="http://schemas.openxmlformats.org/drawingml/2006/chart">
            <c:chart xmlns:c="http://schemas.openxmlformats.org/drawingml/2006/chart" xmlns:r="http://schemas.openxmlformats.org/officeDocument/2006/relationships" r:id="rId2"/>
          </a:graphicData>
        </a:graphic>
      </p:graphicFrame>
      <p:sp>
        <p:nvSpPr>
          <p:cNvPr id="25" name="テキスト ボックス 24">
            <a:extLst>
              <a:ext uri="{FF2B5EF4-FFF2-40B4-BE49-F238E27FC236}">
                <a16:creationId xmlns:a16="http://schemas.microsoft.com/office/drawing/2014/main" id="{E9BC1D51-B624-4FB5-A167-F9047558C8BA}"/>
              </a:ext>
            </a:extLst>
          </p:cNvPr>
          <p:cNvSpPr txBox="1"/>
          <p:nvPr/>
        </p:nvSpPr>
        <p:spPr>
          <a:xfrm>
            <a:off x="1715359" y="2221350"/>
            <a:ext cx="1067921" cy="307777"/>
          </a:xfrm>
          <a:prstGeom prst="rect">
            <a:avLst/>
          </a:prstGeom>
          <a:noFill/>
        </p:spPr>
        <p:txBody>
          <a:bodyPr wrap="none" rtlCol="0">
            <a:spAutoFit/>
          </a:bodyPr>
          <a:lstStyle/>
          <a:p>
            <a:pPr algn="l"/>
            <a:r>
              <a:rPr kumimoji="1" lang="en-US" altLang="ja-JP" sz="1400" b="1" dirty="0">
                <a:latin typeface="Meiryo UI" panose="020B0604030504040204" pitchFamily="50" charset="-128"/>
                <a:ea typeface="Meiryo UI" panose="020B0604030504040204" pitchFamily="50" charset="-128"/>
              </a:rPr>
              <a:t>23.4±9.0</a:t>
            </a:r>
            <a:endParaRPr kumimoji="1" lang="ja-JP" altLang="en-US" sz="1400" b="1"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AA4D4BB8-21E1-4E1B-BED9-3B4FE2DFC1B9}"/>
              </a:ext>
            </a:extLst>
          </p:cNvPr>
          <p:cNvSpPr txBox="1"/>
          <p:nvPr/>
        </p:nvSpPr>
        <p:spPr>
          <a:xfrm>
            <a:off x="3342338" y="2865213"/>
            <a:ext cx="1067921" cy="307777"/>
          </a:xfrm>
          <a:prstGeom prst="rect">
            <a:avLst/>
          </a:prstGeom>
          <a:noFill/>
        </p:spPr>
        <p:txBody>
          <a:bodyPr wrap="none" rtlCol="0">
            <a:spAutoFit/>
          </a:bodyPr>
          <a:lstStyle/>
          <a:p>
            <a:pPr algn="l"/>
            <a:r>
              <a:rPr kumimoji="1" lang="en-US" altLang="ja-JP" sz="1400" b="1" dirty="0">
                <a:latin typeface="Meiryo UI" panose="020B0604030504040204" pitchFamily="50" charset="-128"/>
                <a:ea typeface="Meiryo UI" panose="020B0604030504040204" pitchFamily="50" charset="-128"/>
              </a:rPr>
              <a:t>18.0±5.4</a:t>
            </a:r>
            <a:endParaRPr kumimoji="1" lang="ja-JP" altLang="en-US" sz="1400" b="1" dirty="0">
              <a:latin typeface="Meiryo UI" panose="020B0604030504040204" pitchFamily="50" charset="-128"/>
              <a:ea typeface="Meiryo UI" panose="020B0604030504040204" pitchFamily="50" charset="-128"/>
            </a:endParaRPr>
          </a:p>
        </p:txBody>
      </p:sp>
      <p:cxnSp>
        <p:nvCxnSpPr>
          <p:cNvPr id="27" name="コネクタ: カギ線 26">
            <a:extLst>
              <a:ext uri="{FF2B5EF4-FFF2-40B4-BE49-F238E27FC236}">
                <a16:creationId xmlns:a16="http://schemas.microsoft.com/office/drawing/2014/main" id="{555791A3-D633-485C-9A90-D94192157C9D}"/>
              </a:ext>
            </a:extLst>
          </p:cNvPr>
          <p:cNvCxnSpPr>
            <a:cxnSpLocks/>
            <a:stCxn id="25" idx="0"/>
            <a:endCxn id="26" idx="0"/>
          </p:cNvCxnSpPr>
          <p:nvPr/>
        </p:nvCxnSpPr>
        <p:spPr>
          <a:xfrm rot="16200000" flipH="1">
            <a:off x="2740877" y="1729792"/>
            <a:ext cx="643863" cy="1626979"/>
          </a:xfrm>
          <a:prstGeom prst="bentConnector3">
            <a:avLst>
              <a:gd name="adj1" fmla="val -35504"/>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E2EFCE03-7A67-4A23-9678-553356778B2F}"/>
              </a:ext>
            </a:extLst>
          </p:cNvPr>
          <p:cNvSpPr txBox="1"/>
          <p:nvPr/>
        </p:nvSpPr>
        <p:spPr>
          <a:xfrm>
            <a:off x="2568955" y="1651593"/>
            <a:ext cx="885179" cy="307777"/>
          </a:xfrm>
          <a:prstGeom prst="rect">
            <a:avLst/>
          </a:prstGeom>
          <a:noFill/>
        </p:spPr>
        <p:txBody>
          <a:bodyPr wrap="none" rtlCol="0">
            <a:spAutoFit/>
          </a:bodyPr>
          <a:lstStyle/>
          <a:p>
            <a:pPr algn="l"/>
            <a:r>
              <a:rPr kumimoji="1" lang="en-US" altLang="ja-JP" sz="1400" b="1" dirty="0">
                <a:latin typeface="Meiryo UI" panose="020B0604030504040204" pitchFamily="50" charset="-128"/>
                <a:ea typeface="Meiryo UI" panose="020B0604030504040204" pitchFamily="50" charset="-128"/>
              </a:rPr>
              <a:t>P=0.01</a:t>
            </a:r>
            <a:endParaRPr kumimoji="1" lang="ja-JP" altLang="en-US" sz="1400" b="1" dirty="0">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EF323E66-D425-42A5-BFCF-6DE4FD6D8056}"/>
              </a:ext>
            </a:extLst>
          </p:cNvPr>
          <p:cNvSpPr txBox="1"/>
          <p:nvPr/>
        </p:nvSpPr>
        <p:spPr>
          <a:xfrm>
            <a:off x="562167" y="1867518"/>
            <a:ext cx="817083" cy="276999"/>
          </a:xfrm>
          <a:prstGeom prst="rect">
            <a:avLst/>
          </a:prstGeom>
          <a:noFill/>
        </p:spPr>
        <p:txBody>
          <a:bodyPr wrap="none" rtlCol="0">
            <a:spAutoFit/>
          </a:bodyPr>
          <a:lstStyle/>
          <a:p>
            <a:pPr algn="l"/>
            <a:r>
              <a:rPr kumimoji="1" lang="en-US" altLang="ja-JP" sz="1200" dirty="0">
                <a:latin typeface="Meiryo UI" panose="020B0604030504040204" pitchFamily="50" charset="-128"/>
                <a:ea typeface="Meiryo UI" panose="020B0604030504040204" pitchFamily="50" charset="-128"/>
              </a:rPr>
              <a:t>(mg/dL)</a:t>
            </a:r>
            <a:endParaRPr kumimoji="1" lang="ja-JP" altLang="en-US" sz="1200" dirty="0">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98EC38CD-EB91-4368-B628-E0C55A9D1CE1}"/>
              </a:ext>
            </a:extLst>
          </p:cNvPr>
          <p:cNvSpPr txBox="1"/>
          <p:nvPr/>
        </p:nvSpPr>
        <p:spPr>
          <a:xfrm>
            <a:off x="7741280" y="5928392"/>
            <a:ext cx="1095172" cy="276999"/>
          </a:xfrm>
          <a:prstGeom prst="rect">
            <a:avLst/>
          </a:prstGeom>
          <a:noFill/>
        </p:spPr>
        <p:txBody>
          <a:bodyPr wrap="none" rtlCol="0">
            <a:spAutoFit/>
          </a:bodyPr>
          <a:lstStyle/>
          <a:p>
            <a:pPr algn="l"/>
            <a:r>
              <a:rPr kumimoji="1" lang="en-US" altLang="ja-JP" sz="1200" dirty="0">
                <a:latin typeface="Meiryo UI" panose="020B0604030504040204" pitchFamily="50" charset="-128"/>
                <a:ea typeface="Meiryo UI" panose="020B0604030504040204" pitchFamily="50" charset="-128"/>
              </a:rPr>
              <a:t>paired t test</a:t>
            </a:r>
            <a:endParaRPr kumimoji="1" lang="ja-JP" altLang="en-US" sz="1200" dirty="0">
              <a:latin typeface="Meiryo UI" panose="020B0604030504040204" pitchFamily="50" charset="-128"/>
              <a:ea typeface="Meiryo UI" panose="020B0604030504040204" pitchFamily="50" charset="-128"/>
            </a:endParaRPr>
          </a:p>
        </p:txBody>
      </p:sp>
      <p:sp>
        <p:nvSpPr>
          <p:cNvPr id="31" name="テキスト ボックス 30">
            <a:extLst>
              <a:ext uri="{FF2B5EF4-FFF2-40B4-BE49-F238E27FC236}">
                <a16:creationId xmlns:a16="http://schemas.microsoft.com/office/drawing/2014/main" id="{DEA8AEFB-A000-4433-862B-031D25639330}"/>
              </a:ext>
            </a:extLst>
          </p:cNvPr>
          <p:cNvSpPr txBox="1"/>
          <p:nvPr/>
        </p:nvSpPr>
        <p:spPr>
          <a:xfrm>
            <a:off x="6296630" y="5928393"/>
            <a:ext cx="941283" cy="276999"/>
          </a:xfrm>
          <a:prstGeom prst="rect">
            <a:avLst/>
          </a:prstGeom>
          <a:noFill/>
        </p:spPr>
        <p:txBody>
          <a:bodyPr wrap="none" rtlCol="0">
            <a:spAutoFit/>
          </a:bodyPr>
          <a:lstStyle/>
          <a:p>
            <a:pPr algn="l"/>
            <a:r>
              <a:rPr kumimoji="1" lang="en-US" altLang="ja-JP" sz="1200" dirty="0" err="1">
                <a:latin typeface="Meiryo UI" panose="020B0604030504040204" pitchFamily="50" charset="-128"/>
                <a:ea typeface="Meiryo UI" panose="020B0604030504040204" pitchFamily="50" charset="-128"/>
              </a:rPr>
              <a:t>mean±SD</a:t>
            </a:r>
            <a:endParaRPr kumimoji="1" lang="ja-JP" altLang="en-US" sz="1200" dirty="0">
              <a:latin typeface="Meiryo UI" panose="020B0604030504040204" pitchFamily="50" charset="-128"/>
              <a:ea typeface="Meiryo UI" panose="020B0604030504040204" pitchFamily="50" charset="-128"/>
            </a:endParaRPr>
          </a:p>
        </p:txBody>
      </p:sp>
      <p:graphicFrame>
        <p:nvGraphicFramePr>
          <p:cNvPr id="32" name="グラフ 31">
            <a:extLst>
              <a:ext uri="{FF2B5EF4-FFF2-40B4-BE49-F238E27FC236}">
                <a16:creationId xmlns:a16="http://schemas.microsoft.com/office/drawing/2014/main" id="{B0A93F42-5FC9-4E35-B96F-8D9C251CF37E}"/>
              </a:ext>
            </a:extLst>
          </p:cNvPr>
          <p:cNvGraphicFramePr/>
          <p:nvPr>
            <p:extLst>
              <p:ext uri="{D42A27DB-BD31-4B8C-83A1-F6EECF244321}">
                <p14:modId xmlns:p14="http://schemas.microsoft.com/office/powerpoint/2010/main" val="4051907802"/>
              </p:ext>
            </p:extLst>
          </p:nvPr>
        </p:nvGraphicFramePr>
        <p:xfrm>
          <a:off x="4795841" y="2109348"/>
          <a:ext cx="3960000" cy="3857988"/>
        </p:xfrm>
        <a:graphic>
          <a:graphicData uri="http://schemas.openxmlformats.org/drawingml/2006/chart">
            <c:chart xmlns:c="http://schemas.openxmlformats.org/drawingml/2006/chart" xmlns:r="http://schemas.openxmlformats.org/officeDocument/2006/relationships" r:id="rId3"/>
          </a:graphicData>
        </a:graphic>
      </p:graphicFrame>
      <p:sp>
        <p:nvSpPr>
          <p:cNvPr id="33" name="テキスト ボックス 32">
            <a:extLst>
              <a:ext uri="{FF2B5EF4-FFF2-40B4-BE49-F238E27FC236}">
                <a16:creationId xmlns:a16="http://schemas.microsoft.com/office/drawing/2014/main" id="{7A945A16-9BA8-419C-A7E0-4756421C6A8A}"/>
              </a:ext>
            </a:extLst>
          </p:cNvPr>
          <p:cNvSpPr txBox="1"/>
          <p:nvPr/>
        </p:nvSpPr>
        <p:spPr>
          <a:xfrm>
            <a:off x="5612262" y="2144517"/>
            <a:ext cx="1189749" cy="307777"/>
          </a:xfrm>
          <a:prstGeom prst="rect">
            <a:avLst/>
          </a:prstGeom>
          <a:noFill/>
        </p:spPr>
        <p:txBody>
          <a:bodyPr wrap="none" rtlCol="0">
            <a:spAutoFit/>
          </a:bodyPr>
          <a:lstStyle/>
          <a:p>
            <a:pPr algn="l"/>
            <a:r>
              <a:rPr kumimoji="1" lang="en-US" altLang="ja-JP" sz="1400" b="1" dirty="0">
                <a:latin typeface="Meiryo UI" panose="020B0604030504040204" pitchFamily="50" charset="-128"/>
                <a:ea typeface="Meiryo UI" panose="020B0604030504040204" pitchFamily="50" charset="-128"/>
              </a:rPr>
              <a:t>59.4±21.6</a:t>
            </a:r>
            <a:endParaRPr kumimoji="1" lang="ja-JP" altLang="en-US" sz="1400" b="1" dirty="0">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D080BDD7-2B30-4187-8D33-A945D2772AD4}"/>
              </a:ext>
            </a:extLst>
          </p:cNvPr>
          <p:cNvSpPr txBox="1"/>
          <p:nvPr/>
        </p:nvSpPr>
        <p:spPr>
          <a:xfrm>
            <a:off x="7237913" y="2555762"/>
            <a:ext cx="1189749" cy="307777"/>
          </a:xfrm>
          <a:prstGeom prst="rect">
            <a:avLst/>
          </a:prstGeom>
          <a:noFill/>
        </p:spPr>
        <p:txBody>
          <a:bodyPr wrap="none" rtlCol="0">
            <a:spAutoFit/>
          </a:bodyPr>
          <a:lstStyle/>
          <a:p>
            <a:pPr algn="l"/>
            <a:r>
              <a:rPr kumimoji="1" lang="en-US" altLang="ja-JP" sz="1400" b="1" dirty="0">
                <a:latin typeface="Meiryo UI" panose="020B0604030504040204" pitchFamily="50" charset="-128"/>
                <a:ea typeface="Meiryo UI" panose="020B0604030504040204" pitchFamily="50" charset="-128"/>
              </a:rPr>
              <a:t>52.2±14.4</a:t>
            </a:r>
            <a:endParaRPr kumimoji="1" lang="ja-JP" altLang="en-US" sz="1400" b="1" dirty="0">
              <a:latin typeface="Meiryo UI" panose="020B0604030504040204" pitchFamily="50" charset="-128"/>
              <a:ea typeface="Meiryo UI" panose="020B0604030504040204" pitchFamily="50" charset="-128"/>
            </a:endParaRPr>
          </a:p>
        </p:txBody>
      </p:sp>
      <p:cxnSp>
        <p:nvCxnSpPr>
          <p:cNvPr id="35" name="コネクタ: カギ線 34">
            <a:extLst>
              <a:ext uri="{FF2B5EF4-FFF2-40B4-BE49-F238E27FC236}">
                <a16:creationId xmlns:a16="http://schemas.microsoft.com/office/drawing/2014/main" id="{04DF8FFC-3225-42F9-B5D3-535D2AB6C1CA}"/>
              </a:ext>
            </a:extLst>
          </p:cNvPr>
          <p:cNvCxnSpPr>
            <a:cxnSpLocks/>
            <a:stCxn id="33" idx="0"/>
            <a:endCxn id="34" idx="0"/>
          </p:cNvCxnSpPr>
          <p:nvPr/>
        </p:nvCxnSpPr>
        <p:spPr>
          <a:xfrm rot="16200000" flipH="1">
            <a:off x="6814339" y="1537314"/>
            <a:ext cx="411245" cy="1625651"/>
          </a:xfrm>
          <a:prstGeom prst="bentConnector3">
            <a:avLst>
              <a:gd name="adj1" fmla="val -55587"/>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82FBAB75-1BEE-407D-9A3B-5C5618EF0D05}"/>
              </a:ext>
            </a:extLst>
          </p:cNvPr>
          <p:cNvSpPr txBox="1"/>
          <p:nvPr/>
        </p:nvSpPr>
        <p:spPr>
          <a:xfrm>
            <a:off x="6500369" y="1581929"/>
            <a:ext cx="885179" cy="307777"/>
          </a:xfrm>
          <a:prstGeom prst="rect">
            <a:avLst/>
          </a:prstGeom>
          <a:noFill/>
        </p:spPr>
        <p:txBody>
          <a:bodyPr wrap="none" rtlCol="0">
            <a:spAutoFit/>
          </a:bodyPr>
          <a:lstStyle/>
          <a:p>
            <a:pPr algn="l"/>
            <a:r>
              <a:rPr kumimoji="1" lang="en-US" altLang="ja-JP" sz="1400" b="1" dirty="0">
                <a:latin typeface="Meiryo UI" panose="020B0604030504040204" pitchFamily="50" charset="-128"/>
                <a:ea typeface="Meiryo UI" panose="020B0604030504040204" pitchFamily="50" charset="-128"/>
              </a:rPr>
              <a:t>P=0.03</a:t>
            </a:r>
            <a:endParaRPr kumimoji="1" lang="ja-JP" altLang="en-US" sz="1400" b="1" dirty="0">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E24984A7-0C9B-428B-9E35-750F4F906DD3}"/>
              </a:ext>
            </a:extLst>
          </p:cNvPr>
          <p:cNvSpPr txBox="1"/>
          <p:nvPr/>
        </p:nvSpPr>
        <p:spPr>
          <a:xfrm>
            <a:off x="4477587" y="1905792"/>
            <a:ext cx="817083" cy="276999"/>
          </a:xfrm>
          <a:prstGeom prst="rect">
            <a:avLst/>
          </a:prstGeom>
          <a:noFill/>
        </p:spPr>
        <p:txBody>
          <a:bodyPr wrap="none" rtlCol="0">
            <a:spAutoFit/>
          </a:bodyPr>
          <a:lstStyle/>
          <a:p>
            <a:pPr algn="l"/>
            <a:r>
              <a:rPr kumimoji="1" lang="en-US" altLang="ja-JP" sz="1200" dirty="0">
                <a:latin typeface="Meiryo UI" panose="020B0604030504040204" pitchFamily="50" charset="-128"/>
                <a:ea typeface="Meiryo UI" panose="020B0604030504040204" pitchFamily="50" charset="-128"/>
              </a:rPr>
              <a:t>(mg/dL)</a:t>
            </a:r>
            <a:endParaRPr kumimoji="1" lang="ja-JP" altLang="en-US" sz="1200" dirty="0">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70BC273A-6408-4E93-B63F-A17EB9531E7F}"/>
              </a:ext>
            </a:extLst>
          </p:cNvPr>
          <p:cNvSpPr txBox="1"/>
          <p:nvPr/>
        </p:nvSpPr>
        <p:spPr>
          <a:xfrm>
            <a:off x="6379085" y="1065298"/>
            <a:ext cx="1127745" cy="461665"/>
          </a:xfrm>
          <a:prstGeom prst="rect">
            <a:avLst/>
          </a:prstGeom>
          <a:noFill/>
        </p:spPr>
        <p:txBody>
          <a:bodyPr wrap="none" rtlCol="0">
            <a:spAutoFit/>
          </a:bodyPr>
          <a:lstStyle/>
          <a:p>
            <a:r>
              <a:rPr kumimoji="1" lang="en-US" altLang="ja-JP" sz="2400" b="1" dirty="0">
                <a:latin typeface="Meiryo UI" panose="020B0604030504040204" pitchFamily="50" charset="-128"/>
                <a:ea typeface="Meiryo UI" panose="020B0604030504040204" pitchFamily="50" charset="-128"/>
              </a:rPr>
              <a:t>MAGE</a:t>
            </a:r>
          </a:p>
        </p:txBody>
      </p:sp>
    </p:spTree>
    <p:extLst>
      <p:ext uri="{BB962C8B-B14F-4D97-AF65-F5344CB8AC3E}">
        <p14:creationId xmlns:p14="http://schemas.microsoft.com/office/powerpoint/2010/main" val="10899220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メイリオ" panose="020B0604030504040204" pitchFamily="50" charset="-128"/>
                <a:ea typeface="メイリオ" panose="020B0604030504040204" pitchFamily="50" charset="-128"/>
              </a:rPr>
              <a:t>結果・結論</a:t>
            </a:r>
            <a:endPar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a:extLst>
              <a:ext uri="{FF2B5EF4-FFF2-40B4-BE49-F238E27FC236}">
                <a16:creationId xmlns:a16="http://schemas.microsoft.com/office/drawing/2014/main" id="{D242EC18-1AA3-4565-9648-AFECB2513206}"/>
              </a:ext>
            </a:extLst>
          </p:cNvPr>
          <p:cNvSpPr txBox="1"/>
          <p:nvPr/>
        </p:nvSpPr>
        <p:spPr>
          <a:xfrm>
            <a:off x="466165" y="1576800"/>
            <a:ext cx="8211670" cy="2031325"/>
          </a:xfrm>
          <a:prstGeom prst="rect">
            <a:avLst/>
          </a:prstGeom>
          <a:noFill/>
        </p:spPr>
        <p:txBody>
          <a:bodyPr wrap="square">
            <a:spAutoFit/>
          </a:bodyPr>
          <a:lstStyle/>
          <a:p>
            <a:pPr marL="285750" indent="-285750" algn="just">
              <a:buClr>
                <a:srgbClr val="D82B83"/>
              </a:buClr>
              <a:buFont typeface="Wingdings" panose="05000000000000000000" pitchFamily="2" charset="2"/>
              <a:buChar char="l"/>
            </a:pP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型糖尿病患者を対象としたクロスオーバー試験の結果、朝食時の超低炭水化物食は</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24</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時間にわたり食後グルコース高値とグルコース変動性を是正することが示された。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著者の</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考察</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sz="1800" kern="100" dirty="0">
                <a:solidFill>
                  <a:srgbClr val="D82B83"/>
                </a:solidFill>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朝食時の低炭水化物食は、</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日の中で最も大きなグルコースの上昇を抑制　</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　　 した。これは全体的な食後高血糖への曝露を減少させ、</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型糖尿病患者の</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血糖変動を改善するには十分と思われる。</a:t>
            </a:r>
            <a:endPar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72E83F02-4FCB-44CF-A159-05E088D092A1}"/>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Chang CR, et al. Am J Clin Nutr 109</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5</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:1302-1309, 2019</a:t>
            </a:r>
          </a:p>
        </p:txBody>
      </p:sp>
    </p:spTree>
    <p:extLst>
      <p:ext uri="{BB962C8B-B14F-4D97-AF65-F5344CB8AC3E}">
        <p14:creationId xmlns:p14="http://schemas.microsoft.com/office/powerpoint/2010/main" val="2615963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B3D331-95DC-48CF-B524-C737C8D41398}"/>
              </a:ext>
            </a:extLst>
          </p:cNvPr>
          <p:cNvSpPr txBox="1"/>
          <p:nvPr/>
        </p:nvSpPr>
        <p:spPr>
          <a:xfrm>
            <a:off x="286872" y="274967"/>
            <a:ext cx="3416320" cy="523220"/>
          </a:xfrm>
          <a:prstGeom prst="rect">
            <a:avLst/>
          </a:prstGeom>
          <a:noFill/>
        </p:spPr>
        <p:txBody>
          <a:bodyPr wrap="none" rtlCol="0" anchor="ctr">
            <a:spAutoFit/>
          </a:bodyPr>
          <a:lstStyle/>
          <a:p>
            <a:r>
              <a:rPr kumimoji="1" lang="ja-JP" altLang="en-US" sz="2800" b="1" dirty="0">
                <a:latin typeface="メイリオ" panose="020B0604030504040204" pitchFamily="50" charset="-128"/>
                <a:ea typeface="メイリオ" panose="020B0604030504040204" pitchFamily="50" charset="-128"/>
              </a:rPr>
              <a:t>研究の限界（抜粋）</a:t>
            </a:r>
          </a:p>
        </p:txBody>
      </p:sp>
      <p:sp>
        <p:nvSpPr>
          <p:cNvPr id="10" name="テキスト ボックス 9">
            <a:extLst>
              <a:ext uri="{FF2B5EF4-FFF2-40B4-BE49-F238E27FC236}">
                <a16:creationId xmlns:a16="http://schemas.microsoft.com/office/drawing/2014/main" id="{7DBE60EE-A12A-4DBB-9B58-187B8CFD85BA}"/>
              </a:ext>
            </a:extLst>
          </p:cNvPr>
          <p:cNvSpPr txBox="1"/>
          <p:nvPr/>
        </p:nvSpPr>
        <p:spPr>
          <a:xfrm>
            <a:off x="461682" y="1711270"/>
            <a:ext cx="8220636" cy="1200329"/>
          </a:xfrm>
          <a:prstGeom prst="rect">
            <a:avLst/>
          </a:prstGeom>
          <a:noFill/>
        </p:spPr>
        <p:txBody>
          <a:bodyPr wrap="square">
            <a:spAutoFit/>
          </a:bodyPr>
          <a:lstStyle/>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血糖コントロール指標や心血管リスク因子、他の健康アウトカムに及ぼす影響を明らかにするためには長期的な介入研究が必要である。</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7020" indent="-285750" algn="just">
              <a:buClr>
                <a:srgbClr val="D82B83"/>
              </a:buClr>
              <a:buFont typeface="Wingdings" panose="05000000000000000000" pitchFamily="2" charset="2"/>
              <a:buChar char="l"/>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本研究では空腹感の主観的評価に影響を及ぼしたメカニズムに関する示唆は得られていない。</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テキスト ボックス 5">
            <a:extLst>
              <a:ext uri="{FF2B5EF4-FFF2-40B4-BE49-F238E27FC236}">
                <a16:creationId xmlns:a16="http://schemas.microsoft.com/office/drawing/2014/main" id="{72F49764-E1D4-4F39-A61E-32E5978515CD}"/>
              </a:ext>
            </a:extLst>
          </p:cNvPr>
          <p:cNvSpPr txBox="1"/>
          <p:nvPr/>
        </p:nvSpPr>
        <p:spPr>
          <a:xfrm>
            <a:off x="4264854" y="6604084"/>
            <a:ext cx="4879146" cy="253916"/>
          </a:xfrm>
          <a:prstGeom prst="rect">
            <a:avLst/>
          </a:prstGeom>
          <a:noFill/>
        </p:spPr>
        <p:txBody>
          <a:bodyPr wrap="square" rtlCol="0">
            <a:spAutoFit/>
          </a:bodyPr>
          <a:lstStyle/>
          <a:p>
            <a:pPr algn="r"/>
            <a:r>
              <a:rPr kumimoji="1" lang="pt-BR" altLang="ja-JP" sz="1050" dirty="0">
                <a:latin typeface="Meiryo UI" panose="020B0604030504040204" pitchFamily="50" charset="-128"/>
                <a:ea typeface="Meiryo UI" panose="020B0604030504040204" pitchFamily="50" charset="-128"/>
              </a:rPr>
              <a:t>Chang CR, et al. Am J Clin Nutr 109</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5</a:t>
            </a:r>
            <a:r>
              <a:rPr kumimoji="1" lang="ja-JP" altLang="pt-BR" sz="1050" dirty="0">
                <a:latin typeface="Meiryo UI" panose="020B0604030504040204" pitchFamily="50" charset="-128"/>
                <a:ea typeface="Meiryo UI" panose="020B0604030504040204" pitchFamily="50" charset="-128"/>
              </a:rPr>
              <a:t>）</a:t>
            </a:r>
            <a:r>
              <a:rPr kumimoji="1" lang="pt-BR" altLang="ja-JP" sz="1050" dirty="0">
                <a:latin typeface="Meiryo UI" panose="020B0604030504040204" pitchFamily="50" charset="-128"/>
                <a:ea typeface="Meiryo UI" panose="020B0604030504040204" pitchFamily="50" charset="-128"/>
              </a:rPr>
              <a:t>:1302-1309, 2019</a:t>
            </a:r>
          </a:p>
        </p:txBody>
      </p:sp>
    </p:spTree>
    <p:extLst>
      <p:ext uri="{BB962C8B-B14F-4D97-AF65-F5344CB8AC3E}">
        <p14:creationId xmlns:p14="http://schemas.microsoft.com/office/powerpoint/2010/main" val="240633151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nchor="ctr">
        <a:spAutoFit/>
      </a:bodyPr>
      <a:lstStyle>
        <a:defPPr algn="ctr">
          <a:defRPr kumimoji="1" sz="1400" b="1" dirty="0" smtClean="0">
            <a:latin typeface="Meiryo UI" panose="020B0604030504040204" pitchFamily="50" charset="-128"/>
            <a:ea typeface="Meiryo UI"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3271</TotalTime>
  <Words>1005</Words>
  <Application>Microsoft Office PowerPoint</Application>
  <PresentationFormat>画面に合わせる (4:3)</PresentationFormat>
  <Paragraphs>92</Paragraphs>
  <Slides>8</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8</vt:i4>
      </vt:variant>
    </vt:vector>
  </HeadingPairs>
  <TitlesOfParts>
    <vt:vector size="16" baseType="lpstr">
      <vt:lpstr>Meiryo UI</vt:lpstr>
      <vt:lpstr>メイリオ</vt:lpstr>
      <vt:lpstr>游明朝</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Hasegawa, Kenichi /JP</cp:lastModifiedBy>
  <cp:revision>50</cp:revision>
  <dcterms:created xsi:type="dcterms:W3CDTF">2020-12-28T01:17:54Z</dcterms:created>
  <dcterms:modified xsi:type="dcterms:W3CDTF">2021-10-20T01:52:16Z</dcterms:modified>
</cp:coreProperties>
</file>