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19" r:id="rId2"/>
    <p:sldId id="335" r:id="rId3"/>
    <p:sldId id="340" r:id="rId4"/>
    <p:sldId id="329" r:id="rId5"/>
    <p:sldId id="330" r:id="rId6"/>
    <p:sldId id="341" r:id="rId7"/>
    <p:sldId id="324" r:id="rId8"/>
    <p:sldId id="325"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AF3"/>
    <a:srgbClr val="F2F3F3"/>
    <a:srgbClr val="F4D1A7"/>
    <a:srgbClr val="C5CCDE"/>
    <a:srgbClr val="F1C8C6"/>
    <a:srgbClr val="D5E3C4"/>
    <a:srgbClr val="D82B83"/>
    <a:srgbClr val="C59CC7"/>
    <a:srgbClr val="89BADD"/>
    <a:srgbClr val="98C4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1710" y="102"/>
      </p:cViewPr>
      <p:guideLst/>
    </p:cSldViewPr>
  </p:slideViewPr>
  <p:notesTextViewPr>
    <p:cViewPr>
      <p:scale>
        <a:sx n="1" d="1"/>
        <a:sy n="1" d="1"/>
      </p:scale>
      <p:origin x="0" y="0"/>
    </p:cViewPr>
  </p:notesTextViewPr>
  <p:sorterViewPr>
    <p:cViewPr>
      <p:scale>
        <a:sx n="100" d="100"/>
        <a:sy n="100" d="100"/>
      </p:scale>
      <p:origin x="0" y="-4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D6D59DCB-4B12-4304-826C-FF30B04D0DB1}"/>
    <pc:docChg chg="undo custSel modSld">
      <pc:chgData name="小池 龍之" userId="f53a0154-d3a6-4995-a654-bafaeb40b6fd" providerId="ADAL" clId="{D6D59DCB-4B12-4304-826C-FF30B04D0DB1}" dt="2021-12-07T06:22:54.371" v="170" actId="1076"/>
      <pc:docMkLst>
        <pc:docMk/>
      </pc:docMkLst>
      <pc:sldChg chg="modSp mod">
        <pc:chgData name="小池 龍之" userId="f53a0154-d3a6-4995-a654-bafaeb40b6fd" providerId="ADAL" clId="{D6D59DCB-4B12-4304-826C-FF30B04D0DB1}" dt="2021-12-07T06:22:54.371" v="170" actId="1076"/>
        <pc:sldMkLst>
          <pc:docMk/>
          <pc:sldMk cId="1175845846" sldId="319"/>
        </pc:sldMkLst>
        <pc:spChg chg="mod">
          <ac:chgData name="小池 龍之" userId="f53a0154-d3a6-4995-a654-bafaeb40b6fd" providerId="ADAL" clId="{D6D59DCB-4B12-4304-826C-FF30B04D0DB1}" dt="2021-12-07T06:22:54.371" v="170" actId="1076"/>
          <ac:spMkLst>
            <pc:docMk/>
            <pc:sldMk cId="1175845846" sldId="319"/>
            <ac:spMk id="6" creationId="{6D767FBF-37D0-4F1F-AE5E-3EB5523B48B0}"/>
          </ac:spMkLst>
        </pc:spChg>
      </pc:sldChg>
      <pc:sldChg chg="addSp modSp mod">
        <pc:chgData name="小池 龍之" userId="f53a0154-d3a6-4995-a654-bafaeb40b6fd" providerId="ADAL" clId="{D6D59DCB-4B12-4304-826C-FF30B04D0DB1}" dt="2021-12-07T05:09:04.721" v="167" actId="1036"/>
        <pc:sldMkLst>
          <pc:docMk/>
          <pc:sldMk cId="2615963827" sldId="324"/>
        </pc:sldMkLst>
        <pc:spChg chg="add mod">
          <ac:chgData name="小池 龍之" userId="f53a0154-d3a6-4995-a654-bafaeb40b6fd" providerId="ADAL" clId="{D6D59DCB-4B12-4304-826C-FF30B04D0DB1}" dt="2021-12-07T05:04:10.275" v="63"/>
          <ac:spMkLst>
            <pc:docMk/>
            <pc:sldMk cId="2615963827" sldId="324"/>
            <ac:spMk id="6" creationId="{7A3413FB-B0C1-4BB8-BAA4-C36876CE5190}"/>
          </ac:spMkLst>
        </pc:spChg>
        <pc:spChg chg="mod">
          <ac:chgData name="小池 龍之" userId="f53a0154-d3a6-4995-a654-bafaeb40b6fd" providerId="ADAL" clId="{D6D59DCB-4B12-4304-826C-FF30B04D0DB1}" dt="2021-12-07T05:09:04.721" v="167" actId="1036"/>
          <ac:spMkLst>
            <pc:docMk/>
            <pc:sldMk cId="2615963827" sldId="324"/>
            <ac:spMk id="13" creationId="{D242EC18-1AA3-4565-9648-AFECB2513206}"/>
          </ac:spMkLst>
        </pc:spChg>
      </pc:sldChg>
      <pc:sldChg chg="addSp modSp mod">
        <pc:chgData name="小池 龍之" userId="f53a0154-d3a6-4995-a654-bafaeb40b6fd" providerId="ADAL" clId="{D6D59DCB-4B12-4304-826C-FF30B04D0DB1}" dt="2021-12-07T05:05:12.826" v="99" actId="1076"/>
        <pc:sldMkLst>
          <pc:docMk/>
          <pc:sldMk cId="2406331514" sldId="325"/>
        </pc:sldMkLst>
        <pc:spChg chg="add mod">
          <ac:chgData name="小池 龍之" userId="f53a0154-d3a6-4995-a654-bafaeb40b6fd" providerId="ADAL" clId="{D6D59DCB-4B12-4304-826C-FF30B04D0DB1}" dt="2021-12-07T05:04:12.129" v="64"/>
          <ac:spMkLst>
            <pc:docMk/>
            <pc:sldMk cId="2406331514" sldId="325"/>
            <ac:spMk id="5" creationId="{E7FEBA99-8DDC-45DF-9DE1-3958D472D495}"/>
          </ac:spMkLst>
        </pc:spChg>
        <pc:spChg chg="mod">
          <ac:chgData name="小池 龍之" userId="f53a0154-d3a6-4995-a654-bafaeb40b6fd" providerId="ADAL" clId="{D6D59DCB-4B12-4304-826C-FF30B04D0DB1}" dt="2021-12-07T05:05:12.826" v="99" actId="1076"/>
          <ac:spMkLst>
            <pc:docMk/>
            <pc:sldMk cId="2406331514" sldId="325"/>
            <ac:spMk id="10" creationId="{7DBE60EE-A12A-4DBB-9B58-187B8CFD85BA}"/>
          </ac:spMkLst>
        </pc:spChg>
      </pc:sldChg>
      <pc:sldChg chg="addSp modSp mod">
        <pc:chgData name="小池 龍之" userId="f53a0154-d3a6-4995-a654-bafaeb40b6fd" providerId="ADAL" clId="{D6D59DCB-4B12-4304-826C-FF30B04D0DB1}" dt="2021-12-07T05:03:55.740" v="60" actId="1582"/>
        <pc:sldMkLst>
          <pc:docMk/>
          <pc:sldMk cId="1376071645" sldId="329"/>
        </pc:sldMkLst>
        <pc:spChg chg="add mod">
          <ac:chgData name="小池 龍之" userId="f53a0154-d3a6-4995-a654-bafaeb40b6fd" providerId="ADAL" clId="{D6D59DCB-4B12-4304-826C-FF30B04D0DB1}" dt="2021-12-07T05:03:55.740" v="60" actId="1582"/>
          <ac:spMkLst>
            <pc:docMk/>
            <pc:sldMk cId="1376071645" sldId="329"/>
            <ac:spMk id="6" creationId="{3BA02521-869F-4637-B8CA-F0477B5FE7FD}"/>
          </ac:spMkLst>
        </pc:spChg>
      </pc:sldChg>
      <pc:sldChg chg="addSp delSp modSp mod">
        <pc:chgData name="小池 龍之" userId="f53a0154-d3a6-4995-a654-bafaeb40b6fd" providerId="ADAL" clId="{D6D59DCB-4B12-4304-826C-FF30B04D0DB1}" dt="2021-12-07T05:04:52.430" v="90"/>
        <pc:sldMkLst>
          <pc:docMk/>
          <pc:sldMk cId="3114367138" sldId="330"/>
        </pc:sldMkLst>
        <pc:spChg chg="mod">
          <ac:chgData name="小池 龍之" userId="f53a0154-d3a6-4995-a654-bafaeb40b6fd" providerId="ADAL" clId="{D6D59DCB-4B12-4304-826C-FF30B04D0DB1}" dt="2021-12-07T05:04:45.589" v="88" actId="1037"/>
          <ac:spMkLst>
            <pc:docMk/>
            <pc:sldMk cId="3114367138" sldId="330"/>
            <ac:spMk id="12" creationId="{C39F6344-28C8-48AB-B533-2008738D25F1}"/>
          </ac:spMkLst>
        </pc:spChg>
        <pc:spChg chg="mod">
          <ac:chgData name="小池 龍之" userId="f53a0154-d3a6-4995-a654-bafaeb40b6fd" providerId="ADAL" clId="{D6D59DCB-4B12-4304-826C-FF30B04D0DB1}" dt="2021-12-07T05:04:45.589" v="88" actId="1037"/>
          <ac:spMkLst>
            <pc:docMk/>
            <pc:sldMk cId="3114367138" sldId="330"/>
            <ac:spMk id="13" creationId="{74D5EAFB-6067-4AE0-BD42-52083B3449DB}"/>
          </ac:spMkLst>
        </pc:spChg>
        <pc:spChg chg="mod">
          <ac:chgData name="小池 龍之" userId="f53a0154-d3a6-4995-a654-bafaeb40b6fd" providerId="ADAL" clId="{D6D59DCB-4B12-4304-826C-FF30B04D0DB1}" dt="2021-12-07T05:04:45.589" v="88" actId="1037"/>
          <ac:spMkLst>
            <pc:docMk/>
            <pc:sldMk cId="3114367138" sldId="330"/>
            <ac:spMk id="14" creationId="{39E631B5-9A97-4ABB-BDAE-0C3F7A445487}"/>
          </ac:spMkLst>
        </pc:spChg>
        <pc:spChg chg="add del mod">
          <ac:chgData name="小池 龍之" userId="f53a0154-d3a6-4995-a654-bafaeb40b6fd" providerId="ADAL" clId="{D6D59DCB-4B12-4304-826C-FF30B04D0DB1}" dt="2021-12-07T05:04:48.330" v="89" actId="478"/>
          <ac:spMkLst>
            <pc:docMk/>
            <pc:sldMk cId="3114367138" sldId="330"/>
            <ac:spMk id="16" creationId="{D26067C0-0E3F-467A-89E8-BD8028AA82CA}"/>
          </ac:spMkLst>
        </pc:spChg>
        <pc:spChg chg="add mod">
          <ac:chgData name="小池 龍之" userId="f53a0154-d3a6-4995-a654-bafaeb40b6fd" providerId="ADAL" clId="{D6D59DCB-4B12-4304-826C-FF30B04D0DB1}" dt="2021-12-07T05:04:52.430" v="90"/>
          <ac:spMkLst>
            <pc:docMk/>
            <pc:sldMk cId="3114367138" sldId="330"/>
            <ac:spMk id="17" creationId="{9ECDC75E-AAB7-414D-AB22-468E7A7CC4E9}"/>
          </ac:spMkLst>
        </pc:spChg>
        <pc:graphicFrameChg chg="mod modGraphic">
          <ac:chgData name="小池 龍之" userId="f53a0154-d3a6-4995-a654-bafaeb40b6fd" providerId="ADAL" clId="{D6D59DCB-4B12-4304-826C-FF30B04D0DB1}" dt="2021-12-07T05:04:45.589" v="88" actId="1037"/>
          <ac:graphicFrameMkLst>
            <pc:docMk/>
            <pc:sldMk cId="3114367138" sldId="330"/>
            <ac:graphicFrameMk id="11" creationId="{2912BBC1-719C-4CF7-BE71-AB700F8CC7E6}"/>
          </ac:graphicFrameMkLst>
        </pc:graphicFrameChg>
        <pc:picChg chg="mod">
          <ac:chgData name="小池 龍之" userId="f53a0154-d3a6-4995-a654-bafaeb40b6fd" providerId="ADAL" clId="{D6D59DCB-4B12-4304-826C-FF30B04D0DB1}" dt="2021-12-07T05:04:45.589" v="88" actId="1037"/>
          <ac:picMkLst>
            <pc:docMk/>
            <pc:sldMk cId="3114367138" sldId="330"/>
            <ac:picMk id="3" creationId="{CC01765D-298C-49EF-849A-A3E48F8545C1}"/>
          </ac:picMkLst>
        </pc:picChg>
        <pc:picChg chg="mod ord">
          <ac:chgData name="小池 龍之" userId="f53a0154-d3a6-4995-a654-bafaeb40b6fd" providerId="ADAL" clId="{D6D59DCB-4B12-4304-826C-FF30B04D0DB1}" dt="2021-12-07T05:04:45.589" v="88" actId="1037"/>
          <ac:picMkLst>
            <pc:docMk/>
            <pc:sldMk cId="3114367138" sldId="330"/>
            <ac:picMk id="9" creationId="{9AB49751-6BCD-4DFA-A01A-F2D216D4D5C5}"/>
          </ac:picMkLst>
        </pc:picChg>
        <pc:picChg chg="mod">
          <ac:chgData name="小池 龍之" userId="f53a0154-d3a6-4995-a654-bafaeb40b6fd" providerId="ADAL" clId="{D6D59DCB-4B12-4304-826C-FF30B04D0DB1}" dt="2021-12-07T05:04:45.589" v="88" actId="1037"/>
          <ac:picMkLst>
            <pc:docMk/>
            <pc:sldMk cId="3114367138" sldId="330"/>
            <ac:picMk id="15" creationId="{2A7DEE84-5F88-400D-8451-88C6253B3896}"/>
          </ac:picMkLst>
        </pc:picChg>
      </pc:sldChg>
      <pc:sldChg chg="modSp mod">
        <pc:chgData name="小池 龍之" userId="f53a0154-d3a6-4995-a654-bafaeb40b6fd" providerId="ADAL" clId="{D6D59DCB-4B12-4304-826C-FF30B04D0DB1}" dt="2021-12-07T04:49:13.031" v="0" actId="20577"/>
        <pc:sldMkLst>
          <pc:docMk/>
          <pc:sldMk cId="3178240749" sldId="340"/>
        </pc:sldMkLst>
        <pc:spChg chg="mod">
          <ac:chgData name="小池 龍之" userId="f53a0154-d3a6-4995-a654-bafaeb40b6fd" providerId="ADAL" clId="{D6D59DCB-4B12-4304-826C-FF30B04D0DB1}" dt="2021-12-07T04:49:13.031" v="0" actId="20577"/>
          <ac:spMkLst>
            <pc:docMk/>
            <pc:sldMk cId="3178240749" sldId="340"/>
            <ac:spMk id="23" creationId="{CA1FD072-8552-4CC8-8778-884905FC38D0}"/>
          </ac:spMkLst>
        </pc:spChg>
      </pc:sldChg>
      <pc:sldChg chg="addSp modSp mod">
        <pc:chgData name="小池 龍之" userId="f53a0154-d3a6-4995-a654-bafaeb40b6fd" providerId="ADAL" clId="{D6D59DCB-4B12-4304-826C-FF30B04D0DB1}" dt="2021-12-07T05:04:32.889" v="74" actId="1036"/>
        <pc:sldMkLst>
          <pc:docMk/>
          <pc:sldMk cId="1078054914" sldId="341"/>
        </pc:sldMkLst>
        <pc:spChg chg="add mod">
          <ac:chgData name="小池 龍之" userId="f53a0154-d3a6-4995-a654-bafaeb40b6fd" providerId="ADAL" clId="{D6D59DCB-4B12-4304-826C-FF30B04D0DB1}" dt="2021-12-07T05:04:01.401" v="62"/>
          <ac:spMkLst>
            <pc:docMk/>
            <pc:sldMk cId="1078054914" sldId="341"/>
            <ac:spMk id="10" creationId="{138D1CE9-5F39-48FE-A20D-7EEB885432A2}"/>
          </ac:spMkLst>
        </pc:spChg>
        <pc:spChg chg="mod">
          <ac:chgData name="小池 龍之" userId="f53a0154-d3a6-4995-a654-bafaeb40b6fd" providerId="ADAL" clId="{D6D59DCB-4B12-4304-826C-FF30B04D0DB1}" dt="2021-12-07T05:04:32.889" v="74" actId="1036"/>
          <ac:spMkLst>
            <pc:docMk/>
            <pc:sldMk cId="1078054914" sldId="341"/>
            <ac:spMk id="12" creationId="{C39F6344-28C8-48AB-B533-2008738D25F1}"/>
          </ac:spMkLst>
        </pc:spChg>
        <pc:spChg chg="mod">
          <ac:chgData name="小池 龍之" userId="f53a0154-d3a6-4995-a654-bafaeb40b6fd" providerId="ADAL" clId="{D6D59DCB-4B12-4304-826C-FF30B04D0DB1}" dt="2021-12-07T05:04:32.889" v="74" actId="1036"/>
          <ac:spMkLst>
            <pc:docMk/>
            <pc:sldMk cId="1078054914" sldId="341"/>
            <ac:spMk id="13" creationId="{74D5EAFB-6067-4AE0-BD42-52083B3449DB}"/>
          </ac:spMkLst>
        </pc:spChg>
        <pc:spChg chg="mod">
          <ac:chgData name="小池 龍之" userId="f53a0154-d3a6-4995-a654-bafaeb40b6fd" providerId="ADAL" clId="{D6D59DCB-4B12-4304-826C-FF30B04D0DB1}" dt="2021-12-07T05:04:32.889" v="74" actId="1036"/>
          <ac:spMkLst>
            <pc:docMk/>
            <pc:sldMk cId="1078054914" sldId="341"/>
            <ac:spMk id="14" creationId="{39E631B5-9A97-4ABB-BDAE-0C3F7A445487}"/>
          </ac:spMkLst>
        </pc:spChg>
        <pc:graphicFrameChg chg="mod modGraphic">
          <ac:chgData name="小池 龍之" userId="f53a0154-d3a6-4995-a654-bafaeb40b6fd" providerId="ADAL" clId="{D6D59DCB-4B12-4304-826C-FF30B04D0DB1}" dt="2021-12-07T05:04:32.889" v="74" actId="1036"/>
          <ac:graphicFrameMkLst>
            <pc:docMk/>
            <pc:sldMk cId="1078054914" sldId="341"/>
            <ac:graphicFrameMk id="18" creationId="{B9C1C27A-A812-4DDD-9146-D9887A6C30CF}"/>
          </ac:graphicFrameMkLst>
        </pc:graphicFrameChg>
        <pc:picChg chg="mod ord">
          <ac:chgData name="小池 龍之" userId="f53a0154-d3a6-4995-a654-bafaeb40b6fd" providerId="ADAL" clId="{D6D59DCB-4B12-4304-826C-FF30B04D0DB1}" dt="2021-12-07T05:04:32.889" v="74" actId="1036"/>
          <ac:picMkLst>
            <pc:docMk/>
            <pc:sldMk cId="1078054914" sldId="341"/>
            <ac:picMk id="9" creationId="{9AB49751-6BCD-4DFA-A01A-F2D216D4D5C5}"/>
          </ac:picMkLst>
        </pc:picChg>
        <pc:picChg chg="mod">
          <ac:chgData name="小池 龍之" userId="f53a0154-d3a6-4995-a654-bafaeb40b6fd" providerId="ADAL" clId="{D6D59DCB-4B12-4304-826C-FF30B04D0DB1}" dt="2021-12-07T05:04:32.889" v="74" actId="1036"/>
          <ac:picMkLst>
            <pc:docMk/>
            <pc:sldMk cId="1078054914" sldId="341"/>
            <ac:picMk id="17" creationId="{EA3AC8A6-E149-43D0-8C2F-961D0B791A9A}"/>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2021/12/23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2021/12/23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25865" y="3278723"/>
            <a:ext cx="8344025" cy="584775"/>
          </a:xfrm>
          <a:prstGeom prst="rect">
            <a:avLst/>
          </a:prstGeom>
          <a:noFill/>
        </p:spPr>
        <p:txBody>
          <a:bodyPr wrap="square" rtlCol="0">
            <a:spAutoFit/>
          </a:bodyPr>
          <a:lstStyle/>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Are people with metabolically healthy obesity really</a:t>
            </a:r>
            <a:r>
              <a:rPr lang="ja-JP" altLang="en-US" sz="1600" kern="100" dirty="0">
                <a:latin typeface="Meiryo UI" panose="020B0604030504040204" pitchFamily="50" charset="-128"/>
                <a:ea typeface="Meiryo UI" panose="020B0604030504040204" pitchFamily="50" charset="-128"/>
                <a:cs typeface="Calibri" panose="020F0502020204030204" pitchFamily="34" charset="0"/>
              </a:rPr>
              <a:t> </a:t>
            </a:r>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healthy? </a:t>
            </a:r>
          </a:p>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A prospective cohort study of 381,363 UK Biobank participants</a:t>
            </a:r>
            <a:endParaRPr lang="ja-JP" altLang="ja-JP" sz="1600" kern="100" dirty="0">
              <a:effectLst/>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25866" y="1205695"/>
            <a:ext cx="8547805" cy="1615827"/>
          </a:xfrm>
          <a:prstGeom prst="rect">
            <a:avLst/>
          </a:prstGeom>
          <a:noFill/>
        </p:spPr>
        <p:txBody>
          <a:bodyPr wrap="square" rtlCol="0">
            <a:spAutoFit/>
          </a:bodyPr>
          <a:lstStyle/>
          <a:p>
            <a:r>
              <a:rPr kumimoji="1" lang="ja-JP" altLang="en-US" sz="3300" b="1" dirty="0">
                <a:solidFill>
                  <a:srgbClr val="002060"/>
                </a:solidFill>
                <a:latin typeface="Meiryo UI" panose="020B0604030504040204" pitchFamily="50" charset="-128"/>
                <a:ea typeface="Meiryo UI" panose="020B0604030504040204" pitchFamily="50" charset="-128"/>
              </a:rPr>
              <a:t>「代謝的に健康な肥満」は本当に健康か？</a:t>
            </a:r>
          </a:p>
          <a:p>
            <a:r>
              <a:rPr kumimoji="1" lang="ja-JP" altLang="en-US" sz="3300" b="1" dirty="0">
                <a:solidFill>
                  <a:srgbClr val="002060"/>
                </a:solidFill>
                <a:latin typeface="Meiryo UI" panose="020B0604030504040204" pitchFamily="50" charset="-128"/>
                <a:ea typeface="Meiryo UI" panose="020B0604030504040204" pitchFamily="50" charset="-128"/>
              </a:rPr>
              <a:t>参加者</a:t>
            </a:r>
            <a:r>
              <a:rPr kumimoji="1" lang="en-US" altLang="ja-JP" sz="3300" b="1" dirty="0">
                <a:solidFill>
                  <a:srgbClr val="002060"/>
                </a:solidFill>
                <a:latin typeface="Meiryo UI" panose="020B0604030504040204" pitchFamily="50" charset="-128"/>
                <a:ea typeface="Meiryo UI" panose="020B0604030504040204" pitchFamily="50" charset="-128"/>
              </a:rPr>
              <a:t>381,363</a:t>
            </a:r>
            <a:r>
              <a:rPr kumimoji="1" lang="ja-JP" altLang="en-US" sz="3300" b="1" dirty="0">
                <a:solidFill>
                  <a:srgbClr val="002060"/>
                </a:solidFill>
                <a:latin typeface="Meiryo UI" panose="020B0604030504040204" pitchFamily="50" charset="-128"/>
                <a:ea typeface="Meiryo UI" panose="020B0604030504040204" pitchFamily="50" charset="-128"/>
              </a:rPr>
              <a:t>名の</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前向きコホート研究</a:t>
            </a:r>
            <a:r>
              <a:rPr kumimoji="1" lang="en-US" altLang="ja-JP" sz="3300" b="1" dirty="0">
                <a:solidFill>
                  <a:srgbClr val="002060"/>
                </a:solidFill>
                <a:latin typeface="Meiryo UI" panose="020B0604030504040204" pitchFamily="50" charset="-128"/>
                <a:ea typeface="Meiryo UI" panose="020B0604030504040204" pitchFamily="50" charset="-128"/>
              </a:rPr>
              <a:t>UK Biobank</a:t>
            </a:r>
            <a:endParaRPr kumimoji="1" lang="ja-JP" altLang="en-US" sz="3300" b="1" u="sng"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25866" y="4076660"/>
            <a:ext cx="5657318" cy="338554"/>
          </a:xfrm>
          <a:prstGeom prst="rect">
            <a:avLst/>
          </a:prstGeom>
          <a:noFill/>
        </p:spPr>
        <p:txBody>
          <a:bodyPr wrap="none" rtlCol="0">
            <a:spAutoFit/>
          </a:bodyPr>
          <a:lstStyle/>
          <a:p>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Zhou Z, et al. </a:t>
            </a:r>
            <a:r>
              <a:rPr lang="en-US" altLang="ja-JP" sz="1600" kern="100" dirty="0" err="1">
                <a:effectLst/>
                <a:latin typeface="Meiryo UI" panose="020B0604030504040204" pitchFamily="50" charset="-128"/>
                <a:ea typeface="Meiryo UI" panose="020B0604030504040204" pitchFamily="50" charset="-128"/>
                <a:cs typeface="Times New Roman" panose="02020603050405020304" pitchFamily="18" charset="0"/>
              </a:rPr>
              <a:t>Diabetologia</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64</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9</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1963-1972, 2021</a:t>
            </a:r>
            <a:endParaRPr kumimoji="1"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D767FBF-37D0-4F1F-AE5E-3EB5523B48B0}"/>
              </a:ext>
            </a:extLst>
          </p:cNvPr>
          <p:cNvSpPr txBox="1"/>
          <p:nvPr/>
        </p:nvSpPr>
        <p:spPr>
          <a:xfrm>
            <a:off x="7001435" y="6611779"/>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MAT-JP-2111479-1.0-12/2021</a:t>
            </a:r>
            <a:endParaRPr lang="ja-JP" altLang="en-US" sz="1000" dirty="0"/>
          </a:p>
        </p:txBody>
      </p:sp>
    </p:spTree>
    <p:extLst>
      <p:ext uri="{BB962C8B-B14F-4D97-AF65-F5344CB8AC3E}">
        <p14:creationId xmlns:p14="http://schemas.microsoft.com/office/powerpoint/2010/main" val="1175845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研究概要①</a:t>
            </a:r>
          </a:p>
        </p:txBody>
      </p:sp>
      <p:grpSp>
        <p:nvGrpSpPr>
          <p:cNvPr id="20" name="グループ化 19">
            <a:extLst>
              <a:ext uri="{FF2B5EF4-FFF2-40B4-BE49-F238E27FC236}">
                <a16:creationId xmlns:a16="http://schemas.microsoft.com/office/drawing/2014/main" id="{60C6896F-F9F0-41FA-BA38-E755A8111144}"/>
              </a:ext>
            </a:extLst>
          </p:cNvPr>
          <p:cNvGrpSpPr/>
          <p:nvPr/>
        </p:nvGrpSpPr>
        <p:grpSpPr>
          <a:xfrm>
            <a:off x="371239" y="1492917"/>
            <a:ext cx="1152000" cy="490087"/>
            <a:chOff x="286872" y="2822073"/>
            <a:chExt cx="1152000" cy="490087"/>
          </a:xfrm>
        </p:grpSpPr>
        <p:sp>
          <p:nvSpPr>
            <p:cNvPr id="12" name="四角形: 角を丸くする 11">
              <a:extLst>
                <a:ext uri="{FF2B5EF4-FFF2-40B4-BE49-F238E27FC236}">
                  <a16:creationId xmlns:a16="http://schemas.microsoft.com/office/drawing/2014/main" id="{EE49A118-E03D-4BF5-BEEB-17F3050B76D0}"/>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69DE1678-DC22-4E3D-9F8A-2E25CC66E989}"/>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背景</a:t>
              </a:r>
            </a:p>
          </p:txBody>
        </p:sp>
      </p:gr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406958"/>
            <a:ext cx="7236000" cy="4801314"/>
          </a:xfrm>
          <a:prstGeom prst="rect">
            <a:avLst/>
          </a:prstGeom>
          <a:noFill/>
        </p:spPr>
        <p:txBody>
          <a:bodyPr wrap="square" rtlCol="0">
            <a:spAutoFit/>
          </a:bodyPr>
          <a:lstStyle/>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代謝プロファイルが正常な肥満者は「代謝的に健康な肥満（</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metabolically healthy obesity</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 </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MHO</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）」と呼ばれることがあるが、この集団が実際に“健康”であるかどうかは明らかではない。</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MHO</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およびその経過と全死亡、糖尿病、動脈硬化性心血管疾患（</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ASCVD</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）、心不全、呼吸器疾患との関連を明らかにする。</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endParaRPr kumimoji="1" lang="en-US" altLang="ja-JP" dirty="0">
              <a:solidFill>
                <a:prstClr val="black"/>
              </a:solidFill>
              <a:latin typeface="Meiryo UI" panose="020B0604030504040204" pitchFamily="50" charset="-128"/>
              <a:ea typeface="Meiryo UI" panose="020B0604030504040204" pitchFamily="50" charset="-128"/>
            </a:endParaRPr>
          </a:p>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英国の一般集団を対象とした前向きコホート研究</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UK Biobank</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に</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2007</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年に登録され、低体重ではなく、身長、体重、血中マーカーの完全なデータを有する</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381,363</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例</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endParaRPr kumimoji="1" lang="en-US" altLang="ja-JP" dirty="0">
              <a:solidFill>
                <a:prstClr val="black"/>
              </a:solidFill>
              <a:latin typeface="Meiryo UI" panose="020B0604030504040204" pitchFamily="50" charset="-128"/>
              <a:ea typeface="Meiryo UI" panose="020B0604030504040204" pitchFamily="50" charset="-128"/>
            </a:endParaRPr>
          </a:p>
          <a:p>
            <a:pPr>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BMI≧30kg/㎡</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を肥満に分類し、以下</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項目のうち</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4</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項目以上を満たす者を代謝的に健康と見なした。</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①収縮期血圧＜</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130mmHg/</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拡張期血圧＜</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80mmHg</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かつ降圧薬なし　②</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CRP</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3mg/L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③トリグリセライド＜</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2.3mmol/L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④</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LDL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コレステロール　＜</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3mmol/L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かつ脂質低下薬なし　⑤</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HDL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コレステロール＞</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1mmol/L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⑥</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HbA1c</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％かつ糖尿病治療薬なし</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Zhou Z,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1963-1972, 2021</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2568690"/>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grpSp>
        <p:nvGrpSpPr>
          <p:cNvPr id="18" name="グループ化 17">
            <a:extLst>
              <a:ext uri="{FF2B5EF4-FFF2-40B4-BE49-F238E27FC236}">
                <a16:creationId xmlns:a16="http://schemas.microsoft.com/office/drawing/2014/main" id="{BB7A3312-4736-4A9B-B790-75F2475E57C4}"/>
              </a:ext>
            </a:extLst>
          </p:cNvPr>
          <p:cNvGrpSpPr/>
          <p:nvPr/>
        </p:nvGrpSpPr>
        <p:grpSpPr>
          <a:xfrm>
            <a:off x="371239" y="3533172"/>
            <a:ext cx="1152000" cy="490087"/>
            <a:chOff x="286872" y="2822073"/>
            <a:chExt cx="1152000" cy="490087"/>
          </a:xfrm>
        </p:grpSpPr>
        <p:sp>
          <p:nvSpPr>
            <p:cNvPr id="19" name="四角形: 角を丸くする 18">
              <a:extLst>
                <a:ext uri="{FF2B5EF4-FFF2-40B4-BE49-F238E27FC236}">
                  <a16:creationId xmlns:a16="http://schemas.microsoft.com/office/drawing/2014/main" id="{944605A6-C5AB-440F-99D8-371ACE5963D2}"/>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9295C63-54D9-4860-9FEB-077832C5A109}"/>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p>
          </p:txBody>
        </p:sp>
      </p:grpSp>
      <p:grpSp>
        <p:nvGrpSpPr>
          <p:cNvPr id="24" name="グループ化 23">
            <a:extLst>
              <a:ext uri="{FF2B5EF4-FFF2-40B4-BE49-F238E27FC236}">
                <a16:creationId xmlns:a16="http://schemas.microsoft.com/office/drawing/2014/main" id="{2C77E5BF-1D5C-4E0D-9A8A-57C456A3CF67}"/>
              </a:ext>
            </a:extLst>
          </p:cNvPr>
          <p:cNvGrpSpPr/>
          <p:nvPr/>
        </p:nvGrpSpPr>
        <p:grpSpPr>
          <a:xfrm>
            <a:off x="371239" y="4462929"/>
            <a:ext cx="1152000" cy="490087"/>
            <a:chOff x="286872" y="2822073"/>
            <a:chExt cx="1152000" cy="490087"/>
          </a:xfrm>
        </p:grpSpPr>
        <p:sp>
          <p:nvSpPr>
            <p:cNvPr id="25" name="四角形: 角を丸くする 24">
              <a:extLst>
                <a:ext uri="{FF2B5EF4-FFF2-40B4-BE49-F238E27FC236}">
                  <a16:creationId xmlns:a16="http://schemas.microsoft.com/office/drawing/2014/main" id="{EF1F90F9-36C2-43D7-A888-310591234AFA}"/>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03540356-348C-4ABE-A5D7-D28B9A47E766}"/>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p>
          </p:txBody>
        </p:sp>
      </p:grpSp>
    </p:spTree>
    <p:extLst>
      <p:ext uri="{BB962C8B-B14F-4D97-AF65-F5344CB8AC3E}">
        <p14:creationId xmlns:p14="http://schemas.microsoft.com/office/powerpoint/2010/main" val="2847780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研究概要②</a:t>
            </a:r>
          </a:p>
        </p:txBody>
      </p:sp>
      <p:sp>
        <p:nvSpPr>
          <p:cNvPr id="12" name="四角形: 角を丸くする 11">
            <a:extLst>
              <a:ext uri="{FF2B5EF4-FFF2-40B4-BE49-F238E27FC236}">
                <a16:creationId xmlns:a16="http://schemas.microsoft.com/office/drawing/2014/main" id="{EE49A118-E03D-4BF5-BEEB-17F3050B76D0}"/>
              </a:ext>
            </a:extLst>
          </p:cNvPr>
          <p:cNvSpPr/>
          <p:nvPr/>
        </p:nvSpPr>
        <p:spPr>
          <a:xfrm>
            <a:off x="371239" y="1330871"/>
            <a:ext cx="1152000" cy="798872"/>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256487"/>
            <a:ext cx="7234332" cy="4247317"/>
          </a:xfrm>
          <a:prstGeom prst="rect">
            <a:avLst/>
          </a:prstGeom>
          <a:noFill/>
        </p:spPr>
        <p:txBody>
          <a:bodyPr wrap="square" rtlCol="0">
            <a:spAutoFit/>
          </a:bodyPr>
          <a:lstStyle/>
          <a:p>
            <a:pPr>
              <a:defRPr/>
            </a:pP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BMI</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および代謝状態に基づき、対象者を代謝的に健康な非肥満者（</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MHN</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）群、</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MHO</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群、代謝的に不健康な非肥満者（</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MUN</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）群、代謝的に不健康な肥満者（</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MUO</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）群に層別化し、</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Cox</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比例ハザードモデルを用いて健康アウトカム</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全死亡、糖尿病（２型糖尿病）、</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ASCVD</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（致死性虚血性心疾患、非致死的心筋梗塞、致死性</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非致死性脳卒中）、心不全、呼吸器疾患</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との関連について検討した。年齢、性別、人種、教育水準、剥奪指標（居住地域の失業率、自動車・住宅の所有率、世帯の過密度などから算出）、喫煙状況、飲酒習慣、テレビ鑑賞、身体活動、果物／野菜／油性魚／赤身肉／加工肉の摂取を調整した。</a:t>
            </a:r>
          </a:p>
          <a:p>
            <a:pPr>
              <a:defRPr/>
            </a:pPr>
            <a:endPar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また、</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BMI</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および代謝に関する縦断的データを有するサブグループ</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8,521</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例を対象として、代謝状態の移行状況に基づき</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MHN</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継続群、</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MHO</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継続群、</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MHO→MUO</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群、</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MUO</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継続群の</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4</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群に層別化した解析も行った。</a:t>
            </a:r>
            <a:endPar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他のカテゴリーは推論の信頼性を担保する上で十分なイベント数が得られなかったため、移行状況別の解析から除外した。</a:t>
            </a:r>
            <a:endPar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FA6559BE-DAD0-4143-B7C7-B41456859711}"/>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Zhou Z,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1963-1972, 2021</a:t>
            </a:r>
          </a:p>
        </p:txBody>
      </p:sp>
      <p:sp>
        <p:nvSpPr>
          <p:cNvPr id="18" name="テキスト ボックス 17">
            <a:extLst>
              <a:ext uri="{FF2B5EF4-FFF2-40B4-BE49-F238E27FC236}">
                <a16:creationId xmlns:a16="http://schemas.microsoft.com/office/drawing/2014/main" id="{0DFFDB71-87A5-4B1E-A3B7-EE599D32F190}"/>
              </a:ext>
            </a:extLst>
          </p:cNvPr>
          <p:cNvSpPr txBox="1"/>
          <p:nvPr/>
        </p:nvSpPr>
        <p:spPr>
          <a:xfrm>
            <a:off x="359664" y="1377170"/>
            <a:ext cx="1152000"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endParaRPr kumimoji="1" lang="en-US" altLang="ja-JP"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（続き）</a:t>
            </a:r>
          </a:p>
        </p:txBody>
      </p:sp>
    </p:spTree>
    <p:extLst>
      <p:ext uri="{BB962C8B-B14F-4D97-AF65-F5344CB8AC3E}">
        <p14:creationId xmlns:p14="http://schemas.microsoft.com/office/powerpoint/2010/main" val="3178240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2339102"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主な背景因子</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a:extLst>
              <a:ext uri="{FF2B5EF4-FFF2-40B4-BE49-F238E27FC236}">
                <a16:creationId xmlns:a16="http://schemas.microsoft.com/office/drawing/2014/main" id="{C648F722-97BE-44FE-9672-57142B5B5A02}"/>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Zhou Z,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1963-1972, 2021</a:t>
            </a:r>
          </a:p>
        </p:txBody>
      </p:sp>
      <p:graphicFrame>
        <p:nvGraphicFramePr>
          <p:cNvPr id="27" name="表 26">
            <a:extLst>
              <a:ext uri="{FF2B5EF4-FFF2-40B4-BE49-F238E27FC236}">
                <a16:creationId xmlns:a16="http://schemas.microsoft.com/office/drawing/2014/main" id="{97189947-1575-4B68-8AAE-53BBDDE13E85}"/>
              </a:ext>
            </a:extLst>
          </p:cNvPr>
          <p:cNvGraphicFramePr>
            <a:graphicFrameLocks noGrp="1"/>
          </p:cNvGraphicFramePr>
          <p:nvPr>
            <p:extLst>
              <p:ext uri="{D42A27DB-BD31-4B8C-83A1-F6EECF244321}">
                <p14:modId xmlns:p14="http://schemas.microsoft.com/office/powerpoint/2010/main" val="3173918104"/>
              </p:ext>
            </p:extLst>
          </p:nvPr>
        </p:nvGraphicFramePr>
        <p:xfrm>
          <a:off x="396012" y="1251000"/>
          <a:ext cx="8351976" cy="4356000"/>
        </p:xfrm>
        <a:graphic>
          <a:graphicData uri="http://schemas.openxmlformats.org/drawingml/2006/table">
            <a:tbl>
              <a:tblPr>
                <a:tableStyleId>{5C22544A-7EE6-4342-B048-85BDC9FD1C3A}</a:tableStyleId>
              </a:tblPr>
              <a:tblGrid>
                <a:gridCol w="2772000">
                  <a:extLst>
                    <a:ext uri="{9D8B030D-6E8A-4147-A177-3AD203B41FA5}">
                      <a16:colId xmlns:a16="http://schemas.microsoft.com/office/drawing/2014/main" val="2761820130"/>
                    </a:ext>
                  </a:extLst>
                </a:gridCol>
                <a:gridCol w="1394994">
                  <a:extLst>
                    <a:ext uri="{9D8B030D-6E8A-4147-A177-3AD203B41FA5}">
                      <a16:colId xmlns:a16="http://schemas.microsoft.com/office/drawing/2014/main" val="1728945697"/>
                    </a:ext>
                  </a:extLst>
                </a:gridCol>
                <a:gridCol w="1394994">
                  <a:extLst>
                    <a:ext uri="{9D8B030D-6E8A-4147-A177-3AD203B41FA5}">
                      <a16:colId xmlns:a16="http://schemas.microsoft.com/office/drawing/2014/main" val="2346901810"/>
                    </a:ext>
                  </a:extLst>
                </a:gridCol>
                <a:gridCol w="1394994">
                  <a:extLst>
                    <a:ext uri="{9D8B030D-6E8A-4147-A177-3AD203B41FA5}">
                      <a16:colId xmlns:a16="http://schemas.microsoft.com/office/drawing/2014/main" val="460125995"/>
                    </a:ext>
                  </a:extLst>
                </a:gridCol>
                <a:gridCol w="1394994">
                  <a:extLst>
                    <a:ext uri="{9D8B030D-6E8A-4147-A177-3AD203B41FA5}">
                      <a16:colId xmlns:a16="http://schemas.microsoft.com/office/drawing/2014/main" val="727691710"/>
                    </a:ext>
                  </a:extLst>
                </a:gridCol>
              </a:tblGrid>
              <a:tr h="396000">
                <a:tc>
                  <a:txBody>
                    <a:bodyPr/>
                    <a:lstStyle/>
                    <a:p>
                      <a:pPr algn="ctr" fontAlgn="t"/>
                      <a:endParaRPr 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6794" marR="6794" marT="679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3F3"/>
                    </a:solidFill>
                  </a:tcPr>
                </a:tc>
                <a:tc>
                  <a:txBody>
                    <a:bodyPr/>
                    <a:lstStyle/>
                    <a:p>
                      <a:pPr algn="ctr" fontAlgn="ctr"/>
                      <a:r>
                        <a:rPr lang="en-US" sz="1200" b="1" i="0" u="none" strike="noStrike" dirty="0">
                          <a:solidFill>
                            <a:schemeClr val="tx1"/>
                          </a:solidFill>
                          <a:effectLst/>
                          <a:latin typeface="Meiryo UI" panose="020B0604030504040204" pitchFamily="50" charset="-128"/>
                          <a:ea typeface="Meiryo UI" panose="020B0604030504040204" pitchFamily="50" charset="-128"/>
                        </a:rPr>
                        <a:t>MHN</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群</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D5E3C4"/>
                    </a:solidFill>
                  </a:tcPr>
                </a:tc>
                <a:tc>
                  <a:txBody>
                    <a:bodyPr/>
                    <a:lstStyle/>
                    <a:p>
                      <a:pPr algn="ctr" fontAlgn="ctr"/>
                      <a:r>
                        <a:rPr lang="en-US" sz="1200" b="1" i="0" u="none" strike="noStrike" dirty="0">
                          <a:solidFill>
                            <a:schemeClr val="tx1"/>
                          </a:solidFill>
                          <a:effectLst/>
                          <a:latin typeface="Meiryo UI" panose="020B0604030504040204" pitchFamily="50" charset="-128"/>
                          <a:ea typeface="Meiryo UI" panose="020B0604030504040204" pitchFamily="50" charset="-128"/>
                        </a:rPr>
                        <a:t>MHO</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群</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1C8C6"/>
                    </a:solidFill>
                  </a:tcPr>
                </a:tc>
                <a:tc>
                  <a:txBody>
                    <a:bodyPr/>
                    <a:lstStyle/>
                    <a:p>
                      <a:pPr algn="ctr" fontAlgn="ctr"/>
                      <a:r>
                        <a:rPr lang="en-US" sz="1200" b="1" i="0" u="none" strike="noStrike" dirty="0">
                          <a:solidFill>
                            <a:schemeClr val="tx1"/>
                          </a:solidFill>
                          <a:effectLst/>
                          <a:latin typeface="Meiryo UI" panose="020B0604030504040204" pitchFamily="50" charset="-128"/>
                          <a:ea typeface="Meiryo UI" panose="020B0604030504040204" pitchFamily="50" charset="-128"/>
                        </a:rPr>
                        <a:t>MUN</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群</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5CCDE"/>
                    </a:solidFill>
                  </a:tcPr>
                </a:tc>
                <a:tc>
                  <a:txBody>
                    <a:bodyPr/>
                    <a:lstStyle/>
                    <a:p>
                      <a:pPr algn="ctr" fontAlgn="ctr"/>
                      <a:r>
                        <a:rPr lang="en-US" sz="1200" b="1" i="0" u="none" strike="noStrike" dirty="0">
                          <a:solidFill>
                            <a:schemeClr val="tx1"/>
                          </a:solidFill>
                          <a:effectLst/>
                          <a:latin typeface="Meiryo UI" panose="020B0604030504040204" pitchFamily="50" charset="-128"/>
                          <a:ea typeface="Meiryo UI" panose="020B0604030504040204" pitchFamily="50" charset="-128"/>
                        </a:rPr>
                        <a:t>MUO</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群</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4D1A7"/>
                    </a:solidFill>
                  </a:tcPr>
                </a:tc>
                <a:extLst>
                  <a:ext uri="{0D108BD9-81ED-4DB2-BD59-A6C34878D82A}">
                    <a16:rowId xmlns:a16="http://schemas.microsoft.com/office/drawing/2014/main" val="3562329455"/>
                  </a:ext>
                </a:extLst>
              </a:tr>
              <a:tr h="396000">
                <a:tc>
                  <a:txBody>
                    <a:bodyPr/>
                    <a:lstStyle/>
                    <a:p>
                      <a:pPr algn="l" fontAlgn="t"/>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 患者数（％）</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6794" marR="6794" marT="679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208,625(54.71)</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35,103(9.20)</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78,259(20.52)</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59,376(15.57)</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5928170"/>
                  </a:ext>
                </a:extLst>
              </a:tr>
              <a:tr h="396000">
                <a:tc>
                  <a:txBody>
                    <a:bodyPr/>
                    <a:lstStyle/>
                    <a:p>
                      <a:pPr algn="l" fontAlgn="t"/>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 年齢（歳）、</a:t>
                      </a:r>
                      <a:r>
                        <a:rPr lang="ja-JP" altLang="en-US" sz="1050" b="1" u="none" strike="noStrike" dirty="0">
                          <a:effectLst/>
                          <a:latin typeface="Meiryo UI" panose="020B0604030504040204" pitchFamily="50" charset="-128"/>
                          <a:ea typeface="Meiryo UI" panose="020B0604030504040204" pitchFamily="50" charset="-128"/>
                        </a:rPr>
                        <a:t>平均値</a:t>
                      </a:r>
                      <a:r>
                        <a:rPr lang="en-US" altLang="ja-JP" sz="1050" b="1" u="none" strike="noStrike" dirty="0">
                          <a:effectLst/>
                          <a:latin typeface="Meiryo UI" panose="020B0604030504040204" pitchFamily="50" charset="-128"/>
                          <a:ea typeface="Meiryo UI" panose="020B0604030504040204" pitchFamily="50" charset="-128"/>
                        </a:rPr>
                        <a:t> (SD)</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6794" marR="6794" marT="679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55.80(8.19)</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56.04(8.11)</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58.52(7.68)</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57.53(7.67)</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extLst>
                  <a:ext uri="{0D108BD9-81ED-4DB2-BD59-A6C34878D82A}">
                    <a16:rowId xmlns:a16="http://schemas.microsoft.com/office/drawing/2014/main" val="976799011"/>
                  </a:ext>
                </a:extLst>
              </a:tr>
              <a:tr h="396000">
                <a:tc>
                  <a:txBody>
                    <a:bodyPr/>
                    <a:lstStyle/>
                    <a:p>
                      <a:pPr algn="l" fontAlgn="t"/>
                      <a:r>
                        <a:rPr lang="en-US" sz="1050" b="1" u="none" strike="noStrike" dirty="0">
                          <a:effectLst/>
                          <a:latin typeface="Meiryo UI" panose="020B0604030504040204" pitchFamily="50" charset="-128"/>
                          <a:ea typeface="Meiryo UI" panose="020B0604030504040204" pitchFamily="50" charset="-128"/>
                        </a:rPr>
                        <a:t> </a:t>
                      </a:r>
                      <a:r>
                        <a:rPr lang="en-US" sz="1050" b="1" u="none" strike="noStrike" dirty="0" err="1">
                          <a:effectLst/>
                          <a:latin typeface="Meiryo UI" panose="020B0604030504040204" pitchFamily="50" charset="-128"/>
                          <a:ea typeface="Meiryo UI" panose="020B0604030504040204" pitchFamily="50" charset="-128"/>
                        </a:rPr>
                        <a:t>BMI（kg</a:t>
                      </a:r>
                      <a:r>
                        <a:rPr lang="en-US" sz="1050" b="1" u="none" strike="noStrike" dirty="0">
                          <a:effectLst/>
                          <a:latin typeface="Meiryo UI" panose="020B0604030504040204" pitchFamily="50" charset="-128"/>
                          <a:ea typeface="Meiryo UI" panose="020B0604030504040204" pitchFamily="50" charset="-128"/>
                        </a:rPr>
                        <a:t>/㎡）、</a:t>
                      </a:r>
                      <a:r>
                        <a:rPr lang="ja-JP" altLang="en-US" sz="1050" b="1" u="none" strike="noStrike" dirty="0">
                          <a:effectLst/>
                          <a:latin typeface="Meiryo UI" panose="020B0604030504040204" pitchFamily="50" charset="-128"/>
                          <a:ea typeface="Meiryo UI" panose="020B0604030504040204" pitchFamily="50" charset="-128"/>
                        </a:rPr>
                        <a:t>平均値</a:t>
                      </a:r>
                      <a:r>
                        <a:rPr lang="en-US" sz="1050" b="1" u="none" strike="noStrike" dirty="0">
                          <a:effectLst/>
                          <a:latin typeface="Meiryo UI" panose="020B0604030504040204" pitchFamily="50" charset="-128"/>
                          <a:ea typeface="Meiryo UI" panose="020B0604030504040204" pitchFamily="50" charset="-128"/>
                        </a:rPr>
                        <a:t> (SD)</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6794" marR="6794" marT="679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24.94 (2.63)</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33.05 (3.04)</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26.62 (2.24)</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34.42 (4.03)</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9696808"/>
                  </a:ext>
                </a:extLst>
              </a:tr>
              <a:tr h="396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代謝的に健康な因子</a:t>
                      </a:r>
                      <a:r>
                        <a:rPr lang="en-US" altLang="ja-JP" sz="1050" b="1" u="none" strike="noStrike" dirty="0">
                          <a:effectLst/>
                          <a:latin typeface="Meiryo UI" panose="020B0604030504040204" pitchFamily="50" charset="-128"/>
                          <a:ea typeface="Meiryo UI" panose="020B0604030504040204" pitchFamily="50" charset="-128"/>
                        </a:rPr>
                        <a:t>*</a:t>
                      </a:r>
                      <a:r>
                        <a:rPr lang="ja-JP" altLang="en-US" sz="1050" b="1" u="none" strike="noStrike" dirty="0">
                          <a:effectLst/>
                          <a:latin typeface="Meiryo UI" panose="020B0604030504040204" pitchFamily="50" charset="-128"/>
                          <a:ea typeface="Meiryo UI" panose="020B0604030504040204" pitchFamily="50" charset="-128"/>
                        </a:rPr>
                        <a:t>の数、平均値</a:t>
                      </a:r>
                      <a:r>
                        <a:rPr lang="en-US" sz="1050" b="1" u="none" strike="noStrike" dirty="0">
                          <a:effectLst/>
                          <a:latin typeface="Meiryo UI" panose="020B0604030504040204" pitchFamily="50" charset="-128"/>
                          <a:ea typeface="Meiryo UI" panose="020B0604030504040204" pitchFamily="50" charset="-128"/>
                        </a:rPr>
                        <a:t> (SD)</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6794" marR="6794" marT="679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4.47 (0.64)</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4.22 (0.46)</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2.67 (0.58)</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2.41 (0.77)</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extLst>
                  <a:ext uri="{0D108BD9-81ED-4DB2-BD59-A6C34878D82A}">
                    <a16:rowId xmlns:a16="http://schemas.microsoft.com/office/drawing/2014/main" val="915099163"/>
                  </a:ext>
                </a:extLst>
              </a:tr>
              <a:tr h="396000">
                <a:tc>
                  <a:txBody>
                    <a:bodyPr/>
                    <a:lstStyle/>
                    <a:p>
                      <a:pPr algn="l" fontAlgn="t"/>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 収縮期血圧（</a:t>
                      </a:r>
                      <a:r>
                        <a:rPr lang="en-US" sz="1050" b="1" i="0" u="none" strike="noStrike" dirty="0">
                          <a:solidFill>
                            <a:srgbClr val="000000"/>
                          </a:solidFill>
                          <a:effectLst/>
                          <a:latin typeface="Meiryo UI" panose="020B0604030504040204" pitchFamily="50" charset="-128"/>
                          <a:ea typeface="Meiryo UI" panose="020B0604030504040204" pitchFamily="50" charset="-128"/>
                        </a:rPr>
                        <a:t>mmHg）、</a:t>
                      </a:r>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平均値</a:t>
                      </a:r>
                      <a:r>
                        <a:rPr lang="en-US" sz="1050" b="1" i="0" u="none" strike="noStrike" dirty="0">
                          <a:solidFill>
                            <a:srgbClr val="000000"/>
                          </a:solidFill>
                          <a:effectLst/>
                          <a:latin typeface="Meiryo UI" panose="020B0604030504040204" pitchFamily="50" charset="-128"/>
                          <a:ea typeface="Meiryo UI" panose="020B0604030504040204" pitchFamily="50" charset="-128"/>
                        </a:rPr>
                        <a:t> (SD)</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134.17 (18.59)</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138.62 (18.28)</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144.03 (16.92)</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144.04 (17.16)</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8134439"/>
                  </a:ext>
                </a:extLst>
              </a:tr>
              <a:tr h="396000">
                <a:tc>
                  <a:txBody>
                    <a:bodyPr/>
                    <a:lstStyle/>
                    <a:p>
                      <a:pPr algn="l" fontAlgn="t"/>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 拡張期血圧（</a:t>
                      </a:r>
                      <a:r>
                        <a:rPr lang="en-US" sz="1050" b="1" i="0" u="none" strike="noStrike" dirty="0">
                          <a:solidFill>
                            <a:srgbClr val="000000"/>
                          </a:solidFill>
                          <a:effectLst/>
                          <a:latin typeface="Meiryo UI" panose="020B0604030504040204" pitchFamily="50" charset="-128"/>
                          <a:ea typeface="Meiryo UI" panose="020B0604030504040204" pitchFamily="50" charset="-128"/>
                        </a:rPr>
                        <a:t>mmHg）、</a:t>
                      </a:r>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平均値</a:t>
                      </a:r>
                      <a:r>
                        <a:rPr lang="en-US" sz="1050" b="1" i="0" u="none" strike="noStrike" dirty="0">
                          <a:solidFill>
                            <a:srgbClr val="000000"/>
                          </a:solidFill>
                          <a:effectLst/>
                          <a:latin typeface="Meiryo UI" panose="020B0604030504040204" pitchFamily="50" charset="-128"/>
                          <a:ea typeface="Meiryo UI" panose="020B0604030504040204" pitchFamily="50" charset="-128"/>
                        </a:rPr>
                        <a:t> (SD)</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79.87 (9.84)</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84.38 (9.85)</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84.58 (9.36)</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86.67 (9.61)</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extLst>
                  <a:ext uri="{0D108BD9-81ED-4DB2-BD59-A6C34878D82A}">
                    <a16:rowId xmlns:a16="http://schemas.microsoft.com/office/drawing/2014/main" val="2281223401"/>
                  </a:ext>
                </a:extLst>
              </a:tr>
              <a:tr h="396000">
                <a:tc>
                  <a:txBody>
                    <a:bodyPr/>
                    <a:lstStyle/>
                    <a:p>
                      <a:pPr algn="l" fontAlgn="t"/>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 トリグリセライド（</a:t>
                      </a:r>
                      <a:r>
                        <a:rPr lang="en-US" altLang="ja-JP" sz="1050" b="1" i="0" u="none" strike="noStrike" dirty="0">
                          <a:solidFill>
                            <a:srgbClr val="000000"/>
                          </a:solidFill>
                          <a:effectLst/>
                          <a:latin typeface="Meiryo UI" panose="020B0604030504040204" pitchFamily="50" charset="-128"/>
                          <a:ea typeface="Meiryo UI" panose="020B0604030504040204" pitchFamily="50" charset="-128"/>
                        </a:rPr>
                        <a:t>mmol/L</a:t>
                      </a:r>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）、平均値</a:t>
                      </a:r>
                      <a:r>
                        <a:rPr lang="en-US" altLang="ja-JP" sz="1050" b="1" i="0" u="none" strike="noStrike" dirty="0">
                          <a:solidFill>
                            <a:srgbClr val="000000"/>
                          </a:solidFill>
                          <a:effectLst/>
                          <a:latin typeface="Meiryo UI" panose="020B0604030504040204" pitchFamily="50" charset="-128"/>
                          <a:ea typeface="Meiryo UI" panose="020B0604030504040204" pitchFamily="50" charset="-128"/>
                        </a:rPr>
                        <a:t> (SD)</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1.32 (0.56)</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1.51 (0.57)</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2.46 (1.20)</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2.51 (1.25)</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1050305"/>
                  </a:ext>
                </a:extLst>
              </a:tr>
              <a:tr h="396000">
                <a:tc>
                  <a:txBody>
                    <a:bodyPr/>
                    <a:lstStyle/>
                    <a:p>
                      <a:pPr algn="l" fontAlgn="t"/>
                      <a:r>
                        <a:rPr lang="en-US" altLang="ja-JP" sz="1050" b="1" i="0" u="none" strike="noStrike" dirty="0">
                          <a:solidFill>
                            <a:srgbClr val="000000"/>
                          </a:solidFill>
                          <a:effectLst/>
                          <a:latin typeface="Meiryo UI" panose="020B0604030504040204" pitchFamily="50" charset="-128"/>
                          <a:ea typeface="Meiryo UI" panose="020B0604030504040204" pitchFamily="50" charset="-128"/>
                        </a:rPr>
                        <a:t> LDL</a:t>
                      </a:r>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コレステロール（</a:t>
                      </a:r>
                      <a:r>
                        <a:rPr lang="en-US" altLang="ja-JP" sz="1050" b="1" i="0" u="none" strike="noStrike" dirty="0">
                          <a:solidFill>
                            <a:srgbClr val="000000"/>
                          </a:solidFill>
                          <a:effectLst/>
                          <a:latin typeface="Meiryo UI" panose="020B0604030504040204" pitchFamily="50" charset="-128"/>
                          <a:ea typeface="Meiryo UI" panose="020B0604030504040204" pitchFamily="50" charset="-128"/>
                        </a:rPr>
                        <a:t>mmol/L</a:t>
                      </a:r>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）、平均値</a:t>
                      </a:r>
                      <a:r>
                        <a:rPr lang="en-US" altLang="ja-JP" sz="1050" b="1" i="0" u="none" strike="noStrike" dirty="0">
                          <a:solidFill>
                            <a:srgbClr val="000000"/>
                          </a:solidFill>
                          <a:effectLst/>
                          <a:latin typeface="Meiryo UI" panose="020B0604030504040204" pitchFamily="50" charset="-128"/>
                          <a:ea typeface="Meiryo UI" panose="020B0604030504040204" pitchFamily="50" charset="-128"/>
                        </a:rPr>
                        <a:t>(SD)</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3.50 (0.82)</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3.46 (0.86)</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3.73 (0.93)</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3.58 (0.93)</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extLst>
                  <a:ext uri="{0D108BD9-81ED-4DB2-BD59-A6C34878D82A}">
                    <a16:rowId xmlns:a16="http://schemas.microsoft.com/office/drawing/2014/main" val="2986788705"/>
                  </a:ext>
                </a:extLst>
              </a:tr>
              <a:tr h="396000">
                <a:tc>
                  <a:txBody>
                    <a:bodyPr/>
                    <a:lstStyle/>
                    <a:p>
                      <a:pPr algn="l" fontAlgn="t"/>
                      <a:r>
                        <a:rPr lang="en-US" altLang="ja-JP" sz="1050" b="1" i="0" u="none" strike="noStrike" dirty="0">
                          <a:solidFill>
                            <a:srgbClr val="000000"/>
                          </a:solidFill>
                          <a:effectLst/>
                          <a:latin typeface="Meiryo UI" panose="020B0604030504040204" pitchFamily="50" charset="-128"/>
                          <a:ea typeface="Meiryo UI" panose="020B0604030504040204" pitchFamily="50" charset="-128"/>
                        </a:rPr>
                        <a:t> HDL</a:t>
                      </a:r>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コレステロール（</a:t>
                      </a:r>
                      <a:r>
                        <a:rPr lang="en-US" altLang="ja-JP" sz="1050" b="1" i="0" u="none" strike="noStrike" dirty="0">
                          <a:solidFill>
                            <a:srgbClr val="000000"/>
                          </a:solidFill>
                          <a:effectLst/>
                          <a:latin typeface="Meiryo UI" panose="020B0604030504040204" pitchFamily="50" charset="-128"/>
                          <a:ea typeface="Meiryo UI" panose="020B0604030504040204" pitchFamily="50" charset="-128"/>
                        </a:rPr>
                        <a:t>mmol/L</a:t>
                      </a:r>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）、平均値</a:t>
                      </a:r>
                      <a:r>
                        <a:rPr lang="en-US" altLang="ja-JP" sz="1050" b="1" i="0" u="none" strike="noStrike" dirty="0">
                          <a:solidFill>
                            <a:srgbClr val="000000"/>
                          </a:solidFill>
                          <a:effectLst/>
                          <a:latin typeface="Meiryo UI" panose="020B0604030504040204" pitchFamily="50" charset="-128"/>
                          <a:ea typeface="Meiryo UI" panose="020B0604030504040204" pitchFamily="50" charset="-128"/>
                        </a:rPr>
                        <a:t>(SD)</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1.58 (0.37)</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1.40 (0.30)</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1.29 (0.35)</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1.21 (0.30)</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07230600"/>
                  </a:ext>
                </a:extLst>
              </a:tr>
              <a:tr h="396000">
                <a:tc>
                  <a:txBody>
                    <a:bodyPr/>
                    <a:lstStyle/>
                    <a:p>
                      <a:pPr algn="l" fontAlgn="t"/>
                      <a:r>
                        <a:rPr lang="en-US" sz="1050" b="1" i="0" u="none" strike="noStrike" dirty="0">
                          <a:solidFill>
                            <a:srgbClr val="000000"/>
                          </a:solidFill>
                          <a:effectLst/>
                          <a:latin typeface="Meiryo UI" panose="020B0604030504040204" pitchFamily="50" charset="-128"/>
                          <a:ea typeface="Meiryo UI" panose="020B0604030504040204" pitchFamily="50" charset="-128"/>
                        </a:rPr>
                        <a:t> HbA1c（%）、</a:t>
                      </a:r>
                      <a:r>
                        <a:rPr lang="ja-JP" altLang="en-US" sz="1050" b="1" i="0" u="none" strike="noStrike" dirty="0">
                          <a:solidFill>
                            <a:srgbClr val="000000"/>
                          </a:solidFill>
                          <a:effectLst/>
                          <a:latin typeface="Meiryo UI" panose="020B0604030504040204" pitchFamily="50" charset="-128"/>
                          <a:ea typeface="Meiryo UI" panose="020B0604030504040204" pitchFamily="50" charset="-128"/>
                        </a:rPr>
                        <a:t>平均値</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5.3</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a:solidFill>
                            <a:srgbClr val="000000"/>
                          </a:solidFill>
                          <a:effectLst/>
                          <a:latin typeface="Meiryo UI" panose="020B0604030504040204" pitchFamily="50" charset="-128"/>
                          <a:ea typeface="Meiryo UI" panose="020B0604030504040204" pitchFamily="50" charset="-128"/>
                        </a:rPr>
                        <a:t>5.4</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5.6</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tc>
                  <a:txBody>
                    <a:bodyPr/>
                    <a:lstStyle/>
                    <a:p>
                      <a:pPr algn="ctr" rtl="0"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5.9</a:t>
                      </a:r>
                    </a:p>
                  </a:txBody>
                  <a:tcPr marL="7620" marR="7620" marT="762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ECEAF3"/>
                    </a:solidFill>
                  </a:tcPr>
                </a:tc>
                <a:extLst>
                  <a:ext uri="{0D108BD9-81ED-4DB2-BD59-A6C34878D82A}">
                    <a16:rowId xmlns:a16="http://schemas.microsoft.com/office/drawing/2014/main" val="837691593"/>
                  </a:ext>
                </a:extLst>
              </a:tr>
            </a:tbl>
          </a:graphicData>
        </a:graphic>
      </p:graphicFrame>
      <p:sp>
        <p:nvSpPr>
          <p:cNvPr id="4" name="テキスト ボックス 3">
            <a:extLst>
              <a:ext uri="{FF2B5EF4-FFF2-40B4-BE49-F238E27FC236}">
                <a16:creationId xmlns:a16="http://schemas.microsoft.com/office/drawing/2014/main" id="{1B02340F-1A27-40B2-8087-F3A705A0159B}"/>
              </a:ext>
            </a:extLst>
          </p:cNvPr>
          <p:cNvSpPr txBox="1"/>
          <p:nvPr/>
        </p:nvSpPr>
        <p:spPr>
          <a:xfrm>
            <a:off x="2052279" y="5666201"/>
            <a:ext cx="6809877" cy="369332"/>
          </a:xfrm>
          <a:prstGeom prst="rect">
            <a:avLst/>
          </a:prstGeom>
          <a:noFill/>
        </p:spPr>
        <p:txBody>
          <a:bodyPr wrap="none" rtlCol="0" anchor="ctr">
            <a:spAutoFit/>
          </a:bodyPr>
          <a:lstStyle/>
          <a:p>
            <a:pPr algn="r"/>
            <a:r>
              <a:rPr kumimoji="1" lang="ja-JP" altLang="en-US" sz="900">
                <a:latin typeface="Meiryo UI" panose="020B0604030504040204" pitchFamily="50" charset="-128"/>
                <a:ea typeface="Meiryo UI" panose="020B0604030504040204" pitchFamily="50" charset="-128"/>
              </a:rPr>
              <a:t>＊血圧（収縮期血圧＜</a:t>
            </a:r>
            <a:r>
              <a:rPr kumimoji="1" lang="en-US" altLang="ja-JP" sz="900">
                <a:latin typeface="Meiryo UI" panose="020B0604030504040204" pitchFamily="50" charset="-128"/>
                <a:ea typeface="Meiryo UI" panose="020B0604030504040204" pitchFamily="50" charset="-128"/>
              </a:rPr>
              <a:t>130mmHg/</a:t>
            </a:r>
            <a:r>
              <a:rPr kumimoji="1" lang="ja-JP" altLang="en-US" sz="900">
                <a:latin typeface="Meiryo UI" panose="020B0604030504040204" pitchFamily="50" charset="-128"/>
                <a:ea typeface="Meiryo UI" panose="020B0604030504040204" pitchFamily="50" charset="-128"/>
              </a:rPr>
              <a:t>拡張期血圧＜</a:t>
            </a:r>
            <a:r>
              <a:rPr kumimoji="1" lang="en-US" altLang="ja-JP" sz="900">
                <a:latin typeface="Meiryo UI" panose="020B0604030504040204" pitchFamily="50" charset="-128"/>
                <a:ea typeface="Meiryo UI" panose="020B0604030504040204" pitchFamily="50" charset="-128"/>
              </a:rPr>
              <a:t>80mmHg</a:t>
            </a:r>
            <a:r>
              <a:rPr kumimoji="1" lang="ja-JP" altLang="en-US" sz="900">
                <a:latin typeface="Meiryo UI" panose="020B0604030504040204" pitchFamily="50" charset="-128"/>
                <a:ea typeface="Meiryo UI" panose="020B0604030504040204" pitchFamily="50" charset="-128"/>
              </a:rPr>
              <a:t>かつ降圧薬なし）、</a:t>
            </a:r>
            <a:r>
              <a:rPr kumimoji="1" lang="en-US" altLang="ja-JP" sz="900">
                <a:latin typeface="Meiryo UI" panose="020B0604030504040204" pitchFamily="50" charset="-128"/>
                <a:ea typeface="Meiryo UI" panose="020B0604030504040204" pitchFamily="50" charset="-128"/>
              </a:rPr>
              <a:t>CRP</a:t>
            </a:r>
            <a:r>
              <a:rPr kumimoji="1" lang="ja-JP" altLang="en-US" sz="900">
                <a:latin typeface="Meiryo UI" panose="020B0604030504040204" pitchFamily="50" charset="-128"/>
                <a:ea typeface="Meiryo UI" panose="020B0604030504040204" pitchFamily="50" charset="-128"/>
              </a:rPr>
              <a:t>（＜</a:t>
            </a:r>
            <a:r>
              <a:rPr kumimoji="1" lang="en-US" altLang="ja-JP" sz="900">
                <a:latin typeface="Meiryo UI" panose="020B0604030504040204" pitchFamily="50" charset="-128"/>
                <a:ea typeface="Meiryo UI" panose="020B0604030504040204" pitchFamily="50" charset="-128"/>
              </a:rPr>
              <a:t>3mg/L</a:t>
            </a:r>
            <a:r>
              <a:rPr kumimoji="1" lang="ja-JP" altLang="en-US" sz="900">
                <a:latin typeface="Meiryo UI" panose="020B0604030504040204" pitchFamily="50" charset="-128"/>
                <a:ea typeface="Meiryo UI" panose="020B0604030504040204" pitchFamily="50" charset="-128"/>
              </a:rPr>
              <a:t>）、トリグリセライド（＜</a:t>
            </a:r>
            <a:r>
              <a:rPr kumimoji="1" lang="en-US" altLang="ja-JP" sz="900">
                <a:latin typeface="Meiryo UI" panose="020B0604030504040204" pitchFamily="50" charset="-128"/>
                <a:ea typeface="Meiryo UI" panose="020B0604030504040204" pitchFamily="50" charset="-128"/>
              </a:rPr>
              <a:t>2.3mmol/L</a:t>
            </a:r>
            <a:r>
              <a:rPr kumimoji="1" lang="ja-JP" altLang="en-US" sz="900">
                <a:latin typeface="Meiryo UI" panose="020B0604030504040204" pitchFamily="50" charset="-128"/>
                <a:ea typeface="Meiryo UI" panose="020B0604030504040204" pitchFamily="50" charset="-128"/>
              </a:rPr>
              <a:t>）、</a:t>
            </a:r>
          </a:p>
          <a:p>
            <a:pPr algn="r"/>
            <a:r>
              <a:rPr kumimoji="1" lang="en-US" altLang="ja-JP" sz="900">
                <a:latin typeface="Meiryo UI" panose="020B0604030504040204" pitchFamily="50" charset="-128"/>
                <a:ea typeface="Meiryo UI" panose="020B0604030504040204" pitchFamily="50" charset="-128"/>
              </a:rPr>
              <a:t>LDL</a:t>
            </a:r>
            <a:r>
              <a:rPr kumimoji="1" lang="ja-JP" altLang="en-US" sz="900">
                <a:latin typeface="Meiryo UI" panose="020B0604030504040204" pitchFamily="50" charset="-128"/>
                <a:ea typeface="Meiryo UI" panose="020B0604030504040204" pitchFamily="50" charset="-128"/>
              </a:rPr>
              <a:t>コレステロール（＜</a:t>
            </a:r>
            <a:r>
              <a:rPr kumimoji="1" lang="en-US" altLang="ja-JP" sz="900">
                <a:latin typeface="Meiryo UI" panose="020B0604030504040204" pitchFamily="50" charset="-128"/>
                <a:ea typeface="Meiryo UI" panose="020B0604030504040204" pitchFamily="50" charset="-128"/>
              </a:rPr>
              <a:t>3mmol/L</a:t>
            </a:r>
            <a:r>
              <a:rPr kumimoji="1" lang="ja-JP" altLang="en-US" sz="900">
                <a:latin typeface="Meiryo UI" panose="020B0604030504040204" pitchFamily="50" charset="-128"/>
                <a:ea typeface="Meiryo UI" panose="020B0604030504040204" pitchFamily="50" charset="-128"/>
              </a:rPr>
              <a:t>かつ脂質低下薬なし）、</a:t>
            </a:r>
            <a:r>
              <a:rPr kumimoji="1" lang="en-US" altLang="ja-JP" sz="900">
                <a:latin typeface="Meiryo UI" panose="020B0604030504040204" pitchFamily="50" charset="-128"/>
                <a:ea typeface="Meiryo UI" panose="020B0604030504040204" pitchFamily="50" charset="-128"/>
              </a:rPr>
              <a:t>HDL</a:t>
            </a:r>
            <a:r>
              <a:rPr kumimoji="1" lang="ja-JP" altLang="en-US" sz="900">
                <a:latin typeface="Meiryo UI" panose="020B0604030504040204" pitchFamily="50" charset="-128"/>
                <a:ea typeface="Meiryo UI" panose="020B0604030504040204" pitchFamily="50" charset="-128"/>
              </a:rPr>
              <a:t>コレステロール（＞</a:t>
            </a:r>
            <a:r>
              <a:rPr kumimoji="1" lang="en-US" altLang="ja-JP" sz="900">
                <a:latin typeface="Meiryo UI" panose="020B0604030504040204" pitchFamily="50" charset="-128"/>
                <a:ea typeface="Meiryo UI" panose="020B0604030504040204" pitchFamily="50" charset="-128"/>
              </a:rPr>
              <a:t>1mmol/L</a:t>
            </a:r>
            <a:r>
              <a:rPr kumimoji="1" lang="ja-JP" altLang="en-US" sz="900">
                <a:latin typeface="Meiryo UI" panose="020B0604030504040204" pitchFamily="50" charset="-128"/>
                <a:ea typeface="Meiryo UI" panose="020B0604030504040204" pitchFamily="50" charset="-128"/>
              </a:rPr>
              <a:t>）、</a:t>
            </a:r>
            <a:r>
              <a:rPr kumimoji="1" lang="en-US" altLang="ja-JP" sz="900">
                <a:latin typeface="Meiryo UI" panose="020B0604030504040204" pitchFamily="50" charset="-128"/>
                <a:ea typeface="Meiryo UI" panose="020B0604030504040204" pitchFamily="50" charset="-128"/>
              </a:rPr>
              <a:t>HbA1c</a:t>
            </a:r>
            <a:r>
              <a:rPr kumimoji="1" lang="ja-JP" altLang="en-US" sz="900">
                <a:latin typeface="Meiryo UI" panose="020B0604030504040204" pitchFamily="50" charset="-128"/>
                <a:ea typeface="Meiryo UI" panose="020B0604030504040204" pitchFamily="50" charset="-128"/>
              </a:rPr>
              <a:t>（＜</a:t>
            </a:r>
            <a:r>
              <a:rPr kumimoji="1" lang="en-US" altLang="ja-JP" sz="900">
                <a:latin typeface="Meiryo UI" panose="020B0604030504040204" pitchFamily="50" charset="-128"/>
                <a:ea typeface="Meiryo UI" panose="020B0604030504040204" pitchFamily="50" charset="-128"/>
              </a:rPr>
              <a:t>6</a:t>
            </a:r>
            <a:r>
              <a:rPr kumimoji="1" lang="ja-JP" altLang="en-US" sz="900">
                <a:latin typeface="Meiryo UI" panose="020B0604030504040204" pitchFamily="50" charset="-128"/>
                <a:ea typeface="Meiryo UI" panose="020B0604030504040204" pitchFamily="50" charset="-128"/>
              </a:rPr>
              <a:t>％かつ糖尿病治療薬なし）</a:t>
            </a:r>
            <a:endParaRPr kumimoji="1" lang="ja-JP" altLang="en-US" sz="9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3BA02521-869F-4637-B8CA-F0477B5FE7FD}"/>
              </a:ext>
            </a:extLst>
          </p:cNvPr>
          <p:cNvSpPr txBox="1"/>
          <p:nvPr/>
        </p:nvSpPr>
        <p:spPr>
          <a:xfrm>
            <a:off x="396012" y="6026381"/>
            <a:ext cx="1794081" cy="646331"/>
          </a:xfrm>
          <a:prstGeom prst="rect">
            <a:avLst/>
          </a:prstGeom>
          <a:noFill/>
          <a:ln w="6350">
            <a:solidFill>
              <a:schemeClr val="tx1"/>
            </a:solidFill>
          </a:ln>
        </p:spPr>
        <p:txBody>
          <a:bodyPr wrap="none" rtlCol="0" anchor="ctr">
            <a:spAutoFit/>
          </a:bodyPr>
          <a:lstStyle/>
          <a:p>
            <a:r>
              <a:rPr kumimoji="1" lang="en-US" altLang="ja-JP" sz="900" dirty="0">
                <a:latin typeface="Meiryo UI" panose="020B0604030504040204" pitchFamily="50" charset="-128"/>
                <a:ea typeface="Meiryo UI" panose="020B0604030504040204" pitchFamily="50" charset="-128"/>
              </a:rPr>
              <a:t>MHN</a:t>
            </a:r>
            <a:r>
              <a:rPr kumimoji="1" lang="ja-JP" altLang="en-US" sz="900" dirty="0">
                <a:latin typeface="Meiryo UI" panose="020B0604030504040204" pitchFamily="50" charset="-128"/>
                <a:ea typeface="Meiryo UI" panose="020B0604030504040204" pitchFamily="50" charset="-128"/>
              </a:rPr>
              <a:t>：代謝的に健康な非肥満</a:t>
            </a:r>
          </a:p>
          <a:p>
            <a:r>
              <a:rPr kumimoji="1" lang="en-US" altLang="ja-JP" sz="900" dirty="0">
                <a:latin typeface="Meiryo UI" panose="020B0604030504040204" pitchFamily="50" charset="-128"/>
                <a:ea typeface="Meiryo UI" panose="020B0604030504040204" pitchFamily="50" charset="-128"/>
              </a:rPr>
              <a:t>MHO</a:t>
            </a:r>
            <a:r>
              <a:rPr kumimoji="1" lang="ja-JP" altLang="en-US" sz="900" dirty="0">
                <a:latin typeface="Meiryo UI" panose="020B0604030504040204" pitchFamily="50" charset="-128"/>
                <a:ea typeface="Meiryo UI" panose="020B0604030504040204" pitchFamily="50" charset="-128"/>
              </a:rPr>
              <a:t>：代謝的に健康な肥満</a:t>
            </a:r>
          </a:p>
          <a:p>
            <a:r>
              <a:rPr kumimoji="1" lang="en-US" altLang="ja-JP" sz="900" dirty="0">
                <a:latin typeface="Meiryo UI" panose="020B0604030504040204" pitchFamily="50" charset="-128"/>
                <a:ea typeface="Meiryo UI" panose="020B0604030504040204" pitchFamily="50" charset="-128"/>
              </a:rPr>
              <a:t>MUN</a:t>
            </a:r>
            <a:r>
              <a:rPr kumimoji="1" lang="ja-JP" altLang="en-US" sz="900" dirty="0">
                <a:latin typeface="Meiryo UI" panose="020B0604030504040204" pitchFamily="50" charset="-128"/>
                <a:ea typeface="Meiryo UI" panose="020B0604030504040204" pitchFamily="50" charset="-128"/>
              </a:rPr>
              <a:t>：代謝的に不健康な非肥満</a:t>
            </a:r>
          </a:p>
          <a:p>
            <a:r>
              <a:rPr kumimoji="1" lang="en-US" altLang="ja-JP" sz="900" dirty="0">
                <a:latin typeface="Meiryo UI" panose="020B0604030504040204" pitchFamily="50" charset="-128"/>
                <a:ea typeface="Meiryo UI" panose="020B0604030504040204" pitchFamily="50" charset="-128"/>
              </a:rPr>
              <a:t>MUO</a:t>
            </a:r>
            <a:r>
              <a:rPr kumimoji="1" lang="ja-JP" altLang="en-US" sz="900" dirty="0">
                <a:latin typeface="Meiryo UI" panose="020B0604030504040204" pitchFamily="50" charset="-128"/>
                <a:ea typeface="Meiryo UI" panose="020B0604030504040204" pitchFamily="50" charset="-128"/>
              </a:rPr>
              <a:t>：代謝的に不健康な肥満</a:t>
            </a:r>
          </a:p>
        </p:txBody>
      </p:sp>
    </p:spTree>
    <p:extLst>
      <p:ext uri="{BB962C8B-B14F-4D97-AF65-F5344CB8AC3E}">
        <p14:creationId xmlns:p14="http://schemas.microsoft.com/office/powerpoint/2010/main" val="1376071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グラフィックス 8">
            <a:extLst>
              <a:ext uri="{FF2B5EF4-FFF2-40B4-BE49-F238E27FC236}">
                <a16:creationId xmlns:a16="http://schemas.microsoft.com/office/drawing/2014/main" id="{9AB49751-6BCD-4DFA-A01A-F2D216D4D5C5}"/>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b="43201"/>
          <a:stretch/>
        </p:blipFill>
        <p:spPr>
          <a:xfrm>
            <a:off x="655782" y="1420952"/>
            <a:ext cx="7813963" cy="4493029"/>
          </a:xfrm>
          <a:prstGeom prst="rect">
            <a:avLst/>
          </a:prstGeom>
        </p:spPr>
      </p:pic>
      <p:graphicFrame>
        <p:nvGraphicFramePr>
          <p:cNvPr id="11" name="表 10">
            <a:extLst>
              <a:ext uri="{FF2B5EF4-FFF2-40B4-BE49-F238E27FC236}">
                <a16:creationId xmlns:a16="http://schemas.microsoft.com/office/drawing/2014/main" id="{2912BBC1-719C-4CF7-BE71-AB700F8CC7E6}"/>
              </a:ext>
            </a:extLst>
          </p:cNvPr>
          <p:cNvGraphicFramePr>
            <a:graphicFrameLocks noGrp="1"/>
          </p:cNvGraphicFramePr>
          <p:nvPr>
            <p:extLst>
              <p:ext uri="{D42A27DB-BD31-4B8C-83A1-F6EECF244321}">
                <p14:modId xmlns:p14="http://schemas.microsoft.com/office/powerpoint/2010/main" val="1200306614"/>
              </p:ext>
            </p:extLst>
          </p:nvPr>
        </p:nvGraphicFramePr>
        <p:xfrm>
          <a:off x="665019" y="1513309"/>
          <a:ext cx="7777659" cy="4251600"/>
        </p:xfrm>
        <a:graphic>
          <a:graphicData uri="http://schemas.openxmlformats.org/drawingml/2006/table">
            <a:tbl>
              <a:tblPr>
                <a:tableStyleId>{5C22544A-7EE6-4342-B048-85BDC9FD1C3A}</a:tableStyleId>
              </a:tblPr>
              <a:tblGrid>
                <a:gridCol w="720000">
                  <a:extLst>
                    <a:ext uri="{9D8B030D-6E8A-4147-A177-3AD203B41FA5}">
                      <a16:colId xmlns:a16="http://schemas.microsoft.com/office/drawing/2014/main" val="2112485467"/>
                    </a:ext>
                  </a:extLst>
                </a:gridCol>
                <a:gridCol w="1205979">
                  <a:extLst>
                    <a:ext uri="{9D8B030D-6E8A-4147-A177-3AD203B41FA5}">
                      <a16:colId xmlns:a16="http://schemas.microsoft.com/office/drawing/2014/main" val="1263156439"/>
                    </a:ext>
                  </a:extLst>
                </a:gridCol>
                <a:gridCol w="955680">
                  <a:extLst>
                    <a:ext uri="{9D8B030D-6E8A-4147-A177-3AD203B41FA5}">
                      <a16:colId xmlns:a16="http://schemas.microsoft.com/office/drawing/2014/main" val="1444680924"/>
                    </a:ext>
                  </a:extLst>
                </a:gridCol>
                <a:gridCol w="3312000">
                  <a:extLst>
                    <a:ext uri="{9D8B030D-6E8A-4147-A177-3AD203B41FA5}">
                      <a16:colId xmlns:a16="http://schemas.microsoft.com/office/drawing/2014/main" val="808366590"/>
                    </a:ext>
                  </a:extLst>
                </a:gridCol>
                <a:gridCol w="1584000">
                  <a:extLst>
                    <a:ext uri="{9D8B030D-6E8A-4147-A177-3AD203B41FA5}">
                      <a16:colId xmlns:a16="http://schemas.microsoft.com/office/drawing/2014/main" val="1870326639"/>
                    </a:ext>
                  </a:extLst>
                </a:gridCol>
              </a:tblGrid>
              <a:tr h="216000">
                <a:tc>
                  <a:txBody>
                    <a:bodyPr/>
                    <a:lstStyle/>
                    <a:p>
                      <a:pPr algn="l" fontAlgn="ctr"/>
                      <a:r>
                        <a:rPr lang="en-US" sz="1200" b="1" u="none" strike="noStrike" dirty="0">
                          <a:effectLst/>
                          <a:latin typeface="Meiryo UI" panose="020B0604030504040204" pitchFamily="50" charset="-128"/>
                          <a:ea typeface="Meiryo UI" panose="020B0604030504040204" pitchFamily="50" charset="-128"/>
                        </a:rPr>
                        <a:t>ASCVD</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2353520983"/>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181,323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4,674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1.00 (</a:t>
                      </a:r>
                      <a:r>
                        <a:rPr lang="ja-JP" altLang="en-US" sz="1200" u="none" strike="noStrike" dirty="0">
                          <a:effectLst/>
                          <a:latin typeface="Meiryo UI" panose="020B0604030504040204" pitchFamily="50" charset="-128"/>
                          <a:ea typeface="Meiryo UI" panose="020B0604030504040204" pitchFamily="50" charset="-128"/>
                        </a:rPr>
                        <a:t>対照</a:t>
                      </a:r>
                      <a:r>
                        <a:rPr lang="en-US" altLang="ja-JP" sz="1200" u="none" strike="noStrike" dirty="0">
                          <a:effectLst/>
                          <a:latin typeface="Meiryo UI" panose="020B0604030504040204" pitchFamily="50" charset="-128"/>
                          <a:ea typeface="Meiryo UI" panose="020B0604030504040204" pitchFamily="50" charset="-128"/>
                        </a:rPr>
                        <a:t>)</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4009361759"/>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28,739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937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1.18 (1.10-1.27)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996631850"/>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63,956</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3,602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a:effectLst/>
                          <a:latin typeface="Meiryo UI" panose="020B0604030504040204" pitchFamily="50" charset="-128"/>
                          <a:ea typeface="Meiryo UI" panose="020B0604030504040204" pitchFamily="50" charset="-128"/>
                        </a:rPr>
                        <a:t>1.55 (1.48-1.62)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3151183599"/>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45,644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2,520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1.71 (1.62-1.79)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2342666053"/>
                  </a:ext>
                </a:extLst>
              </a:tr>
              <a:tr h="2124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心筋梗塞</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1158084554"/>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181,467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2,116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1.00 (</a:t>
                      </a:r>
                      <a:r>
                        <a:rPr lang="ja-JP" altLang="en-US" sz="1200" u="none" strike="noStrike" dirty="0">
                          <a:effectLst/>
                          <a:latin typeface="Meiryo UI" panose="020B0604030504040204" pitchFamily="50" charset="-128"/>
                          <a:ea typeface="Meiryo UI" panose="020B0604030504040204" pitchFamily="50" charset="-128"/>
                        </a:rPr>
                        <a:t>対照</a:t>
                      </a:r>
                      <a:r>
                        <a:rPr lang="en-US" altLang="ja-JP" sz="1200" u="none" strike="noStrike" dirty="0">
                          <a:effectLst/>
                          <a:latin typeface="Meiryo UI" panose="020B0604030504040204" pitchFamily="50" charset="-128"/>
                          <a:ea typeface="Meiryo UI" panose="020B0604030504040204" pitchFamily="50" charset="-128"/>
                        </a:rPr>
                        <a:t>)</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3359087560"/>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28,763</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442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1.23 (1.11-1.37)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1184710842"/>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64,036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1,902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1.76 (1.66-1.88)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3499714563"/>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45,703</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1,298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1.92 (1.78-2.06)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2667851851"/>
                  </a:ext>
                </a:extLst>
              </a:tr>
              <a:tr h="2124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脳卒中</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2574271248"/>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181,231</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3,113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1.00 (</a:t>
                      </a:r>
                      <a:r>
                        <a:rPr lang="ja-JP" altLang="en-US" sz="1200" u="none" strike="noStrike" dirty="0">
                          <a:effectLst/>
                          <a:latin typeface="Meiryo UI" panose="020B0604030504040204" pitchFamily="50" charset="-128"/>
                          <a:ea typeface="Meiryo UI" panose="020B0604030504040204" pitchFamily="50" charset="-128"/>
                        </a:rPr>
                        <a:t>対照</a:t>
                      </a:r>
                      <a:r>
                        <a:rPr lang="en-US" altLang="ja-JP" sz="1200" u="none" strike="noStrike" dirty="0">
                          <a:effectLst/>
                          <a:latin typeface="Meiryo UI" panose="020B0604030504040204" pitchFamily="50" charset="-128"/>
                          <a:ea typeface="Meiryo UI" panose="020B0604030504040204" pitchFamily="50" charset="-128"/>
                        </a:rPr>
                        <a:t>)</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3496673010"/>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28,722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571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1.10 (1.01-1.21)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1775859954"/>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63,894</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1,838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1.25 (1.18-1.33)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3258047220"/>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45,619</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1,298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1.37 (1.28-1.47)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1738361726"/>
                  </a:ext>
                </a:extLst>
              </a:tr>
              <a:tr h="2124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心不全</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855983328"/>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181,398</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2,175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1.00 (</a:t>
                      </a:r>
                      <a:r>
                        <a:rPr lang="ja-JP" altLang="en-US" sz="1200" u="none" strike="noStrike" dirty="0">
                          <a:effectLst/>
                          <a:latin typeface="Meiryo UI" panose="020B0604030504040204" pitchFamily="50" charset="-128"/>
                          <a:ea typeface="Meiryo UI" panose="020B0604030504040204" pitchFamily="50" charset="-128"/>
                        </a:rPr>
                        <a:t>対照</a:t>
                      </a:r>
                      <a:r>
                        <a:rPr lang="en-US" altLang="ja-JP" sz="1200" u="none" strike="noStrike" dirty="0">
                          <a:effectLst/>
                          <a:latin typeface="Meiryo UI" panose="020B0604030504040204" pitchFamily="50" charset="-128"/>
                          <a:ea typeface="Meiryo UI" panose="020B0604030504040204" pitchFamily="50" charset="-128"/>
                        </a:rPr>
                        <a:t>)</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4141267358"/>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28,735</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671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1.76 (1.61-1.92)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2086720015"/>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63,965</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1,561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1.37 (1.29-1.47)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845166380"/>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45,613</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1,808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2.49 (2.33-2.65)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451527901"/>
                  </a:ext>
                </a:extLst>
              </a:tr>
            </a:tbl>
          </a:graphicData>
        </a:graphic>
      </p:graphicFrame>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5929828"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代謝状態別に見た健康アウトカム①</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16EE9D2D-21CC-40D8-A879-84DE2F6E7CD0}"/>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Zhou Z,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1963-1972, 2021</a:t>
            </a:r>
          </a:p>
        </p:txBody>
      </p:sp>
      <p:pic>
        <p:nvPicPr>
          <p:cNvPr id="3" name="グラフィックス 2">
            <a:extLst>
              <a:ext uri="{FF2B5EF4-FFF2-40B4-BE49-F238E27FC236}">
                <a16:creationId xmlns:a16="http://schemas.microsoft.com/office/drawing/2014/main" id="{CC01765D-298C-49EF-849A-A3E48F8545C1}"/>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97311"/>
          <a:stretch/>
        </p:blipFill>
        <p:spPr>
          <a:xfrm>
            <a:off x="655782" y="5869372"/>
            <a:ext cx="7813963" cy="212682"/>
          </a:xfrm>
          <a:prstGeom prst="rect">
            <a:avLst/>
          </a:prstGeom>
        </p:spPr>
      </p:pic>
      <p:sp>
        <p:nvSpPr>
          <p:cNvPr id="12" name="テキスト ボックス 11">
            <a:extLst>
              <a:ext uri="{FF2B5EF4-FFF2-40B4-BE49-F238E27FC236}">
                <a16:creationId xmlns:a16="http://schemas.microsoft.com/office/drawing/2014/main" id="{C39F6344-28C8-48AB-B533-2008738D25F1}"/>
              </a:ext>
            </a:extLst>
          </p:cNvPr>
          <p:cNvSpPr txBox="1"/>
          <p:nvPr/>
        </p:nvSpPr>
        <p:spPr>
          <a:xfrm>
            <a:off x="1830605" y="1128743"/>
            <a:ext cx="6786923" cy="276999"/>
          </a:xfrm>
          <a:prstGeom prst="rect">
            <a:avLst/>
          </a:prstGeom>
          <a:noFill/>
        </p:spPr>
        <p:txBody>
          <a:bodyPr wrap="square" rtlCol="0" anchor="ctr">
            <a:spAutoFit/>
          </a:bodyPr>
          <a:lstStyle/>
          <a:p>
            <a:r>
              <a:rPr kumimoji="1" lang="en-US" altLang="ja-JP" sz="1200" dirty="0">
                <a:latin typeface="Meiryo UI" panose="020B0604030504040204" pitchFamily="50" charset="-128"/>
                <a:ea typeface="Meiryo UI" panose="020B0604030504040204" pitchFamily="50" charset="-128"/>
              </a:rPr>
              <a:t>N              </a:t>
            </a:r>
            <a:r>
              <a:rPr kumimoji="1" lang="ja-JP" altLang="en-US" sz="1200" dirty="0">
                <a:latin typeface="Meiryo UI" panose="020B0604030504040204" pitchFamily="50" charset="-128"/>
                <a:ea typeface="Meiryo UI" panose="020B0604030504040204" pitchFamily="50" charset="-128"/>
              </a:rPr>
              <a:t>イベント数　　　　　　　　　　　　　　　　　　　　　　　　　　　　　　　　　　　　</a:t>
            </a:r>
            <a:r>
              <a:rPr kumimoji="1" lang="en-US" altLang="ja-JP" sz="1200" dirty="0">
                <a:latin typeface="Meiryo UI" panose="020B0604030504040204" pitchFamily="50" charset="-128"/>
                <a:ea typeface="Meiryo UI" panose="020B0604030504040204" pitchFamily="50" charset="-128"/>
              </a:rPr>
              <a:t>HR</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95%CI</a:t>
            </a:r>
            <a:r>
              <a:rPr kumimoji="1" lang="ja-JP" altLang="en-US" sz="1200" dirty="0">
                <a:latin typeface="Meiryo UI" panose="020B0604030504040204" pitchFamily="50" charset="-128"/>
                <a:ea typeface="Meiryo UI" panose="020B0604030504040204" pitchFamily="50" charset="-128"/>
              </a:rPr>
              <a:t>）</a:t>
            </a:r>
          </a:p>
        </p:txBody>
      </p:sp>
      <p:sp>
        <p:nvSpPr>
          <p:cNvPr id="13" name="テキスト ボックス 12">
            <a:extLst>
              <a:ext uri="{FF2B5EF4-FFF2-40B4-BE49-F238E27FC236}">
                <a16:creationId xmlns:a16="http://schemas.microsoft.com/office/drawing/2014/main" id="{74D5EAFB-6067-4AE0-BD42-52083B3449DB}"/>
              </a:ext>
            </a:extLst>
          </p:cNvPr>
          <p:cNvSpPr txBox="1"/>
          <p:nvPr/>
        </p:nvSpPr>
        <p:spPr>
          <a:xfrm>
            <a:off x="3950017" y="6107020"/>
            <a:ext cx="3208167" cy="276999"/>
          </a:xfrm>
          <a:prstGeom prst="rect">
            <a:avLst/>
          </a:prstGeom>
          <a:noFill/>
        </p:spPr>
        <p:txBody>
          <a:bodyPr wrap="square" rtlCol="0" anchor="ctr">
            <a:spAutoFit/>
          </a:bodyPr>
          <a:lstStyle/>
          <a:p>
            <a:r>
              <a:rPr kumimoji="1" lang="en-US" altLang="ja-JP" sz="1200" dirty="0">
                <a:latin typeface="Meiryo UI" panose="020B0604030504040204" pitchFamily="50" charset="-128"/>
                <a:ea typeface="Meiryo UI" panose="020B0604030504040204" pitchFamily="50" charset="-128"/>
              </a:rPr>
              <a:t>1                          2              3         4</a:t>
            </a:r>
            <a:endParaRPr kumimoji="1" lang="ja-JP" altLang="en-US" sz="120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39E631B5-9A97-4ABB-BDAE-0C3F7A445487}"/>
              </a:ext>
            </a:extLst>
          </p:cNvPr>
          <p:cNvSpPr txBox="1"/>
          <p:nvPr/>
        </p:nvSpPr>
        <p:spPr>
          <a:xfrm>
            <a:off x="4812145" y="6322557"/>
            <a:ext cx="1685637" cy="276999"/>
          </a:xfrm>
          <a:prstGeom prst="rect">
            <a:avLst/>
          </a:prstGeom>
          <a:noFill/>
        </p:spPr>
        <p:txBody>
          <a:bodyPr wrap="square" rtlCol="0" anchor="ctr">
            <a:spAutoFit/>
          </a:bodyPr>
          <a:lstStyle/>
          <a:p>
            <a:pPr algn="ctr"/>
            <a:r>
              <a:rPr kumimoji="1" lang="en-US" altLang="ja-JP" sz="1200" dirty="0">
                <a:latin typeface="Meiryo UI" panose="020B0604030504040204" pitchFamily="50" charset="-128"/>
                <a:ea typeface="Meiryo UI" panose="020B0604030504040204" pitchFamily="50" charset="-128"/>
              </a:rPr>
              <a:t>HR</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95%CI</a:t>
            </a:r>
            <a:r>
              <a:rPr kumimoji="1" lang="ja-JP" altLang="en-US" sz="1200" dirty="0">
                <a:latin typeface="Meiryo UI" panose="020B0604030504040204" pitchFamily="50" charset="-128"/>
                <a:ea typeface="Meiryo UI" panose="020B0604030504040204" pitchFamily="50" charset="-128"/>
              </a:rPr>
              <a:t>）</a:t>
            </a:r>
          </a:p>
        </p:txBody>
      </p:sp>
      <p:pic>
        <p:nvPicPr>
          <p:cNvPr id="15" name="グラフィックス 14">
            <a:extLst>
              <a:ext uri="{FF2B5EF4-FFF2-40B4-BE49-F238E27FC236}">
                <a16:creationId xmlns:a16="http://schemas.microsoft.com/office/drawing/2014/main" id="{2A7DEE84-5F88-400D-8451-88C6253B3896}"/>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b="97660"/>
          <a:stretch/>
        </p:blipFill>
        <p:spPr>
          <a:xfrm>
            <a:off x="648995" y="1436162"/>
            <a:ext cx="7813963" cy="185117"/>
          </a:xfrm>
          <a:prstGeom prst="rect">
            <a:avLst/>
          </a:prstGeom>
        </p:spPr>
      </p:pic>
      <p:sp>
        <p:nvSpPr>
          <p:cNvPr id="17" name="テキスト ボックス 16">
            <a:extLst>
              <a:ext uri="{FF2B5EF4-FFF2-40B4-BE49-F238E27FC236}">
                <a16:creationId xmlns:a16="http://schemas.microsoft.com/office/drawing/2014/main" id="{9ECDC75E-AAB7-414D-AB22-468E7A7CC4E9}"/>
              </a:ext>
            </a:extLst>
          </p:cNvPr>
          <p:cNvSpPr txBox="1"/>
          <p:nvPr/>
        </p:nvSpPr>
        <p:spPr>
          <a:xfrm>
            <a:off x="396012" y="6026381"/>
            <a:ext cx="1794081" cy="646331"/>
          </a:xfrm>
          <a:prstGeom prst="rect">
            <a:avLst/>
          </a:prstGeom>
          <a:noFill/>
          <a:ln w="6350">
            <a:solidFill>
              <a:schemeClr val="tx1"/>
            </a:solidFill>
          </a:ln>
        </p:spPr>
        <p:txBody>
          <a:bodyPr wrap="none" rtlCol="0" anchor="ctr">
            <a:spAutoFit/>
          </a:bodyPr>
          <a:lstStyle/>
          <a:p>
            <a:r>
              <a:rPr kumimoji="1" lang="en-US" altLang="ja-JP" sz="900" dirty="0">
                <a:latin typeface="Meiryo UI" panose="020B0604030504040204" pitchFamily="50" charset="-128"/>
                <a:ea typeface="Meiryo UI" panose="020B0604030504040204" pitchFamily="50" charset="-128"/>
              </a:rPr>
              <a:t>MHN</a:t>
            </a:r>
            <a:r>
              <a:rPr kumimoji="1" lang="ja-JP" altLang="en-US" sz="900" dirty="0">
                <a:latin typeface="Meiryo UI" panose="020B0604030504040204" pitchFamily="50" charset="-128"/>
                <a:ea typeface="Meiryo UI" panose="020B0604030504040204" pitchFamily="50" charset="-128"/>
              </a:rPr>
              <a:t>：代謝的に健康な非肥満</a:t>
            </a:r>
          </a:p>
          <a:p>
            <a:r>
              <a:rPr kumimoji="1" lang="en-US" altLang="ja-JP" sz="900" dirty="0">
                <a:latin typeface="Meiryo UI" panose="020B0604030504040204" pitchFamily="50" charset="-128"/>
                <a:ea typeface="Meiryo UI" panose="020B0604030504040204" pitchFamily="50" charset="-128"/>
              </a:rPr>
              <a:t>MHO</a:t>
            </a:r>
            <a:r>
              <a:rPr kumimoji="1" lang="ja-JP" altLang="en-US" sz="900" dirty="0">
                <a:latin typeface="Meiryo UI" panose="020B0604030504040204" pitchFamily="50" charset="-128"/>
                <a:ea typeface="Meiryo UI" panose="020B0604030504040204" pitchFamily="50" charset="-128"/>
              </a:rPr>
              <a:t>：代謝的に健康な肥満</a:t>
            </a:r>
          </a:p>
          <a:p>
            <a:r>
              <a:rPr kumimoji="1" lang="en-US" altLang="ja-JP" sz="900" dirty="0">
                <a:latin typeface="Meiryo UI" panose="020B0604030504040204" pitchFamily="50" charset="-128"/>
                <a:ea typeface="Meiryo UI" panose="020B0604030504040204" pitchFamily="50" charset="-128"/>
              </a:rPr>
              <a:t>MUN</a:t>
            </a:r>
            <a:r>
              <a:rPr kumimoji="1" lang="ja-JP" altLang="en-US" sz="900" dirty="0">
                <a:latin typeface="Meiryo UI" panose="020B0604030504040204" pitchFamily="50" charset="-128"/>
                <a:ea typeface="Meiryo UI" panose="020B0604030504040204" pitchFamily="50" charset="-128"/>
              </a:rPr>
              <a:t>：代謝的に不健康な非肥満</a:t>
            </a:r>
          </a:p>
          <a:p>
            <a:r>
              <a:rPr kumimoji="1" lang="en-US" altLang="ja-JP" sz="900" dirty="0">
                <a:latin typeface="Meiryo UI" panose="020B0604030504040204" pitchFamily="50" charset="-128"/>
                <a:ea typeface="Meiryo UI" panose="020B0604030504040204" pitchFamily="50" charset="-128"/>
              </a:rPr>
              <a:t>MUO</a:t>
            </a:r>
            <a:r>
              <a:rPr kumimoji="1" lang="ja-JP" altLang="en-US" sz="900" dirty="0">
                <a:latin typeface="Meiryo UI" panose="020B0604030504040204" pitchFamily="50" charset="-128"/>
                <a:ea typeface="Meiryo UI" panose="020B0604030504040204" pitchFamily="50" charset="-128"/>
              </a:rPr>
              <a:t>：代謝的に不健康な肥満</a:t>
            </a:r>
          </a:p>
        </p:txBody>
      </p:sp>
    </p:spTree>
    <p:extLst>
      <p:ext uri="{BB962C8B-B14F-4D97-AF65-F5344CB8AC3E}">
        <p14:creationId xmlns:p14="http://schemas.microsoft.com/office/powerpoint/2010/main" val="3114367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グラフィックス 8">
            <a:extLst>
              <a:ext uri="{FF2B5EF4-FFF2-40B4-BE49-F238E27FC236}">
                <a16:creationId xmlns:a16="http://schemas.microsoft.com/office/drawing/2014/main" id="{9AB49751-6BCD-4DFA-A01A-F2D216D4D5C5}"/>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56020" b="-280"/>
          <a:stretch/>
        </p:blipFill>
        <p:spPr>
          <a:xfrm>
            <a:off x="776776" y="1865951"/>
            <a:ext cx="7813963" cy="3501227"/>
          </a:xfrm>
          <a:prstGeom prst="rect">
            <a:avLst/>
          </a:prstGeom>
        </p:spPr>
      </p:pic>
      <p:graphicFrame>
        <p:nvGraphicFramePr>
          <p:cNvPr id="18" name="表 17">
            <a:extLst>
              <a:ext uri="{FF2B5EF4-FFF2-40B4-BE49-F238E27FC236}">
                <a16:creationId xmlns:a16="http://schemas.microsoft.com/office/drawing/2014/main" id="{B9C1C27A-A812-4DDD-9146-D9887A6C30CF}"/>
              </a:ext>
            </a:extLst>
          </p:cNvPr>
          <p:cNvGraphicFramePr>
            <a:graphicFrameLocks noGrp="1"/>
          </p:cNvGraphicFramePr>
          <p:nvPr>
            <p:extLst>
              <p:ext uri="{D42A27DB-BD31-4B8C-83A1-F6EECF244321}">
                <p14:modId xmlns:p14="http://schemas.microsoft.com/office/powerpoint/2010/main" val="944152663"/>
              </p:ext>
            </p:extLst>
          </p:nvPr>
        </p:nvGraphicFramePr>
        <p:xfrm>
          <a:off x="568072" y="1824255"/>
          <a:ext cx="7995600" cy="3186000"/>
        </p:xfrm>
        <a:graphic>
          <a:graphicData uri="http://schemas.openxmlformats.org/drawingml/2006/table">
            <a:tbl>
              <a:tblPr>
                <a:tableStyleId>{5C22544A-7EE6-4342-B048-85BDC9FD1C3A}</a:tableStyleId>
              </a:tblPr>
              <a:tblGrid>
                <a:gridCol w="936000">
                  <a:extLst>
                    <a:ext uri="{9D8B030D-6E8A-4147-A177-3AD203B41FA5}">
                      <a16:colId xmlns:a16="http://schemas.microsoft.com/office/drawing/2014/main" val="2112485467"/>
                    </a:ext>
                  </a:extLst>
                </a:gridCol>
                <a:gridCol w="1206000">
                  <a:extLst>
                    <a:ext uri="{9D8B030D-6E8A-4147-A177-3AD203B41FA5}">
                      <a16:colId xmlns:a16="http://schemas.microsoft.com/office/drawing/2014/main" val="1263156439"/>
                    </a:ext>
                  </a:extLst>
                </a:gridCol>
                <a:gridCol w="957600">
                  <a:extLst>
                    <a:ext uri="{9D8B030D-6E8A-4147-A177-3AD203B41FA5}">
                      <a16:colId xmlns:a16="http://schemas.microsoft.com/office/drawing/2014/main" val="1444680924"/>
                    </a:ext>
                  </a:extLst>
                </a:gridCol>
                <a:gridCol w="3312000">
                  <a:extLst>
                    <a:ext uri="{9D8B030D-6E8A-4147-A177-3AD203B41FA5}">
                      <a16:colId xmlns:a16="http://schemas.microsoft.com/office/drawing/2014/main" val="808366590"/>
                    </a:ext>
                  </a:extLst>
                </a:gridCol>
                <a:gridCol w="1584000">
                  <a:extLst>
                    <a:ext uri="{9D8B030D-6E8A-4147-A177-3AD203B41FA5}">
                      <a16:colId xmlns:a16="http://schemas.microsoft.com/office/drawing/2014/main" val="1870326639"/>
                    </a:ext>
                  </a:extLst>
                </a:gridCol>
              </a:tblGrid>
              <a:tr h="2124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呼吸器疾患</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30854043"/>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178,632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20,571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1.00 (</a:t>
                      </a:r>
                      <a:r>
                        <a:rPr lang="ja-JP" altLang="en-US" sz="1200" u="none" strike="noStrike" dirty="0">
                          <a:effectLst/>
                          <a:latin typeface="Meiryo UI" panose="020B0604030504040204" pitchFamily="50" charset="-128"/>
                          <a:ea typeface="Meiryo UI" panose="020B0604030504040204" pitchFamily="50" charset="-128"/>
                        </a:rPr>
                        <a:t>対照</a:t>
                      </a:r>
                      <a:r>
                        <a:rPr lang="en-US" altLang="ja-JP" sz="1200" u="none" strike="noStrike" dirty="0">
                          <a:effectLst/>
                          <a:latin typeface="Meiryo UI" panose="020B0604030504040204" pitchFamily="50" charset="-128"/>
                          <a:ea typeface="Meiryo UI" panose="020B0604030504040204" pitchFamily="50" charset="-128"/>
                        </a:rPr>
                        <a:t>)</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89204688"/>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28,574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4,448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1.28 (1.24-1.33)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30406158"/>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64,271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10,550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1.20 (1.18-1.23)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01733012"/>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46,157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8,908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1.46 (1.42-1.50)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80086643"/>
                  </a:ext>
                </a:extLst>
              </a:tr>
              <a:tr h="212400">
                <a:tc>
                  <a:txBody>
                    <a:bodyPr/>
                    <a:lstStyle/>
                    <a:p>
                      <a:pPr algn="l" fontAlgn="ctr"/>
                      <a:r>
                        <a:rPr lang="en-US" sz="1200" b="1" u="none" strike="noStrike" dirty="0">
                          <a:effectLst/>
                          <a:latin typeface="Meiryo UI" panose="020B0604030504040204" pitchFamily="50" charset="-128"/>
                          <a:ea typeface="Meiryo UI" panose="020B0604030504040204" pitchFamily="50" charset="-128"/>
                        </a:rPr>
                        <a:t>COPD</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713809"/>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187,295</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3,792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1.00 (</a:t>
                      </a:r>
                      <a:r>
                        <a:rPr lang="ja-JP" altLang="en-US" sz="1200" u="none" strike="noStrike" dirty="0">
                          <a:effectLst/>
                          <a:latin typeface="Meiryo UI" panose="020B0604030504040204" pitchFamily="50" charset="-128"/>
                          <a:ea typeface="Meiryo UI" panose="020B0604030504040204" pitchFamily="50" charset="-128"/>
                        </a:rPr>
                        <a:t>対照</a:t>
                      </a:r>
                      <a:r>
                        <a:rPr lang="en-US" altLang="ja-JP" sz="1200" u="none" strike="noStrike" dirty="0">
                          <a:effectLst/>
                          <a:latin typeface="Meiryo UI" panose="020B0604030504040204" pitchFamily="50" charset="-128"/>
                          <a:ea typeface="Meiryo UI" panose="020B0604030504040204" pitchFamily="50" charset="-128"/>
                        </a:rPr>
                        <a:t>)</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13570540"/>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30,592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875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1.19 (1.11-1.28)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67258932"/>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68,650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3,082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1.35 (1.29-1.42)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0637157"/>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50,409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2,555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1.60 (1.52-1.69)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1378806"/>
                  </a:ext>
                </a:extLst>
              </a:tr>
              <a:tr h="2124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全死亡</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38444121"/>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152,720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4,993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1.00 (</a:t>
                      </a:r>
                      <a:r>
                        <a:rPr lang="ja-JP" altLang="en-US" sz="1200" u="none" strike="noStrike" dirty="0">
                          <a:effectLst/>
                          <a:latin typeface="Meiryo UI" panose="020B0604030504040204" pitchFamily="50" charset="-128"/>
                          <a:ea typeface="Meiryo UI" panose="020B0604030504040204" pitchFamily="50" charset="-128"/>
                        </a:rPr>
                        <a:t>対照</a:t>
                      </a:r>
                      <a:r>
                        <a:rPr lang="en-US" altLang="ja-JP" sz="1200" u="none" strike="noStrike" dirty="0">
                          <a:effectLst/>
                          <a:latin typeface="Meiryo UI" panose="020B0604030504040204" pitchFamily="50" charset="-128"/>
                          <a:ea typeface="Meiryo UI" panose="020B0604030504040204" pitchFamily="50" charset="-128"/>
                        </a:rPr>
                        <a:t>)</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27302740"/>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MHO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23,842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1,035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1.22 (1.14-1.31)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93248371"/>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MUN</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52,142</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3,081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1.26 (1.20-1.32)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54991956"/>
                  </a:ext>
                </a:extLst>
              </a:tr>
              <a:tr h="212400">
                <a:tc>
                  <a:txBody>
                    <a:bodyPr/>
                    <a:lstStyle/>
                    <a:p>
                      <a:pPr algn="l" fontAlgn="ctr"/>
                      <a:r>
                        <a:rPr lang="en-US" sz="1200" u="none" strike="noStrike" dirty="0">
                          <a:effectLst/>
                          <a:latin typeface="Meiryo UI" panose="020B0604030504040204" pitchFamily="50" charset="-128"/>
                          <a:ea typeface="Meiryo UI" panose="020B0604030504040204" pitchFamily="50" charset="-128"/>
                        </a:rPr>
                        <a:t>  MUO</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36,293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2,319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US" altLang="ja-JP" sz="1200" u="none" strike="noStrike" dirty="0">
                          <a:effectLst/>
                          <a:latin typeface="Meiryo UI" panose="020B0604030504040204" pitchFamily="50" charset="-128"/>
                          <a:ea typeface="Meiryo UI" panose="020B0604030504040204" pitchFamily="50" charset="-128"/>
                        </a:rPr>
                        <a:t>1.49 (1.42-1.57)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819" marR="5819" marT="581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68291161"/>
                  </a:ext>
                </a:extLst>
              </a:tr>
            </a:tbl>
          </a:graphicData>
        </a:graphic>
      </p:graphicFrame>
      <p:sp>
        <p:nvSpPr>
          <p:cNvPr id="6" name="テキスト ボックス 5">
            <a:extLst>
              <a:ext uri="{FF2B5EF4-FFF2-40B4-BE49-F238E27FC236}">
                <a16:creationId xmlns:a16="http://schemas.microsoft.com/office/drawing/2014/main" id="{16EE9D2D-21CC-40D8-A879-84DE2F6E7CD0}"/>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Zhou Z,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1963-1972, 2021</a:t>
            </a:r>
          </a:p>
        </p:txBody>
      </p:sp>
      <p:sp>
        <p:nvSpPr>
          <p:cNvPr id="12" name="テキスト ボックス 11">
            <a:extLst>
              <a:ext uri="{FF2B5EF4-FFF2-40B4-BE49-F238E27FC236}">
                <a16:creationId xmlns:a16="http://schemas.microsoft.com/office/drawing/2014/main" id="{C39F6344-28C8-48AB-B533-2008738D25F1}"/>
              </a:ext>
            </a:extLst>
          </p:cNvPr>
          <p:cNvSpPr txBox="1"/>
          <p:nvPr/>
        </p:nvSpPr>
        <p:spPr>
          <a:xfrm>
            <a:off x="1951599" y="1480649"/>
            <a:ext cx="6786923" cy="276999"/>
          </a:xfrm>
          <a:prstGeom prst="rect">
            <a:avLst/>
          </a:prstGeom>
          <a:noFill/>
        </p:spPr>
        <p:txBody>
          <a:bodyPr wrap="square" rtlCol="0" anchor="ctr">
            <a:spAutoFit/>
          </a:bodyPr>
          <a:lstStyle/>
          <a:p>
            <a:r>
              <a:rPr kumimoji="1" lang="en-US" altLang="ja-JP" sz="1200" dirty="0">
                <a:latin typeface="Meiryo UI" panose="020B0604030504040204" pitchFamily="50" charset="-128"/>
                <a:ea typeface="Meiryo UI" panose="020B0604030504040204" pitchFamily="50" charset="-128"/>
              </a:rPr>
              <a:t>N              </a:t>
            </a:r>
            <a:r>
              <a:rPr kumimoji="1" lang="ja-JP" altLang="en-US" sz="1200" dirty="0">
                <a:latin typeface="Meiryo UI" panose="020B0604030504040204" pitchFamily="50" charset="-128"/>
                <a:ea typeface="Meiryo UI" panose="020B0604030504040204" pitchFamily="50" charset="-128"/>
              </a:rPr>
              <a:t>イベント数　　　　　　　　　　　　　　　　　　　　　　　　　　　　　　　　　　　　</a:t>
            </a:r>
            <a:r>
              <a:rPr kumimoji="1" lang="en-US" altLang="ja-JP" sz="1200" dirty="0">
                <a:latin typeface="Meiryo UI" panose="020B0604030504040204" pitchFamily="50" charset="-128"/>
                <a:ea typeface="Meiryo UI" panose="020B0604030504040204" pitchFamily="50" charset="-128"/>
              </a:rPr>
              <a:t>HR</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95%CI</a:t>
            </a:r>
            <a:r>
              <a:rPr kumimoji="1" lang="ja-JP" altLang="en-US" sz="1200" dirty="0">
                <a:latin typeface="Meiryo UI" panose="020B0604030504040204" pitchFamily="50" charset="-128"/>
                <a:ea typeface="Meiryo UI" panose="020B0604030504040204" pitchFamily="50" charset="-128"/>
              </a:rPr>
              <a:t>）</a:t>
            </a:r>
          </a:p>
        </p:txBody>
      </p:sp>
      <p:sp>
        <p:nvSpPr>
          <p:cNvPr id="13" name="テキスト ボックス 12">
            <a:extLst>
              <a:ext uri="{FF2B5EF4-FFF2-40B4-BE49-F238E27FC236}">
                <a16:creationId xmlns:a16="http://schemas.microsoft.com/office/drawing/2014/main" id="{74D5EAFB-6067-4AE0-BD42-52083B3449DB}"/>
              </a:ext>
            </a:extLst>
          </p:cNvPr>
          <p:cNvSpPr txBox="1"/>
          <p:nvPr/>
        </p:nvSpPr>
        <p:spPr>
          <a:xfrm>
            <a:off x="4071011" y="5300686"/>
            <a:ext cx="3208167" cy="276999"/>
          </a:xfrm>
          <a:prstGeom prst="rect">
            <a:avLst/>
          </a:prstGeom>
          <a:noFill/>
        </p:spPr>
        <p:txBody>
          <a:bodyPr wrap="square" rtlCol="0" anchor="ctr">
            <a:spAutoFit/>
          </a:bodyPr>
          <a:lstStyle/>
          <a:p>
            <a:r>
              <a:rPr kumimoji="1" lang="en-US" altLang="ja-JP" sz="1200" dirty="0">
                <a:latin typeface="Meiryo UI" panose="020B0604030504040204" pitchFamily="50" charset="-128"/>
                <a:ea typeface="Meiryo UI" panose="020B0604030504040204" pitchFamily="50" charset="-128"/>
              </a:rPr>
              <a:t>1                          2              3         4</a:t>
            </a:r>
            <a:endParaRPr kumimoji="1" lang="ja-JP" altLang="en-US" sz="120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39E631B5-9A97-4ABB-BDAE-0C3F7A445487}"/>
              </a:ext>
            </a:extLst>
          </p:cNvPr>
          <p:cNvSpPr txBox="1"/>
          <p:nvPr/>
        </p:nvSpPr>
        <p:spPr>
          <a:xfrm>
            <a:off x="4933139" y="5516223"/>
            <a:ext cx="1685637" cy="276999"/>
          </a:xfrm>
          <a:prstGeom prst="rect">
            <a:avLst/>
          </a:prstGeom>
          <a:noFill/>
        </p:spPr>
        <p:txBody>
          <a:bodyPr wrap="square" rtlCol="0" anchor="ctr">
            <a:spAutoFit/>
          </a:bodyPr>
          <a:lstStyle/>
          <a:p>
            <a:pPr algn="ctr"/>
            <a:r>
              <a:rPr kumimoji="1" lang="en-US" altLang="ja-JP" sz="1200" dirty="0">
                <a:latin typeface="Meiryo UI" panose="020B0604030504040204" pitchFamily="50" charset="-128"/>
                <a:ea typeface="Meiryo UI" panose="020B0604030504040204" pitchFamily="50" charset="-128"/>
              </a:rPr>
              <a:t>HR</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95%CI</a:t>
            </a:r>
            <a:r>
              <a:rPr kumimoji="1" lang="ja-JP" altLang="en-US" sz="1200" dirty="0">
                <a:latin typeface="Meiryo UI" panose="020B0604030504040204" pitchFamily="50" charset="-128"/>
                <a:ea typeface="Meiryo UI" panose="020B0604030504040204" pitchFamily="50" charset="-128"/>
              </a:rPr>
              <a:t>）</a:t>
            </a:r>
          </a:p>
        </p:txBody>
      </p:sp>
      <p:pic>
        <p:nvPicPr>
          <p:cNvPr id="17" name="グラフィックス 16">
            <a:extLst>
              <a:ext uri="{FF2B5EF4-FFF2-40B4-BE49-F238E27FC236}">
                <a16:creationId xmlns:a16="http://schemas.microsoft.com/office/drawing/2014/main" id="{EA3AC8A6-E149-43D0-8C2F-961D0B791A9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1" b="98893"/>
          <a:stretch/>
        </p:blipFill>
        <p:spPr>
          <a:xfrm>
            <a:off x="776776" y="1772858"/>
            <a:ext cx="7813963" cy="87457"/>
          </a:xfrm>
          <a:prstGeom prst="rect">
            <a:avLst/>
          </a:prstGeom>
        </p:spPr>
      </p:pic>
      <p:sp>
        <p:nvSpPr>
          <p:cNvPr id="19" name="テキスト ボックス 18">
            <a:extLst>
              <a:ext uri="{FF2B5EF4-FFF2-40B4-BE49-F238E27FC236}">
                <a16:creationId xmlns:a16="http://schemas.microsoft.com/office/drawing/2014/main" id="{DD5BFA6E-3C56-48A0-8F9F-2083231146CB}"/>
              </a:ext>
            </a:extLst>
          </p:cNvPr>
          <p:cNvSpPr txBox="1"/>
          <p:nvPr/>
        </p:nvSpPr>
        <p:spPr>
          <a:xfrm>
            <a:off x="239247" y="278435"/>
            <a:ext cx="5929828"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代謝状態別に見た健康アウトカム②</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a:extLst>
              <a:ext uri="{FF2B5EF4-FFF2-40B4-BE49-F238E27FC236}">
                <a16:creationId xmlns:a16="http://schemas.microsoft.com/office/drawing/2014/main" id="{138D1CE9-5F39-48FE-A20D-7EEB885432A2}"/>
              </a:ext>
            </a:extLst>
          </p:cNvPr>
          <p:cNvSpPr txBox="1"/>
          <p:nvPr/>
        </p:nvSpPr>
        <p:spPr>
          <a:xfrm>
            <a:off x="396012" y="6026381"/>
            <a:ext cx="1794081" cy="646331"/>
          </a:xfrm>
          <a:prstGeom prst="rect">
            <a:avLst/>
          </a:prstGeom>
          <a:noFill/>
          <a:ln w="6350">
            <a:solidFill>
              <a:schemeClr val="tx1"/>
            </a:solidFill>
          </a:ln>
        </p:spPr>
        <p:txBody>
          <a:bodyPr wrap="none" rtlCol="0" anchor="ctr">
            <a:spAutoFit/>
          </a:bodyPr>
          <a:lstStyle/>
          <a:p>
            <a:r>
              <a:rPr kumimoji="1" lang="en-US" altLang="ja-JP" sz="900" dirty="0">
                <a:latin typeface="Meiryo UI" panose="020B0604030504040204" pitchFamily="50" charset="-128"/>
                <a:ea typeface="Meiryo UI" panose="020B0604030504040204" pitchFamily="50" charset="-128"/>
              </a:rPr>
              <a:t>MHN</a:t>
            </a:r>
            <a:r>
              <a:rPr kumimoji="1" lang="ja-JP" altLang="en-US" sz="900" dirty="0">
                <a:latin typeface="Meiryo UI" panose="020B0604030504040204" pitchFamily="50" charset="-128"/>
                <a:ea typeface="Meiryo UI" panose="020B0604030504040204" pitchFamily="50" charset="-128"/>
              </a:rPr>
              <a:t>：代謝的に健康な非肥満</a:t>
            </a:r>
          </a:p>
          <a:p>
            <a:r>
              <a:rPr kumimoji="1" lang="en-US" altLang="ja-JP" sz="900" dirty="0">
                <a:latin typeface="Meiryo UI" panose="020B0604030504040204" pitchFamily="50" charset="-128"/>
                <a:ea typeface="Meiryo UI" panose="020B0604030504040204" pitchFamily="50" charset="-128"/>
              </a:rPr>
              <a:t>MHO</a:t>
            </a:r>
            <a:r>
              <a:rPr kumimoji="1" lang="ja-JP" altLang="en-US" sz="900" dirty="0">
                <a:latin typeface="Meiryo UI" panose="020B0604030504040204" pitchFamily="50" charset="-128"/>
                <a:ea typeface="Meiryo UI" panose="020B0604030504040204" pitchFamily="50" charset="-128"/>
              </a:rPr>
              <a:t>：代謝的に健康な肥満</a:t>
            </a:r>
          </a:p>
          <a:p>
            <a:r>
              <a:rPr kumimoji="1" lang="en-US" altLang="ja-JP" sz="900" dirty="0">
                <a:latin typeface="Meiryo UI" panose="020B0604030504040204" pitchFamily="50" charset="-128"/>
                <a:ea typeface="Meiryo UI" panose="020B0604030504040204" pitchFamily="50" charset="-128"/>
              </a:rPr>
              <a:t>MUN</a:t>
            </a:r>
            <a:r>
              <a:rPr kumimoji="1" lang="ja-JP" altLang="en-US" sz="900" dirty="0">
                <a:latin typeface="Meiryo UI" panose="020B0604030504040204" pitchFamily="50" charset="-128"/>
                <a:ea typeface="Meiryo UI" panose="020B0604030504040204" pitchFamily="50" charset="-128"/>
              </a:rPr>
              <a:t>：代謝的に不健康な非肥満</a:t>
            </a:r>
          </a:p>
          <a:p>
            <a:r>
              <a:rPr kumimoji="1" lang="en-US" altLang="ja-JP" sz="900" dirty="0">
                <a:latin typeface="Meiryo UI" panose="020B0604030504040204" pitchFamily="50" charset="-128"/>
                <a:ea typeface="Meiryo UI" panose="020B0604030504040204" pitchFamily="50" charset="-128"/>
              </a:rPr>
              <a:t>MUO</a:t>
            </a:r>
            <a:r>
              <a:rPr kumimoji="1" lang="ja-JP" altLang="en-US" sz="900" dirty="0">
                <a:latin typeface="Meiryo UI" panose="020B0604030504040204" pitchFamily="50" charset="-128"/>
                <a:ea typeface="Meiryo UI" panose="020B0604030504040204" pitchFamily="50" charset="-128"/>
              </a:rPr>
              <a:t>：代謝的に不健康な肥満</a:t>
            </a:r>
          </a:p>
        </p:txBody>
      </p:sp>
    </p:spTree>
    <p:extLst>
      <p:ext uri="{BB962C8B-B14F-4D97-AF65-F5344CB8AC3E}">
        <p14:creationId xmlns:p14="http://schemas.microsoft.com/office/powerpoint/2010/main" val="1078054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368553" y="1183883"/>
            <a:ext cx="8459695" cy="4801314"/>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前向きコホート研究</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UK Biobank</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の参加者</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381,363</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例を</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11.2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年（中央値、</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IQR 10.3-11.9</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年）追跡した結果、</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MHO</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MHN</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に比べて糖尿病や</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ASCVD</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、心不全、呼吸器系疾患、全死亡のリスクが高いことが示された。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BMI</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および代謝に関する縦断的データを有するサブグループを対象とした解析の結果、ベースライン時に</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MHO</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であった者の</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26.8%</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が中央値</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4.4</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年の間に</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MUO</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に移行していた。</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MHO</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から</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MUO</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に移行した群では、継続的に</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MHN</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であった群に対する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ASCVD</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や全死亡のハザード比がそれぞれ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2.46</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95%CI 1.12-5.41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3.07</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95%CI 1.44-6.56</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）であった。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lnSpc>
                <a:spcPct val="130000"/>
              </a:lnSpc>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ct val="130000"/>
              </a:lnSpc>
              <a:buClr>
                <a:srgbClr val="D82B83"/>
              </a:buClr>
            </a:pPr>
            <a:r>
              <a:rPr lang="ja-JP" altLang="en-US" sz="1800" kern="100" dirty="0">
                <a:solidFill>
                  <a:srgbClr val="D82B83"/>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MHO</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は“健康”と呼べる集団ではない。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代謝プロファイルに関わらず、肥満を有する全ての者に対する体重　　</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　　 管理は全死亡や</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ASCVD</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などの抑制の観点から有益と考えられる。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a:t>
            </a: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『MHO』</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という用語は誤解を招く可能性があるため臨床医学で用いること </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は避け、</a:t>
            </a: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MHO</a:t>
            </a:r>
            <a:r>
              <a:rPr lang="ja-JP" altLang="en-US" kern="100" dirty="0">
                <a:latin typeface="メイリオ" panose="020B0604030504040204" pitchFamily="50" charset="-128"/>
                <a:ea typeface="メイリオ" panose="020B0604030504040204" pitchFamily="50" charset="-128"/>
                <a:cs typeface="Times New Roman" panose="02020603050405020304" pitchFamily="18" charset="0"/>
              </a:rPr>
              <a:t>とは異なる観点からリスク層別化を検討すべきである。</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61BA396F-7B05-4EDF-B91C-82BD60FB3222}"/>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Zhou Z,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1963-1972, 2021</a:t>
            </a:r>
          </a:p>
        </p:txBody>
      </p:sp>
      <p:sp>
        <p:nvSpPr>
          <p:cNvPr id="6" name="テキスト ボックス 5">
            <a:extLst>
              <a:ext uri="{FF2B5EF4-FFF2-40B4-BE49-F238E27FC236}">
                <a16:creationId xmlns:a16="http://schemas.microsoft.com/office/drawing/2014/main" id="{7A3413FB-B0C1-4BB8-BAA4-C36876CE5190}"/>
              </a:ext>
            </a:extLst>
          </p:cNvPr>
          <p:cNvSpPr txBox="1"/>
          <p:nvPr/>
        </p:nvSpPr>
        <p:spPr>
          <a:xfrm>
            <a:off x="396012" y="6026381"/>
            <a:ext cx="1794081" cy="646331"/>
          </a:xfrm>
          <a:prstGeom prst="rect">
            <a:avLst/>
          </a:prstGeom>
          <a:noFill/>
          <a:ln w="6350">
            <a:solidFill>
              <a:schemeClr val="tx1"/>
            </a:solidFill>
          </a:ln>
        </p:spPr>
        <p:txBody>
          <a:bodyPr wrap="none" rtlCol="0" anchor="ctr">
            <a:spAutoFit/>
          </a:bodyPr>
          <a:lstStyle/>
          <a:p>
            <a:r>
              <a:rPr kumimoji="1" lang="en-US" altLang="ja-JP" sz="900" dirty="0">
                <a:latin typeface="Meiryo UI" panose="020B0604030504040204" pitchFamily="50" charset="-128"/>
                <a:ea typeface="Meiryo UI" panose="020B0604030504040204" pitchFamily="50" charset="-128"/>
              </a:rPr>
              <a:t>MHN</a:t>
            </a:r>
            <a:r>
              <a:rPr kumimoji="1" lang="ja-JP" altLang="en-US" sz="900" dirty="0">
                <a:latin typeface="Meiryo UI" panose="020B0604030504040204" pitchFamily="50" charset="-128"/>
                <a:ea typeface="Meiryo UI" panose="020B0604030504040204" pitchFamily="50" charset="-128"/>
              </a:rPr>
              <a:t>：代謝的に健康な非肥満</a:t>
            </a:r>
          </a:p>
          <a:p>
            <a:r>
              <a:rPr kumimoji="1" lang="en-US" altLang="ja-JP" sz="900" dirty="0">
                <a:latin typeface="Meiryo UI" panose="020B0604030504040204" pitchFamily="50" charset="-128"/>
                <a:ea typeface="Meiryo UI" panose="020B0604030504040204" pitchFamily="50" charset="-128"/>
              </a:rPr>
              <a:t>MHO</a:t>
            </a:r>
            <a:r>
              <a:rPr kumimoji="1" lang="ja-JP" altLang="en-US" sz="900" dirty="0">
                <a:latin typeface="Meiryo UI" panose="020B0604030504040204" pitchFamily="50" charset="-128"/>
                <a:ea typeface="Meiryo UI" panose="020B0604030504040204" pitchFamily="50" charset="-128"/>
              </a:rPr>
              <a:t>：代謝的に健康な肥満</a:t>
            </a:r>
          </a:p>
          <a:p>
            <a:r>
              <a:rPr kumimoji="1" lang="en-US" altLang="ja-JP" sz="900" dirty="0">
                <a:latin typeface="Meiryo UI" panose="020B0604030504040204" pitchFamily="50" charset="-128"/>
                <a:ea typeface="Meiryo UI" panose="020B0604030504040204" pitchFamily="50" charset="-128"/>
              </a:rPr>
              <a:t>MUN</a:t>
            </a:r>
            <a:r>
              <a:rPr kumimoji="1" lang="ja-JP" altLang="en-US" sz="900" dirty="0">
                <a:latin typeface="Meiryo UI" panose="020B0604030504040204" pitchFamily="50" charset="-128"/>
                <a:ea typeface="Meiryo UI" panose="020B0604030504040204" pitchFamily="50" charset="-128"/>
              </a:rPr>
              <a:t>：代謝的に不健康な非肥満</a:t>
            </a:r>
          </a:p>
          <a:p>
            <a:r>
              <a:rPr kumimoji="1" lang="en-US" altLang="ja-JP" sz="900" dirty="0">
                <a:latin typeface="Meiryo UI" panose="020B0604030504040204" pitchFamily="50" charset="-128"/>
                <a:ea typeface="Meiryo UI" panose="020B0604030504040204" pitchFamily="50" charset="-128"/>
              </a:rPr>
              <a:t>MUO</a:t>
            </a:r>
            <a:r>
              <a:rPr kumimoji="1" lang="ja-JP" altLang="en-US" sz="900" dirty="0">
                <a:latin typeface="Meiryo UI" panose="020B0604030504040204" pitchFamily="50" charset="-128"/>
                <a:ea typeface="Meiryo UI" panose="020B0604030504040204" pitchFamily="50" charset="-128"/>
              </a:rPr>
              <a:t>：代謝的に不健康な肥満</a:t>
            </a:r>
          </a:p>
        </p:txBody>
      </p:sp>
    </p:spTree>
    <p:extLst>
      <p:ext uri="{BB962C8B-B14F-4D97-AF65-F5344CB8AC3E}">
        <p14:creationId xmlns:p14="http://schemas.microsoft.com/office/powerpoint/2010/main" val="2615963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732864" y="1365179"/>
            <a:ext cx="7678271" cy="4524315"/>
          </a:xfrm>
          <a:prstGeom prst="rect">
            <a:avLst/>
          </a:prstGeom>
          <a:noFill/>
        </p:spPr>
        <p:txBody>
          <a:bodyPr wrap="square">
            <a:spAutoFit/>
          </a:bodyPr>
          <a:lstStyle/>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エネルギー過剰摂取や糖尿病および</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ASCVD</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の家族歴などが残余交絡であった可能性がある。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UK Biobank</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コホートは、社会人口統計学的特性の観点において一般集団を幅広く反映しているが、生活習慣の観点では代表的ではない。そのため、相対リスクは一般化されるが、絶対リスクの要約統計量および推定値は一般化されるべきでは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空腹時血糖値およびインスリン抵抗性が測定されなかったことが、代謝的な健康状態を適切に定義する際の制限となった。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本研究では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MHO</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の異なる定義について考慮しなかった（例：入院の有無による定義／遺伝学的およびオミックスデータを用いた定義）。</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MHO</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から</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MUO</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への移行（または非移行）に関連する因子も検討課題である。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A6101A3E-6C9E-4603-9AAE-92BE7E52486D}"/>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Zhou Z,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1963-1972, 2021</a:t>
            </a:r>
          </a:p>
        </p:txBody>
      </p:sp>
      <p:sp>
        <p:nvSpPr>
          <p:cNvPr id="5" name="テキスト ボックス 4">
            <a:extLst>
              <a:ext uri="{FF2B5EF4-FFF2-40B4-BE49-F238E27FC236}">
                <a16:creationId xmlns:a16="http://schemas.microsoft.com/office/drawing/2014/main" id="{E7FEBA99-8DDC-45DF-9DE1-3958D472D495}"/>
              </a:ext>
            </a:extLst>
          </p:cNvPr>
          <p:cNvSpPr txBox="1"/>
          <p:nvPr/>
        </p:nvSpPr>
        <p:spPr>
          <a:xfrm>
            <a:off x="396012" y="6026381"/>
            <a:ext cx="1794081" cy="646331"/>
          </a:xfrm>
          <a:prstGeom prst="rect">
            <a:avLst/>
          </a:prstGeom>
          <a:noFill/>
          <a:ln w="6350">
            <a:solidFill>
              <a:schemeClr val="tx1"/>
            </a:solidFill>
          </a:ln>
        </p:spPr>
        <p:txBody>
          <a:bodyPr wrap="none" rtlCol="0" anchor="ctr">
            <a:spAutoFit/>
          </a:bodyPr>
          <a:lstStyle/>
          <a:p>
            <a:r>
              <a:rPr kumimoji="1" lang="en-US" altLang="ja-JP" sz="900" dirty="0">
                <a:latin typeface="Meiryo UI" panose="020B0604030504040204" pitchFamily="50" charset="-128"/>
                <a:ea typeface="Meiryo UI" panose="020B0604030504040204" pitchFamily="50" charset="-128"/>
              </a:rPr>
              <a:t>MHN</a:t>
            </a:r>
            <a:r>
              <a:rPr kumimoji="1" lang="ja-JP" altLang="en-US" sz="900" dirty="0">
                <a:latin typeface="Meiryo UI" panose="020B0604030504040204" pitchFamily="50" charset="-128"/>
                <a:ea typeface="Meiryo UI" panose="020B0604030504040204" pitchFamily="50" charset="-128"/>
              </a:rPr>
              <a:t>：代謝的に健康な非肥満</a:t>
            </a:r>
          </a:p>
          <a:p>
            <a:r>
              <a:rPr kumimoji="1" lang="en-US" altLang="ja-JP" sz="900" dirty="0">
                <a:latin typeface="Meiryo UI" panose="020B0604030504040204" pitchFamily="50" charset="-128"/>
                <a:ea typeface="Meiryo UI" panose="020B0604030504040204" pitchFamily="50" charset="-128"/>
              </a:rPr>
              <a:t>MHO</a:t>
            </a:r>
            <a:r>
              <a:rPr kumimoji="1" lang="ja-JP" altLang="en-US" sz="900" dirty="0">
                <a:latin typeface="Meiryo UI" panose="020B0604030504040204" pitchFamily="50" charset="-128"/>
                <a:ea typeface="Meiryo UI" panose="020B0604030504040204" pitchFamily="50" charset="-128"/>
              </a:rPr>
              <a:t>：代謝的に健康な肥満</a:t>
            </a:r>
          </a:p>
          <a:p>
            <a:r>
              <a:rPr kumimoji="1" lang="en-US" altLang="ja-JP" sz="900" dirty="0">
                <a:latin typeface="Meiryo UI" panose="020B0604030504040204" pitchFamily="50" charset="-128"/>
                <a:ea typeface="Meiryo UI" panose="020B0604030504040204" pitchFamily="50" charset="-128"/>
              </a:rPr>
              <a:t>MUN</a:t>
            </a:r>
            <a:r>
              <a:rPr kumimoji="1" lang="ja-JP" altLang="en-US" sz="900" dirty="0">
                <a:latin typeface="Meiryo UI" panose="020B0604030504040204" pitchFamily="50" charset="-128"/>
                <a:ea typeface="Meiryo UI" panose="020B0604030504040204" pitchFamily="50" charset="-128"/>
              </a:rPr>
              <a:t>：代謝的に不健康な非肥満</a:t>
            </a:r>
          </a:p>
          <a:p>
            <a:r>
              <a:rPr kumimoji="1" lang="en-US" altLang="ja-JP" sz="900" dirty="0">
                <a:latin typeface="Meiryo UI" panose="020B0604030504040204" pitchFamily="50" charset="-128"/>
                <a:ea typeface="Meiryo UI" panose="020B0604030504040204" pitchFamily="50" charset="-128"/>
              </a:rPr>
              <a:t>MUO</a:t>
            </a:r>
            <a:r>
              <a:rPr kumimoji="1" lang="ja-JP" altLang="en-US" sz="900" dirty="0">
                <a:latin typeface="Meiryo UI" panose="020B0604030504040204" pitchFamily="50" charset="-128"/>
                <a:ea typeface="Meiryo UI" panose="020B0604030504040204" pitchFamily="50" charset="-128"/>
              </a:rPr>
              <a:t>：代謝的に不健康な肥満</a:t>
            </a:r>
          </a:p>
        </p:txBody>
      </p:sp>
    </p:spTree>
    <p:extLst>
      <p:ext uri="{BB962C8B-B14F-4D97-AF65-F5344CB8AC3E}">
        <p14:creationId xmlns:p14="http://schemas.microsoft.com/office/powerpoint/2010/main" val="240633151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3683</TotalTime>
  <Words>1727</Words>
  <Application>Microsoft Office PowerPoint</Application>
  <PresentationFormat>画面に合わせる (4:3)</PresentationFormat>
  <Paragraphs>259</Paragraphs>
  <Slides>8</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Meiryo UI</vt:lpstr>
      <vt:lpstr>メイリオ</vt:lpstr>
      <vt:lpstr>游明朝</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Hasegawa, Kenichi /JP</cp:lastModifiedBy>
  <cp:revision>55</cp:revision>
  <dcterms:created xsi:type="dcterms:W3CDTF">2020-12-28T01:17:54Z</dcterms:created>
  <dcterms:modified xsi:type="dcterms:W3CDTF">2021-12-23T07:47:09Z</dcterms:modified>
</cp:coreProperties>
</file>