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42" r:id="rId2"/>
    <p:sldId id="343" r:id="rId3"/>
    <p:sldId id="345" r:id="rId4"/>
    <p:sldId id="346" r:id="rId5"/>
    <p:sldId id="324" r:id="rId6"/>
    <p:sldId id="325"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9455"/>
    <a:srgbClr val="F5EFE1"/>
    <a:srgbClr val="F2F3F3"/>
    <a:srgbClr val="D7D4D2"/>
    <a:srgbClr val="E3C9D4"/>
    <a:srgbClr val="EDD9BE"/>
    <a:srgbClr val="C9D7E4"/>
    <a:srgbClr val="ECEAF3"/>
    <a:srgbClr val="F4D1A7"/>
    <a:srgbClr val="C5CC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9" d="100"/>
          <a:sy n="109" d="100"/>
        </p:scale>
        <p:origin x="1710" y="78"/>
      </p:cViewPr>
      <p:guideLst/>
    </p:cSldViewPr>
  </p:slideViewPr>
  <p:notesTextViewPr>
    <p:cViewPr>
      <p:scale>
        <a:sx n="1" d="1"/>
        <a:sy n="1" d="1"/>
      </p:scale>
      <p:origin x="0" y="0"/>
    </p:cViewPr>
  </p:notesTextViewPr>
  <p:sorterViewPr>
    <p:cViewPr>
      <p:scale>
        <a:sx n="100" d="100"/>
        <a:sy n="100" d="100"/>
      </p:scale>
      <p:origin x="0" y="-4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2B41CC89-CD9F-4935-A1FA-8ED039354827}"/>
    <pc:docChg chg="modSld">
      <pc:chgData name="小池 龍之" userId="f53a0154-d3a6-4995-a654-bafaeb40b6fd" providerId="ADAL" clId="{2B41CC89-CD9F-4935-A1FA-8ED039354827}" dt="2021-12-07T06:23:22.625" v="111" actId="1076"/>
      <pc:docMkLst>
        <pc:docMk/>
      </pc:docMkLst>
      <pc:sldChg chg="modSp mod">
        <pc:chgData name="小池 龍之" userId="f53a0154-d3a6-4995-a654-bafaeb40b6fd" providerId="ADAL" clId="{2B41CC89-CD9F-4935-A1FA-8ED039354827}" dt="2021-12-07T05:07:24.750" v="2" actId="2710"/>
        <pc:sldMkLst>
          <pc:docMk/>
          <pc:sldMk cId="2615963827" sldId="324"/>
        </pc:sldMkLst>
        <pc:spChg chg="mod">
          <ac:chgData name="小池 龍之" userId="f53a0154-d3a6-4995-a654-bafaeb40b6fd" providerId="ADAL" clId="{2B41CC89-CD9F-4935-A1FA-8ED039354827}" dt="2021-12-07T05:07:24.750" v="2" actId="2710"/>
          <ac:spMkLst>
            <pc:docMk/>
            <pc:sldMk cId="2615963827" sldId="324"/>
            <ac:spMk id="13" creationId="{D242EC18-1AA3-4565-9648-AFECB2513206}"/>
          </ac:spMkLst>
        </pc:spChg>
      </pc:sldChg>
      <pc:sldChg chg="addSp modSp mod">
        <pc:chgData name="小池 龍之" userId="f53a0154-d3a6-4995-a654-bafaeb40b6fd" providerId="ADAL" clId="{2B41CC89-CD9F-4935-A1FA-8ED039354827}" dt="2021-12-07T05:21:13.898" v="108" actId="1076"/>
        <pc:sldMkLst>
          <pc:docMk/>
          <pc:sldMk cId="2406331514" sldId="325"/>
        </pc:sldMkLst>
        <pc:spChg chg="add mod">
          <ac:chgData name="小池 龍之" userId="f53a0154-d3a6-4995-a654-bafaeb40b6fd" providerId="ADAL" clId="{2B41CC89-CD9F-4935-A1FA-8ED039354827}" dt="2021-12-07T05:21:13.898" v="108" actId="1076"/>
          <ac:spMkLst>
            <pc:docMk/>
            <pc:sldMk cId="2406331514" sldId="325"/>
            <ac:spMk id="5" creationId="{D97A4CAE-F686-4C4B-A529-7EC6E65F9AEE}"/>
          </ac:spMkLst>
        </pc:spChg>
        <pc:spChg chg="mod">
          <ac:chgData name="小池 龍之" userId="f53a0154-d3a6-4995-a654-bafaeb40b6fd" providerId="ADAL" clId="{2B41CC89-CD9F-4935-A1FA-8ED039354827}" dt="2021-12-07T05:20:47.990" v="102" actId="1035"/>
          <ac:spMkLst>
            <pc:docMk/>
            <pc:sldMk cId="2406331514" sldId="325"/>
            <ac:spMk id="10" creationId="{7DBE60EE-A12A-4DBB-9B58-187B8CFD85BA}"/>
          </ac:spMkLst>
        </pc:spChg>
      </pc:sldChg>
      <pc:sldChg chg="modSp mod">
        <pc:chgData name="小池 龍之" userId="f53a0154-d3a6-4995-a654-bafaeb40b6fd" providerId="ADAL" clId="{2B41CC89-CD9F-4935-A1FA-8ED039354827}" dt="2021-12-07T06:23:22.625" v="111" actId="1076"/>
        <pc:sldMkLst>
          <pc:docMk/>
          <pc:sldMk cId="3055728678" sldId="342"/>
        </pc:sldMkLst>
        <pc:spChg chg="mod">
          <ac:chgData name="小池 龍之" userId="f53a0154-d3a6-4995-a654-bafaeb40b6fd" providerId="ADAL" clId="{2B41CC89-CD9F-4935-A1FA-8ED039354827}" dt="2021-12-07T06:23:22.625" v="111" actId="1076"/>
          <ac:spMkLst>
            <pc:docMk/>
            <pc:sldMk cId="3055728678" sldId="342"/>
            <ac:spMk id="6" creationId="{6D767FBF-37D0-4F1F-AE5E-3EB5523B48B0}"/>
          </ac:spMkLst>
        </pc:spChg>
      </pc:sldChg>
      <pc:sldChg chg="addSp modSp mod">
        <pc:chgData name="小池 龍之" userId="f53a0154-d3a6-4995-a654-bafaeb40b6fd" providerId="ADAL" clId="{2B41CC89-CD9F-4935-A1FA-8ED039354827}" dt="2021-12-07T05:17:53.053" v="69"/>
        <pc:sldMkLst>
          <pc:docMk/>
          <pc:sldMk cId="1876070840" sldId="345"/>
        </pc:sldMkLst>
        <pc:spChg chg="add mod">
          <ac:chgData name="小池 龍之" userId="f53a0154-d3a6-4995-a654-bafaeb40b6fd" providerId="ADAL" clId="{2B41CC89-CD9F-4935-A1FA-8ED039354827}" dt="2021-12-07T05:17:53.053" v="69"/>
          <ac:spMkLst>
            <pc:docMk/>
            <pc:sldMk cId="1876070840" sldId="345"/>
            <ac:spMk id="12" creationId="{706822D8-1A9F-4EED-8E54-42214742E2D8}"/>
          </ac:spMkLst>
        </pc:spChg>
      </pc:sldChg>
      <pc:sldChg chg="addSp modSp mod">
        <pc:chgData name="小池 龍之" userId="f53a0154-d3a6-4995-a654-bafaeb40b6fd" providerId="ADAL" clId="{2B41CC89-CD9F-4935-A1FA-8ED039354827}" dt="2021-12-07T05:19:10.257" v="94" actId="1036"/>
        <pc:sldMkLst>
          <pc:docMk/>
          <pc:sldMk cId="196254234" sldId="346"/>
        </pc:sldMkLst>
        <pc:spChg chg="mod">
          <ac:chgData name="小池 龍之" userId="f53a0154-d3a6-4995-a654-bafaeb40b6fd" providerId="ADAL" clId="{2B41CC89-CD9F-4935-A1FA-8ED039354827}" dt="2021-12-07T05:19:10.257" v="94" actId="1036"/>
          <ac:spMkLst>
            <pc:docMk/>
            <pc:sldMk cId="196254234" sldId="346"/>
            <ac:spMk id="24" creationId="{3DB4214A-CA67-45E3-981A-BFE93FF854D2}"/>
          </ac:spMkLst>
        </pc:spChg>
        <pc:spChg chg="add mod">
          <ac:chgData name="小池 龍之" userId="f53a0154-d3a6-4995-a654-bafaeb40b6fd" providerId="ADAL" clId="{2B41CC89-CD9F-4935-A1FA-8ED039354827}" dt="2021-12-07T05:18:49.369" v="90" actId="1076"/>
          <ac:spMkLst>
            <pc:docMk/>
            <pc:sldMk cId="196254234" sldId="346"/>
            <ac:spMk id="32" creationId="{8D8740E8-79D9-4486-9ECB-C67DF2D2DB0F}"/>
          </ac:spMkLst>
        </pc:spChg>
        <pc:grpChg chg="mod">
          <ac:chgData name="小池 龍之" userId="f53a0154-d3a6-4995-a654-bafaeb40b6fd" providerId="ADAL" clId="{2B41CC89-CD9F-4935-A1FA-8ED039354827}" dt="2021-12-07T05:18:26.064" v="83" actId="1035"/>
          <ac:grpSpMkLst>
            <pc:docMk/>
            <pc:sldMk cId="196254234" sldId="346"/>
            <ac:grpSpMk id="5" creationId="{87202648-4187-483D-BA76-0E3C14553E71}"/>
          </ac:grpSpMkLst>
        </pc:gr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系列 1</c:v>
                </c:pt>
              </c:strCache>
            </c:strRef>
          </c:tx>
          <c:spPr>
            <a:solidFill>
              <a:srgbClr val="C29455"/>
            </a:solidFill>
            <a:ln>
              <a:noFill/>
            </a:ln>
            <a:effectLst/>
          </c:spPr>
          <c:invertIfNegative val="0"/>
          <c:cat>
            <c:strRef>
              <c:f>Sheet1!$A$2:$A$7</c:f>
              <c:strCache>
                <c:ptCount val="6"/>
                <c:pt idx="0">
                  <c:v>空腹時血糖値</c:v>
                </c:pt>
                <c:pt idx="1">
                  <c:v>75g OGTT     2時間値</c:v>
                </c:pt>
                <c:pt idx="2">
                  <c:v>HbA1c</c:v>
                </c:pt>
                <c:pt idx="3">
                  <c:v>SAF</c:v>
                </c:pt>
                <c:pt idx="4">
                  <c:v>ISI</c:v>
                </c:pt>
                <c:pt idx="5">
                  <c:v>HOMA-IR</c:v>
                </c:pt>
              </c:strCache>
            </c:strRef>
          </c:cat>
          <c:val>
            <c:numRef>
              <c:f>Sheet1!$B$2:$B$7</c:f>
              <c:numCache>
                <c:formatCode>General</c:formatCode>
                <c:ptCount val="6"/>
                <c:pt idx="0">
                  <c:v>1.2</c:v>
                </c:pt>
                <c:pt idx="1">
                  <c:v>1.25</c:v>
                </c:pt>
                <c:pt idx="2">
                  <c:v>1.22</c:v>
                </c:pt>
                <c:pt idx="3">
                  <c:v>0.99</c:v>
                </c:pt>
                <c:pt idx="4">
                  <c:v>1.03</c:v>
                </c:pt>
                <c:pt idx="5">
                  <c:v>0.98</c:v>
                </c:pt>
              </c:numCache>
            </c:numRef>
          </c:val>
          <c:extLst>
            <c:ext xmlns:c16="http://schemas.microsoft.com/office/drawing/2014/chart" uri="{C3380CC4-5D6E-409C-BE32-E72D297353CC}">
              <c16:uniqueId val="{00000000-9A1B-423B-8618-242B33832E65}"/>
            </c:ext>
          </c:extLst>
        </c:ser>
        <c:dLbls>
          <c:showLegendKey val="0"/>
          <c:showVal val="0"/>
          <c:showCatName val="0"/>
          <c:showSerName val="0"/>
          <c:showPercent val="0"/>
          <c:showBubbleSize val="0"/>
        </c:dLbls>
        <c:gapWidth val="107"/>
        <c:overlap val="-27"/>
        <c:axId val="1587411472"/>
        <c:axId val="1824567424"/>
      </c:barChart>
      <c:catAx>
        <c:axId val="1587411472"/>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24567424"/>
        <c:crosses val="autoZero"/>
        <c:auto val="1"/>
        <c:lblAlgn val="ctr"/>
        <c:lblOffset val="100"/>
        <c:noMultiLvlLbl val="0"/>
      </c:catAx>
      <c:valAx>
        <c:axId val="1824567424"/>
        <c:scaling>
          <c:orientation val="minMax"/>
        </c:scaling>
        <c:delete val="0"/>
        <c:axPos val="l"/>
        <c:numFmt formatCode="General" sourceLinked="1"/>
        <c:majorTickMark val="out"/>
        <c:minorTickMark val="none"/>
        <c:tickLblPos val="nextTo"/>
        <c:spPr>
          <a:noFill/>
          <a:ln w="12700">
            <a:solidFill>
              <a:schemeClr val="tx1"/>
            </a:solidFill>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5874114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2021/12/23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B75EC4-257A-45D9-86DA-641E258230F2}"/>
              </a:ext>
            </a:extLst>
          </p:cNvPr>
          <p:cNvSpPr txBox="1"/>
          <p:nvPr/>
        </p:nvSpPr>
        <p:spPr>
          <a:xfrm>
            <a:off x="425865" y="3278723"/>
            <a:ext cx="8344025" cy="584775"/>
          </a:xfrm>
          <a:prstGeom prst="rect">
            <a:avLst/>
          </a:prstGeom>
          <a:noFill/>
        </p:spPr>
        <p:txBody>
          <a:bodyPr wrap="square" rtlCol="0">
            <a:spAutoFit/>
          </a:bodyPr>
          <a:lstStyle/>
          <a:p>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The association of </a:t>
            </a:r>
            <a:r>
              <a:rPr lang="en-US" altLang="ja-JP" sz="1600" kern="100" dirty="0" err="1">
                <a:effectLst/>
                <a:latin typeface="Meiryo UI" panose="020B0604030504040204" pitchFamily="50" charset="-128"/>
                <a:ea typeface="Meiryo UI" panose="020B0604030504040204" pitchFamily="50" charset="-128"/>
                <a:cs typeface="Calibri" panose="020F0502020204030204" pitchFamily="34" charset="0"/>
              </a:rPr>
              <a:t>hyperglycaemia</a:t>
            </a:r>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 and insulin resistance with incident depressive symptoms over 4 y ears of follow-up: The Maastricht Study</a:t>
            </a:r>
            <a:endParaRPr lang="ja-JP" altLang="ja-JP" sz="1600" kern="100" dirty="0">
              <a:effectLst/>
              <a:latin typeface="Meiryo UI" panose="020B0604030504040204" pitchFamily="50" charset="-128"/>
              <a:ea typeface="Meiryo UI" panose="020B0604030504040204" pitchFamily="50" charset="-128"/>
              <a:cs typeface="Calibri" panose="020F0502020204030204" pitchFamily="34" charset="0"/>
            </a:endParaRPr>
          </a:p>
        </p:txBody>
      </p:sp>
      <p:sp>
        <p:nvSpPr>
          <p:cNvPr id="3" name="テキスト ボックス 2">
            <a:extLst>
              <a:ext uri="{FF2B5EF4-FFF2-40B4-BE49-F238E27FC236}">
                <a16:creationId xmlns:a16="http://schemas.microsoft.com/office/drawing/2014/main" id="{9B86290F-27B0-4B04-AF8E-88480F80109B}"/>
              </a:ext>
            </a:extLst>
          </p:cNvPr>
          <p:cNvSpPr txBox="1"/>
          <p:nvPr/>
        </p:nvSpPr>
        <p:spPr>
          <a:xfrm>
            <a:off x="425866" y="1205695"/>
            <a:ext cx="8547805" cy="1615827"/>
          </a:xfrm>
          <a:prstGeom prst="rect">
            <a:avLst/>
          </a:prstGeom>
          <a:noFill/>
        </p:spPr>
        <p:txBody>
          <a:bodyPr wrap="square" rtlCol="0">
            <a:spAutoFit/>
          </a:bodyPr>
          <a:lstStyle/>
          <a:p>
            <a:r>
              <a:rPr kumimoji="1" lang="en-US" altLang="ja-JP" sz="3300" b="1" dirty="0">
                <a:solidFill>
                  <a:srgbClr val="002060"/>
                </a:solidFill>
                <a:latin typeface="Meiryo UI" panose="020B0604030504040204" pitchFamily="50" charset="-128"/>
                <a:ea typeface="Meiryo UI" panose="020B0604030504040204" pitchFamily="50" charset="-128"/>
              </a:rPr>
              <a:t>4</a:t>
            </a:r>
            <a:r>
              <a:rPr kumimoji="1" lang="ja-JP" altLang="en-US" sz="3300" b="1" dirty="0">
                <a:solidFill>
                  <a:srgbClr val="002060"/>
                </a:solidFill>
                <a:latin typeface="Meiryo UI" panose="020B0604030504040204" pitchFamily="50" charset="-128"/>
                <a:ea typeface="Meiryo UI" panose="020B0604030504040204" pitchFamily="50" charset="-128"/>
              </a:rPr>
              <a:t>年間の追跡調査における高血糖、</a:t>
            </a:r>
            <a:endParaRPr kumimoji="1" lang="en-US" altLang="ja-JP" sz="3300" b="1" dirty="0">
              <a:solidFill>
                <a:srgbClr val="002060"/>
              </a:solidFill>
              <a:latin typeface="Meiryo UI" panose="020B0604030504040204" pitchFamily="50" charset="-128"/>
              <a:ea typeface="Meiryo UI" panose="020B0604030504040204" pitchFamily="50" charset="-128"/>
            </a:endParaRPr>
          </a:p>
          <a:p>
            <a:r>
              <a:rPr kumimoji="1" lang="ja-JP" altLang="en-US" sz="3300" b="1" dirty="0">
                <a:solidFill>
                  <a:srgbClr val="002060"/>
                </a:solidFill>
                <a:latin typeface="Meiryo UI" panose="020B0604030504040204" pitchFamily="50" charset="-128"/>
                <a:ea typeface="Meiryo UI" panose="020B0604030504040204" pitchFamily="50" charset="-128"/>
              </a:rPr>
              <a:t>インスリン抵抗性と抑うつ症状の発症との関連：</a:t>
            </a:r>
            <a:r>
              <a:rPr kumimoji="1" lang="en-US" altLang="ja-JP" sz="3300" b="1" dirty="0">
                <a:solidFill>
                  <a:srgbClr val="002060"/>
                </a:solidFill>
                <a:latin typeface="Meiryo UI" panose="020B0604030504040204" pitchFamily="50" charset="-128"/>
                <a:ea typeface="Meiryo UI" panose="020B0604030504040204" pitchFamily="50" charset="-128"/>
              </a:rPr>
              <a:t>Maastricht</a:t>
            </a:r>
            <a:r>
              <a:rPr kumimoji="1" lang="ja-JP" altLang="en-US" sz="3300" b="1" dirty="0">
                <a:solidFill>
                  <a:srgbClr val="002060"/>
                </a:solidFill>
                <a:latin typeface="Meiryo UI" panose="020B0604030504040204" pitchFamily="50" charset="-128"/>
                <a:ea typeface="Meiryo UI" panose="020B0604030504040204" pitchFamily="50" charset="-128"/>
              </a:rPr>
              <a:t>研究</a:t>
            </a:r>
            <a:endParaRPr kumimoji="1" lang="ja-JP" altLang="en-US" sz="3300" b="1" u="sng"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14F2FFC-E784-410C-8560-56BE52CF5C90}"/>
              </a:ext>
            </a:extLst>
          </p:cNvPr>
          <p:cNvSpPr txBox="1"/>
          <p:nvPr/>
        </p:nvSpPr>
        <p:spPr>
          <a:xfrm>
            <a:off x="425866" y="4076660"/>
            <a:ext cx="6255687" cy="338554"/>
          </a:xfrm>
          <a:prstGeom prst="rect">
            <a:avLst/>
          </a:prstGeom>
          <a:noFill/>
        </p:spPr>
        <p:txBody>
          <a:bodyPr wrap="none" rtlCol="0">
            <a:spAutoFit/>
          </a:bodyPr>
          <a:lstStyle/>
          <a:p>
            <a:r>
              <a:rPr lang="en-US" altLang="ja-JP" sz="1600" kern="100" dirty="0" err="1">
                <a:effectLst/>
                <a:latin typeface="Meiryo UI" panose="020B0604030504040204" pitchFamily="50" charset="-128"/>
                <a:ea typeface="Meiryo UI" panose="020B0604030504040204" pitchFamily="50" charset="-128"/>
                <a:cs typeface="Times New Roman" panose="02020603050405020304" pitchFamily="18" charset="0"/>
              </a:rPr>
              <a:t>Geraets</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AFJ, et al. </a:t>
            </a:r>
            <a:r>
              <a:rPr lang="en-US" altLang="ja-JP" sz="1600" kern="100" dirty="0" err="1">
                <a:effectLst/>
                <a:latin typeface="Meiryo UI" panose="020B0604030504040204" pitchFamily="50" charset="-128"/>
                <a:ea typeface="Meiryo UI" panose="020B0604030504040204" pitchFamily="50" charset="-128"/>
                <a:cs typeface="Times New Roman" panose="02020603050405020304" pitchFamily="18" charset="0"/>
              </a:rPr>
              <a:t>Diabetologia</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63</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11</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2315-2328, 2020</a:t>
            </a:r>
            <a:endParaRPr kumimoji="1"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6D767FBF-37D0-4F1F-AE5E-3EB5523B48B0}"/>
              </a:ext>
            </a:extLst>
          </p:cNvPr>
          <p:cNvSpPr txBox="1"/>
          <p:nvPr/>
        </p:nvSpPr>
        <p:spPr>
          <a:xfrm>
            <a:off x="7001435" y="6611779"/>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MAT-JP-2111480-1.0-12/2021</a:t>
            </a:r>
            <a:endParaRPr lang="ja-JP" altLang="en-US" sz="1000" dirty="0"/>
          </a:p>
        </p:txBody>
      </p:sp>
    </p:spTree>
    <p:extLst>
      <p:ext uri="{BB962C8B-B14F-4D97-AF65-F5344CB8AC3E}">
        <p14:creationId xmlns:p14="http://schemas.microsoft.com/office/powerpoint/2010/main" val="3055728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研究概要①</a:t>
            </a: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55026" y="1202560"/>
            <a:ext cx="7306094" cy="5355312"/>
          </a:xfrm>
          <a:prstGeom prst="rect">
            <a:avLst/>
          </a:prstGeom>
          <a:noFill/>
        </p:spPr>
        <p:txBody>
          <a:bodyPr wrap="square" rtlCol="0">
            <a:spAutoFit/>
          </a:bodyPr>
          <a:lstStyle/>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集団ベースの</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Maastricht</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研究において、高血糖指標およびインスリン抵抗性指標と抑うつ症状の発症との関連について検討する。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オランダ南部に居住する</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40</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75</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歳を対象とした集団ベースの縦断的コホート研究である</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Maastricht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研究参加者のうち、</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2010</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13</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年にベースライン調査を完了した</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3,124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例。</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ベースライン時に高血糖指標として空腹時血糖値、</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75gOGTT2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時間値、</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HbA1c</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、皮膚自家蛍光値</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[SAF</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；終末糖化産物（</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AGEs</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量）を反映</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、インスリン抵抗性指標として</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Matsuda Index</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ISI</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HOMA-IR</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を測定した。抑うつ症状は自己記入式の</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Patient Health Questionnaire (PHQ-9)</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質問票を用いて、ベースライン時および追跡開始から</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年ごとに</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年間の評価を行った。</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PHQ-9≧10</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を臨床的に意味のある抑うつ症状のカットオフ値とした。</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Cox</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比例回帰分析を用いて、高血糖指標およびインスリン抵抗性指標の</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1SD</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上昇あたりの抑うつ症状発症のハザード比を算出した。解析は</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つのモデルで潜在的交絡因子を調整した</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モデル</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：未調整、モデル</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：年齢、性別、教育水準で調整、モデル</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3</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：ウエスト周囲径、診察室収縮期血圧、降圧薬の使用、総コレステロール</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/HDL</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コレステロール比、脂質異常症治療薬の使用、</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eGFR</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、心血管疾患の既往で追加調整、モデル</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：喫煙習慣、飲酒習慣で追加調整</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B6A26273-62A8-4C6C-ABB2-534DD3D11E8A}"/>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Geraets AFJ, et al. Diabetologia 63</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11</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2315-2328, 2020</a:t>
            </a: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71239" y="1288524"/>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目的</a:t>
              </a:r>
            </a:p>
          </p:txBody>
        </p:sp>
      </p:grpSp>
      <p:grpSp>
        <p:nvGrpSpPr>
          <p:cNvPr id="18" name="グループ化 17">
            <a:extLst>
              <a:ext uri="{FF2B5EF4-FFF2-40B4-BE49-F238E27FC236}">
                <a16:creationId xmlns:a16="http://schemas.microsoft.com/office/drawing/2014/main" id="{BB7A3312-4736-4A9B-B790-75F2475E57C4}"/>
              </a:ext>
            </a:extLst>
          </p:cNvPr>
          <p:cNvGrpSpPr/>
          <p:nvPr/>
        </p:nvGrpSpPr>
        <p:grpSpPr>
          <a:xfrm>
            <a:off x="371239" y="2091641"/>
            <a:ext cx="1152000" cy="490087"/>
            <a:chOff x="286872" y="2822073"/>
            <a:chExt cx="1152000" cy="490087"/>
          </a:xfrm>
        </p:grpSpPr>
        <p:sp>
          <p:nvSpPr>
            <p:cNvPr id="19" name="四角形: 角を丸くする 18">
              <a:extLst>
                <a:ext uri="{FF2B5EF4-FFF2-40B4-BE49-F238E27FC236}">
                  <a16:creationId xmlns:a16="http://schemas.microsoft.com/office/drawing/2014/main" id="{944605A6-C5AB-440F-99D8-371ACE5963D2}"/>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9295C63-54D9-4860-9FEB-077832C5A109}"/>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対象</a:t>
              </a:r>
            </a:p>
          </p:txBody>
        </p:sp>
      </p:grpSp>
      <p:grpSp>
        <p:nvGrpSpPr>
          <p:cNvPr id="24" name="グループ化 23">
            <a:extLst>
              <a:ext uri="{FF2B5EF4-FFF2-40B4-BE49-F238E27FC236}">
                <a16:creationId xmlns:a16="http://schemas.microsoft.com/office/drawing/2014/main" id="{2C77E5BF-1D5C-4E0D-9A8A-57C456A3CF67}"/>
              </a:ext>
            </a:extLst>
          </p:cNvPr>
          <p:cNvGrpSpPr/>
          <p:nvPr/>
        </p:nvGrpSpPr>
        <p:grpSpPr>
          <a:xfrm>
            <a:off x="371239" y="3215038"/>
            <a:ext cx="1152000" cy="490087"/>
            <a:chOff x="286872" y="2822073"/>
            <a:chExt cx="1152000" cy="490087"/>
          </a:xfrm>
        </p:grpSpPr>
        <p:sp>
          <p:nvSpPr>
            <p:cNvPr id="25" name="四角形: 角を丸くする 24">
              <a:extLst>
                <a:ext uri="{FF2B5EF4-FFF2-40B4-BE49-F238E27FC236}">
                  <a16:creationId xmlns:a16="http://schemas.microsoft.com/office/drawing/2014/main" id="{EF1F90F9-36C2-43D7-A888-310591234AFA}"/>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03540356-348C-4ABE-A5D7-D28B9A47E766}"/>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方法</a:t>
              </a:r>
            </a:p>
          </p:txBody>
        </p:sp>
      </p:grpSp>
    </p:spTree>
    <p:extLst>
      <p:ext uri="{BB962C8B-B14F-4D97-AF65-F5344CB8AC3E}">
        <p14:creationId xmlns:p14="http://schemas.microsoft.com/office/powerpoint/2010/main" val="737428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902811"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a:extLst>
              <a:ext uri="{FF2B5EF4-FFF2-40B4-BE49-F238E27FC236}">
                <a16:creationId xmlns:a16="http://schemas.microsoft.com/office/drawing/2014/main" id="{9B4888C2-E6F4-4F9E-83D4-79BDD62EF7A2}"/>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Geraets AFJ, et al. Diabetologia 63</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11</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2315-2328, 2020</a:t>
            </a:r>
          </a:p>
        </p:txBody>
      </p:sp>
      <p:sp>
        <p:nvSpPr>
          <p:cNvPr id="7" name="テキスト ボックス 6">
            <a:extLst>
              <a:ext uri="{FF2B5EF4-FFF2-40B4-BE49-F238E27FC236}">
                <a16:creationId xmlns:a16="http://schemas.microsoft.com/office/drawing/2014/main" id="{23D8F8F2-BDDE-4027-BCDF-6971FA2507B1}"/>
              </a:ext>
            </a:extLst>
          </p:cNvPr>
          <p:cNvSpPr txBox="1"/>
          <p:nvPr/>
        </p:nvSpPr>
        <p:spPr>
          <a:xfrm>
            <a:off x="272436" y="1122586"/>
            <a:ext cx="8599127" cy="861774"/>
          </a:xfrm>
          <a:prstGeom prst="rect">
            <a:avLst/>
          </a:prstGeom>
          <a:noFill/>
        </p:spPr>
        <p:txBody>
          <a:bodyPr wrap="square" rtlCol="0">
            <a:spAutoFit/>
          </a:bodyPr>
          <a:lstStyle/>
          <a:p>
            <a:r>
              <a:rPr kumimoji="1" lang="ja-JP" altLang="en-US" sz="1600" b="1" dirty="0">
                <a:latin typeface="Meiryo UI" panose="020B0604030504040204" pitchFamily="50" charset="-128"/>
                <a:ea typeface="Meiryo UI" panose="020B0604030504040204" pitchFamily="50" charset="-128"/>
              </a:rPr>
              <a:t>●解析対象例数：</a:t>
            </a:r>
            <a:r>
              <a:rPr kumimoji="1" lang="en-US" altLang="ja-JP" sz="1600" b="1" dirty="0">
                <a:latin typeface="Meiryo UI" panose="020B0604030504040204" pitchFamily="50" charset="-128"/>
                <a:ea typeface="Meiryo UI" panose="020B0604030504040204" pitchFamily="50" charset="-128"/>
              </a:rPr>
              <a:t>2,848</a:t>
            </a:r>
            <a:r>
              <a:rPr kumimoji="1" lang="ja-JP" altLang="en-US" sz="1600" b="1" dirty="0">
                <a:latin typeface="Meiryo UI" panose="020B0604030504040204" pitchFamily="50" charset="-128"/>
                <a:ea typeface="Meiryo UI" panose="020B0604030504040204" pitchFamily="50" charset="-128"/>
              </a:rPr>
              <a:t>例（平均年齢：</a:t>
            </a:r>
            <a:r>
              <a:rPr lang="en-US" altLang="ja-JP" sz="1600" b="1" dirty="0">
                <a:latin typeface="Meiryo UI" panose="020B0604030504040204" pitchFamily="50" charset="-128"/>
                <a:ea typeface="Meiryo UI" panose="020B0604030504040204" pitchFamily="50" charset="-128"/>
              </a:rPr>
              <a:t>59.9±8.1</a:t>
            </a:r>
            <a:r>
              <a:rPr lang="ja-JP" altLang="en-US" sz="1600" b="1" dirty="0">
                <a:latin typeface="Meiryo UI" panose="020B0604030504040204" pitchFamily="50" charset="-128"/>
                <a:ea typeface="Meiryo UI" panose="020B0604030504040204" pitchFamily="50" charset="-128"/>
              </a:rPr>
              <a:t>歳／女性比率：</a:t>
            </a:r>
            <a:r>
              <a:rPr lang="en-US" altLang="ja-JP" sz="1600" b="1" dirty="0">
                <a:latin typeface="Meiryo UI" panose="020B0604030504040204" pitchFamily="50" charset="-128"/>
                <a:ea typeface="Meiryo UI" panose="020B0604030504040204" pitchFamily="50" charset="-128"/>
              </a:rPr>
              <a:t>48.8%</a:t>
            </a:r>
            <a:r>
              <a:rPr lang="ja-JP" altLang="en-US" sz="1600" b="1" dirty="0">
                <a:latin typeface="Meiryo UI" panose="020B0604030504040204" pitchFamily="50" charset="-128"/>
                <a:ea typeface="Meiryo UI" panose="020B0604030504040204" pitchFamily="50" charset="-128"/>
              </a:rPr>
              <a:t>）</a:t>
            </a:r>
            <a:endParaRPr lang="en-US" altLang="ja-JP" sz="1600" b="1" dirty="0">
              <a:latin typeface="Meiryo UI" panose="020B0604030504040204" pitchFamily="50" charset="-128"/>
              <a:ea typeface="Meiryo UI" panose="020B0604030504040204" pitchFamily="50" charset="-128"/>
            </a:endParaRPr>
          </a:p>
          <a:p>
            <a:r>
              <a:rPr kumimoji="1" lang="ja-JP" altLang="en-US" sz="1600" b="1" dirty="0">
                <a:latin typeface="Meiryo UI" panose="020B0604030504040204" pitchFamily="50" charset="-128"/>
                <a:ea typeface="Meiryo UI" panose="020B0604030504040204" pitchFamily="50" charset="-128"/>
              </a:rPr>
              <a:t>●追跡期間：平均</a:t>
            </a:r>
            <a:r>
              <a:rPr kumimoji="1" lang="en-US" altLang="ja-JP" sz="1600" b="1" dirty="0">
                <a:latin typeface="Meiryo UI" panose="020B0604030504040204" pitchFamily="50" charset="-128"/>
                <a:ea typeface="Meiryo UI" panose="020B0604030504040204" pitchFamily="50" charset="-128"/>
              </a:rPr>
              <a:t>3.8±1.0</a:t>
            </a:r>
            <a:r>
              <a:rPr kumimoji="1" lang="ja-JP" altLang="en-US" sz="1600" b="1" dirty="0">
                <a:latin typeface="Meiryo UI" panose="020B0604030504040204" pitchFamily="50" charset="-128"/>
                <a:ea typeface="Meiryo UI" panose="020B0604030504040204" pitchFamily="50" charset="-128"/>
              </a:rPr>
              <a:t>年（</a:t>
            </a:r>
            <a:r>
              <a:rPr kumimoji="1" lang="en-US" altLang="ja-JP" sz="1600" b="1" dirty="0">
                <a:latin typeface="Meiryo UI" panose="020B0604030504040204" pitchFamily="50" charset="-128"/>
                <a:ea typeface="Meiryo UI" panose="020B0604030504040204" pitchFamily="50" charset="-128"/>
              </a:rPr>
              <a:t>10,932</a:t>
            </a:r>
            <a:r>
              <a:rPr kumimoji="1" lang="ja-JP" altLang="en-US" sz="1600" b="1" dirty="0">
                <a:latin typeface="Meiryo UI" panose="020B0604030504040204" pitchFamily="50" charset="-128"/>
                <a:ea typeface="Meiryo UI" panose="020B0604030504040204" pitchFamily="50" charset="-128"/>
              </a:rPr>
              <a:t>人年）</a:t>
            </a:r>
            <a:r>
              <a:rPr kumimoji="1" lang="en-US" altLang="ja-JP" sz="1600" b="1" dirty="0">
                <a:latin typeface="Meiryo UI" panose="020B0604030504040204" pitchFamily="50" charset="-128"/>
                <a:ea typeface="Meiryo UI" panose="020B0604030504040204" pitchFamily="50" charset="-128"/>
              </a:rPr>
              <a:t>/</a:t>
            </a:r>
            <a:r>
              <a:rPr kumimoji="1" lang="ja-JP" altLang="en-US" sz="1600" b="1" dirty="0">
                <a:latin typeface="Meiryo UI" panose="020B0604030504040204" pitchFamily="50" charset="-128"/>
                <a:ea typeface="Meiryo UI" panose="020B0604030504040204" pitchFamily="50" charset="-128"/>
              </a:rPr>
              <a:t>抑うつ症状発症例の平均追跡期間</a:t>
            </a:r>
            <a:r>
              <a:rPr kumimoji="1" lang="en-US" altLang="ja-JP" sz="1600" b="1" dirty="0">
                <a:latin typeface="Meiryo UI" panose="020B0604030504040204" pitchFamily="50" charset="-128"/>
                <a:ea typeface="Meiryo UI" panose="020B0604030504040204" pitchFamily="50" charset="-128"/>
              </a:rPr>
              <a:t>2.5±1.2</a:t>
            </a:r>
            <a:r>
              <a:rPr kumimoji="1" lang="ja-JP" altLang="en-US" sz="1600" b="1" dirty="0">
                <a:latin typeface="Meiryo UI" panose="020B0604030504040204" pitchFamily="50" charset="-128"/>
                <a:ea typeface="Meiryo UI" panose="020B0604030504040204" pitchFamily="50" charset="-128"/>
              </a:rPr>
              <a:t>年</a:t>
            </a:r>
            <a:endParaRPr kumimoji="1" lang="en-US" altLang="ja-JP" sz="1600" b="1" dirty="0">
              <a:latin typeface="Meiryo UI" panose="020B0604030504040204" pitchFamily="50" charset="-128"/>
              <a:ea typeface="Meiryo UI" panose="020B0604030504040204" pitchFamily="50" charset="-128"/>
            </a:endParaRPr>
          </a:p>
          <a:p>
            <a:r>
              <a:rPr kumimoji="1" lang="ja-JP" altLang="en-US" sz="1600" b="1" dirty="0">
                <a:latin typeface="Meiryo UI" panose="020B0604030504040204" pitchFamily="50" charset="-128"/>
                <a:ea typeface="Meiryo UI" panose="020B0604030504040204" pitchFamily="50" charset="-128"/>
              </a:rPr>
              <a:t>●抑うつ症状の発症：</a:t>
            </a:r>
            <a:r>
              <a:rPr kumimoji="1" lang="en-US" altLang="ja-JP" sz="1600" b="1" dirty="0">
                <a:latin typeface="Meiryo UI" panose="020B0604030504040204" pitchFamily="50" charset="-128"/>
                <a:ea typeface="Meiryo UI" panose="020B0604030504040204" pitchFamily="50" charset="-128"/>
              </a:rPr>
              <a:t>265</a:t>
            </a:r>
            <a:r>
              <a:rPr kumimoji="1" lang="ja-JP" altLang="en-US" sz="1600" b="1" dirty="0">
                <a:latin typeface="Meiryo UI" panose="020B0604030504040204" pitchFamily="50" charset="-128"/>
                <a:ea typeface="Meiryo UI" panose="020B0604030504040204" pitchFamily="50" charset="-128"/>
              </a:rPr>
              <a:t>例（</a:t>
            </a:r>
            <a:r>
              <a:rPr kumimoji="1" lang="en-US" altLang="ja-JP" sz="1600" b="1" dirty="0">
                <a:latin typeface="Meiryo UI" panose="020B0604030504040204" pitchFamily="50" charset="-128"/>
                <a:ea typeface="Meiryo UI" panose="020B0604030504040204" pitchFamily="50" charset="-128"/>
              </a:rPr>
              <a:t>9.3%</a:t>
            </a:r>
            <a:r>
              <a:rPr kumimoji="1" lang="ja-JP" altLang="en-US" sz="1600" b="1" dirty="0">
                <a:latin typeface="Meiryo UI" panose="020B0604030504040204" pitchFamily="50" charset="-128"/>
                <a:ea typeface="Meiryo UI" panose="020B0604030504040204" pitchFamily="50" charset="-128"/>
              </a:rPr>
              <a:t>）</a:t>
            </a:r>
            <a:r>
              <a:rPr kumimoji="1" lang="en-US" altLang="ja-JP" sz="1600" b="1" dirty="0">
                <a:latin typeface="Meiryo UI" panose="020B0604030504040204" pitchFamily="50" charset="-128"/>
                <a:ea typeface="Meiryo UI" panose="020B0604030504040204" pitchFamily="50" charset="-128"/>
              </a:rPr>
              <a:t>/1,000</a:t>
            </a:r>
            <a:r>
              <a:rPr kumimoji="1" lang="ja-JP" altLang="en-US" sz="1600" b="1" dirty="0">
                <a:latin typeface="Meiryo UI" panose="020B0604030504040204" pitchFamily="50" charset="-128"/>
                <a:ea typeface="Meiryo UI" panose="020B0604030504040204" pitchFamily="50" charset="-128"/>
              </a:rPr>
              <a:t>人年あたり</a:t>
            </a:r>
            <a:r>
              <a:rPr kumimoji="1" lang="en-US" altLang="ja-JP" sz="1600" b="1" dirty="0">
                <a:latin typeface="Meiryo UI" panose="020B0604030504040204" pitchFamily="50" charset="-128"/>
                <a:ea typeface="Meiryo UI" panose="020B0604030504040204" pitchFamily="50" charset="-128"/>
              </a:rPr>
              <a:t>24</a:t>
            </a:r>
            <a:r>
              <a:rPr kumimoji="1" lang="ja-JP" altLang="en-US" sz="1600" b="1" dirty="0">
                <a:latin typeface="Meiryo UI" panose="020B0604030504040204" pitchFamily="50" charset="-128"/>
                <a:ea typeface="Meiryo UI" panose="020B0604030504040204" pitchFamily="50" charset="-128"/>
              </a:rPr>
              <a:t>例</a:t>
            </a:r>
            <a:endParaRPr kumimoji="1" lang="en-US" altLang="ja-JP" sz="1600" b="1"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64527437-D702-4EAA-8B7D-AFAA4DB970DA}"/>
              </a:ext>
            </a:extLst>
          </p:cNvPr>
          <p:cNvSpPr txBox="1"/>
          <p:nvPr/>
        </p:nvSpPr>
        <p:spPr>
          <a:xfrm>
            <a:off x="6063762" y="5134239"/>
            <a:ext cx="2807801" cy="430887"/>
          </a:xfrm>
          <a:prstGeom prst="rect">
            <a:avLst/>
          </a:prstGeom>
          <a:noFill/>
        </p:spPr>
        <p:txBody>
          <a:bodyPr wrap="square" rtlCol="0">
            <a:spAutoFit/>
          </a:bodyPr>
          <a:lstStyle/>
          <a:p>
            <a:pPr algn="r"/>
            <a:r>
              <a:rPr kumimoji="1" lang="ja-JP" altLang="en-US" sz="1050" dirty="0">
                <a:latin typeface="Meiryo UI" panose="020B0604030504040204" pitchFamily="50" charset="-128"/>
                <a:ea typeface="Meiryo UI" panose="020B0604030504040204" pitchFamily="50" charset="-128"/>
              </a:rPr>
              <a:t>平均値</a:t>
            </a:r>
            <a:r>
              <a:rPr kumimoji="1" lang="en-US" altLang="ja-JP" sz="1050" dirty="0">
                <a:latin typeface="Meiryo UI" panose="020B0604030504040204" pitchFamily="50" charset="-128"/>
                <a:ea typeface="Meiryo UI" panose="020B0604030504040204" pitchFamily="50" charset="-128"/>
              </a:rPr>
              <a:t>±SD</a:t>
            </a:r>
          </a:p>
          <a:p>
            <a:pPr algn="r"/>
            <a:r>
              <a:rPr kumimoji="1" lang="en-US" altLang="ja-JP" sz="1050" dirty="0">
                <a:latin typeface="Meiryo UI" panose="020B0604030504040204" pitchFamily="50" charset="-128"/>
                <a:ea typeface="Meiryo UI" panose="020B0604030504040204" pitchFamily="50" charset="-128"/>
              </a:rPr>
              <a:t>t</a:t>
            </a:r>
            <a:r>
              <a:rPr kumimoji="1" lang="ja-JP" altLang="en-US" sz="1050" dirty="0">
                <a:latin typeface="Meiryo UI" panose="020B0604030504040204" pitchFamily="50" charset="-128"/>
                <a:ea typeface="Meiryo UI" panose="020B0604030504040204" pitchFamily="50" charset="-128"/>
              </a:rPr>
              <a:t>検定、</a:t>
            </a:r>
            <a:r>
              <a:rPr kumimoji="1" lang="en-US" altLang="ja-JP" sz="1050" dirty="0">
                <a:latin typeface="Meiryo UI" panose="020B0604030504040204" pitchFamily="50" charset="-128"/>
                <a:ea typeface="Meiryo UI" panose="020B0604030504040204" pitchFamily="50" charset="-128"/>
              </a:rPr>
              <a:t>Mann-Whitney U</a:t>
            </a:r>
            <a:r>
              <a:rPr kumimoji="1" lang="ja-JP" altLang="en-US" sz="1050" dirty="0">
                <a:latin typeface="Meiryo UI" panose="020B0604030504040204" pitchFamily="50" charset="-128"/>
                <a:ea typeface="Meiryo UI" panose="020B0604030504040204" pitchFamily="50" charset="-128"/>
              </a:rPr>
              <a:t>検定</a:t>
            </a:r>
            <a:endParaRPr kumimoji="1" lang="en-US" altLang="ja-JP" sz="105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5EDBC1E9-150A-4BCF-A022-F0A85D742E06}"/>
              </a:ext>
            </a:extLst>
          </p:cNvPr>
          <p:cNvSpPr txBox="1"/>
          <p:nvPr/>
        </p:nvSpPr>
        <p:spPr>
          <a:xfrm>
            <a:off x="272436" y="2213282"/>
            <a:ext cx="4963843" cy="338554"/>
          </a:xfrm>
          <a:prstGeom prst="rect">
            <a:avLst/>
          </a:prstGeom>
          <a:noFill/>
        </p:spPr>
        <p:txBody>
          <a:bodyPr wrap="square" rtlCol="0">
            <a:spAutoFit/>
          </a:bodyPr>
          <a:lstStyle/>
          <a:p>
            <a:r>
              <a:rPr kumimoji="1" lang="ja-JP" altLang="en-US" sz="1600" b="1" dirty="0">
                <a:latin typeface="Meiryo UI" panose="020B0604030504040204" pitchFamily="50" charset="-128"/>
                <a:ea typeface="Meiryo UI" panose="020B0604030504040204" pitchFamily="50" charset="-128"/>
              </a:rPr>
              <a:t>●抑うつ症状の発症の有無別に見た背景因子</a:t>
            </a:r>
            <a:endParaRPr kumimoji="1" lang="en-US" altLang="ja-JP" sz="1600" b="1" dirty="0">
              <a:latin typeface="Meiryo UI" panose="020B0604030504040204" pitchFamily="50" charset="-128"/>
              <a:ea typeface="Meiryo UI" panose="020B0604030504040204" pitchFamily="50" charset="-128"/>
            </a:endParaRPr>
          </a:p>
        </p:txBody>
      </p:sp>
      <p:graphicFrame>
        <p:nvGraphicFramePr>
          <p:cNvPr id="10" name="表 9">
            <a:extLst>
              <a:ext uri="{FF2B5EF4-FFF2-40B4-BE49-F238E27FC236}">
                <a16:creationId xmlns:a16="http://schemas.microsoft.com/office/drawing/2014/main" id="{D77D37B0-08CC-4F31-A1E5-E53737205BEA}"/>
              </a:ext>
            </a:extLst>
          </p:cNvPr>
          <p:cNvGraphicFramePr>
            <a:graphicFrameLocks noGrp="1"/>
          </p:cNvGraphicFramePr>
          <p:nvPr>
            <p:extLst>
              <p:ext uri="{D42A27DB-BD31-4B8C-83A1-F6EECF244321}">
                <p14:modId xmlns:p14="http://schemas.microsoft.com/office/powerpoint/2010/main" val="1974870260"/>
              </p:ext>
            </p:extLst>
          </p:nvPr>
        </p:nvGraphicFramePr>
        <p:xfrm>
          <a:off x="336992" y="2650239"/>
          <a:ext cx="4140000" cy="2736000"/>
        </p:xfrm>
        <a:graphic>
          <a:graphicData uri="http://schemas.openxmlformats.org/drawingml/2006/table">
            <a:tbl>
              <a:tblPr>
                <a:tableStyleId>{5C22544A-7EE6-4342-B048-85BDC9FD1C3A}</a:tableStyleId>
              </a:tblPr>
              <a:tblGrid>
                <a:gridCol w="1332000">
                  <a:extLst>
                    <a:ext uri="{9D8B030D-6E8A-4147-A177-3AD203B41FA5}">
                      <a16:colId xmlns:a16="http://schemas.microsoft.com/office/drawing/2014/main" val="4019530465"/>
                    </a:ext>
                  </a:extLst>
                </a:gridCol>
                <a:gridCol w="972000">
                  <a:extLst>
                    <a:ext uri="{9D8B030D-6E8A-4147-A177-3AD203B41FA5}">
                      <a16:colId xmlns:a16="http://schemas.microsoft.com/office/drawing/2014/main" val="436496225"/>
                    </a:ext>
                  </a:extLst>
                </a:gridCol>
                <a:gridCol w="1080000">
                  <a:extLst>
                    <a:ext uri="{9D8B030D-6E8A-4147-A177-3AD203B41FA5}">
                      <a16:colId xmlns:a16="http://schemas.microsoft.com/office/drawing/2014/main" val="4221870796"/>
                    </a:ext>
                  </a:extLst>
                </a:gridCol>
                <a:gridCol w="756000">
                  <a:extLst>
                    <a:ext uri="{9D8B030D-6E8A-4147-A177-3AD203B41FA5}">
                      <a16:colId xmlns:a16="http://schemas.microsoft.com/office/drawing/2014/main" val="1648641270"/>
                    </a:ext>
                  </a:extLst>
                </a:gridCol>
              </a:tblGrid>
              <a:tr h="576000">
                <a:tc>
                  <a:txBody>
                    <a:bodyPr/>
                    <a:lstStyle/>
                    <a:p>
                      <a:pPr algn="l"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3F3"/>
                    </a:solid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抑うつ症状なし（</a:t>
                      </a:r>
                      <a:r>
                        <a:rPr lang="en-US" altLang="ja-JP" sz="1100" b="1" u="none" strike="noStrike" dirty="0">
                          <a:effectLst/>
                          <a:latin typeface="Meiryo UI" panose="020B0604030504040204" pitchFamily="50" charset="-128"/>
                          <a:ea typeface="Meiryo UI" panose="020B0604030504040204" pitchFamily="50" charset="-128"/>
                        </a:rPr>
                        <a:t>n=2,583)</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9D7E4"/>
                    </a:solid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抑うつ症状発症</a:t>
                      </a:r>
                      <a:endParaRPr lang="en-US" altLang="ja-JP" sz="1100" b="1" u="none" strike="noStrike" dirty="0">
                        <a:effectLst/>
                        <a:latin typeface="Meiryo UI" panose="020B0604030504040204" pitchFamily="50" charset="-128"/>
                        <a:ea typeface="Meiryo UI" panose="020B0604030504040204" pitchFamily="50" charset="-128"/>
                      </a:endParaRPr>
                    </a:p>
                    <a:p>
                      <a:pPr algn="ctr" fontAlgn="ctr"/>
                      <a:r>
                        <a:rPr lang="ja-JP" altLang="en-US"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PHQ-9≧10）</a:t>
                      </a:r>
                      <a:br>
                        <a:rPr lang="en-US" sz="1100" b="1" u="none" strike="noStrike" dirty="0">
                          <a:effectLst/>
                          <a:latin typeface="Meiryo UI" panose="020B0604030504040204" pitchFamily="50" charset="-128"/>
                          <a:ea typeface="Meiryo UI" panose="020B0604030504040204" pitchFamily="50" charset="-128"/>
                        </a:rPr>
                      </a:br>
                      <a:r>
                        <a:rPr lang="en-US" sz="1100" b="1" u="none" strike="noStrike" dirty="0">
                          <a:effectLst/>
                          <a:latin typeface="Meiryo UI" panose="020B0604030504040204" pitchFamily="50" charset="-128"/>
                          <a:ea typeface="Meiryo UI" panose="020B0604030504040204" pitchFamily="50" charset="-128"/>
                        </a:rPr>
                        <a:t>(n=265)</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C9D4"/>
                    </a:solidFill>
                  </a:tcPr>
                </a:tc>
                <a:tc>
                  <a:txBody>
                    <a:bodyPr/>
                    <a:lstStyle/>
                    <a:p>
                      <a:pPr algn="ctr" fontAlgn="ctr"/>
                      <a:r>
                        <a:rPr lang="en-US" sz="1100" b="1" u="none" strike="noStrike" dirty="0">
                          <a:effectLst/>
                          <a:latin typeface="Meiryo UI" panose="020B0604030504040204" pitchFamily="50" charset="-128"/>
                          <a:ea typeface="Meiryo UI" panose="020B0604030504040204" pitchFamily="50" charset="-128"/>
                        </a:rPr>
                        <a:t>P</a:t>
                      </a:r>
                      <a:r>
                        <a:rPr lang="ja-JP" altLang="en-US" sz="1100" b="1" u="none" strike="noStrike" dirty="0">
                          <a:effectLst/>
                          <a:latin typeface="Meiryo UI" panose="020B0604030504040204" pitchFamily="50" charset="-128"/>
                          <a:ea typeface="Meiryo UI" panose="020B0604030504040204" pitchFamily="50" charset="-128"/>
                        </a:rPr>
                        <a:t>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7D4D2"/>
                    </a:solidFill>
                  </a:tcPr>
                </a:tc>
                <a:extLst>
                  <a:ext uri="{0D108BD9-81ED-4DB2-BD59-A6C34878D82A}">
                    <a16:rowId xmlns:a16="http://schemas.microsoft.com/office/drawing/2014/main" val="3106537810"/>
                  </a:ext>
                </a:extLst>
              </a:tr>
              <a:tr h="396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空腹時血糖値（</a:t>
                      </a:r>
                      <a:r>
                        <a:rPr lang="en-US" sz="1100" b="1" u="none" strike="noStrike" dirty="0">
                          <a:effectLst/>
                          <a:latin typeface="Meiryo UI" panose="020B0604030504040204" pitchFamily="50" charset="-128"/>
                          <a:ea typeface="Meiryo UI" panose="020B0604030504040204" pitchFamily="50" charset="-128"/>
                        </a:rPr>
                        <a:t>mmol/L）</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5.9±1.4</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6.6±2.2</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u="none" strike="noStrike">
                          <a:effectLst/>
                          <a:latin typeface="Meiryo UI" panose="020B0604030504040204" pitchFamily="50" charset="-128"/>
                          <a:ea typeface="Meiryo UI" panose="020B0604030504040204" pitchFamily="50" charset="-128"/>
                        </a:rPr>
                        <a:t>&lt;0.001</a:t>
                      </a:r>
                      <a:endParaRPr lang="en-US" altLang="ja-JP" sz="11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5963296"/>
                  </a:ext>
                </a:extLst>
              </a:tr>
              <a:tr h="396000">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 75gOGTT2</a:t>
                      </a:r>
                      <a:r>
                        <a:rPr lang="ja-JP" altLang="en-US" sz="1100" b="1" u="none" strike="noStrike" dirty="0">
                          <a:effectLst/>
                          <a:latin typeface="Meiryo UI" panose="020B0604030504040204" pitchFamily="50" charset="-128"/>
                          <a:ea typeface="Meiryo UI" panose="020B0604030504040204" pitchFamily="50" charset="-128"/>
                        </a:rPr>
                        <a:t>時間値（</a:t>
                      </a:r>
                      <a:r>
                        <a:rPr lang="en-US" sz="1100" b="1" u="none" strike="noStrike" dirty="0">
                          <a:effectLst/>
                          <a:latin typeface="Meiryo UI" panose="020B0604030504040204" pitchFamily="50" charset="-128"/>
                          <a:ea typeface="Meiryo UI" panose="020B0604030504040204" pitchFamily="50" charset="-128"/>
                        </a:rPr>
                        <a:t>mmol/L）</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7.6±4.0</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8.9±4.9</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&lt;0.001</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extLst>
                  <a:ext uri="{0D108BD9-81ED-4DB2-BD59-A6C34878D82A}">
                    <a16:rowId xmlns:a16="http://schemas.microsoft.com/office/drawing/2014/main" val="1244220554"/>
                  </a:ext>
                </a:extLst>
              </a:tr>
              <a:tr h="324000">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 HbA1c（％）</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5.8±0.8</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6.2±1.1</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u="none" strike="noStrike">
                          <a:effectLst/>
                          <a:latin typeface="Meiryo UI" panose="020B0604030504040204" pitchFamily="50" charset="-128"/>
                          <a:ea typeface="Meiryo UI" panose="020B0604030504040204" pitchFamily="50" charset="-128"/>
                        </a:rPr>
                        <a:t>&lt;0.001</a:t>
                      </a:r>
                      <a:endParaRPr lang="en-US" altLang="ja-JP" sz="11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32059164"/>
                  </a:ext>
                </a:extLst>
              </a:tr>
              <a:tr h="396000">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 SAF</a:t>
                      </a:r>
                    </a:p>
                    <a:p>
                      <a:pPr algn="l" fontAlgn="ctr"/>
                      <a:r>
                        <a:rPr lang="en-US" sz="1100" b="1" u="none" strike="noStrike" dirty="0">
                          <a:effectLst/>
                          <a:latin typeface="Meiryo UI" panose="020B0604030504040204" pitchFamily="50" charset="-128"/>
                          <a:ea typeface="Meiryo UI" panose="020B0604030504040204" pitchFamily="50" charset="-128"/>
                        </a:rPr>
                        <a:t> [AU(</a:t>
                      </a:r>
                      <a:r>
                        <a:rPr lang="ja-JP" altLang="en-US" sz="1100" b="1" u="none" strike="noStrike" dirty="0">
                          <a:effectLst/>
                          <a:latin typeface="Meiryo UI" panose="020B0604030504040204" pitchFamily="50" charset="-128"/>
                          <a:ea typeface="Meiryo UI" panose="020B0604030504040204" pitchFamily="50" charset="-128"/>
                        </a:rPr>
                        <a:t>任意単位</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2.4±0.5</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2.5±0.6</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0.010</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extLst>
                  <a:ext uri="{0D108BD9-81ED-4DB2-BD59-A6C34878D82A}">
                    <a16:rowId xmlns:a16="http://schemas.microsoft.com/office/drawing/2014/main" val="3586789535"/>
                  </a:ext>
                </a:extLst>
              </a:tr>
              <a:tr h="324000">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 HOMA-IR</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1.7±1.1</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1.9±1.2</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0.021</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9141745"/>
                  </a:ext>
                </a:extLst>
              </a:tr>
              <a:tr h="324000">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 ISI</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4.1±2.7</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3.6±2.4</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0.008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extLst>
                  <a:ext uri="{0D108BD9-81ED-4DB2-BD59-A6C34878D82A}">
                    <a16:rowId xmlns:a16="http://schemas.microsoft.com/office/drawing/2014/main" val="1460778910"/>
                  </a:ext>
                </a:extLst>
              </a:tr>
            </a:tbl>
          </a:graphicData>
        </a:graphic>
      </p:graphicFrame>
      <p:graphicFrame>
        <p:nvGraphicFramePr>
          <p:cNvPr id="11" name="表 10">
            <a:extLst>
              <a:ext uri="{FF2B5EF4-FFF2-40B4-BE49-F238E27FC236}">
                <a16:creationId xmlns:a16="http://schemas.microsoft.com/office/drawing/2014/main" id="{EF7881F7-B44C-4CD1-B6FF-12710F2C9B8C}"/>
              </a:ext>
            </a:extLst>
          </p:cNvPr>
          <p:cNvGraphicFramePr>
            <a:graphicFrameLocks noGrp="1"/>
          </p:cNvGraphicFramePr>
          <p:nvPr>
            <p:extLst>
              <p:ext uri="{D42A27DB-BD31-4B8C-83A1-F6EECF244321}">
                <p14:modId xmlns:p14="http://schemas.microsoft.com/office/powerpoint/2010/main" val="208478831"/>
              </p:ext>
            </p:extLst>
          </p:nvPr>
        </p:nvGraphicFramePr>
        <p:xfrm>
          <a:off x="4667009" y="2650239"/>
          <a:ext cx="4140000" cy="2484000"/>
        </p:xfrm>
        <a:graphic>
          <a:graphicData uri="http://schemas.openxmlformats.org/drawingml/2006/table">
            <a:tbl>
              <a:tblPr>
                <a:tableStyleId>{5C22544A-7EE6-4342-B048-85BDC9FD1C3A}</a:tableStyleId>
              </a:tblPr>
              <a:tblGrid>
                <a:gridCol w="1332000">
                  <a:extLst>
                    <a:ext uri="{9D8B030D-6E8A-4147-A177-3AD203B41FA5}">
                      <a16:colId xmlns:a16="http://schemas.microsoft.com/office/drawing/2014/main" val="4019530465"/>
                    </a:ext>
                  </a:extLst>
                </a:gridCol>
                <a:gridCol w="972000">
                  <a:extLst>
                    <a:ext uri="{9D8B030D-6E8A-4147-A177-3AD203B41FA5}">
                      <a16:colId xmlns:a16="http://schemas.microsoft.com/office/drawing/2014/main" val="436496225"/>
                    </a:ext>
                  </a:extLst>
                </a:gridCol>
                <a:gridCol w="1080000">
                  <a:extLst>
                    <a:ext uri="{9D8B030D-6E8A-4147-A177-3AD203B41FA5}">
                      <a16:colId xmlns:a16="http://schemas.microsoft.com/office/drawing/2014/main" val="4221870796"/>
                    </a:ext>
                  </a:extLst>
                </a:gridCol>
                <a:gridCol w="756000">
                  <a:extLst>
                    <a:ext uri="{9D8B030D-6E8A-4147-A177-3AD203B41FA5}">
                      <a16:colId xmlns:a16="http://schemas.microsoft.com/office/drawing/2014/main" val="1648641270"/>
                    </a:ext>
                  </a:extLst>
                </a:gridCol>
              </a:tblGrid>
              <a:tr h="576000">
                <a:tc>
                  <a:txBody>
                    <a:bodyPr/>
                    <a:lstStyle/>
                    <a:p>
                      <a:pPr algn="l"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3F3"/>
                    </a:solid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抑うつ症状なし（</a:t>
                      </a:r>
                      <a:r>
                        <a:rPr lang="en-US" altLang="ja-JP" sz="1100" b="1" u="none" strike="noStrike" dirty="0">
                          <a:effectLst/>
                          <a:latin typeface="Meiryo UI" panose="020B0604030504040204" pitchFamily="50" charset="-128"/>
                          <a:ea typeface="Meiryo UI" panose="020B0604030504040204" pitchFamily="50" charset="-128"/>
                        </a:rPr>
                        <a:t>n=2,583)</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9D7E4"/>
                    </a:solid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抑うつ症状発症</a:t>
                      </a:r>
                      <a:endParaRPr lang="en-US" altLang="ja-JP" sz="1100" b="1" u="none" strike="noStrike" dirty="0">
                        <a:effectLst/>
                        <a:latin typeface="Meiryo UI" panose="020B0604030504040204" pitchFamily="50" charset="-128"/>
                        <a:ea typeface="Meiryo UI" panose="020B0604030504040204" pitchFamily="50" charset="-128"/>
                      </a:endParaRPr>
                    </a:p>
                    <a:p>
                      <a:pPr algn="ctr" fontAlgn="ctr"/>
                      <a:r>
                        <a:rPr lang="ja-JP" altLang="en-US"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PHQ-9≧10）</a:t>
                      </a:r>
                      <a:br>
                        <a:rPr lang="en-US" sz="1100" b="1" u="none" strike="noStrike" dirty="0">
                          <a:effectLst/>
                          <a:latin typeface="Meiryo UI" panose="020B0604030504040204" pitchFamily="50" charset="-128"/>
                          <a:ea typeface="Meiryo UI" panose="020B0604030504040204" pitchFamily="50" charset="-128"/>
                        </a:rPr>
                      </a:br>
                      <a:r>
                        <a:rPr lang="en-US" sz="1100" b="1" u="none" strike="noStrike" dirty="0">
                          <a:effectLst/>
                          <a:latin typeface="Meiryo UI" panose="020B0604030504040204" pitchFamily="50" charset="-128"/>
                          <a:ea typeface="Meiryo UI" panose="020B0604030504040204" pitchFamily="50" charset="-128"/>
                        </a:rPr>
                        <a:t>(n=265)</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C9D4"/>
                    </a:solidFill>
                  </a:tcPr>
                </a:tc>
                <a:tc>
                  <a:txBody>
                    <a:bodyPr/>
                    <a:lstStyle/>
                    <a:p>
                      <a:pPr algn="ctr" fontAlgn="ctr"/>
                      <a:r>
                        <a:rPr lang="en-US" sz="1100" b="1" u="none" strike="noStrike" dirty="0">
                          <a:effectLst/>
                          <a:latin typeface="Meiryo UI" panose="020B0604030504040204" pitchFamily="50" charset="-128"/>
                          <a:ea typeface="Meiryo UI" panose="020B0604030504040204" pitchFamily="50" charset="-128"/>
                        </a:rPr>
                        <a:t>P</a:t>
                      </a:r>
                      <a:r>
                        <a:rPr lang="ja-JP" altLang="en-US" sz="1100" b="1" u="none" strike="noStrike" dirty="0">
                          <a:effectLst/>
                          <a:latin typeface="Meiryo UI" panose="020B0604030504040204" pitchFamily="50" charset="-128"/>
                          <a:ea typeface="Meiryo UI" panose="020B0604030504040204" pitchFamily="50" charset="-128"/>
                        </a:rPr>
                        <a:t>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7D4D2"/>
                    </a:solidFill>
                  </a:tcPr>
                </a:tc>
                <a:extLst>
                  <a:ext uri="{0D108BD9-81ED-4DB2-BD59-A6C34878D82A}">
                    <a16:rowId xmlns:a16="http://schemas.microsoft.com/office/drawing/2014/main" val="3106537810"/>
                  </a:ext>
                </a:extLst>
              </a:tr>
              <a:tr h="324000">
                <a:tc>
                  <a:txBody>
                    <a:bodyPr/>
                    <a:lstStyle/>
                    <a:p>
                      <a:pPr algn="l"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 BMI</a:t>
                      </a: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a:t>
                      </a: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kg/</a:t>
                      </a: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26.7±4.3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28.5±5.2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&lt;0.001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76966218"/>
                  </a:ext>
                </a:extLst>
              </a:tr>
              <a:tr h="39600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診察室収縮期血圧（</a:t>
                      </a: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mmHg</a:t>
                      </a: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134.6±17.9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135.6±19.5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0.397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extLst>
                  <a:ext uri="{0D108BD9-81ED-4DB2-BD59-A6C34878D82A}">
                    <a16:rowId xmlns:a16="http://schemas.microsoft.com/office/drawing/2014/main" val="1827944453"/>
                  </a:ext>
                </a:extLst>
              </a:tr>
              <a:tr h="39600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診察室拡張期血圧（</a:t>
                      </a: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mmHg</a:t>
                      </a: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76.1±9.7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76.6±11.2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0.480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59676312"/>
                  </a:ext>
                </a:extLst>
              </a:tr>
              <a:tr h="39600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総コレステロール</a:t>
                      </a: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a:t>
                      </a:r>
                    </a:p>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a:t>
                      </a: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HDL</a:t>
                      </a: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コレステロール比</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3.6±1.1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3.9±1.3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0.003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FE1"/>
                    </a:solidFill>
                  </a:tcPr>
                </a:tc>
                <a:extLst>
                  <a:ext uri="{0D108BD9-81ED-4DB2-BD59-A6C34878D82A}">
                    <a16:rowId xmlns:a16="http://schemas.microsoft.com/office/drawing/2014/main" val="2808808046"/>
                  </a:ext>
                </a:extLst>
              </a:tr>
              <a:tr h="39600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トリグリセライド（</a:t>
                      </a: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mmol/L</a:t>
                      </a: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1.4±0.8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1.7±1.3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&lt;0.001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2873626"/>
                  </a:ext>
                </a:extLst>
              </a:tr>
            </a:tbl>
          </a:graphicData>
        </a:graphic>
      </p:graphicFrame>
      <p:sp>
        <p:nvSpPr>
          <p:cNvPr id="5" name="テキスト ボックス 4">
            <a:extLst>
              <a:ext uri="{FF2B5EF4-FFF2-40B4-BE49-F238E27FC236}">
                <a16:creationId xmlns:a16="http://schemas.microsoft.com/office/drawing/2014/main" id="{6BECEE94-A90C-4B31-A857-FC4BDFB3E705}"/>
              </a:ext>
            </a:extLst>
          </p:cNvPr>
          <p:cNvSpPr txBox="1"/>
          <p:nvPr/>
        </p:nvSpPr>
        <p:spPr>
          <a:xfrm>
            <a:off x="272436" y="5470882"/>
            <a:ext cx="8599127" cy="461665"/>
          </a:xfrm>
          <a:prstGeom prst="rect">
            <a:avLst/>
          </a:prstGeom>
          <a:noFill/>
        </p:spPr>
        <p:txBody>
          <a:bodyPr wrap="square" rtlCol="0" anchor="ctr">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縦断的解析では、ベースライン時に臨床的に意味のある抑うつ症状（</a:t>
            </a:r>
            <a:r>
              <a:rPr kumimoji="1" lang="en-US" altLang="ja-JP" sz="1200" dirty="0">
                <a:latin typeface="Meiryo UI" panose="020B0604030504040204" pitchFamily="50" charset="-128"/>
                <a:ea typeface="Meiryo UI" panose="020B0604030504040204" pitchFamily="50" charset="-128"/>
              </a:rPr>
              <a:t>PHQ-9≧10</a:t>
            </a:r>
            <a:r>
              <a:rPr kumimoji="1" lang="ja-JP" altLang="en-US" sz="1200" dirty="0">
                <a:latin typeface="Meiryo UI" panose="020B0604030504040204" pitchFamily="50" charset="-128"/>
                <a:ea typeface="Meiryo UI" panose="020B0604030504040204" pitchFamily="50" charset="-128"/>
              </a:rPr>
              <a:t>）を有する参加者（</a:t>
            </a:r>
            <a:r>
              <a:rPr kumimoji="1" lang="en-US" altLang="ja-JP" sz="1200" dirty="0">
                <a:latin typeface="Meiryo UI" panose="020B0604030504040204" pitchFamily="50" charset="-128"/>
                <a:ea typeface="Meiryo UI" panose="020B0604030504040204" pitchFamily="50" charset="-128"/>
              </a:rPr>
              <a:t>n=139</a:t>
            </a:r>
            <a:r>
              <a:rPr kumimoji="1" lang="ja-JP" altLang="en-US" sz="1200" dirty="0">
                <a:latin typeface="Meiryo UI" panose="020B0604030504040204" pitchFamily="50" charset="-128"/>
                <a:ea typeface="Meiryo UI" panose="020B0604030504040204" pitchFamily="50" charset="-128"/>
              </a:rPr>
              <a:t>）または</a:t>
            </a:r>
            <a:r>
              <a:rPr kumimoji="1" lang="en-US" altLang="ja-JP" sz="1200" dirty="0">
                <a:latin typeface="Meiryo UI" panose="020B0604030504040204" pitchFamily="50" charset="-128"/>
                <a:ea typeface="Meiryo UI" panose="020B0604030504040204" pitchFamily="50" charset="-128"/>
              </a:rPr>
              <a:t>PHQ-9</a:t>
            </a:r>
            <a:r>
              <a:rPr kumimoji="1" lang="ja-JP" altLang="en-US" sz="1200" dirty="0">
                <a:latin typeface="Meiryo UI" panose="020B0604030504040204" pitchFamily="50" charset="-128"/>
                <a:ea typeface="Meiryo UI" panose="020B0604030504040204" pitchFamily="50" charset="-128"/>
              </a:rPr>
              <a:t>の追跡　</a:t>
            </a:r>
            <a:endParaRPr kumimoji="1" lang="en-US" altLang="ja-JP" sz="1200" dirty="0">
              <a:latin typeface="Meiryo UI" panose="020B0604030504040204" pitchFamily="50" charset="-128"/>
              <a:ea typeface="Meiryo UI" panose="020B0604030504040204" pitchFamily="50" charset="-128"/>
            </a:endParaRPr>
          </a:p>
          <a:p>
            <a:r>
              <a:rPr kumimoji="1" lang="en-US" altLang="ja-JP"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データのない参加者（</a:t>
            </a:r>
            <a:r>
              <a:rPr kumimoji="1" lang="en-US" altLang="ja-JP" sz="1200" dirty="0">
                <a:latin typeface="Meiryo UI" panose="020B0604030504040204" pitchFamily="50" charset="-128"/>
                <a:ea typeface="Meiryo UI" panose="020B0604030504040204" pitchFamily="50" charset="-128"/>
              </a:rPr>
              <a:t>n=137</a:t>
            </a:r>
            <a:r>
              <a:rPr kumimoji="1" lang="ja-JP" altLang="en-US" sz="1200" dirty="0">
                <a:latin typeface="Meiryo UI" panose="020B0604030504040204" pitchFamily="50" charset="-128"/>
                <a:ea typeface="Meiryo UI" panose="020B0604030504040204" pitchFamily="50" charset="-128"/>
              </a:rPr>
              <a:t>）を除外した。</a:t>
            </a:r>
          </a:p>
        </p:txBody>
      </p:sp>
      <p:sp>
        <p:nvSpPr>
          <p:cNvPr id="12" name="テキスト ボックス 11">
            <a:extLst>
              <a:ext uri="{FF2B5EF4-FFF2-40B4-BE49-F238E27FC236}">
                <a16:creationId xmlns:a16="http://schemas.microsoft.com/office/drawing/2014/main" id="{706822D8-1A9F-4EED-8E54-42214742E2D8}"/>
              </a:ext>
            </a:extLst>
          </p:cNvPr>
          <p:cNvSpPr txBox="1"/>
          <p:nvPr/>
        </p:nvSpPr>
        <p:spPr>
          <a:xfrm>
            <a:off x="336992" y="5978198"/>
            <a:ext cx="3818674" cy="507831"/>
          </a:xfrm>
          <a:prstGeom prst="rect">
            <a:avLst/>
          </a:prstGeom>
          <a:noFill/>
          <a:ln w="6350">
            <a:solidFill>
              <a:schemeClr val="tx1"/>
            </a:solidFill>
          </a:ln>
        </p:spPr>
        <p:txBody>
          <a:bodyPr wrap="none" rtlCol="0" anchor="ctr">
            <a:spAutoFit/>
          </a:bodyPr>
          <a:lstStyle/>
          <a:p>
            <a:r>
              <a:rPr kumimoji="1" lang="en-US" altLang="ja-JP" sz="900" dirty="0">
                <a:latin typeface="Meiryo UI" panose="020B0604030504040204" pitchFamily="50" charset="-128"/>
                <a:ea typeface="Meiryo UI" panose="020B0604030504040204" pitchFamily="50" charset="-128"/>
              </a:rPr>
              <a:t>SAF</a:t>
            </a:r>
            <a:r>
              <a:rPr kumimoji="1" lang="ja-JP" altLang="en-US" sz="900" dirty="0">
                <a:latin typeface="Meiryo UI" panose="020B0604030504040204" pitchFamily="50" charset="-128"/>
                <a:ea typeface="Meiryo UI" panose="020B0604030504040204" pitchFamily="50" charset="-128"/>
              </a:rPr>
              <a:t>：</a:t>
            </a:r>
            <a:r>
              <a:rPr kumimoji="1" lang="zh-TW" altLang="en-US" sz="900" dirty="0">
                <a:latin typeface="Meiryo UI" panose="020B0604030504040204" pitchFamily="50" charset="-128"/>
                <a:ea typeface="Meiryo UI" panose="020B0604030504040204" pitchFamily="50" charset="-128"/>
              </a:rPr>
              <a:t>皮膚自家蛍光値</a:t>
            </a:r>
            <a:endParaRPr kumimoji="1" lang="ja-JP" altLang="en-US" sz="900" dirty="0">
              <a:latin typeface="Meiryo UI" panose="020B0604030504040204" pitchFamily="50" charset="-128"/>
              <a:ea typeface="Meiryo UI" panose="020B0604030504040204" pitchFamily="50" charset="-128"/>
            </a:endParaRPr>
          </a:p>
          <a:p>
            <a:r>
              <a:rPr kumimoji="1" lang="en-US" altLang="ja-JP" sz="900" dirty="0">
                <a:latin typeface="Meiryo UI" panose="020B0604030504040204" pitchFamily="50" charset="-128"/>
                <a:ea typeface="Meiryo UI" panose="020B0604030504040204" pitchFamily="50" charset="-128"/>
              </a:rPr>
              <a:t>HOMA-IR</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Homeostasis Model Assessment of Insulin Resistance</a:t>
            </a:r>
          </a:p>
          <a:p>
            <a:r>
              <a:rPr kumimoji="1" lang="en-US" altLang="ja-JP" sz="900" dirty="0">
                <a:latin typeface="Meiryo UI" panose="020B0604030504040204" pitchFamily="50" charset="-128"/>
                <a:ea typeface="Meiryo UI" panose="020B0604030504040204" pitchFamily="50" charset="-128"/>
              </a:rPr>
              <a:t>ISI</a:t>
            </a:r>
            <a:r>
              <a:rPr kumimoji="1" lang="ja-JP" altLang="en-US" sz="900" dirty="0">
                <a:latin typeface="Meiryo UI" panose="020B0604030504040204" pitchFamily="50" charset="-128"/>
                <a:ea typeface="Meiryo UI" panose="020B0604030504040204" pitchFamily="50" charset="-128"/>
              </a:rPr>
              <a:t>：インスリン感受性指数（</a:t>
            </a:r>
            <a:r>
              <a:rPr kumimoji="1" lang="en-US" altLang="ja-JP" sz="900" dirty="0">
                <a:latin typeface="Meiryo UI" panose="020B0604030504040204" pitchFamily="50" charset="-128"/>
                <a:ea typeface="Meiryo UI" panose="020B0604030504040204" pitchFamily="50" charset="-128"/>
              </a:rPr>
              <a:t>Matsuda Index</a:t>
            </a:r>
            <a:r>
              <a:rPr kumimoji="1" lang="ja-JP" altLang="en-US" sz="900" dirty="0">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876070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124546"/>
            <a:ext cx="8738498" cy="830997"/>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dirty="0">
                <a:solidFill>
                  <a:prstClr val="black"/>
                </a:solidFill>
                <a:latin typeface="メイリオ" panose="020B0604030504040204" pitchFamily="50" charset="-128"/>
                <a:ea typeface="メイリオ" panose="020B0604030504040204" pitchFamily="50" charset="-128"/>
              </a:rPr>
              <a:t>高血糖指標、インスリン抵抗性指標と</a:t>
            </a:r>
            <a:endParaRPr kumimoji="1" lang="en-US" altLang="ja-JP" sz="2400" b="1" dirty="0">
              <a:solidFill>
                <a:prstClr val="black"/>
              </a:solidFill>
              <a:latin typeface="メイリオ" panose="020B0604030504040204" pitchFamily="50" charset="-128"/>
              <a:ea typeface="メイリオ"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dirty="0">
                <a:solidFill>
                  <a:prstClr val="black"/>
                </a:solidFill>
                <a:latin typeface="メイリオ" panose="020B0604030504040204" pitchFamily="50" charset="-128"/>
                <a:ea typeface="メイリオ" panose="020B0604030504040204" pitchFamily="50" charset="-128"/>
              </a:rPr>
              <a:t>抑うつ症状の発症（</a:t>
            </a:r>
            <a:r>
              <a:rPr kumimoji="1" lang="en-US" altLang="ja-JP" sz="2400" b="1" dirty="0">
                <a:solidFill>
                  <a:prstClr val="black"/>
                </a:solidFill>
                <a:latin typeface="メイリオ" panose="020B0604030504040204" pitchFamily="50" charset="-128"/>
                <a:ea typeface="メイリオ" panose="020B0604030504040204" pitchFamily="50" charset="-128"/>
              </a:rPr>
              <a:t>PHQ-9≧10</a:t>
            </a:r>
            <a:r>
              <a:rPr kumimoji="1" lang="ja-JP" altLang="en-US" sz="2400" b="1" dirty="0">
                <a:solidFill>
                  <a:prstClr val="black"/>
                </a:solidFill>
                <a:latin typeface="メイリオ" panose="020B0604030504040204" pitchFamily="50" charset="-128"/>
                <a:ea typeface="メイリオ" panose="020B0604030504040204" pitchFamily="50" charset="-128"/>
              </a:rPr>
              <a:t>）との関連</a:t>
            </a:r>
          </a:p>
        </p:txBody>
      </p:sp>
      <p:sp>
        <p:nvSpPr>
          <p:cNvPr id="16" name="テキスト ボックス 15">
            <a:extLst>
              <a:ext uri="{FF2B5EF4-FFF2-40B4-BE49-F238E27FC236}">
                <a16:creationId xmlns:a16="http://schemas.microsoft.com/office/drawing/2014/main" id="{EAA586DE-B536-42A3-966C-7C9F5DFDD817}"/>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Geraets AFJ, et al. Diabetologia 63</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11</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2315-2328, 2020</a:t>
            </a:r>
          </a:p>
        </p:txBody>
      </p:sp>
      <p:graphicFrame>
        <p:nvGraphicFramePr>
          <p:cNvPr id="17" name="グラフ 16">
            <a:extLst>
              <a:ext uri="{FF2B5EF4-FFF2-40B4-BE49-F238E27FC236}">
                <a16:creationId xmlns:a16="http://schemas.microsoft.com/office/drawing/2014/main" id="{CA2EE9F4-32E6-49B4-A57D-DA8538721158}"/>
              </a:ext>
            </a:extLst>
          </p:cNvPr>
          <p:cNvGraphicFramePr/>
          <p:nvPr>
            <p:extLst>
              <p:ext uri="{D42A27DB-BD31-4B8C-83A1-F6EECF244321}">
                <p14:modId xmlns:p14="http://schemas.microsoft.com/office/powerpoint/2010/main" val="1355027322"/>
              </p:ext>
            </p:extLst>
          </p:nvPr>
        </p:nvGraphicFramePr>
        <p:xfrm>
          <a:off x="899281" y="1116626"/>
          <a:ext cx="7418430" cy="4797286"/>
        </p:xfrm>
        <a:graphic>
          <a:graphicData uri="http://schemas.openxmlformats.org/drawingml/2006/chart">
            <c:chart xmlns:c="http://schemas.openxmlformats.org/drawingml/2006/chart" xmlns:r="http://schemas.openxmlformats.org/officeDocument/2006/relationships" r:id="rId2"/>
          </a:graphicData>
        </a:graphic>
      </p:graphicFrame>
      <p:sp>
        <p:nvSpPr>
          <p:cNvPr id="18" name="テキスト ボックス 17">
            <a:extLst>
              <a:ext uri="{FF2B5EF4-FFF2-40B4-BE49-F238E27FC236}">
                <a16:creationId xmlns:a16="http://schemas.microsoft.com/office/drawing/2014/main" id="{56E8AF32-B420-407D-B067-7B2F283BBA97}"/>
              </a:ext>
            </a:extLst>
          </p:cNvPr>
          <p:cNvSpPr txBox="1"/>
          <p:nvPr/>
        </p:nvSpPr>
        <p:spPr>
          <a:xfrm>
            <a:off x="1456751" y="1370317"/>
            <a:ext cx="1019830" cy="469359"/>
          </a:xfrm>
          <a:prstGeom prst="rect">
            <a:avLst/>
          </a:prstGeom>
          <a:noFill/>
        </p:spPr>
        <p:txBody>
          <a:bodyPr wrap="none" rtlCol="0">
            <a:spAutoFit/>
          </a:bodyPr>
          <a:lstStyle/>
          <a:p>
            <a:pPr algn="ctr" defTabSz="914400"/>
            <a:r>
              <a:rPr kumimoji="1" lang="en-US" altLang="ja-JP" sz="1400" b="1" dirty="0">
                <a:solidFill>
                  <a:prstClr val="black"/>
                </a:solidFill>
                <a:latin typeface="Meiryo UI" panose="020B0604030504040204" pitchFamily="50" charset="-128"/>
                <a:ea typeface="Meiryo UI" panose="020B0604030504040204" pitchFamily="50" charset="-128"/>
              </a:rPr>
              <a:t>1.20</a:t>
            </a:r>
            <a:endParaRPr kumimoji="1" lang="en-US" altLang="ja-JP" sz="1050" b="1" dirty="0">
              <a:solidFill>
                <a:prstClr val="black"/>
              </a:solidFill>
              <a:latin typeface="Meiryo UI" panose="020B0604030504040204" pitchFamily="50" charset="-128"/>
              <a:ea typeface="Meiryo UI" panose="020B0604030504040204" pitchFamily="50" charset="-128"/>
            </a:endParaRPr>
          </a:p>
          <a:p>
            <a:pPr algn="ctr" defTabSz="914400"/>
            <a:r>
              <a:rPr kumimoji="1" lang="en-US" altLang="ja-JP" sz="1050" b="1" dirty="0">
                <a:solidFill>
                  <a:prstClr val="black"/>
                </a:solidFill>
                <a:latin typeface="Meiryo UI" panose="020B0604030504040204" pitchFamily="50" charset="-128"/>
                <a:ea typeface="Meiryo UI" panose="020B0604030504040204" pitchFamily="50" charset="-128"/>
              </a:rPr>
              <a:t>(1.08-1.33)</a:t>
            </a:r>
            <a:endParaRPr kumimoji="1" lang="ja-JP" altLang="en-US" sz="1050" b="1" dirty="0">
              <a:solidFill>
                <a:prstClr val="black"/>
              </a:solidFill>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015A6839-B8CF-4321-BDA7-55BE34B0FCC7}"/>
              </a:ext>
            </a:extLst>
          </p:cNvPr>
          <p:cNvSpPr txBox="1"/>
          <p:nvPr/>
        </p:nvSpPr>
        <p:spPr>
          <a:xfrm>
            <a:off x="2599415" y="1225452"/>
            <a:ext cx="1019830" cy="469359"/>
          </a:xfrm>
          <a:prstGeom prst="rect">
            <a:avLst/>
          </a:prstGeom>
          <a:noFill/>
        </p:spPr>
        <p:txBody>
          <a:bodyPr wrap="none" rtlCol="0">
            <a:spAutoFit/>
          </a:bodyPr>
          <a:lstStyle/>
          <a:p>
            <a:pPr algn="ctr" defTabSz="914400"/>
            <a:r>
              <a:rPr kumimoji="1" lang="en-US" altLang="ja-JP" sz="1400" b="1" dirty="0">
                <a:solidFill>
                  <a:prstClr val="black"/>
                </a:solidFill>
                <a:latin typeface="Meiryo UI" panose="020B0604030504040204" pitchFamily="50" charset="-128"/>
                <a:ea typeface="Meiryo UI" panose="020B0604030504040204" pitchFamily="50" charset="-128"/>
              </a:rPr>
              <a:t>1.25</a:t>
            </a:r>
            <a:endParaRPr kumimoji="1" lang="en-US" altLang="ja-JP" sz="1050" b="1" dirty="0">
              <a:solidFill>
                <a:prstClr val="black"/>
              </a:solidFill>
              <a:latin typeface="Meiryo UI" panose="020B0604030504040204" pitchFamily="50" charset="-128"/>
              <a:ea typeface="Meiryo UI" panose="020B0604030504040204" pitchFamily="50" charset="-128"/>
            </a:endParaRPr>
          </a:p>
          <a:p>
            <a:pPr algn="ctr" defTabSz="914400"/>
            <a:r>
              <a:rPr kumimoji="1" lang="en-US" altLang="ja-JP" sz="1050" b="1" dirty="0">
                <a:solidFill>
                  <a:prstClr val="black"/>
                </a:solidFill>
                <a:latin typeface="Meiryo UI" panose="020B0604030504040204" pitchFamily="50" charset="-128"/>
                <a:ea typeface="Meiryo UI" panose="020B0604030504040204" pitchFamily="50" charset="-128"/>
              </a:rPr>
              <a:t>(1.08-1.44)</a:t>
            </a:r>
            <a:endParaRPr kumimoji="1" lang="ja-JP" altLang="en-US" sz="1050" b="1" dirty="0">
              <a:solidFill>
                <a:prstClr val="black"/>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33B81E35-FDC4-4C85-9031-EC29FF5E4FC2}"/>
              </a:ext>
            </a:extLst>
          </p:cNvPr>
          <p:cNvSpPr txBox="1"/>
          <p:nvPr/>
        </p:nvSpPr>
        <p:spPr>
          <a:xfrm>
            <a:off x="3717995" y="1319457"/>
            <a:ext cx="1019830" cy="469359"/>
          </a:xfrm>
          <a:prstGeom prst="rect">
            <a:avLst/>
          </a:prstGeom>
          <a:noFill/>
        </p:spPr>
        <p:txBody>
          <a:bodyPr wrap="none" rtlCol="0">
            <a:spAutoFit/>
          </a:bodyPr>
          <a:lstStyle/>
          <a:p>
            <a:pPr algn="ctr" defTabSz="914400"/>
            <a:r>
              <a:rPr kumimoji="1" lang="en-US" altLang="ja-JP" sz="1400" b="1" dirty="0">
                <a:solidFill>
                  <a:prstClr val="black"/>
                </a:solidFill>
                <a:latin typeface="Meiryo UI" panose="020B0604030504040204" pitchFamily="50" charset="-128"/>
                <a:ea typeface="Meiryo UI" panose="020B0604030504040204" pitchFamily="50" charset="-128"/>
              </a:rPr>
              <a:t>1.22</a:t>
            </a:r>
            <a:endParaRPr kumimoji="1" lang="en-US" altLang="ja-JP" sz="1050" b="1" dirty="0">
              <a:solidFill>
                <a:prstClr val="black"/>
              </a:solidFill>
              <a:latin typeface="Meiryo UI" panose="020B0604030504040204" pitchFamily="50" charset="-128"/>
              <a:ea typeface="Meiryo UI" panose="020B0604030504040204" pitchFamily="50" charset="-128"/>
            </a:endParaRPr>
          </a:p>
          <a:p>
            <a:pPr algn="ctr" defTabSz="914400"/>
            <a:r>
              <a:rPr kumimoji="1" lang="en-US" altLang="ja-JP" sz="1050" b="1" dirty="0">
                <a:solidFill>
                  <a:prstClr val="black"/>
                </a:solidFill>
                <a:latin typeface="Meiryo UI" panose="020B0604030504040204" pitchFamily="50" charset="-128"/>
                <a:ea typeface="Meiryo UI" panose="020B0604030504040204" pitchFamily="50" charset="-128"/>
              </a:rPr>
              <a:t>(1.09-1.37)</a:t>
            </a:r>
            <a:endParaRPr kumimoji="1" lang="ja-JP" altLang="en-US" sz="1050" b="1" dirty="0">
              <a:solidFill>
                <a:prstClr val="black"/>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B0B8F276-A7DD-4D16-AC03-0B217D558AC1}"/>
              </a:ext>
            </a:extLst>
          </p:cNvPr>
          <p:cNvSpPr txBox="1"/>
          <p:nvPr/>
        </p:nvSpPr>
        <p:spPr>
          <a:xfrm>
            <a:off x="4847826" y="1970624"/>
            <a:ext cx="1019830" cy="469359"/>
          </a:xfrm>
          <a:prstGeom prst="rect">
            <a:avLst/>
          </a:prstGeom>
          <a:noFill/>
        </p:spPr>
        <p:txBody>
          <a:bodyPr wrap="none" rtlCol="0">
            <a:spAutoFit/>
          </a:bodyPr>
          <a:lstStyle/>
          <a:p>
            <a:pPr algn="ctr" defTabSz="914400"/>
            <a:r>
              <a:rPr kumimoji="1" lang="en-US" altLang="ja-JP" sz="1400" b="1" dirty="0">
                <a:solidFill>
                  <a:prstClr val="black"/>
                </a:solidFill>
                <a:latin typeface="Meiryo UI" panose="020B0604030504040204" pitchFamily="50" charset="-128"/>
                <a:ea typeface="Meiryo UI" panose="020B0604030504040204" pitchFamily="50" charset="-128"/>
              </a:rPr>
              <a:t>0.99</a:t>
            </a:r>
            <a:endParaRPr kumimoji="1" lang="en-US" altLang="ja-JP" sz="1050" b="1" dirty="0">
              <a:solidFill>
                <a:prstClr val="black"/>
              </a:solidFill>
              <a:latin typeface="Meiryo UI" panose="020B0604030504040204" pitchFamily="50" charset="-128"/>
              <a:ea typeface="Meiryo UI" panose="020B0604030504040204" pitchFamily="50" charset="-128"/>
            </a:endParaRPr>
          </a:p>
          <a:p>
            <a:pPr algn="ctr" defTabSz="914400"/>
            <a:r>
              <a:rPr kumimoji="1" lang="en-US" altLang="ja-JP" sz="1050" b="1" dirty="0">
                <a:solidFill>
                  <a:prstClr val="black"/>
                </a:solidFill>
                <a:latin typeface="Meiryo UI" panose="020B0604030504040204" pitchFamily="50" charset="-128"/>
                <a:ea typeface="Meiryo UI" panose="020B0604030504040204" pitchFamily="50" charset="-128"/>
              </a:rPr>
              <a:t>(0.86-1.13)</a:t>
            </a:r>
            <a:endParaRPr kumimoji="1" lang="ja-JP" altLang="en-US" sz="1050" b="1" dirty="0">
              <a:solidFill>
                <a:prstClr val="black"/>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8095A44C-D2AB-4A8F-93E6-2B25261C54A3}"/>
              </a:ext>
            </a:extLst>
          </p:cNvPr>
          <p:cNvSpPr txBox="1"/>
          <p:nvPr/>
        </p:nvSpPr>
        <p:spPr>
          <a:xfrm>
            <a:off x="5978323" y="1853292"/>
            <a:ext cx="1019830" cy="469359"/>
          </a:xfrm>
          <a:prstGeom prst="rect">
            <a:avLst/>
          </a:prstGeom>
          <a:noFill/>
        </p:spPr>
        <p:txBody>
          <a:bodyPr wrap="none" rtlCol="0">
            <a:spAutoFit/>
          </a:bodyPr>
          <a:lstStyle/>
          <a:p>
            <a:pPr algn="ctr" defTabSz="914400"/>
            <a:r>
              <a:rPr kumimoji="1" lang="en-US" altLang="ja-JP" sz="1400" b="1" dirty="0">
                <a:solidFill>
                  <a:prstClr val="black"/>
                </a:solidFill>
                <a:latin typeface="Meiryo UI" panose="020B0604030504040204" pitchFamily="50" charset="-128"/>
                <a:ea typeface="Meiryo UI" panose="020B0604030504040204" pitchFamily="50" charset="-128"/>
              </a:rPr>
              <a:t>1.03</a:t>
            </a:r>
            <a:endParaRPr kumimoji="1" lang="en-US" altLang="ja-JP" sz="1050" b="1" dirty="0">
              <a:solidFill>
                <a:prstClr val="black"/>
              </a:solidFill>
              <a:latin typeface="Meiryo UI" panose="020B0604030504040204" pitchFamily="50" charset="-128"/>
              <a:ea typeface="Meiryo UI" panose="020B0604030504040204" pitchFamily="50" charset="-128"/>
            </a:endParaRPr>
          </a:p>
          <a:p>
            <a:pPr algn="ctr" defTabSz="914400"/>
            <a:r>
              <a:rPr kumimoji="1" lang="en-US" altLang="ja-JP" sz="1050" b="1" dirty="0">
                <a:solidFill>
                  <a:prstClr val="black"/>
                </a:solidFill>
                <a:latin typeface="Meiryo UI" panose="020B0604030504040204" pitchFamily="50" charset="-128"/>
                <a:ea typeface="Meiryo UI" panose="020B0604030504040204" pitchFamily="50" charset="-128"/>
              </a:rPr>
              <a:t>(0.86-1.23)</a:t>
            </a:r>
            <a:endParaRPr kumimoji="1" lang="ja-JP" altLang="en-US" sz="1050" b="1" dirty="0">
              <a:solidFill>
                <a:prstClr val="black"/>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C3526BE7-1F92-4D0C-9821-B1F18AAE0528}"/>
              </a:ext>
            </a:extLst>
          </p:cNvPr>
          <p:cNvSpPr txBox="1"/>
          <p:nvPr/>
        </p:nvSpPr>
        <p:spPr>
          <a:xfrm>
            <a:off x="7118056" y="1989096"/>
            <a:ext cx="1019830" cy="469359"/>
          </a:xfrm>
          <a:prstGeom prst="rect">
            <a:avLst/>
          </a:prstGeom>
          <a:noFill/>
        </p:spPr>
        <p:txBody>
          <a:bodyPr wrap="none" rtlCol="0">
            <a:spAutoFit/>
          </a:bodyPr>
          <a:lstStyle/>
          <a:p>
            <a:pPr algn="ctr" defTabSz="914400"/>
            <a:r>
              <a:rPr kumimoji="1" lang="en-US" altLang="ja-JP" sz="1400" b="1" dirty="0">
                <a:solidFill>
                  <a:prstClr val="black"/>
                </a:solidFill>
                <a:latin typeface="Meiryo UI" panose="020B0604030504040204" pitchFamily="50" charset="-128"/>
                <a:ea typeface="Meiryo UI" panose="020B0604030504040204" pitchFamily="50" charset="-128"/>
              </a:rPr>
              <a:t>0.98</a:t>
            </a:r>
            <a:endParaRPr kumimoji="1" lang="en-US" altLang="ja-JP" sz="1050" b="1" dirty="0">
              <a:solidFill>
                <a:prstClr val="black"/>
              </a:solidFill>
              <a:latin typeface="Meiryo UI" panose="020B0604030504040204" pitchFamily="50" charset="-128"/>
              <a:ea typeface="Meiryo UI" panose="020B0604030504040204" pitchFamily="50" charset="-128"/>
            </a:endParaRPr>
          </a:p>
          <a:p>
            <a:pPr algn="ctr" defTabSz="914400"/>
            <a:r>
              <a:rPr kumimoji="1" lang="en-US" altLang="ja-JP" sz="1050" b="1" dirty="0">
                <a:solidFill>
                  <a:prstClr val="black"/>
                </a:solidFill>
                <a:latin typeface="Meiryo UI" panose="020B0604030504040204" pitchFamily="50" charset="-128"/>
                <a:ea typeface="Meiryo UI" panose="020B0604030504040204" pitchFamily="50" charset="-128"/>
              </a:rPr>
              <a:t>(0.83-1.15)</a:t>
            </a:r>
            <a:endParaRPr kumimoji="1" lang="ja-JP" altLang="en-US" sz="1050" b="1" dirty="0">
              <a:solidFill>
                <a:prstClr val="black"/>
              </a:solidFill>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3DB4214A-CA67-45E3-981A-BFE93FF854D2}"/>
              </a:ext>
            </a:extLst>
          </p:cNvPr>
          <p:cNvSpPr txBox="1"/>
          <p:nvPr/>
        </p:nvSpPr>
        <p:spPr>
          <a:xfrm>
            <a:off x="762464" y="5995385"/>
            <a:ext cx="7692063" cy="430887"/>
          </a:xfrm>
          <a:prstGeom prst="rect">
            <a:avLst/>
          </a:prstGeom>
          <a:noFill/>
        </p:spPr>
        <p:txBody>
          <a:bodyPr wrap="square" rtlCol="0">
            <a:spAutoFit/>
          </a:bodyPr>
          <a:lstStyle/>
          <a:p>
            <a:pPr defTabSz="914400"/>
            <a:r>
              <a:rPr kumimoji="1" lang="ja-JP" altLang="en-US" sz="1050" dirty="0">
                <a:solidFill>
                  <a:prstClr val="black"/>
                </a:solidFill>
                <a:latin typeface="Meiryo UI" panose="020B0604030504040204" pitchFamily="50" charset="-128"/>
                <a:ea typeface="Meiryo UI" panose="020B0604030504040204" pitchFamily="50" charset="-128"/>
              </a:rPr>
              <a:t>年齢、性別、教育水準、ウエスト周囲径、診察室収縮期血圧、降圧療法、総コレステロール</a:t>
            </a:r>
            <a:r>
              <a:rPr kumimoji="1" lang="en-US" altLang="ja-JP" sz="1050" dirty="0">
                <a:solidFill>
                  <a:prstClr val="black"/>
                </a:solidFill>
                <a:latin typeface="Meiryo UI" panose="020B0604030504040204" pitchFamily="50" charset="-128"/>
                <a:ea typeface="Meiryo UI" panose="020B0604030504040204" pitchFamily="50" charset="-128"/>
              </a:rPr>
              <a:t>/HDL</a:t>
            </a:r>
            <a:r>
              <a:rPr kumimoji="1" lang="ja-JP" altLang="en-US" sz="1050" dirty="0">
                <a:solidFill>
                  <a:prstClr val="black"/>
                </a:solidFill>
                <a:latin typeface="Meiryo UI" panose="020B0604030504040204" pitchFamily="50" charset="-128"/>
                <a:ea typeface="Meiryo UI" panose="020B0604030504040204" pitchFamily="50" charset="-128"/>
              </a:rPr>
              <a:t>コレステロール比、脂質異常症治療、</a:t>
            </a:r>
            <a:r>
              <a:rPr kumimoji="1" lang="en-US" altLang="ja-JP" sz="1050" dirty="0">
                <a:solidFill>
                  <a:prstClr val="black"/>
                </a:solidFill>
                <a:latin typeface="Meiryo UI" panose="020B0604030504040204" pitchFamily="50" charset="-128"/>
                <a:ea typeface="Meiryo UI" panose="020B0604030504040204" pitchFamily="50" charset="-128"/>
              </a:rPr>
              <a:t>eGFR</a:t>
            </a:r>
            <a:r>
              <a:rPr kumimoji="1" lang="ja-JP" altLang="en-US" sz="1050" dirty="0">
                <a:solidFill>
                  <a:prstClr val="black"/>
                </a:solidFill>
                <a:latin typeface="Meiryo UI" panose="020B0604030504040204" pitchFamily="50" charset="-128"/>
                <a:ea typeface="Meiryo UI" panose="020B0604030504040204" pitchFamily="50" charset="-128"/>
              </a:rPr>
              <a:t>、心血管疾患の既往、喫煙習慣、アルコール摂取で調整</a:t>
            </a:r>
            <a:r>
              <a:rPr kumimoji="1" lang="en-US" altLang="ja-JP" sz="1050" dirty="0">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モデル</a:t>
            </a:r>
            <a:r>
              <a:rPr kumimoji="1" lang="en-US" altLang="ja-JP" sz="1050" dirty="0">
                <a:solidFill>
                  <a:prstClr val="black"/>
                </a:solidFill>
                <a:latin typeface="Meiryo UI" panose="020B0604030504040204" pitchFamily="50" charset="-128"/>
                <a:ea typeface="Meiryo UI" panose="020B0604030504040204" pitchFamily="50" charset="-128"/>
              </a:rPr>
              <a:t>4)</a:t>
            </a:r>
          </a:p>
        </p:txBody>
      </p:sp>
      <p:sp>
        <p:nvSpPr>
          <p:cNvPr id="25" name="テキスト ボックス 24">
            <a:extLst>
              <a:ext uri="{FF2B5EF4-FFF2-40B4-BE49-F238E27FC236}">
                <a16:creationId xmlns:a16="http://schemas.microsoft.com/office/drawing/2014/main" id="{FAD4D383-B500-47FC-A832-1F7EA9F59DB8}"/>
              </a:ext>
            </a:extLst>
          </p:cNvPr>
          <p:cNvSpPr txBox="1"/>
          <p:nvPr/>
        </p:nvSpPr>
        <p:spPr>
          <a:xfrm rot="16200000">
            <a:off x="-401249" y="2960763"/>
            <a:ext cx="1986441" cy="523220"/>
          </a:xfrm>
          <a:prstGeom prst="rect">
            <a:avLst/>
          </a:prstGeom>
          <a:noFill/>
        </p:spPr>
        <p:txBody>
          <a:bodyPr wrap="none" rtlCol="0">
            <a:spAutoFit/>
          </a:bodyPr>
          <a:lstStyle/>
          <a:p>
            <a:pPr algn="ctr" defTabSz="914400"/>
            <a:r>
              <a:rPr kumimoji="1" lang="en-US" altLang="ja-JP" sz="1400" b="1" dirty="0">
                <a:solidFill>
                  <a:prstClr val="black"/>
                </a:solidFill>
                <a:latin typeface="Meiryo UI" panose="020B0604030504040204" pitchFamily="50" charset="-128"/>
                <a:ea typeface="Meiryo UI" panose="020B0604030504040204" pitchFamily="50" charset="-128"/>
              </a:rPr>
              <a:t>1SD</a:t>
            </a:r>
            <a:r>
              <a:rPr kumimoji="1" lang="ja-JP" altLang="en-US" sz="1400" b="1" dirty="0">
                <a:solidFill>
                  <a:prstClr val="black"/>
                </a:solidFill>
                <a:latin typeface="Meiryo UI" panose="020B0604030504040204" pitchFamily="50" charset="-128"/>
                <a:ea typeface="Meiryo UI" panose="020B0604030504040204" pitchFamily="50" charset="-128"/>
              </a:rPr>
              <a:t>上昇あたりの</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algn="ctr" defTabSz="914400"/>
            <a:r>
              <a:rPr kumimoji="1" lang="ja-JP" altLang="en-US" sz="1400" b="1" dirty="0">
                <a:solidFill>
                  <a:prstClr val="black"/>
                </a:solidFill>
                <a:latin typeface="Meiryo UI" panose="020B0604030504040204" pitchFamily="50" charset="-128"/>
                <a:ea typeface="Meiryo UI" panose="020B0604030504040204" pitchFamily="50" charset="-128"/>
              </a:rPr>
              <a:t>ハザード比（</a:t>
            </a:r>
            <a:r>
              <a:rPr kumimoji="1" lang="en-US" altLang="ja-JP" sz="1400" b="1" dirty="0">
                <a:solidFill>
                  <a:prstClr val="black"/>
                </a:solidFill>
                <a:latin typeface="Meiryo UI" panose="020B0604030504040204" pitchFamily="50" charset="-128"/>
                <a:ea typeface="Meiryo UI" panose="020B0604030504040204" pitchFamily="50" charset="-128"/>
              </a:rPr>
              <a:t>95%CI</a:t>
            </a:r>
            <a:r>
              <a:rPr kumimoji="1" lang="ja-JP" altLang="en-US" sz="1400" b="1" dirty="0">
                <a:solidFill>
                  <a:prstClr val="black"/>
                </a:solidFill>
                <a:latin typeface="Meiryo UI" panose="020B0604030504040204" pitchFamily="50" charset="-128"/>
                <a:ea typeface="Meiryo UI" panose="020B0604030504040204" pitchFamily="50" charset="-128"/>
              </a:rPr>
              <a:t>）</a:t>
            </a:r>
          </a:p>
        </p:txBody>
      </p:sp>
      <p:grpSp>
        <p:nvGrpSpPr>
          <p:cNvPr id="5" name="グループ化 4">
            <a:extLst>
              <a:ext uri="{FF2B5EF4-FFF2-40B4-BE49-F238E27FC236}">
                <a16:creationId xmlns:a16="http://schemas.microsoft.com/office/drawing/2014/main" id="{87202648-4187-483D-BA76-0E3C14553E71}"/>
              </a:ext>
            </a:extLst>
          </p:cNvPr>
          <p:cNvGrpSpPr/>
          <p:nvPr/>
        </p:nvGrpSpPr>
        <p:grpSpPr>
          <a:xfrm>
            <a:off x="1478391" y="5761402"/>
            <a:ext cx="6637854" cy="276999"/>
            <a:chOff x="1478391" y="5752166"/>
            <a:chExt cx="6637854" cy="276999"/>
          </a:xfrm>
        </p:grpSpPr>
        <p:sp>
          <p:nvSpPr>
            <p:cNvPr id="26" name="テキスト ボックス 25">
              <a:extLst>
                <a:ext uri="{FF2B5EF4-FFF2-40B4-BE49-F238E27FC236}">
                  <a16:creationId xmlns:a16="http://schemas.microsoft.com/office/drawing/2014/main" id="{40AEAE44-EBAB-4663-A834-8DD35371A313}"/>
                </a:ext>
              </a:extLst>
            </p:cNvPr>
            <p:cNvSpPr txBox="1"/>
            <p:nvPr/>
          </p:nvSpPr>
          <p:spPr>
            <a:xfrm>
              <a:off x="1478391" y="5752166"/>
              <a:ext cx="976549" cy="276999"/>
            </a:xfrm>
            <a:prstGeom prst="rect">
              <a:avLst/>
            </a:prstGeom>
            <a:noFill/>
          </p:spPr>
          <p:txBody>
            <a:bodyPr wrap="none" rtlCol="0">
              <a:spAutoFit/>
            </a:bodyPr>
            <a:lstStyle/>
            <a:p>
              <a:pPr defTabSz="914400"/>
              <a:r>
                <a:rPr kumimoji="1" lang="en-US" altLang="ja-JP" sz="1200" dirty="0">
                  <a:solidFill>
                    <a:prstClr val="black"/>
                  </a:solidFill>
                  <a:latin typeface="Meiryo UI" panose="020B0604030504040204" pitchFamily="50" charset="-128"/>
                  <a:ea typeface="Meiryo UI" panose="020B0604030504040204" pitchFamily="50" charset="-128"/>
                </a:rPr>
                <a:t>(n=2,593)</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164F480B-0542-49E1-BBBB-59A336346265}"/>
                </a:ext>
              </a:extLst>
            </p:cNvPr>
            <p:cNvSpPr txBox="1"/>
            <p:nvPr/>
          </p:nvSpPr>
          <p:spPr>
            <a:xfrm>
              <a:off x="2610652" y="5752166"/>
              <a:ext cx="976549" cy="276999"/>
            </a:xfrm>
            <a:prstGeom prst="rect">
              <a:avLst/>
            </a:prstGeom>
            <a:noFill/>
          </p:spPr>
          <p:txBody>
            <a:bodyPr wrap="none" rtlCol="0">
              <a:spAutoFit/>
            </a:bodyPr>
            <a:lstStyle/>
            <a:p>
              <a:pPr defTabSz="914400"/>
              <a:r>
                <a:rPr kumimoji="1" lang="en-US" altLang="ja-JP" sz="1200" dirty="0">
                  <a:solidFill>
                    <a:prstClr val="black"/>
                  </a:solidFill>
                  <a:latin typeface="Meiryo UI" panose="020B0604030504040204" pitchFamily="50" charset="-128"/>
                  <a:ea typeface="Meiryo UI" panose="020B0604030504040204" pitchFamily="50" charset="-128"/>
                </a:rPr>
                <a:t>(n=2,683)</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1C0B7449-F165-40B5-AE59-A6E2083434D2}"/>
                </a:ext>
              </a:extLst>
            </p:cNvPr>
            <p:cNvSpPr txBox="1"/>
            <p:nvPr/>
          </p:nvSpPr>
          <p:spPr>
            <a:xfrm>
              <a:off x="3742913" y="5752166"/>
              <a:ext cx="976549" cy="276999"/>
            </a:xfrm>
            <a:prstGeom prst="rect">
              <a:avLst/>
            </a:prstGeom>
            <a:noFill/>
          </p:spPr>
          <p:txBody>
            <a:bodyPr wrap="none" rtlCol="0">
              <a:spAutoFit/>
            </a:bodyPr>
            <a:lstStyle/>
            <a:p>
              <a:pPr defTabSz="914400"/>
              <a:r>
                <a:rPr kumimoji="1" lang="en-US" altLang="ja-JP" sz="1200" dirty="0">
                  <a:solidFill>
                    <a:prstClr val="black"/>
                  </a:solidFill>
                  <a:latin typeface="Meiryo UI" panose="020B0604030504040204" pitchFamily="50" charset="-128"/>
                  <a:ea typeface="Meiryo UI" panose="020B0604030504040204" pitchFamily="50" charset="-128"/>
                </a:rPr>
                <a:t>(n=2,842)</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F176D966-CBD5-4E44-B21E-33650719BE08}"/>
                </a:ext>
              </a:extLst>
            </p:cNvPr>
            <p:cNvSpPr txBox="1"/>
            <p:nvPr/>
          </p:nvSpPr>
          <p:spPr>
            <a:xfrm>
              <a:off x="4875174" y="5752166"/>
              <a:ext cx="976549" cy="276999"/>
            </a:xfrm>
            <a:prstGeom prst="rect">
              <a:avLst/>
            </a:prstGeom>
            <a:noFill/>
          </p:spPr>
          <p:txBody>
            <a:bodyPr wrap="none" rtlCol="0">
              <a:spAutoFit/>
            </a:bodyPr>
            <a:lstStyle/>
            <a:p>
              <a:pPr defTabSz="914400"/>
              <a:r>
                <a:rPr kumimoji="1" lang="en-US" altLang="ja-JP" sz="1200" dirty="0">
                  <a:solidFill>
                    <a:prstClr val="black"/>
                  </a:solidFill>
                  <a:latin typeface="Meiryo UI" panose="020B0604030504040204" pitchFamily="50" charset="-128"/>
                  <a:ea typeface="Meiryo UI" panose="020B0604030504040204" pitchFamily="50" charset="-128"/>
                </a:rPr>
                <a:t>(n=2,710)</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67A142B4-BA09-4038-A09B-139CE64C72E2}"/>
                </a:ext>
              </a:extLst>
            </p:cNvPr>
            <p:cNvSpPr txBox="1"/>
            <p:nvPr/>
          </p:nvSpPr>
          <p:spPr>
            <a:xfrm>
              <a:off x="6007435" y="5752166"/>
              <a:ext cx="976549" cy="276999"/>
            </a:xfrm>
            <a:prstGeom prst="rect">
              <a:avLst/>
            </a:prstGeom>
            <a:noFill/>
          </p:spPr>
          <p:txBody>
            <a:bodyPr wrap="none" rtlCol="0">
              <a:spAutoFit/>
            </a:bodyPr>
            <a:lstStyle/>
            <a:p>
              <a:pPr defTabSz="914400"/>
              <a:r>
                <a:rPr kumimoji="1" lang="en-US" altLang="ja-JP" sz="1200" dirty="0">
                  <a:solidFill>
                    <a:prstClr val="black"/>
                  </a:solidFill>
                  <a:latin typeface="Meiryo UI" panose="020B0604030504040204" pitchFamily="50" charset="-128"/>
                  <a:ea typeface="Meiryo UI" panose="020B0604030504040204" pitchFamily="50" charset="-128"/>
                </a:rPr>
                <a:t>(n=2,496)</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35C38FC2-27EE-4A30-B3A4-78ADC4F2A7A0}"/>
                </a:ext>
              </a:extLst>
            </p:cNvPr>
            <p:cNvSpPr txBox="1"/>
            <p:nvPr/>
          </p:nvSpPr>
          <p:spPr>
            <a:xfrm>
              <a:off x="7139696" y="5752166"/>
              <a:ext cx="976549" cy="276999"/>
            </a:xfrm>
            <a:prstGeom prst="rect">
              <a:avLst/>
            </a:prstGeom>
            <a:noFill/>
          </p:spPr>
          <p:txBody>
            <a:bodyPr wrap="none" rtlCol="0">
              <a:spAutoFit/>
            </a:bodyPr>
            <a:lstStyle/>
            <a:p>
              <a:pPr defTabSz="914400"/>
              <a:r>
                <a:rPr kumimoji="1" lang="en-US" altLang="ja-JP" sz="1200" dirty="0">
                  <a:solidFill>
                    <a:prstClr val="black"/>
                  </a:solidFill>
                  <a:latin typeface="Meiryo UI" panose="020B0604030504040204" pitchFamily="50" charset="-128"/>
                  <a:ea typeface="Meiryo UI" panose="020B0604030504040204" pitchFamily="50" charset="-128"/>
                </a:rPr>
                <a:t>(n=2,585)</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grpSp>
      <p:sp>
        <p:nvSpPr>
          <p:cNvPr id="32" name="テキスト ボックス 31">
            <a:extLst>
              <a:ext uri="{FF2B5EF4-FFF2-40B4-BE49-F238E27FC236}">
                <a16:creationId xmlns:a16="http://schemas.microsoft.com/office/drawing/2014/main" id="{8D8740E8-79D9-4486-9ECB-C67DF2D2DB0F}"/>
              </a:ext>
            </a:extLst>
          </p:cNvPr>
          <p:cNvSpPr txBox="1"/>
          <p:nvPr/>
        </p:nvSpPr>
        <p:spPr>
          <a:xfrm>
            <a:off x="713421" y="6403417"/>
            <a:ext cx="8012081" cy="230832"/>
          </a:xfrm>
          <a:prstGeom prst="rect">
            <a:avLst/>
          </a:prstGeom>
          <a:noFill/>
          <a:ln w="6350">
            <a:solidFill>
              <a:schemeClr val="tx1"/>
            </a:solidFill>
          </a:ln>
        </p:spPr>
        <p:txBody>
          <a:bodyPr wrap="square" rtlCol="0" anchor="ctr">
            <a:spAutoFit/>
          </a:bodyPr>
          <a:lstStyle/>
          <a:p>
            <a:pPr algn="ctr"/>
            <a:r>
              <a:rPr kumimoji="1" lang="en-US" altLang="ja-JP" sz="900" dirty="0">
                <a:latin typeface="Meiryo UI" panose="020B0604030504040204" pitchFamily="50" charset="-128"/>
                <a:ea typeface="Meiryo UI" panose="020B0604030504040204" pitchFamily="50" charset="-128"/>
              </a:rPr>
              <a:t>SAF</a:t>
            </a:r>
            <a:r>
              <a:rPr kumimoji="1" lang="ja-JP" altLang="en-US" sz="900" dirty="0">
                <a:latin typeface="Meiryo UI" panose="020B0604030504040204" pitchFamily="50" charset="-128"/>
                <a:ea typeface="Meiryo UI" panose="020B0604030504040204" pitchFamily="50" charset="-128"/>
              </a:rPr>
              <a:t>：</a:t>
            </a:r>
            <a:r>
              <a:rPr kumimoji="1" lang="zh-TW" altLang="en-US" sz="900" dirty="0">
                <a:latin typeface="Meiryo UI" panose="020B0604030504040204" pitchFamily="50" charset="-128"/>
                <a:ea typeface="Meiryo UI" panose="020B0604030504040204" pitchFamily="50" charset="-128"/>
              </a:rPr>
              <a:t>皮膚自家蛍光値</a:t>
            </a: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HOMA-IR</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Homeostasis Model Assessment of Insulin Resistance</a:t>
            </a: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ISI</a:t>
            </a:r>
            <a:r>
              <a:rPr kumimoji="1" lang="ja-JP" altLang="en-US" sz="900" dirty="0">
                <a:latin typeface="Meiryo UI" panose="020B0604030504040204" pitchFamily="50" charset="-128"/>
                <a:ea typeface="Meiryo UI" panose="020B0604030504040204" pitchFamily="50" charset="-128"/>
              </a:rPr>
              <a:t>：インスリン感受性指数（</a:t>
            </a:r>
            <a:r>
              <a:rPr kumimoji="1" lang="en-US" altLang="ja-JP" sz="900" dirty="0">
                <a:latin typeface="Meiryo UI" panose="020B0604030504040204" pitchFamily="50" charset="-128"/>
                <a:ea typeface="Meiryo UI" panose="020B0604030504040204" pitchFamily="50" charset="-128"/>
              </a:rPr>
              <a:t>Matsuda Index</a:t>
            </a:r>
            <a:r>
              <a:rPr kumimoji="1" lang="ja-JP" altLang="en-US" sz="900" dirty="0">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96254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582706" y="1540942"/>
            <a:ext cx="7978588" cy="3416320"/>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集団ベースのコホート研究において、空腹時血糖値、</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75g OGTT2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時間値、</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HbA1c</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の高血糖指標は、主要な危険因子とは独立して抑うつ症状の発症と関連していたことが示された。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インスリン抵抗性指標と抑うつ症状の発症との関連は心血管リスク因子、特に中心性肥満に依存していた。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lnSpc>
                <a:spcPct val="150000"/>
              </a:lnSpc>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著者の考察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ct val="150000"/>
              </a:lnSpc>
              <a:buClr>
                <a:srgbClr val="D82B83"/>
              </a:buClr>
            </a:pPr>
            <a:r>
              <a:rPr lang="ja-JP" altLang="en-US" kern="100" dirty="0">
                <a:solidFill>
                  <a:srgbClr val="D82B83"/>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高血糖自体が抑うつ症状の発症に関与するという概念を支持する結果</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　   であり、</a:t>
            </a: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2</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型糖尿病の有無に関わらず、高血糖が抑うつ症状の予防の</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ための潜在的ターゲットになる可能性がある。</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0D7C45A9-3CB8-4F8D-8B20-77BE7E2C082F}"/>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Geraets AFJ, et al. Diabetologia 63</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11</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2315-2328, 2020</a:t>
            </a:r>
          </a:p>
        </p:txBody>
      </p:sp>
    </p:spTree>
    <p:extLst>
      <p:ext uri="{BB962C8B-B14F-4D97-AF65-F5344CB8AC3E}">
        <p14:creationId xmlns:p14="http://schemas.microsoft.com/office/powerpoint/2010/main" val="2615963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1980029"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研究の限界</a:t>
            </a:r>
          </a:p>
        </p:txBody>
      </p:sp>
      <p:sp>
        <p:nvSpPr>
          <p:cNvPr id="10" name="テキスト ボックス 9">
            <a:extLst>
              <a:ext uri="{FF2B5EF4-FFF2-40B4-BE49-F238E27FC236}">
                <a16:creationId xmlns:a16="http://schemas.microsoft.com/office/drawing/2014/main" id="{7DBE60EE-A12A-4DBB-9B58-187B8CFD85BA}"/>
              </a:ext>
            </a:extLst>
          </p:cNvPr>
          <p:cNvSpPr txBox="1"/>
          <p:nvPr/>
        </p:nvSpPr>
        <p:spPr>
          <a:xfrm>
            <a:off x="695036" y="1209251"/>
            <a:ext cx="7753927" cy="5170646"/>
          </a:xfrm>
          <a:prstGeom prst="rect">
            <a:avLst/>
          </a:prstGeom>
          <a:noFill/>
        </p:spPr>
        <p:txBody>
          <a:bodyPr wrap="square">
            <a:spAutoFit/>
          </a:bodyPr>
          <a:lstStyle/>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前向き集団ベース研究であるため、選択バイアスおよび／または減少バイアスが生じていた可能性がある。本研究では、より重度の抑うつ症状を有する者や、より多くの併存疾患を有する者が不参加または離脱していた可能性が高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対象集団は糖代謝に関して比較的良好に治療されており、抑うつ症状の発症が抑制されていた可能性がある。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負荷後血糖値や</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ISI</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HOMA-IR</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の推定にはインスリン使用者が含まれておらず、病態の進行した</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型糖尿病患者では観察された結果の過小評価につながる可能性がある。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本研究の対象集団は主に</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40</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75</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歳の白人であったことから、結果を他の集団に外挿する際にはこの点を考慮する必要がある。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PHQ-9</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の高スコアは抑うつ症状を示唆するが、必ずしも大うつ病性障害と同一視されない。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入手可能な追跡データは抑うつ症状に関するデータのみであったことから、逆の因果関係の可能性を排除できなかった。</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4C266CEE-C357-4425-ADBC-BA89992EDC4E}"/>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Geraets AFJ, et al. Diabetologia 63</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11</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2315-2328, 2020</a:t>
            </a:r>
          </a:p>
        </p:txBody>
      </p:sp>
      <p:sp>
        <p:nvSpPr>
          <p:cNvPr id="5" name="テキスト ボックス 4">
            <a:extLst>
              <a:ext uri="{FF2B5EF4-FFF2-40B4-BE49-F238E27FC236}">
                <a16:creationId xmlns:a16="http://schemas.microsoft.com/office/drawing/2014/main" id="{D97A4CAE-F686-4C4B-A529-7EC6E65F9AEE}"/>
              </a:ext>
            </a:extLst>
          </p:cNvPr>
          <p:cNvSpPr txBox="1"/>
          <p:nvPr/>
        </p:nvSpPr>
        <p:spPr>
          <a:xfrm>
            <a:off x="695036" y="6352201"/>
            <a:ext cx="6296891" cy="230832"/>
          </a:xfrm>
          <a:prstGeom prst="rect">
            <a:avLst/>
          </a:prstGeom>
          <a:noFill/>
          <a:ln w="6350">
            <a:solidFill>
              <a:schemeClr val="tx1"/>
            </a:solidFill>
          </a:ln>
        </p:spPr>
        <p:txBody>
          <a:bodyPr wrap="square" rtlCol="0" anchor="ctr">
            <a:spAutoFit/>
          </a:bodyPr>
          <a:lstStyle/>
          <a:p>
            <a:r>
              <a:rPr kumimoji="1" lang="en-US" altLang="ja-JP" sz="900" dirty="0">
                <a:latin typeface="Meiryo UI" panose="020B0604030504040204" pitchFamily="50" charset="-128"/>
                <a:ea typeface="Meiryo UI" panose="020B0604030504040204" pitchFamily="50" charset="-128"/>
              </a:rPr>
              <a:t>HOMA-IR</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Homeostasis Model Assessment of Insulin Resistance</a:t>
            </a: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ISI</a:t>
            </a:r>
            <a:r>
              <a:rPr kumimoji="1" lang="ja-JP" altLang="en-US" sz="900" dirty="0">
                <a:latin typeface="Meiryo UI" panose="020B0604030504040204" pitchFamily="50" charset="-128"/>
                <a:ea typeface="Meiryo UI" panose="020B0604030504040204" pitchFamily="50" charset="-128"/>
              </a:rPr>
              <a:t>：インスリン感受性指数（</a:t>
            </a:r>
            <a:r>
              <a:rPr kumimoji="1" lang="en-US" altLang="ja-JP" sz="900" dirty="0">
                <a:latin typeface="Meiryo UI" panose="020B0604030504040204" pitchFamily="50" charset="-128"/>
                <a:ea typeface="Meiryo UI" panose="020B0604030504040204" pitchFamily="50" charset="-128"/>
              </a:rPr>
              <a:t>Matsuda Index</a:t>
            </a:r>
            <a:r>
              <a:rPr kumimoji="1" lang="ja-JP" altLang="en-US" sz="900" dirty="0">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240633151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3642</TotalTime>
  <Words>1213</Words>
  <Application>Microsoft Office PowerPoint</Application>
  <PresentationFormat>画面に合わせる (4:3)</PresentationFormat>
  <Paragraphs>131</Paragraphs>
  <Slides>6</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vt:i4>
      </vt:variant>
    </vt:vector>
  </HeadingPairs>
  <TitlesOfParts>
    <vt:vector size="14" baseType="lpstr">
      <vt:lpstr>Meiryo UI</vt:lpstr>
      <vt:lpstr>メイリオ</vt:lpstr>
      <vt:lpstr>游明朝</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Hasegawa, Kenichi /JP</cp:lastModifiedBy>
  <cp:revision>55</cp:revision>
  <dcterms:created xsi:type="dcterms:W3CDTF">2020-12-28T01:17:54Z</dcterms:created>
  <dcterms:modified xsi:type="dcterms:W3CDTF">2021-12-23T07:46:37Z</dcterms:modified>
</cp:coreProperties>
</file>