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sldIdLst>
    <p:sldId id="256" r:id="rId4"/>
    <p:sldId id="343" r:id="rId5"/>
    <p:sldId id="350" r:id="rId6"/>
    <p:sldId id="357" r:id="rId7"/>
    <p:sldId id="361" r:id="rId8"/>
    <p:sldId id="324" r:id="rId9"/>
    <p:sldId id="325"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3CA9E3-19F7-1512-E5CC-FFC6945A62E8}" name="長谷川 園果" initials="長谷川" userId="S::hasegawa@cae.co.jp::e5aaa97d-4452-46f9-b915-3832ae2f0a6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AA5C3F"/>
    <a:srgbClr val="AB6563"/>
    <a:srgbClr val="CFB4A1"/>
    <a:srgbClr val="EDF0F2"/>
    <a:srgbClr val="A65334"/>
    <a:srgbClr val="ECF4FB"/>
    <a:srgbClr val="DBEAF6"/>
    <a:srgbClr val="F5EFE1"/>
    <a:srgbClr val="FCFAF5"/>
    <a:srgbClr val="B470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7" autoAdjust="0"/>
    <p:restoredTop sz="94660"/>
  </p:normalViewPr>
  <p:slideViewPr>
    <p:cSldViewPr snapToGrid="0">
      <p:cViewPr varScale="1">
        <p:scale>
          <a:sx n="63" d="100"/>
          <a:sy n="63" d="100"/>
        </p:scale>
        <p:origin x="120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18" Type="http://schemas.openxmlformats.org/officeDocument/2006/relationships/customXml" Target="../customXml/item2.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17" Type="http://schemas.openxmlformats.org/officeDocument/2006/relationships/customXml" Target="../customXml/item1.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5"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customXml" Target="../customXml/item3.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eko, Akihiro /JP" userId="084df1b6-447a-4d54-85d1-9005414e55d4" providerId="ADAL" clId="{A8180405-A2C8-4E73-A245-D0D992BAD321}"/>
    <pc:docChg chg="modSld">
      <pc:chgData name="Kaneko, Akihiro /JP" userId="084df1b6-447a-4d54-85d1-9005414e55d4" providerId="ADAL" clId="{A8180405-A2C8-4E73-A245-D0D992BAD321}" dt="2025-12-12T07:12:59.497" v="9" actId="20577"/>
      <pc:docMkLst>
        <pc:docMk/>
      </pc:docMkLst>
      <pc:sldChg chg="modSp mod">
        <pc:chgData name="Kaneko, Akihiro /JP" userId="084df1b6-447a-4d54-85d1-9005414e55d4" providerId="ADAL" clId="{A8180405-A2C8-4E73-A245-D0D992BAD321}" dt="2025-12-12T07:12:59.497" v="9" actId="20577"/>
        <pc:sldMkLst>
          <pc:docMk/>
          <pc:sldMk cId="3608622047" sldId="256"/>
        </pc:sldMkLst>
        <pc:spChg chg="mod">
          <ac:chgData name="Kaneko, Akihiro /JP" userId="084df1b6-447a-4d54-85d1-9005414e55d4" providerId="ADAL" clId="{A8180405-A2C8-4E73-A245-D0D992BAD321}" dt="2025-12-12T07:12:59.497" v="9" actId="20577"/>
          <ac:spMkLst>
            <pc:docMk/>
            <pc:sldMk cId="3608622047" sldId="256"/>
            <ac:spMk id="6" creationId="{871F5D28-9EB3-4451-B9CA-01C077321089}"/>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294491205658861E-2"/>
          <c:y val="5.3472169592134043E-2"/>
          <c:w val="0.89269922486759279"/>
          <c:h val="0.80923449441049322"/>
        </c:manualLayout>
      </c:layout>
      <c:scatterChart>
        <c:scatterStyle val="lineMarker"/>
        <c:varyColors val="0"/>
        <c:ser>
          <c:idx val="0"/>
          <c:order val="0"/>
          <c:spPr>
            <a:ln w="19050" cap="rnd">
              <a:solidFill>
                <a:srgbClr val="002060"/>
              </a:solidFill>
              <a:round/>
            </a:ln>
            <a:effectLst/>
          </c:spPr>
          <c:marker>
            <c:symbol val="circle"/>
            <c:size val="5"/>
            <c:spPr>
              <a:solidFill>
                <a:schemeClr val="accent1"/>
              </a:solidFill>
              <a:ln w="9525">
                <a:solidFill>
                  <a:schemeClr val="accent1"/>
                </a:solidFill>
              </a:ln>
              <a:effectLst/>
            </c:spPr>
          </c:marker>
          <c:dPt>
            <c:idx val="0"/>
            <c:marker>
              <c:symbol val="square"/>
              <c:size val="10"/>
              <c:spPr>
                <a:solidFill>
                  <a:srgbClr val="AA5C3F"/>
                </a:solidFill>
                <a:ln w="9525">
                  <a:noFill/>
                </a:ln>
                <a:effectLst/>
              </c:spPr>
            </c:marker>
            <c:bubble3D val="0"/>
            <c:spPr>
              <a:ln w="19050" cap="rnd">
                <a:solidFill>
                  <a:srgbClr val="A65334"/>
                </a:solidFill>
                <a:round/>
              </a:ln>
              <a:effectLst/>
            </c:spPr>
            <c:extLst>
              <c:ext xmlns:c16="http://schemas.microsoft.com/office/drawing/2014/chart" uri="{C3380CC4-5D6E-409C-BE32-E72D297353CC}">
                <c16:uniqueId val="{00000000-F51D-446A-A3D4-CED7073EDD48}"/>
              </c:ext>
            </c:extLst>
          </c:dPt>
          <c:dPt>
            <c:idx val="1"/>
            <c:marker>
              <c:symbol val="none"/>
            </c:marker>
            <c:bubble3D val="0"/>
            <c:spPr>
              <a:ln w="19050" cap="rnd">
                <a:solidFill>
                  <a:srgbClr val="AA5C3F"/>
                </a:solidFill>
                <a:round/>
              </a:ln>
              <a:effectLst/>
            </c:spPr>
            <c:extLst>
              <c:ext xmlns:c16="http://schemas.microsoft.com/office/drawing/2014/chart" uri="{C3380CC4-5D6E-409C-BE32-E72D297353CC}">
                <c16:uniqueId val="{00000001-F51D-446A-A3D4-CED7073EDD48}"/>
              </c:ext>
            </c:extLst>
          </c:dPt>
          <c:dPt>
            <c:idx val="2"/>
            <c:marker>
              <c:symbol val="none"/>
            </c:marker>
            <c:bubble3D val="0"/>
            <c:spPr>
              <a:ln w="19050" cap="rnd">
                <a:solidFill>
                  <a:srgbClr val="AA5C3F"/>
                </a:solidFill>
                <a:round/>
              </a:ln>
              <a:effectLst/>
            </c:spPr>
            <c:extLst>
              <c:ext xmlns:c16="http://schemas.microsoft.com/office/drawing/2014/chart" uri="{C3380CC4-5D6E-409C-BE32-E72D297353CC}">
                <c16:uniqueId val="{00000002-F51D-446A-A3D4-CED7073EDD48}"/>
              </c:ext>
            </c:extLst>
          </c:dPt>
          <c:dPt>
            <c:idx val="3"/>
            <c:marker>
              <c:symbol val="square"/>
              <c:size val="10"/>
              <c:spPr>
                <a:solidFill>
                  <a:srgbClr val="AA5C3F"/>
                </a:solidFill>
                <a:ln w="9525">
                  <a:noFill/>
                </a:ln>
                <a:effectLst/>
              </c:spPr>
            </c:marker>
            <c:bubble3D val="0"/>
            <c:spPr>
              <a:ln w="19050" cap="rnd">
                <a:noFill/>
                <a:round/>
              </a:ln>
              <a:effectLst/>
            </c:spPr>
            <c:extLst>
              <c:ext xmlns:c16="http://schemas.microsoft.com/office/drawing/2014/chart" uri="{C3380CC4-5D6E-409C-BE32-E72D297353CC}">
                <c16:uniqueId val="{00000004-F51D-446A-A3D4-CED7073EDD48}"/>
              </c:ext>
            </c:extLst>
          </c:dPt>
          <c:dPt>
            <c:idx val="4"/>
            <c:marker>
              <c:symbol val="none"/>
            </c:marker>
            <c:bubble3D val="0"/>
            <c:spPr>
              <a:ln w="19050" cap="rnd">
                <a:solidFill>
                  <a:srgbClr val="AA5C3F"/>
                </a:solidFill>
                <a:round/>
              </a:ln>
              <a:effectLst/>
            </c:spPr>
            <c:extLst>
              <c:ext xmlns:c16="http://schemas.microsoft.com/office/drawing/2014/chart" uri="{C3380CC4-5D6E-409C-BE32-E72D297353CC}">
                <c16:uniqueId val="{00000005-F51D-446A-A3D4-CED7073EDD48}"/>
              </c:ext>
            </c:extLst>
          </c:dPt>
          <c:dPt>
            <c:idx val="5"/>
            <c:marker>
              <c:symbol val="none"/>
            </c:marker>
            <c:bubble3D val="0"/>
            <c:spPr>
              <a:ln w="19050" cap="rnd">
                <a:solidFill>
                  <a:srgbClr val="AA5C3F"/>
                </a:solidFill>
                <a:round/>
              </a:ln>
              <a:effectLst/>
            </c:spPr>
            <c:extLst>
              <c:ext xmlns:c16="http://schemas.microsoft.com/office/drawing/2014/chart" uri="{C3380CC4-5D6E-409C-BE32-E72D297353CC}">
                <c16:uniqueId val="{00000006-F51D-446A-A3D4-CED7073EDD48}"/>
              </c:ext>
            </c:extLst>
          </c:dPt>
          <c:dPt>
            <c:idx val="6"/>
            <c:marker>
              <c:symbol val="square"/>
              <c:size val="10"/>
              <c:spPr>
                <a:solidFill>
                  <a:srgbClr val="AA5C3F"/>
                </a:solidFill>
                <a:ln w="9525">
                  <a:noFill/>
                </a:ln>
                <a:effectLst/>
              </c:spPr>
            </c:marker>
            <c:bubble3D val="0"/>
            <c:spPr>
              <a:ln w="19050" cap="rnd">
                <a:noFill/>
                <a:round/>
              </a:ln>
              <a:effectLst/>
            </c:spPr>
            <c:extLst>
              <c:ext xmlns:c16="http://schemas.microsoft.com/office/drawing/2014/chart" uri="{C3380CC4-5D6E-409C-BE32-E72D297353CC}">
                <c16:uniqueId val="{00000008-F51D-446A-A3D4-CED7073EDD48}"/>
              </c:ext>
            </c:extLst>
          </c:dPt>
          <c:dPt>
            <c:idx val="7"/>
            <c:marker>
              <c:symbol val="none"/>
            </c:marker>
            <c:bubble3D val="0"/>
            <c:spPr>
              <a:ln w="19050" cap="rnd">
                <a:solidFill>
                  <a:srgbClr val="AA5C3F"/>
                </a:solidFill>
                <a:round/>
              </a:ln>
              <a:effectLst/>
            </c:spPr>
            <c:extLst>
              <c:ext xmlns:c16="http://schemas.microsoft.com/office/drawing/2014/chart" uri="{C3380CC4-5D6E-409C-BE32-E72D297353CC}">
                <c16:uniqueId val="{00000009-F51D-446A-A3D4-CED7073EDD48}"/>
              </c:ext>
            </c:extLst>
          </c:dPt>
          <c:dPt>
            <c:idx val="8"/>
            <c:marker>
              <c:symbol val="none"/>
            </c:marker>
            <c:bubble3D val="0"/>
            <c:spPr>
              <a:ln w="19050" cap="rnd">
                <a:solidFill>
                  <a:srgbClr val="AA5C3F"/>
                </a:solidFill>
                <a:round/>
              </a:ln>
              <a:effectLst/>
            </c:spPr>
            <c:extLst>
              <c:ext xmlns:c16="http://schemas.microsoft.com/office/drawing/2014/chart" uri="{C3380CC4-5D6E-409C-BE32-E72D297353CC}">
                <c16:uniqueId val="{0000000A-F51D-446A-A3D4-CED7073EDD48}"/>
              </c:ext>
            </c:extLst>
          </c:dPt>
          <c:xVal>
            <c:numRef>
              <c:f>Sheet4!$A$1:$A$9</c:f>
              <c:numCache>
                <c:formatCode>General</c:formatCode>
                <c:ptCount val="9"/>
                <c:pt idx="0">
                  <c:v>2.23</c:v>
                </c:pt>
                <c:pt idx="1">
                  <c:v>1.61</c:v>
                </c:pt>
                <c:pt idx="2">
                  <c:v>3.07</c:v>
                </c:pt>
                <c:pt idx="3">
                  <c:v>2.27</c:v>
                </c:pt>
                <c:pt idx="4">
                  <c:v>1.43</c:v>
                </c:pt>
                <c:pt idx="5">
                  <c:v>3.59</c:v>
                </c:pt>
                <c:pt idx="6">
                  <c:v>1.61</c:v>
                </c:pt>
                <c:pt idx="7">
                  <c:v>0.98</c:v>
                </c:pt>
                <c:pt idx="8">
                  <c:v>2.66</c:v>
                </c:pt>
              </c:numCache>
            </c:numRef>
          </c:xVal>
          <c:yVal>
            <c:numRef>
              <c:f>Sheet4!$B$1:$B$9</c:f>
              <c:numCache>
                <c:formatCode>General</c:formatCode>
                <c:ptCount val="9"/>
                <c:pt idx="0">
                  <c:v>3</c:v>
                </c:pt>
                <c:pt idx="1">
                  <c:v>3</c:v>
                </c:pt>
                <c:pt idx="2">
                  <c:v>3</c:v>
                </c:pt>
                <c:pt idx="3">
                  <c:v>2</c:v>
                </c:pt>
                <c:pt idx="4">
                  <c:v>2</c:v>
                </c:pt>
                <c:pt idx="5">
                  <c:v>2</c:v>
                </c:pt>
                <c:pt idx="6">
                  <c:v>1</c:v>
                </c:pt>
                <c:pt idx="7">
                  <c:v>1</c:v>
                </c:pt>
                <c:pt idx="8">
                  <c:v>1</c:v>
                </c:pt>
              </c:numCache>
            </c:numRef>
          </c:yVal>
          <c:smooth val="0"/>
          <c:extLst>
            <c:ext xmlns:c16="http://schemas.microsoft.com/office/drawing/2014/chart" uri="{C3380CC4-5D6E-409C-BE32-E72D297353CC}">
              <c16:uniqueId val="{0000000B-F51D-446A-A3D4-CED7073EDD48}"/>
            </c:ext>
          </c:extLst>
        </c:ser>
        <c:dLbls>
          <c:showLegendKey val="0"/>
          <c:showVal val="0"/>
          <c:showCatName val="0"/>
          <c:showSerName val="0"/>
          <c:showPercent val="0"/>
          <c:showBubbleSize val="0"/>
        </c:dLbls>
        <c:axId val="437949503"/>
        <c:axId val="437949919"/>
      </c:scatterChart>
      <c:valAx>
        <c:axId val="437949503"/>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437949919"/>
        <c:crosses val="autoZero"/>
        <c:crossBetween val="midCat"/>
      </c:valAx>
      <c:valAx>
        <c:axId val="437949919"/>
        <c:scaling>
          <c:orientation val="minMax"/>
          <c:min val="0.5"/>
        </c:scaling>
        <c:delete val="1"/>
        <c:axPos val="l"/>
        <c:numFmt formatCode="General" sourceLinked="1"/>
        <c:majorTickMark val="none"/>
        <c:minorTickMark val="none"/>
        <c:tickLblPos val="nextTo"/>
        <c:crossAx val="437949503"/>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97687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542876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953459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F61008BD-A0A7-487D-B39D-87EC9C09F7A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D4220D17-5CD4-4110-AAE0-6BCA46FAE030}"/>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952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54451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495367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73472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3799765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9100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600587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01154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587292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68383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79458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68721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4064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0241862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7576300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086288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519636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821786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084846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9468159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987518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854116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920951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996382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159004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10835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25523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143370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815633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2025/12/12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4185635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91067-2989-42A8-85E7-5467A99E821B}" type="datetimeFigureOut">
              <a:rPr kumimoji="1" lang="ja-JP" altLang="en-US" smtClean="0"/>
              <a:t>2025/12/12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631127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9365135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2025/12/12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5164692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8BA1CB-2CB1-491B-806F-875EDFD3F354}"/>
              </a:ext>
            </a:extLst>
          </p:cNvPr>
          <p:cNvSpPr>
            <a:spLocks noGrp="1"/>
          </p:cNvSpPr>
          <p:nvPr>
            <p:ph type="ctrTitle"/>
          </p:nvPr>
        </p:nvSpPr>
        <p:spPr>
          <a:xfrm>
            <a:off x="453600" y="788400"/>
            <a:ext cx="8238930" cy="1524182"/>
          </a:xfrm>
        </p:spPr>
        <p:txBody>
          <a:bodyPr>
            <a:normAutofit/>
          </a:bodyPr>
          <a:lstStyle/>
          <a:p>
            <a:pPr algn="l"/>
            <a:r>
              <a:rPr lang="en-US" altLang="ja-JP" sz="3300" b="1" dirty="0">
                <a:solidFill>
                  <a:srgbClr val="002060"/>
                </a:solidFill>
                <a:latin typeface="Meiryo UI" panose="020B0604030504040204" pitchFamily="50" charset="-128"/>
                <a:ea typeface="Meiryo UI" panose="020B0604030504040204" pitchFamily="50" charset="-128"/>
              </a:rPr>
              <a:t>2</a:t>
            </a:r>
            <a:r>
              <a:rPr lang="ja-JP" altLang="en-US" sz="3300" b="1" dirty="0">
                <a:solidFill>
                  <a:srgbClr val="002060"/>
                </a:solidFill>
                <a:latin typeface="Meiryo UI" panose="020B0604030504040204" pitchFamily="50" charset="-128"/>
                <a:ea typeface="Meiryo UI" panose="020B0604030504040204" pitchFamily="50" charset="-128"/>
              </a:rPr>
              <a:t>型糖尿病における重症低血糖と転倒リスク：</a:t>
            </a:r>
            <a:r>
              <a:rPr lang="en-US" altLang="ja-JP" sz="3300" b="1" dirty="0">
                <a:solidFill>
                  <a:srgbClr val="002060"/>
                </a:solidFill>
                <a:latin typeface="Meiryo UI" panose="020B0604030504040204" pitchFamily="50" charset="-128"/>
                <a:ea typeface="Meiryo UI" panose="020B0604030504040204" pitchFamily="50" charset="-128"/>
              </a:rPr>
              <a:t>The Atherosclerosis Risk in Communities</a:t>
            </a:r>
            <a:r>
              <a:rPr lang="ja-JP" altLang="en-US" sz="3300" b="1" dirty="0">
                <a:solidFill>
                  <a:srgbClr val="002060"/>
                </a:solidFill>
                <a:latin typeface="Meiryo UI" panose="020B0604030504040204" pitchFamily="50" charset="-128"/>
                <a:ea typeface="Meiryo UI" panose="020B0604030504040204" pitchFamily="50" charset="-128"/>
              </a:rPr>
              <a:t>（</a:t>
            </a:r>
            <a:r>
              <a:rPr lang="en-US" altLang="ja-JP" sz="3300" b="1" dirty="0">
                <a:solidFill>
                  <a:srgbClr val="002060"/>
                </a:solidFill>
                <a:latin typeface="Meiryo UI" panose="020B0604030504040204" pitchFamily="50" charset="-128"/>
                <a:ea typeface="Meiryo UI" panose="020B0604030504040204" pitchFamily="50" charset="-128"/>
              </a:rPr>
              <a:t>ARIC</a:t>
            </a:r>
            <a:r>
              <a:rPr lang="ja-JP" altLang="en-US" sz="3300" b="1" dirty="0">
                <a:solidFill>
                  <a:srgbClr val="002060"/>
                </a:solidFill>
                <a:latin typeface="Meiryo UI" panose="020B0604030504040204" pitchFamily="50" charset="-128"/>
                <a:ea typeface="Meiryo UI" panose="020B0604030504040204" pitchFamily="50" charset="-128"/>
              </a:rPr>
              <a:t>）研究</a:t>
            </a:r>
          </a:p>
        </p:txBody>
      </p:sp>
      <p:sp>
        <p:nvSpPr>
          <p:cNvPr id="3" name="字幕 2">
            <a:extLst>
              <a:ext uri="{FF2B5EF4-FFF2-40B4-BE49-F238E27FC236}">
                <a16:creationId xmlns:a16="http://schemas.microsoft.com/office/drawing/2014/main" id="{881596AB-3EA9-46A9-BE92-86828330AF15}"/>
              </a:ext>
            </a:extLst>
          </p:cNvPr>
          <p:cNvSpPr>
            <a:spLocks noGrp="1"/>
          </p:cNvSpPr>
          <p:nvPr>
            <p:ph type="subTitle" idx="1"/>
          </p:nvPr>
        </p:nvSpPr>
        <p:spPr>
          <a:xfrm>
            <a:off x="452534" y="2919600"/>
            <a:ext cx="8238931" cy="643391"/>
          </a:xfrm>
        </p:spPr>
        <p:txBody>
          <a:bodyPr>
            <a:normAutofit/>
          </a:bodyPr>
          <a:lstStyle/>
          <a:p>
            <a:pPr algn="l"/>
            <a:r>
              <a:rPr lang="en-US" altLang="ja-JP" sz="1600" dirty="0">
                <a:latin typeface="Meiryo UI" panose="020B0604030504040204" pitchFamily="50" charset="-128"/>
                <a:ea typeface="Meiryo UI" panose="020B0604030504040204" pitchFamily="50" charset="-128"/>
              </a:rPr>
              <a:t>Severe Hypoglycemia and Risk of Falls in Type 2 Diabetes: The Atherosclerosis Risk in Communities </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ARIC</a:t>
            </a:r>
            <a:r>
              <a:rPr lang="ja-JP" altLang="en-US" sz="1600" dirty="0">
                <a:latin typeface="Meiryo UI" panose="020B0604030504040204" pitchFamily="50" charset="-128"/>
                <a:ea typeface="Meiryo UI" panose="020B0604030504040204" pitchFamily="50" charset="-128"/>
              </a:rPr>
              <a:t>） </a:t>
            </a:r>
            <a:r>
              <a:rPr lang="en-US" altLang="ja-JP" sz="1600" dirty="0">
                <a:latin typeface="Meiryo UI" panose="020B0604030504040204" pitchFamily="50" charset="-128"/>
                <a:ea typeface="Meiryo UI" panose="020B0604030504040204" pitchFamily="50" charset="-128"/>
              </a:rPr>
              <a:t>Study</a:t>
            </a:r>
            <a:endParaRPr lang="ja-JP" altLang="en-US" sz="16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23A43D2-02ED-4567-B7E1-199973E9AAE1}"/>
              </a:ext>
            </a:extLst>
          </p:cNvPr>
          <p:cNvSpPr txBox="1"/>
          <p:nvPr/>
        </p:nvSpPr>
        <p:spPr>
          <a:xfrm>
            <a:off x="453600" y="5366306"/>
            <a:ext cx="6096000" cy="338554"/>
          </a:xfrm>
          <a:prstGeom prst="rect">
            <a:avLst/>
          </a:prstGeom>
          <a:noFill/>
        </p:spPr>
        <p:txBody>
          <a:bodyPr wrap="square">
            <a:spAutoFit/>
          </a:bodyPr>
          <a:lstStyle/>
          <a:p>
            <a:r>
              <a:rPr lang="en-US" altLang="ja-JP" sz="1600" dirty="0">
                <a:latin typeface="Meiryo UI" panose="020B0604030504040204" pitchFamily="50" charset="-128"/>
                <a:ea typeface="Meiryo UI" panose="020B0604030504040204" pitchFamily="50" charset="-128"/>
              </a:rPr>
              <a:t>Lee AK, et al. Diabetes Care 43</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9</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 2060-2065, 2020</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71F5D28-9EB3-4451-B9CA-01C077321089}"/>
              </a:ext>
            </a:extLst>
          </p:cNvPr>
          <p:cNvSpPr txBox="1"/>
          <p:nvPr/>
        </p:nvSpPr>
        <p:spPr>
          <a:xfrm>
            <a:off x="7001435" y="660622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MAT-JP-2201869-3</a:t>
            </a:r>
            <a:r>
              <a:rPr lang="en-US" altLang="ja-JP" sz="1000" dirty="0">
                <a:latin typeface="Meiryo UI" panose="020B0604030504040204" pitchFamily="50" charset="-128"/>
                <a:cs typeface="ＭＳ Ｐゴシック" panose="020B0600070205080204" pitchFamily="50" charset="-128"/>
              </a:rPr>
              <a:t>.0</a:t>
            </a:r>
            <a:r>
              <a:rPr lang="en-US" altLang="ja-JP" sz="1000" dirty="0">
                <a:effectLst/>
                <a:latin typeface="Meiryo UI" panose="020B0604030504040204" pitchFamily="50" charset="-128"/>
                <a:cs typeface="ＭＳ Ｐゴシック" panose="020B0600070205080204" pitchFamily="50" charset="-128"/>
              </a:rPr>
              <a:t>-12/2025</a:t>
            </a:r>
            <a:endParaRPr lang="ja-JP" altLang="en-US" sz="1000" dirty="0"/>
          </a:p>
        </p:txBody>
      </p:sp>
    </p:spTree>
    <p:extLst>
      <p:ext uri="{BB962C8B-B14F-4D97-AF65-F5344CB8AC3E}">
        <p14:creationId xmlns:p14="http://schemas.microsoft.com/office/powerpoint/2010/main" val="3608622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00" y="2160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742676" y="1442712"/>
            <a:ext cx="6916132" cy="3754489"/>
          </a:xfrm>
          <a:prstGeom prst="rect">
            <a:avLst/>
          </a:prstGeom>
          <a:noFill/>
        </p:spPr>
        <p:txBody>
          <a:bodyPr wrap="square" rtlCol="0">
            <a:spAutoFit/>
          </a:bodyPr>
          <a:lstStyle/>
          <a:p>
            <a:pPr algn="l">
              <a:lnSpc>
                <a:spcPts val="2400"/>
              </a:lnSpc>
            </a:pPr>
            <a:r>
              <a:rPr lang="ja-JP" altLang="en-US" dirty="0">
                <a:latin typeface="Meiryo UI" panose="020B0604030504040204" pitchFamily="50" charset="-128"/>
                <a:ea typeface="Meiryo UI" panose="020B0604030504040204" pitchFamily="50" charset="-128"/>
              </a:rPr>
              <a:t>低血糖は高齢</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型糖尿病患者の転倒リスクに影響を及ぼすと考えられているが、重症低血糖と転倒の関連について前向きに検討した研究はほとんどなかった。</a:t>
            </a:r>
            <a:endParaRPr lang="en-US" altLang="ja-JP" dirty="0">
              <a:latin typeface="Meiryo UI" panose="020B0604030504040204" pitchFamily="50" charset="-128"/>
              <a:ea typeface="Meiryo UI" panose="020B0604030504040204" pitchFamily="50" charset="-128"/>
            </a:endParaRPr>
          </a:p>
          <a:p>
            <a:pPr algn="l">
              <a:lnSpc>
                <a:spcPts val="2400"/>
              </a:lnSpc>
            </a:pP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米国</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Atherosclerosis Risk in Communities(ARIC)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研究コホートにおいて、中年～高齢</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型糖尿病患者の重症低血糖と転倒リスク</a:t>
            </a:r>
          </a:p>
          <a:p>
            <a:pPr defTabSz="457189">
              <a:lnSpc>
                <a:spcPts val="2400"/>
              </a:lnSpc>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との関連について縦断的に評価する。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ARIC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研究の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visit 4</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1996</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98</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年）時点において、自己申告</a:t>
            </a:r>
            <a:r>
              <a:rPr lang="en-US" altLang="ja-JP" kern="100" baseline="300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を通じて糖尿病と診断された</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1,511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例のうち、黒人・白人以外の人種（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4</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例）またはメリーランド州</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ミネソタ州の研究施設で黒人（</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6</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例）と自己申告した者</a:t>
            </a:r>
            <a:r>
              <a:rPr lang="en-US" altLang="ja-JP" kern="100" baseline="300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、および共変量に欠測のあった者（</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339</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例）を除外した</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1,162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516468"/>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2718493"/>
            <a:ext cx="1152000" cy="490087"/>
            <a:chOff x="286872" y="2822072"/>
            <a:chExt cx="1152000" cy="490087"/>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57049"/>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20" name="グループ化 19">
            <a:extLst>
              <a:ext uri="{FF2B5EF4-FFF2-40B4-BE49-F238E27FC236}">
                <a16:creationId xmlns:a16="http://schemas.microsoft.com/office/drawing/2014/main" id="{50506FAC-CA16-402C-BC70-A3BC3066FAB9}"/>
              </a:ext>
            </a:extLst>
          </p:cNvPr>
          <p:cNvGrpSpPr/>
          <p:nvPr/>
        </p:nvGrpSpPr>
        <p:grpSpPr>
          <a:xfrm>
            <a:off x="371239" y="3935403"/>
            <a:ext cx="1152000" cy="490087"/>
            <a:chOff x="184383" y="2819725"/>
            <a:chExt cx="1152000" cy="490087"/>
          </a:xfrm>
        </p:grpSpPr>
        <p:sp>
          <p:nvSpPr>
            <p:cNvPr id="22" name="四角形: 角を丸くする 21">
              <a:extLst>
                <a:ext uri="{FF2B5EF4-FFF2-40B4-BE49-F238E27FC236}">
                  <a16:creationId xmlns:a16="http://schemas.microsoft.com/office/drawing/2014/main" id="{5051AADB-09A0-464E-AEBC-360E124954EE}"/>
                </a:ext>
              </a:extLst>
            </p:cNvPr>
            <p:cNvSpPr/>
            <p:nvPr/>
          </p:nvSpPr>
          <p:spPr>
            <a:xfrm>
              <a:off x="184383" y="2819725"/>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F07110D-7754-48FB-A9EF-6D2C5A9BF50D}"/>
                </a:ext>
              </a:extLst>
            </p:cNvPr>
            <p:cNvSpPr txBox="1"/>
            <p:nvPr/>
          </p:nvSpPr>
          <p:spPr>
            <a:xfrm>
              <a:off x="403820" y="2845315"/>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16" name="テキスト ボックス 15">
            <a:extLst>
              <a:ext uri="{FF2B5EF4-FFF2-40B4-BE49-F238E27FC236}">
                <a16:creationId xmlns:a16="http://schemas.microsoft.com/office/drawing/2014/main" id="{09820059-E38B-48A3-82F4-D041CF3CC884}"/>
              </a:ext>
            </a:extLst>
          </p:cNvPr>
          <p:cNvSpPr txBox="1"/>
          <p:nvPr/>
        </p:nvSpPr>
        <p:spPr>
          <a:xfrm>
            <a:off x="3048000" y="6604084"/>
            <a:ext cx="6096000" cy="253916"/>
          </a:xfrm>
          <a:prstGeom prst="rect">
            <a:avLst/>
          </a:prstGeom>
          <a:noFill/>
        </p:spPr>
        <p:txBody>
          <a:bodyPr wrap="square">
            <a:spAutoFit/>
          </a:bodyPr>
          <a:lstStyle/>
          <a:p>
            <a:pPr algn="r"/>
            <a:r>
              <a:rPr lang="en-US" altLang="ja-JP" sz="1050" dirty="0">
                <a:latin typeface="Meiryo UI" panose="020B0604030504040204" pitchFamily="50" charset="-128"/>
                <a:ea typeface="Meiryo UI" panose="020B0604030504040204" pitchFamily="50" charset="-128"/>
              </a:rPr>
              <a:t>Lee AK, et al. Diabetes Care 43</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9</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 2060-2065, 2020</a:t>
            </a:r>
            <a:endParaRPr lang="ja-JP" altLang="en-US" sz="105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8CDEFCAA-CECD-4884-9EA3-D0A3C650BC08}"/>
              </a:ext>
            </a:extLst>
          </p:cNvPr>
          <p:cNvSpPr txBox="1"/>
          <p:nvPr/>
        </p:nvSpPr>
        <p:spPr>
          <a:xfrm>
            <a:off x="4086809" y="5350492"/>
            <a:ext cx="4751614" cy="523220"/>
          </a:xfrm>
          <a:prstGeom prst="rect">
            <a:avLst/>
          </a:prstGeom>
          <a:noFill/>
        </p:spPr>
        <p:txBody>
          <a:bodyPr wrap="square">
            <a:spAutoFit/>
          </a:bodyPr>
          <a:lstStyle/>
          <a:p>
            <a:r>
              <a:rPr lang="en-US" altLang="ja-JP" sz="1400" dirty="0">
                <a:latin typeface="Meiryo UI" panose="020B0604030504040204" pitchFamily="50" charset="-128"/>
                <a:ea typeface="Meiryo UI" panose="020B0604030504040204" pitchFamily="50" charset="-128"/>
              </a:rPr>
              <a:t>※1 </a:t>
            </a:r>
            <a:r>
              <a:rPr lang="ja-JP" altLang="en-US" sz="1400" dirty="0">
                <a:latin typeface="Meiryo UI" panose="020B0604030504040204" pitchFamily="50" charset="-128"/>
                <a:ea typeface="Meiryo UI" panose="020B0604030504040204" pitchFamily="50" charset="-128"/>
              </a:rPr>
              <a:t>糖尿病診断または糖尿病治療薬の使用　</a:t>
            </a:r>
          </a:p>
          <a:p>
            <a:r>
              <a:rPr lang="en-US" altLang="ja-JP" sz="1400" dirty="0">
                <a:latin typeface="Meiryo UI" panose="020B0604030504040204" pitchFamily="50" charset="-128"/>
                <a:ea typeface="Meiryo UI" panose="020B0604030504040204" pitchFamily="50" charset="-128"/>
              </a:rPr>
              <a:t>※2 </a:t>
            </a:r>
            <a:r>
              <a:rPr lang="ja-JP" altLang="en-US" sz="1400" dirty="0">
                <a:latin typeface="Meiryo UI" panose="020B0604030504040204" pitchFamily="50" charset="-128"/>
                <a:ea typeface="Meiryo UI" panose="020B0604030504040204" pitchFamily="50" charset="-128"/>
              </a:rPr>
              <a:t>解析上のグループサイズが小さくなるのを避けるため除外した</a:t>
            </a:r>
          </a:p>
        </p:txBody>
      </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00" y="2160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45791" y="1304625"/>
            <a:ext cx="7195060" cy="3358227"/>
          </a:xfrm>
          <a:prstGeom prst="rect">
            <a:avLst/>
          </a:prstGeom>
          <a:noFill/>
        </p:spPr>
        <p:txBody>
          <a:bodyPr wrap="square" rtlCol="0">
            <a:spAutoFit/>
          </a:bodyPr>
          <a:lstStyle/>
          <a:p>
            <a:pPr defTabSz="457189">
              <a:lnSpc>
                <a:spcPct val="1500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重症低血糖は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ICD-9</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コードを用いて医療処置を要したエピソードを特定し、</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ARIC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研究における</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visit 1(1987</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89</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年</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以降の入院記録、およびメディケア加入者における</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1991</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年～</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2013</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年の入院、救急部の受診、救急車の要請に関するメディケア請求から確認した。</a:t>
            </a:r>
          </a:p>
          <a:p>
            <a:pPr defTabSz="457189">
              <a:lnSpc>
                <a:spcPct val="1500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主要評価項目は、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ARIC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の入院記録またはメディケア請求に記載された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visit 4</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から</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2013</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年までの転倒とした。副次的評価項目は転倒による入院、および骨折を伴う転倒とした。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Cox</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回帰モデルを用いて、重症低血糖と転倒との関連について検討した。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Cox</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モデルは段階的に以下の因子を調整した。</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299933" y="1435254"/>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9" name="テキスト ボックス 8">
            <a:extLst>
              <a:ext uri="{FF2B5EF4-FFF2-40B4-BE49-F238E27FC236}">
                <a16:creationId xmlns:a16="http://schemas.microsoft.com/office/drawing/2014/main" id="{29476380-C5CD-448C-8641-075C22F65D60}"/>
              </a:ext>
            </a:extLst>
          </p:cNvPr>
          <p:cNvSpPr txBox="1"/>
          <p:nvPr/>
        </p:nvSpPr>
        <p:spPr>
          <a:xfrm>
            <a:off x="1645791" y="4662852"/>
            <a:ext cx="7195059" cy="1754326"/>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a:t>
            </a:r>
            <a:r>
              <a:rPr lang="zh-TW" altLang="en-US" sz="1200" dirty="0">
                <a:latin typeface="Meiryo UI" panose="020B0604030504040204" pitchFamily="50" charset="-128"/>
                <a:ea typeface="Meiryo UI" panose="020B0604030504040204" pitchFamily="50" charset="-128"/>
              </a:rPr>
              <a:t>年齢、性別、人種</a:t>
            </a:r>
            <a:r>
              <a:rPr lang="en-US" altLang="zh-TW" sz="1200" dirty="0">
                <a:latin typeface="Meiryo UI" panose="020B0604030504040204" pitchFamily="50" charset="-128"/>
                <a:ea typeface="Meiryo UI" panose="020B0604030504040204" pitchFamily="50" charset="-128"/>
              </a:rPr>
              <a:t>-</a:t>
            </a:r>
            <a:r>
              <a:rPr lang="zh-TW" altLang="en-US" sz="1200" dirty="0">
                <a:latin typeface="Meiryo UI" panose="020B0604030504040204" pitchFamily="50" charset="-128"/>
                <a:ea typeface="Meiryo UI" panose="020B0604030504040204" pitchFamily="50" charset="-128"/>
              </a:rPr>
              <a:t>施設</a:t>
            </a:r>
            <a:endParaRPr lang="en-US" altLang="zh-TW"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＋糖尿病の特徴（罹病期間、フルクトサミン</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線形スプラインのノット：</a:t>
            </a:r>
            <a:r>
              <a:rPr lang="en-US" altLang="ja-JP" sz="1200" dirty="0">
                <a:latin typeface="Meiryo UI" panose="020B0604030504040204" pitchFamily="50" charset="-128"/>
                <a:ea typeface="Meiryo UI" panose="020B0604030504040204" pitchFamily="50" charset="-128"/>
              </a:rPr>
              <a:t>330μmol/L]</a:t>
            </a:r>
            <a:r>
              <a:rPr lang="ja-JP" altLang="en-US" sz="1200" dirty="0">
                <a:latin typeface="Meiryo UI" panose="020B0604030504040204" pitchFamily="50" charset="-128"/>
                <a:ea typeface="Meiryo UI" panose="020B0604030504040204" pitchFamily="50" charset="-128"/>
              </a:rPr>
              <a:t>、糖尿病治療</a:t>
            </a:r>
            <a:endParaRPr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薬の使用</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なし</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経口血糖降下薬（</a:t>
            </a:r>
            <a:r>
              <a:rPr lang="en-US" altLang="ja-JP" sz="1200" dirty="0">
                <a:latin typeface="Meiryo UI" panose="020B0604030504040204" pitchFamily="50" charset="-128"/>
                <a:ea typeface="Meiryo UI" panose="020B0604030504040204" pitchFamily="50" charset="-128"/>
              </a:rPr>
              <a:t>90%</a:t>
            </a:r>
            <a:r>
              <a:rPr lang="ja-JP" altLang="en-US" sz="1200" dirty="0">
                <a:latin typeface="Meiryo UI" panose="020B0604030504040204" pitchFamily="50" charset="-128"/>
                <a:ea typeface="Meiryo UI" panose="020B0604030504040204" pitchFamily="50" charset="-128"/>
              </a:rPr>
              <a:t>が</a:t>
            </a:r>
            <a:r>
              <a:rPr lang="en-US" altLang="ja-JP" sz="1200" dirty="0">
                <a:latin typeface="Meiryo UI" panose="020B0604030504040204" pitchFamily="50" charset="-128"/>
                <a:ea typeface="Meiryo UI" panose="020B0604030504040204" pitchFamily="50" charset="-128"/>
              </a:rPr>
              <a:t>SU</a:t>
            </a:r>
            <a:r>
              <a:rPr lang="ja-JP" altLang="en-US" sz="1200" dirty="0">
                <a:latin typeface="Meiryo UI" panose="020B0604030504040204" pitchFamily="50" charset="-128"/>
                <a:ea typeface="Meiryo UI" panose="020B0604030504040204" pitchFamily="50" charset="-128"/>
              </a:rPr>
              <a:t>薬）</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インスリン</a:t>
            </a:r>
            <a:r>
              <a:rPr lang="en-US" altLang="ja-JP" sz="1200" dirty="0">
                <a:latin typeface="Meiryo UI" panose="020B0604030504040204" pitchFamily="50" charset="-128"/>
                <a:ea typeface="Meiryo UI" panose="020B0604030504040204" pitchFamily="50" charset="-128"/>
              </a:rPr>
              <a:t>]</a:t>
            </a:r>
          </a:p>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3</a:t>
            </a:r>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＋低血糖と転倒の共有リスク因子（抗うつ薬の使用、ベンゾジアゼピンの使用、</a:t>
            </a:r>
            <a:r>
              <a:rPr lang="en-US" altLang="ja-JP" sz="1200" dirty="0">
                <a:latin typeface="Meiryo UI" panose="020B0604030504040204" pitchFamily="50" charset="-128"/>
                <a:ea typeface="Meiryo UI" panose="020B0604030504040204" pitchFamily="50" charset="-128"/>
              </a:rPr>
              <a:t>ADL</a:t>
            </a:r>
            <a:r>
              <a:rPr lang="ja-JP" altLang="en-US" sz="1200" dirty="0">
                <a:latin typeface="Meiryo UI" panose="020B0604030504040204" pitchFamily="50" charset="-128"/>
                <a:ea typeface="Meiryo UI" panose="020B0604030504040204" pitchFamily="50" charset="-128"/>
              </a:rPr>
              <a:t>障害</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食事、</a:t>
            </a:r>
            <a:endParaRPr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更衣、部屋と部屋の間の歩行、肘掛けのない椅子からの起立、離床</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、シスタチン</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に基づく</a:t>
            </a:r>
            <a:r>
              <a:rPr lang="en-US" altLang="ja-JP" sz="1200" dirty="0">
                <a:latin typeface="Meiryo UI" panose="020B0604030504040204" pitchFamily="50" charset="-128"/>
                <a:ea typeface="Meiryo UI" panose="020B0604030504040204" pitchFamily="50" charset="-128"/>
              </a:rPr>
              <a:t>eGFR</a:t>
            </a:r>
            <a:r>
              <a:rPr lang="ja-JP" altLang="en-US" sz="1200" dirty="0">
                <a:latin typeface="Meiryo UI" panose="020B0604030504040204" pitchFamily="50" charset="-128"/>
                <a:ea typeface="Meiryo UI" panose="020B0604030504040204" pitchFamily="50" charset="-128"/>
              </a:rPr>
              <a:t>、アルブミ </a:t>
            </a:r>
            <a:endParaRPr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ン尿</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アルブミン</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クレアチニン比の対数としてモデル化</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BMI[</a:t>
            </a:r>
            <a:r>
              <a:rPr lang="ja-JP" altLang="en-US" sz="1200" dirty="0">
                <a:latin typeface="Meiryo UI" panose="020B0604030504040204" pitchFamily="50" charset="-128"/>
                <a:ea typeface="Meiryo UI" panose="020B0604030504040204" pitchFamily="50" charset="-128"/>
              </a:rPr>
              <a:t>ノットを</a:t>
            </a:r>
            <a:r>
              <a:rPr lang="en-US" altLang="ja-JP" sz="1200" dirty="0">
                <a:latin typeface="Meiryo UI" panose="020B0604030504040204" pitchFamily="50" charset="-128"/>
                <a:ea typeface="Meiryo UI" panose="020B0604030504040204" pitchFamily="50" charset="-128"/>
              </a:rPr>
              <a:t>25kg/㎡</a:t>
            </a:r>
            <a:r>
              <a:rPr lang="ja-JP" altLang="en-US" sz="1200" dirty="0">
                <a:latin typeface="Meiryo UI" panose="020B0604030504040204" pitchFamily="50" charset="-128"/>
                <a:ea typeface="Meiryo UI" panose="020B0604030504040204" pitchFamily="50" charset="-128"/>
              </a:rPr>
              <a:t>とした線形スプラインを用いて</a:t>
            </a:r>
            <a:endParaRPr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モデル化</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、包括的認知</a:t>
            </a:r>
            <a:r>
              <a:rPr lang="en-US" altLang="ja-JP" sz="1200" dirty="0">
                <a:latin typeface="Meiryo UI" panose="020B0604030504040204" pitchFamily="50" charset="-128"/>
                <a:ea typeface="Meiryo UI" panose="020B0604030504040204" pitchFamily="50" charset="-128"/>
              </a:rPr>
              <a:t>Z</a:t>
            </a:r>
            <a:r>
              <a:rPr lang="ja-JP" altLang="en-US" sz="1200" dirty="0">
                <a:latin typeface="Meiryo UI" panose="020B0604030504040204" pitchFamily="50" charset="-128"/>
                <a:ea typeface="Meiryo UI" panose="020B0604030504040204" pitchFamily="50" charset="-128"/>
              </a:rPr>
              <a:t>スコア</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数字符号置換検査、単語の遅延再生検査、単語流暢性検査の平均</a:t>
            </a:r>
            <a:r>
              <a:rPr lang="en-US" altLang="ja-JP" sz="1200" dirty="0">
                <a:latin typeface="Meiryo UI" panose="020B0604030504040204" pitchFamily="50" charset="-128"/>
                <a:ea typeface="Meiryo UI" panose="020B0604030504040204" pitchFamily="50" charset="-128"/>
              </a:rPr>
              <a:t>Z</a:t>
            </a:r>
          </a:p>
          <a:p>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スコア</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、併存疾患数</a:t>
            </a:r>
            <a:r>
              <a:rPr lang="en-US" altLang="ja-JP" sz="1200" dirty="0">
                <a:latin typeface="Meiryo UI" panose="020B0604030504040204" pitchFamily="50" charset="-128"/>
                <a:ea typeface="Meiryo UI" panose="020B0604030504040204" pitchFamily="50" charset="-128"/>
              </a:rPr>
              <a:t>[0/1/2/≧3</a:t>
            </a:r>
            <a:r>
              <a:rPr lang="ja-JP" altLang="en-US" sz="1200" dirty="0">
                <a:latin typeface="Meiryo UI" panose="020B0604030504040204" pitchFamily="50" charset="-128"/>
                <a:ea typeface="Meiryo UI" panose="020B0604030504040204" pitchFamily="50" charset="-128"/>
              </a:rPr>
              <a:t>；冠動脈疾患、脳卒中、心不全、肺疾患、肝硬変、パーキンソン病、</a:t>
            </a:r>
            <a:endParaRPr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がん、関節炎、肺または深部静脈血栓症</a:t>
            </a:r>
            <a:r>
              <a:rPr lang="en-US" altLang="ja-JP" sz="1200" dirty="0">
                <a:latin typeface="Meiryo UI" panose="020B0604030504040204" pitchFamily="50" charset="-128"/>
                <a:ea typeface="Meiryo UI" panose="020B0604030504040204" pitchFamily="50" charset="-128"/>
              </a:rPr>
              <a:t>]</a:t>
            </a:r>
            <a:endParaRPr lang="ja-JP" altLang="en-US"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6CC336E5-C8ED-44F1-B9C4-B3D8568BD7A4}"/>
              </a:ext>
            </a:extLst>
          </p:cNvPr>
          <p:cNvSpPr txBox="1"/>
          <p:nvPr/>
        </p:nvSpPr>
        <p:spPr>
          <a:xfrm>
            <a:off x="3048000" y="6604084"/>
            <a:ext cx="6096000" cy="253916"/>
          </a:xfrm>
          <a:prstGeom prst="rect">
            <a:avLst/>
          </a:prstGeom>
          <a:noFill/>
        </p:spPr>
        <p:txBody>
          <a:bodyPr wrap="square">
            <a:spAutoFit/>
          </a:bodyPr>
          <a:lstStyle/>
          <a:p>
            <a:pPr algn="r"/>
            <a:r>
              <a:rPr lang="en-US" altLang="ja-JP" sz="1050" dirty="0">
                <a:latin typeface="Meiryo UI" panose="020B0604030504040204" pitchFamily="50" charset="-128"/>
                <a:ea typeface="Meiryo UI" panose="020B0604030504040204" pitchFamily="50" charset="-128"/>
              </a:rPr>
              <a:t>Lee AK, et al. Diabetes Care 43</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9</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 2060-2065, 2020</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873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48400" y="43278"/>
            <a:ext cx="8021748" cy="830997"/>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追跡期間前</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追跡期間中における重症低血糖の有無別に見た</a:t>
            </a:r>
            <a:endPar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ベースライン時（</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1996</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98</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年）の患者背景</a:t>
            </a:r>
          </a:p>
        </p:txBody>
      </p:sp>
      <p:graphicFrame>
        <p:nvGraphicFramePr>
          <p:cNvPr id="7" name="表 6">
            <a:extLst>
              <a:ext uri="{FF2B5EF4-FFF2-40B4-BE49-F238E27FC236}">
                <a16:creationId xmlns:a16="http://schemas.microsoft.com/office/drawing/2014/main" id="{022DFFCD-447A-4F17-839D-3976080BF5A4}"/>
              </a:ext>
            </a:extLst>
          </p:cNvPr>
          <p:cNvGraphicFramePr>
            <a:graphicFrameLocks noGrp="1"/>
          </p:cNvGraphicFramePr>
          <p:nvPr>
            <p:extLst>
              <p:ext uri="{D42A27DB-BD31-4B8C-83A1-F6EECF244321}">
                <p14:modId xmlns:p14="http://schemas.microsoft.com/office/powerpoint/2010/main" val="115745864"/>
              </p:ext>
            </p:extLst>
          </p:nvPr>
        </p:nvGraphicFramePr>
        <p:xfrm>
          <a:off x="505414" y="1072626"/>
          <a:ext cx="8133172" cy="4976341"/>
        </p:xfrm>
        <a:graphic>
          <a:graphicData uri="http://schemas.openxmlformats.org/drawingml/2006/table">
            <a:tbl>
              <a:tblPr>
                <a:tableStyleId>{5C22544A-7EE6-4342-B048-85BDC9FD1C3A}</a:tableStyleId>
              </a:tblPr>
              <a:tblGrid>
                <a:gridCol w="2465244">
                  <a:extLst>
                    <a:ext uri="{9D8B030D-6E8A-4147-A177-3AD203B41FA5}">
                      <a16:colId xmlns:a16="http://schemas.microsoft.com/office/drawing/2014/main" val="2623151382"/>
                    </a:ext>
                  </a:extLst>
                </a:gridCol>
                <a:gridCol w="2306947">
                  <a:extLst>
                    <a:ext uri="{9D8B030D-6E8A-4147-A177-3AD203B41FA5}">
                      <a16:colId xmlns:a16="http://schemas.microsoft.com/office/drawing/2014/main" val="203099672"/>
                    </a:ext>
                  </a:extLst>
                </a:gridCol>
                <a:gridCol w="2306947">
                  <a:extLst>
                    <a:ext uri="{9D8B030D-6E8A-4147-A177-3AD203B41FA5}">
                      <a16:colId xmlns:a16="http://schemas.microsoft.com/office/drawing/2014/main" val="206650578"/>
                    </a:ext>
                  </a:extLst>
                </a:gridCol>
                <a:gridCol w="1054034">
                  <a:extLst>
                    <a:ext uri="{9D8B030D-6E8A-4147-A177-3AD203B41FA5}">
                      <a16:colId xmlns:a16="http://schemas.microsoft.com/office/drawing/2014/main" val="3903366460"/>
                    </a:ext>
                  </a:extLst>
                </a:gridCol>
              </a:tblGrid>
              <a:tr h="324286">
                <a:tc>
                  <a:txBody>
                    <a:bodyPr/>
                    <a:lstStyle/>
                    <a:p>
                      <a:pPr algn="l" fontAlgn="ct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47091"/>
                    </a:solidFill>
                  </a:tcPr>
                </a:tc>
                <a:tc>
                  <a:txBody>
                    <a:bodyPr/>
                    <a:lstStyle/>
                    <a:p>
                      <a:pPr algn="ctr"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低血糖なし</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n=1,013)</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47091"/>
                    </a:solidFill>
                  </a:tcPr>
                </a:tc>
                <a:tc>
                  <a:txBody>
                    <a:bodyPr/>
                    <a:lstStyle/>
                    <a:p>
                      <a:pPr algn="ctr" fontAlgn="ctr"/>
                      <a:r>
                        <a:rPr lang="ja-JP" altLang="en-US" sz="1200" b="1" u="none" strike="noStrike" dirty="0">
                          <a:solidFill>
                            <a:schemeClr val="bg1"/>
                          </a:solidFill>
                          <a:effectLst/>
                          <a:latin typeface="Meiryo UI" panose="020B0604030504040204" pitchFamily="50" charset="-128"/>
                          <a:ea typeface="Meiryo UI" panose="020B0604030504040204" pitchFamily="50" charset="-128"/>
                        </a:rPr>
                        <a:t>重症低血糖</a:t>
                      </a:r>
                      <a:r>
                        <a:rPr lang="en-US" altLang="ja-JP" sz="1200" b="1" u="none" strike="noStrike" dirty="0">
                          <a:solidFill>
                            <a:schemeClr val="bg1"/>
                          </a:solidFill>
                          <a:effectLst/>
                          <a:latin typeface="Meiryo UI" panose="020B0604030504040204" pitchFamily="50" charset="-128"/>
                          <a:ea typeface="Meiryo UI" panose="020B0604030504040204" pitchFamily="50" charset="-128"/>
                        </a:rPr>
                        <a:t>(</a:t>
                      </a:r>
                      <a:r>
                        <a:rPr lang="en-US" sz="1200" b="1" u="none" strike="noStrike" dirty="0">
                          <a:solidFill>
                            <a:schemeClr val="bg1"/>
                          </a:solidFill>
                          <a:effectLst/>
                          <a:latin typeface="Meiryo UI" panose="020B0604030504040204" pitchFamily="50" charset="-128"/>
                          <a:ea typeface="Meiryo UI" panose="020B0604030504040204" pitchFamily="50" charset="-128"/>
                        </a:rPr>
                        <a:t>n=149)</a:t>
                      </a:r>
                      <a:r>
                        <a:rPr lang="en-US" sz="1200" b="1" u="none" strike="noStrike" baseline="30000" dirty="0">
                          <a:solidFill>
                            <a:schemeClr val="bg1"/>
                          </a:solidFill>
                          <a:effectLst/>
                          <a:latin typeface="Meiryo UI" panose="020B0604030504040204" pitchFamily="50" charset="-128"/>
                          <a:ea typeface="Meiryo UI" panose="020B0604030504040204" pitchFamily="50" charset="-128"/>
                        </a:rPr>
                        <a:t>*</a:t>
                      </a:r>
                      <a:endParaRPr lang="en-US" sz="1200" b="1" i="0" u="none" strike="noStrike" baseline="30000" dirty="0">
                        <a:solidFill>
                          <a:schemeClr val="bg1"/>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47091"/>
                    </a:solidFill>
                  </a:tcPr>
                </a:tc>
                <a:tc>
                  <a:txBody>
                    <a:bodyPr/>
                    <a:lstStyle/>
                    <a:p>
                      <a:pPr algn="ctr" fontAlgn="ctr"/>
                      <a:r>
                        <a:rPr lang="en-US" sz="1200" b="1" u="none" strike="noStrike" dirty="0">
                          <a:solidFill>
                            <a:schemeClr val="bg1"/>
                          </a:solidFill>
                          <a:effectLst/>
                          <a:latin typeface="Meiryo UI" panose="020B0604030504040204" pitchFamily="50" charset="-128"/>
                          <a:ea typeface="Meiryo UI" panose="020B0604030504040204" pitchFamily="50" charset="-128"/>
                        </a:rPr>
                        <a:t>P</a:t>
                      </a:r>
                      <a:r>
                        <a:rPr lang="ja-JP" altLang="en-US" sz="1200" b="1" u="none" strike="noStrike" dirty="0">
                          <a:solidFill>
                            <a:schemeClr val="bg1"/>
                          </a:solidFill>
                          <a:effectLst/>
                          <a:latin typeface="Meiryo UI" panose="020B0604030504040204" pitchFamily="50" charset="-128"/>
                          <a:ea typeface="Meiryo UI" panose="020B0604030504040204" pitchFamily="50" charset="-128"/>
                        </a:rPr>
                        <a:t>値</a:t>
                      </a:r>
                      <a:endParaRPr lang="ja-JP" alt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47091"/>
                    </a:solidFill>
                  </a:tcPr>
                </a:tc>
                <a:extLst>
                  <a:ext uri="{0D108BD9-81ED-4DB2-BD59-A6C34878D82A}">
                    <a16:rowId xmlns:a16="http://schemas.microsoft.com/office/drawing/2014/main" val="3645007234"/>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63.5 (5.7)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64.8 (5.5)</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857003988"/>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0.66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1990772903"/>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黒人</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1613573983"/>
                  </a:ext>
                </a:extLst>
              </a:tr>
              <a:tr h="221976">
                <a:tc>
                  <a:txBody>
                    <a:bodyPr/>
                    <a:lstStyle/>
                    <a:p>
                      <a:pPr marL="36000" algn="l" fontAlgn="ctr"/>
                      <a:r>
                        <a:rPr lang="en-US" sz="1100" b="1" u="none" strike="noStrike" dirty="0">
                          <a:effectLst/>
                          <a:latin typeface="Meiryo UI" panose="020B0604030504040204" pitchFamily="50" charset="-128"/>
                          <a:ea typeface="Meiryo UI" panose="020B0604030504040204" pitchFamily="50" charset="-128"/>
                        </a:rPr>
                        <a:t>BMI(kg/㎡)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31.4 (5.9)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32.3 (5.7)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2980170441"/>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フルクトサミン</a:t>
                      </a:r>
                      <a:r>
                        <a:rPr lang="en-US" altLang="ja-JP"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err="1">
                          <a:effectLst/>
                          <a:latin typeface="Meiryo UI" panose="020B0604030504040204" pitchFamily="50" charset="-128"/>
                          <a:ea typeface="Meiryo UI" panose="020B0604030504040204" pitchFamily="50" charset="-128"/>
                        </a:rPr>
                        <a:t>μmol</a:t>
                      </a:r>
                      <a:r>
                        <a:rPr lang="en-US" altLang="ja-JP" sz="1100" b="1" u="none" strike="noStrike" dirty="0">
                          <a:effectLst/>
                          <a:latin typeface="Meiryo UI" panose="020B0604030504040204" pitchFamily="50" charset="-128"/>
                          <a:ea typeface="Meiryo UI" panose="020B0604030504040204" pitchFamily="50" charset="-128"/>
                        </a:rPr>
                        <a:t>/L)</a:t>
                      </a:r>
                      <a:r>
                        <a:rPr lang="en-US" altLang="ja-JP" sz="1100" b="1" u="none" strike="noStrike" baseline="30000" dirty="0">
                          <a:effectLst/>
                          <a:latin typeface="Meiryo UI" panose="020B0604030504040204" pitchFamily="50" charset="-128"/>
                          <a:ea typeface="Meiryo UI" panose="020B0604030504040204" pitchFamily="50" charset="-128"/>
                        </a:rPr>
                        <a:t>**</a:t>
                      </a:r>
                      <a:endParaRPr lang="en-US" altLang="ja-JP" sz="11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328.7 (69.1)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366.5 (76.7)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&lt;0.001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3281045659"/>
                  </a:ext>
                </a:extLst>
              </a:tr>
              <a:tr h="221976">
                <a:tc>
                  <a:txBody>
                    <a:bodyPr/>
                    <a:lstStyle/>
                    <a:p>
                      <a:pPr marL="36000" algn="l" fontAlgn="ctr"/>
                      <a:r>
                        <a:rPr lang="en-US" sz="1100" b="1" u="none" strike="noStrike" dirty="0">
                          <a:effectLst/>
                          <a:latin typeface="Meiryo UI" panose="020B0604030504040204" pitchFamily="50" charset="-128"/>
                          <a:ea typeface="Meiryo UI" panose="020B0604030504040204" pitchFamily="50" charset="-128"/>
                        </a:rPr>
                        <a:t>eGFR </a:t>
                      </a:r>
                      <a:r>
                        <a:rPr lang="en-US" altLang="ja-JP" sz="1100" b="1" u="none" strike="noStrike" baseline="-25000" dirty="0">
                          <a:effectLst/>
                          <a:latin typeface="Meiryo UI" panose="020B0604030504040204" pitchFamily="50" charset="-128"/>
                          <a:ea typeface="Meiryo UI" panose="020B0604030504040204" pitchFamily="50" charset="-128"/>
                        </a:rPr>
                        <a:t>cystatin C</a:t>
                      </a:r>
                      <a:endParaRPr lang="en-US" sz="1100" b="1" i="0" u="none" strike="noStrike" baseline="-25000"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69.8 (20.8)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64.3 (21.9)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3413661552"/>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アルブミン</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クレアチニン比</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 (1.8, 20.7)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12.5 (3.6, 87.3)</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&lt;0.001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1929514882"/>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糖尿病治療薬の使用</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gridSpan="2">
                  <a:txBody>
                    <a:bodyPr/>
                    <a:lstStyle/>
                    <a:p>
                      <a:pPr algn="ctr" fontAlgn="ct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hMerge="1">
                  <a:txBody>
                    <a:bodyPr/>
                    <a:lstStyle/>
                    <a:p>
                      <a:pPr algn="ctr" fontAlgn="ct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5EFE1"/>
                    </a:solidFill>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&lt;0.001</a:t>
                      </a: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2292287444"/>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なし</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29.4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1284061306"/>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経口薬のみ</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45.5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3546343213"/>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インスリン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47.0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1583708904"/>
                  </a:ext>
                </a:extLst>
              </a:tr>
              <a:tr h="221976">
                <a:tc>
                  <a:txBody>
                    <a:bodyPr/>
                    <a:lstStyle/>
                    <a:p>
                      <a:pPr marL="36000" algn="l" fontAlgn="ctr"/>
                      <a:r>
                        <a:rPr lang="zh-TW" altLang="en-US" sz="1100" b="1" u="none" strike="noStrike" dirty="0">
                          <a:effectLst/>
                          <a:latin typeface="Meiryo UI" panose="020B0604030504040204" pitchFamily="50" charset="-128"/>
                          <a:ea typeface="Meiryo UI" panose="020B0604030504040204" pitchFamily="50" charset="-128"/>
                        </a:rPr>
                        <a:t>糖尿病罹病期間</a:t>
                      </a:r>
                      <a:r>
                        <a:rPr lang="en-US" altLang="zh-TW" sz="1100" b="1" u="none" strike="noStrike" dirty="0">
                          <a:effectLst/>
                          <a:latin typeface="Meiryo UI" panose="020B0604030504040204" pitchFamily="50" charset="-128"/>
                          <a:ea typeface="Meiryo UI" panose="020B0604030504040204" pitchFamily="50" charset="-128"/>
                        </a:rPr>
                        <a:t>(</a:t>
                      </a:r>
                      <a:r>
                        <a:rPr lang="zh-TW" altLang="en-US" sz="1100" b="1" u="none" strike="noStrike" dirty="0">
                          <a:effectLst/>
                          <a:latin typeface="Meiryo UI" panose="020B0604030504040204" pitchFamily="50" charset="-128"/>
                          <a:ea typeface="Meiryo UI" panose="020B0604030504040204" pitchFamily="50" charset="-128"/>
                        </a:rPr>
                        <a:t>年</a:t>
                      </a:r>
                      <a:r>
                        <a:rPr lang="en-US" altLang="zh-TW" sz="1100" b="1" u="none" strike="noStrike" dirty="0">
                          <a:effectLst/>
                          <a:latin typeface="Meiryo UI" panose="020B0604030504040204" pitchFamily="50" charset="-128"/>
                          <a:ea typeface="Meiryo UI" panose="020B0604030504040204" pitchFamily="50" charset="-128"/>
                        </a:rPr>
                        <a:t>)</a:t>
                      </a:r>
                      <a:endParaRPr lang="en-US" altLang="zh-TW"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5.1 (3.7)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6.5 (3.2)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&lt;0.001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1310927810"/>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抗うつ薬の使用</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2783827027"/>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ベンゾジアゼピンの使用</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0.19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1903921074"/>
                  </a:ext>
                </a:extLst>
              </a:tr>
              <a:tr h="212535">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併存疾患数</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　　　　　　　　</a:t>
                      </a:r>
                      <a:endParaRPr lang="en-US" altLang="ja-JP" sz="105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gridSpan="2">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hMerge="1">
                  <a:txBody>
                    <a:bodyPr/>
                    <a:lstStyle/>
                    <a:p>
                      <a:pPr algn="ctr"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solidFill>
                      <a:srgbClr val="FCFAF5"/>
                    </a:solidFill>
                  </a:tcPr>
                </a:tc>
                <a:tc>
                  <a:txBody>
                    <a:bodyPr/>
                    <a:lstStyle/>
                    <a:p>
                      <a:pPr algn="ctr" fontAlgn="t"/>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0.78</a:t>
                      </a: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2895529213"/>
                  </a:ext>
                </a:extLst>
              </a:tr>
              <a:tr h="221976">
                <a:tc>
                  <a:txBody>
                    <a:bodyPr/>
                    <a:lstStyle/>
                    <a:p>
                      <a:pPr marL="36000" algn="l" fontAlgn="ctr"/>
                      <a:r>
                        <a:rPr lang="en-US" altLang="ja-JP" sz="1100" b="1" u="none" strike="noStrike" dirty="0">
                          <a:effectLst/>
                          <a:latin typeface="Meiryo UI" panose="020B0604030504040204" pitchFamily="50" charset="-128"/>
                          <a:ea typeface="Meiryo UI" panose="020B0604030504040204" pitchFamily="50" charset="-128"/>
                        </a:rPr>
                        <a:t>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34.6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4216142882"/>
                  </a:ext>
                </a:extLst>
              </a:tr>
              <a:tr h="221976">
                <a:tc>
                  <a:txBody>
                    <a:bodyPr/>
                    <a:lstStyle/>
                    <a:p>
                      <a:pPr marL="36000" algn="l" fontAlgn="ctr"/>
                      <a:r>
                        <a:rPr lang="en-US" altLang="ja-JP" sz="1100" b="1" u="none" strike="noStrike" dirty="0">
                          <a:effectLst/>
                          <a:latin typeface="Meiryo UI" panose="020B0604030504040204" pitchFamily="50" charset="-128"/>
                          <a:ea typeface="Meiryo UI" panose="020B0604030504040204" pitchFamily="50" charset="-128"/>
                        </a:rPr>
                        <a:t>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41.1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2552320437"/>
                  </a:ext>
                </a:extLst>
              </a:tr>
              <a:tr h="221976">
                <a:tc>
                  <a:txBody>
                    <a:bodyPr/>
                    <a:lstStyle/>
                    <a:p>
                      <a:pPr marL="36000" algn="l" fontAlgn="ctr"/>
                      <a:r>
                        <a:rPr lang="en-US" altLang="ja-JP" sz="1100" b="1" u="none" strike="noStrike" dirty="0">
                          <a:effectLst/>
                          <a:latin typeface="Meiryo UI" panose="020B0604030504040204" pitchFamily="50" charset="-128"/>
                          <a:ea typeface="Meiryo UI" panose="020B0604030504040204" pitchFamily="50" charset="-128"/>
                        </a:rPr>
                        <a:t>2</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17.6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17.5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2451899019"/>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3985657589"/>
                  </a:ext>
                </a:extLst>
              </a:tr>
              <a:tr h="221976">
                <a:tc>
                  <a:txBody>
                    <a:bodyPr/>
                    <a:lstStyle/>
                    <a:p>
                      <a:pPr marL="36000" algn="l" fontAlgn="ctr"/>
                      <a:r>
                        <a:rPr lang="en-US" sz="1100" b="1" u="none" strike="noStrike" dirty="0">
                          <a:effectLst/>
                          <a:latin typeface="Meiryo UI" panose="020B0604030504040204" pitchFamily="50" charset="-128"/>
                          <a:ea typeface="Meiryo UI" panose="020B0604030504040204" pitchFamily="50" charset="-128"/>
                        </a:rPr>
                        <a:t>ADL</a:t>
                      </a:r>
                      <a:r>
                        <a:rPr lang="ja-JP" altLang="en-US" sz="1100" b="1" u="none" strike="noStrike" dirty="0">
                          <a:effectLst/>
                          <a:latin typeface="Meiryo UI" panose="020B0604030504040204" pitchFamily="50" charset="-128"/>
                          <a:ea typeface="Meiryo UI" panose="020B0604030504040204" pitchFamily="50" charset="-128"/>
                        </a:rPr>
                        <a:t>障害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34.2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47.7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5EFE1"/>
                    </a:solidFill>
                  </a:tcPr>
                </a:tc>
                <a:extLst>
                  <a:ext uri="{0D108BD9-81ED-4DB2-BD59-A6C34878D82A}">
                    <a16:rowId xmlns:a16="http://schemas.microsoft.com/office/drawing/2014/main" val="1393400240"/>
                  </a:ext>
                </a:extLst>
              </a:tr>
              <a:tr h="221976">
                <a:tc>
                  <a:txBody>
                    <a:bodyPr/>
                    <a:lstStyle/>
                    <a:p>
                      <a:pPr marL="36000" algn="l" fontAlgn="ctr"/>
                      <a:r>
                        <a:rPr lang="ja-JP" altLang="en-US" sz="1100" b="1" u="none" strike="noStrike" dirty="0">
                          <a:effectLst/>
                          <a:latin typeface="Meiryo UI" panose="020B0604030504040204" pitchFamily="50" charset="-128"/>
                          <a:ea typeface="Meiryo UI" panose="020B0604030504040204" pitchFamily="50" charset="-128"/>
                        </a:rPr>
                        <a:t>包括的認知</a:t>
                      </a:r>
                      <a:r>
                        <a:rPr lang="en-US" altLang="ja-JP" sz="1100" b="1" u="none" strike="noStrike" dirty="0">
                          <a:effectLst/>
                          <a:latin typeface="Meiryo UI" panose="020B0604030504040204" pitchFamily="50" charset="-128"/>
                          <a:ea typeface="Meiryo UI" panose="020B0604030504040204" pitchFamily="50" charset="-128"/>
                        </a:rPr>
                        <a:t>Z</a:t>
                      </a:r>
                      <a:r>
                        <a:rPr lang="ja-JP" altLang="en-US" sz="1100" b="1" u="none" strike="noStrike" dirty="0">
                          <a:effectLst/>
                          <a:latin typeface="Meiryo UI" panose="020B0604030504040204" pitchFamily="50" charset="-128"/>
                          <a:ea typeface="Meiryo UI" panose="020B0604030504040204" pitchFamily="50" charset="-128"/>
                        </a:rPr>
                        <a:t>スコア</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0.36 (1.0)</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a:t>
                      </a:r>
                      <a:r>
                        <a:rPr lang="en-US" altLang="ja-JP" sz="1100" u="none" strike="noStrike" dirty="0">
                          <a:effectLst/>
                          <a:latin typeface="Meiryo UI" panose="020B0604030504040204" pitchFamily="50" charset="-128"/>
                          <a:ea typeface="Meiryo UI" panose="020B0604030504040204" pitchFamily="50" charset="-128"/>
                        </a:rPr>
                        <a:t>0.84 (1.0)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&lt;0.001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6593" marR="6593" marT="659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FAF5"/>
                    </a:solidFill>
                  </a:tcPr>
                </a:tc>
                <a:extLst>
                  <a:ext uri="{0D108BD9-81ED-4DB2-BD59-A6C34878D82A}">
                    <a16:rowId xmlns:a16="http://schemas.microsoft.com/office/drawing/2014/main" val="3936883074"/>
                  </a:ext>
                </a:extLst>
              </a:tr>
            </a:tbl>
          </a:graphicData>
        </a:graphic>
      </p:graphicFrame>
      <p:sp>
        <p:nvSpPr>
          <p:cNvPr id="8" name="テキスト ボックス 7">
            <a:extLst>
              <a:ext uri="{FF2B5EF4-FFF2-40B4-BE49-F238E27FC236}">
                <a16:creationId xmlns:a16="http://schemas.microsoft.com/office/drawing/2014/main" id="{A7944E56-E9EE-4C30-8B8E-8846F0129644}"/>
              </a:ext>
            </a:extLst>
          </p:cNvPr>
          <p:cNvSpPr txBox="1"/>
          <p:nvPr/>
        </p:nvSpPr>
        <p:spPr>
          <a:xfrm>
            <a:off x="364282" y="6048977"/>
            <a:ext cx="5460741" cy="261610"/>
          </a:xfrm>
          <a:prstGeom prst="rect">
            <a:avLst/>
          </a:prstGeom>
          <a:noFill/>
        </p:spPr>
        <p:txBody>
          <a:bodyPr wrap="square">
            <a:spAutoFit/>
          </a:bodyPr>
          <a:lstStyle/>
          <a:p>
            <a:r>
              <a:rPr lang="ja-JP" altLang="en-US" sz="1100" dirty="0">
                <a:latin typeface="Meiryo UI" panose="020B0604030504040204" pitchFamily="50" charset="-128"/>
                <a:ea typeface="Meiryo UI" panose="020B0604030504040204" pitchFamily="50" charset="-128"/>
              </a:rPr>
              <a:t>データはパーセンテージ、</a:t>
            </a:r>
            <a:r>
              <a:rPr lang="en-US" altLang="ja-JP" sz="1100" dirty="0">
                <a:latin typeface="Meiryo UI" panose="020B0604030504040204" pitchFamily="50" charset="-128"/>
                <a:ea typeface="Meiryo UI" panose="020B0604030504040204" pitchFamily="50" charset="-128"/>
              </a:rPr>
              <a:t>mean</a:t>
            </a: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SD</a:t>
            </a:r>
            <a:r>
              <a:rPr lang="ja-JP" altLang="en-US" sz="1100" dirty="0">
                <a:latin typeface="Meiryo UI" panose="020B0604030504040204" pitchFamily="50" charset="-128"/>
                <a:ea typeface="Meiryo UI" panose="020B0604030504040204" pitchFamily="50" charset="-128"/>
              </a:rPr>
              <a:t>）、中央値</a:t>
            </a:r>
            <a:r>
              <a:rPr lang="en-US" altLang="ja-JP" sz="1100" dirty="0">
                <a:latin typeface="Meiryo UI" panose="020B0604030504040204" pitchFamily="50" charset="-128"/>
                <a:ea typeface="Meiryo UI" panose="020B0604030504040204" pitchFamily="50" charset="-128"/>
              </a:rPr>
              <a:t>(25/75</a:t>
            </a:r>
            <a:r>
              <a:rPr lang="ja-JP" altLang="en-US" sz="1100" dirty="0">
                <a:latin typeface="Meiryo UI" panose="020B0604030504040204" pitchFamily="50" charset="-128"/>
                <a:ea typeface="Meiryo UI" panose="020B0604030504040204" pitchFamily="50" charset="-128"/>
              </a:rPr>
              <a:t>パーセンタイル</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を示す</a:t>
            </a:r>
          </a:p>
        </p:txBody>
      </p:sp>
      <p:sp>
        <p:nvSpPr>
          <p:cNvPr id="11" name="テキスト ボックス 10">
            <a:extLst>
              <a:ext uri="{FF2B5EF4-FFF2-40B4-BE49-F238E27FC236}">
                <a16:creationId xmlns:a16="http://schemas.microsoft.com/office/drawing/2014/main" id="{C8E890B6-5EA1-4429-8B2E-946434F58688}"/>
              </a:ext>
            </a:extLst>
          </p:cNvPr>
          <p:cNvSpPr txBox="1"/>
          <p:nvPr/>
        </p:nvSpPr>
        <p:spPr>
          <a:xfrm>
            <a:off x="7349802" y="6012770"/>
            <a:ext cx="1429916" cy="261610"/>
          </a:xfrm>
          <a:prstGeom prst="rect">
            <a:avLst/>
          </a:prstGeom>
          <a:noFill/>
        </p:spPr>
        <p:txBody>
          <a:bodyPr wrap="square">
            <a:spAutoFit/>
          </a:bodyPr>
          <a:lstStyle/>
          <a:p>
            <a:r>
              <a:rPr lang="en-US" altLang="ja-JP" sz="1100" dirty="0">
                <a:latin typeface="Meiryo UI" panose="020B0604030504040204" pitchFamily="50" charset="-128"/>
                <a:ea typeface="Meiryo UI" panose="020B0604030504040204" pitchFamily="50" charset="-128"/>
              </a:rPr>
              <a:t>χ²</a:t>
            </a:r>
            <a:r>
              <a:rPr lang="ja-JP" altLang="en-US" sz="1100" dirty="0">
                <a:latin typeface="Meiryo UI" panose="020B0604030504040204" pitchFamily="50" charset="-128"/>
                <a:ea typeface="Meiryo UI" panose="020B0604030504040204" pitchFamily="50" charset="-128"/>
              </a:rPr>
              <a:t>検定または</a:t>
            </a:r>
            <a:r>
              <a:rPr lang="en-US" altLang="ja-JP" sz="1100" dirty="0">
                <a:latin typeface="Meiryo UI" panose="020B0604030504040204" pitchFamily="50" charset="-128"/>
                <a:ea typeface="Meiryo UI" panose="020B0604030504040204" pitchFamily="50" charset="-128"/>
              </a:rPr>
              <a:t>t</a:t>
            </a:r>
            <a:r>
              <a:rPr lang="ja-JP" altLang="en-US" sz="1100" dirty="0">
                <a:latin typeface="Meiryo UI" panose="020B0604030504040204" pitchFamily="50" charset="-128"/>
                <a:ea typeface="Meiryo UI" panose="020B0604030504040204" pitchFamily="50" charset="-128"/>
              </a:rPr>
              <a:t>検定</a:t>
            </a:r>
          </a:p>
        </p:txBody>
      </p:sp>
      <p:sp>
        <p:nvSpPr>
          <p:cNvPr id="12" name="テキスト ボックス 11">
            <a:extLst>
              <a:ext uri="{FF2B5EF4-FFF2-40B4-BE49-F238E27FC236}">
                <a16:creationId xmlns:a16="http://schemas.microsoft.com/office/drawing/2014/main" id="{F60EAE7F-BDEF-49A3-8DE0-41562AB3A1B4}"/>
              </a:ext>
            </a:extLst>
          </p:cNvPr>
          <p:cNvSpPr txBox="1"/>
          <p:nvPr/>
        </p:nvSpPr>
        <p:spPr>
          <a:xfrm>
            <a:off x="364282" y="6246912"/>
            <a:ext cx="5367435" cy="430887"/>
          </a:xfrm>
          <a:prstGeom prst="rect">
            <a:avLst/>
          </a:prstGeom>
          <a:noFill/>
        </p:spPr>
        <p:txBody>
          <a:bodyPr wrap="square">
            <a:spAutoFit/>
          </a:bodyPr>
          <a:lstStyle/>
          <a:p>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14</a:t>
            </a:r>
            <a:r>
              <a:rPr lang="ja-JP" altLang="en-US" sz="1050" dirty="0">
                <a:latin typeface="Meiryo UI" panose="020B0604030504040204" pitchFamily="50" charset="-128"/>
                <a:ea typeface="Meiryo UI" panose="020B0604030504040204" pitchFamily="50" charset="-128"/>
              </a:rPr>
              <a:t>例はベースライン以前、</a:t>
            </a:r>
            <a:r>
              <a:rPr lang="en-US" altLang="ja-JP" sz="1050" dirty="0">
                <a:latin typeface="Meiryo UI" panose="020B0604030504040204" pitchFamily="50" charset="-128"/>
                <a:ea typeface="Meiryo UI" panose="020B0604030504040204" pitchFamily="50" charset="-128"/>
              </a:rPr>
              <a:t>135</a:t>
            </a:r>
            <a:r>
              <a:rPr lang="ja-JP" altLang="en-US" sz="1050" dirty="0">
                <a:latin typeface="Meiryo UI" panose="020B0604030504040204" pitchFamily="50" charset="-128"/>
                <a:ea typeface="Meiryo UI" panose="020B0604030504040204" pitchFamily="50" charset="-128"/>
              </a:rPr>
              <a:t>例は追跡期間中に重症低血糖が認められた</a:t>
            </a:r>
          </a:p>
          <a:p>
            <a:r>
              <a:rPr lang="ja-JP" altLang="en-US" sz="1050" dirty="0">
                <a:latin typeface="Meiryo UI" panose="020B0604030504040204" pitchFamily="50" charset="-128"/>
                <a:ea typeface="Meiryo UI" panose="020B0604030504040204" pitchFamily="50" charset="-128"/>
              </a:rPr>
              <a:t>＊＊フルクトサミン</a:t>
            </a:r>
            <a:r>
              <a:rPr lang="en-US" altLang="ja-JP" sz="1050" dirty="0">
                <a:latin typeface="Meiryo UI" panose="020B0604030504040204" pitchFamily="50" charset="-128"/>
                <a:ea typeface="Meiryo UI" panose="020B0604030504040204" pitchFamily="50" charset="-128"/>
              </a:rPr>
              <a:t>275μmol/L</a:t>
            </a:r>
            <a:r>
              <a:rPr lang="ja-JP" altLang="en-US" sz="1050" dirty="0">
                <a:latin typeface="Meiryo UI" panose="020B0604030504040204" pitchFamily="50" charset="-128"/>
                <a:ea typeface="Meiryo UI" panose="020B0604030504040204" pitchFamily="50" charset="-128"/>
              </a:rPr>
              <a:t>は</a:t>
            </a:r>
            <a:r>
              <a:rPr lang="en-US" altLang="ja-JP" sz="1050" dirty="0">
                <a:latin typeface="Meiryo UI" panose="020B0604030504040204" pitchFamily="50" charset="-128"/>
                <a:ea typeface="Meiryo UI" panose="020B0604030504040204" pitchFamily="50" charset="-128"/>
              </a:rPr>
              <a:t>HbA1c 7.0%</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335μmol/L</a:t>
            </a:r>
            <a:r>
              <a:rPr lang="ja-JP" altLang="en-US" sz="1050" dirty="0">
                <a:latin typeface="Meiryo UI" panose="020B0604030504040204" pitchFamily="50" charset="-128"/>
                <a:ea typeface="Meiryo UI" panose="020B0604030504040204" pitchFamily="50" charset="-128"/>
              </a:rPr>
              <a:t>は</a:t>
            </a:r>
            <a:r>
              <a:rPr lang="en-US" altLang="ja-JP" sz="1050" dirty="0">
                <a:latin typeface="Meiryo UI" panose="020B0604030504040204" pitchFamily="50" charset="-128"/>
                <a:ea typeface="Meiryo UI" panose="020B0604030504040204" pitchFamily="50" charset="-128"/>
              </a:rPr>
              <a:t>HbA1c 8.2%</a:t>
            </a:r>
            <a:r>
              <a:rPr lang="ja-JP" altLang="en-US" sz="1050" dirty="0">
                <a:latin typeface="Meiryo UI" panose="020B0604030504040204" pitchFamily="50" charset="-128"/>
                <a:ea typeface="Meiryo UI" panose="020B0604030504040204" pitchFamily="50" charset="-128"/>
              </a:rPr>
              <a:t>に相当する</a:t>
            </a:r>
          </a:p>
        </p:txBody>
      </p:sp>
      <p:sp>
        <p:nvSpPr>
          <p:cNvPr id="9" name="テキスト ボックス 8">
            <a:extLst>
              <a:ext uri="{FF2B5EF4-FFF2-40B4-BE49-F238E27FC236}">
                <a16:creationId xmlns:a16="http://schemas.microsoft.com/office/drawing/2014/main" id="{D5C1506D-EC2E-4ECA-8185-B24E5A6672F9}"/>
              </a:ext>
            </a:extLst>
          </p:cNvPr>
          <p:cNvSpPr txBox="1"/>
          <p:nvPr/>
        </p:nvSpPr>
        <p:spPr>
          <a:xfrm>
            <a:off x="3048000" y="6604084"/>
            <a:ext cx="6096000" cy="253916"/>
          </a:xfrm>
          <a:prstGeom prst="rect">
            <a:avLst/>
          </a:prstGeom>
          <a:noFill/>
        </p:spPr>
        <p:txBody>
          <a:bodyPr wrap="square">
            <a:spAutoFit/>
          </a:bodyPr>
          <a:lstStyle/>
          <a:p>
            <a:pPr algn="r"/>
            <a:r>
              <a:rPr lang="en-US" altLang="ja-JP" sz="1050" dirty="0">
                <a:latin typeface="Meiryo UI" panose="020B0604030504040204" pitchFamily="50" charset="-128"/>
                <a:ea typeface="Meiryo UI" panose="020B0604030504040204" pitchFamily="50" charset="-128"/>
              </a:rPr>
              <a:t>Lee AK, et al. Diabetes Care 43</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9</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 2060-2065, 2020</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41491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485F76E6-1BAA-4881-BEBC-9EB4DD787074}"/>
              </a:ext>
            </a:extLst>
          </p:cNvPr>
          <p:cNvSpPr txBox="1"/>
          <p:nvPr/>
        </p:nvSpPr>
        <p:spPr>
          <a:xfrm>
            <a:off x="248400" y="216000"/>
            <a:ext cx="8180445" cy="461665"/>
          </a:xfrm>
          <a:prstGeom prst="rect">
            <a:avLst/>
          </a:prstGeom>
          <a:noFill/>
        </p:spPr>
        <p:txBody>
          <a:bodyPr wrap="none" rtlCol="0" anchor="ctr">
            <a:spAutoFit/>
          </a:bodyPr>
          <a:lstStyle/>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重症低血糖群における転倒の調整済みハザード比（</a:t>
            </a:r>
            <a:r>
              <a:rPr lang="en-US" altLang="ja-JP" sz="2400" b="1" dirty="0">
                <a:solidFill>
                  <a:prstClr val="black"/>
                </a:solidFill>
                <a:latin typeface="Meiryo UI" panose="020B0604030504040204" pitchFamily="50" charset="-128"/>
                <a:ea typeface="Meiryo UI" panose="020B0604030504040204" pitchFamily="50" charset="-128"/>
              </a:rPr>
              <a:t>95</a:t>
            </a:r>
            <a:r>
              <a:rPr lang="ja-JP" altLang="en-US" sz="2400" b="1" dirty="0">
                <a:solidFill>
                  <a:prstClr val="black"/>
                </a:solidFill>
                <a:latin typeface="Meiryo UI" panose="020B0604030504040204" pitchFamily="50" charset="-128"/>
                <a:ea typeface="Meiryo UI" panose="020B0604030504040204" pitchFamily="50" charset="-128"/>
              </a:rPr>
              <a:t>％</a:t>
            </a:r>
            <a:r>
              <a:rPr lang="en-US" altLang="ja-JP" sz="2400" b="1" dirty="0">
                <a:solidFill>
                  <a:prstClr val="black"/>
                </a:solidFill>
                <a:latin typeface="Meiryo UI" panose="020B0604030504040204" pitchFamily="50" charset="-128"/>
                <a:ea typeface="Meiryo UI" panose="020B0604030504040204" pitchFamily="50" charset="-128"/>
              </a:rPr>
              <a:t>CI</a:t>
            </a:r>
            <a:r>
              <a:rPr lang="ja-JP" altLang="en-US" sz="2400" b="1" dirty="0">
                <a:solidFill>
                  <a:prstClr val="black"/>
                </a:solidFill>
                <a:latin typeface="Meiryo UI" panose="020B0604030504040204" pitchFamily="50" charset="-128"/>
                <a:ea typeface="Meiryo UI" panose="020B0604030504040204" pitchFamily="50" charset="-128"/>
              </a:rPr>
              <a:t>）</a:t>
            </a:r>
          </a:p>
        </p:txBody>
      </p:sp>
      <p:graphicFrame>
        <p:nvGraphicFramePr>
          <p:cNvPr id="2" name="表 1">
            <a:extLst>
              <a:ext uri="{FF2B5EF4-FFF2-40B4-BE49-F238E27FC236}">
                <a16:creationId xmlns:a16="http://schemas.microsoft.com/office/drawing/2014/main" id="{21A14BBB-5842-46EF-8884-0F871BFAC900}"/>
              </a:ext>
            </a:extLst>
          </p:cNvPr>
          <p:cNvGraphicFramePr>
            <a:graphicFrameLocks noGrp="1"/>
          </p:cNvGraphicFramePr>
          <p:nvPr>
            <p:extLst>
              <p:ext uri="{D42A27DB-BD31-4B8C-83A1-F6EECF244321}">
                <p14:modId xmlns:p14="http://schemas.microsoft.com/office/powerpoint/2010/main" val="3995513374"/>
              </p:ext>
            </p:extLst>
          </p:nvPr>
        </p:nvGraphicFramePr>
        <p:xfrm>
          <a:off x="387221" y="2068684"/>
          <a:ext cx="8230198" cy="2934413"/>
        </p:xfrm>
        <a:graphic>
          <a:graphicData uri="http://schemas.openxmlformats.org/drawingml/2006/table">
            <a:tbl>
              <a:tblPr>
                <a:tableStyleId>{5C22544A-7EE6-4342-B048-85BDC9FD1C3A}</a:tableStyleId>
              </a:tblPr>
              <a:tblGrid>
                <a:gridCol w="1478901">
                  <a:extLst>
                    <a:ext uri="{9D8B030D-6E8A-4147-A177-3AD203B41FA5}">
                      <a16:colId xmlns:a16="http://schemas.microsoft.com/office/drawing/2014/main" val="35662446"/>
                    </a:ext>
                  </a:extLst>
                </a:gridCol>
                <a:gridCol w="1110343">
                  <a:extLst>
                    <a:ext uri="{9D8B030D-6E8A-4147-A177-3AD203B41FA5}">
                      <a16:colId xmlns:a16="http://schemas.microsoft.com/office/drawing/2014/main" val="2568012133"/>
                    </a:ext>
                  </a:extLst>
                </a:gridCol>
                <a:gridCol w="1082351">
                  <a:extLst>
                    <a:ext uri="{9D8B030D-6E8A-4147-A177-3AD203B41FA5}">
                      <a16:colId xmlns:a16="http://schemas.microsoft.com/office/drawing/2014/main" val="2872254903"/>
                    </a:ext>
                  </a:extLst>
                </a:gridCol>
                <a:gridCol w="3162451">
                  <a:extLst>
                    <a:ext uri="{9D8B030D-6E8A-4147-A177-3AD203B41FA5}">
                      <a16:colId xmlns:a16="http://schemas.microsoft.com/office/drawing/2014/main" val="3008966970"/>
                    </a:ext>
                  </a:extLst>
                </a:gridCol>
                <a:gridCol w="1396152">
                  <a:extLst>
                    <a:ext uri="{9D8B030D-6E8A-4147-A177-3AD203B41FA5}">
                      <a16:colId xmlns:a16="http://schemas.microsoft.com/office/drawing/2014/main" val="3560199075"/>
                    </a:ext>
                  </a:extLst>
                </a:gridCol>
              </a:tblGrid>
              <a:tr h="774983">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EDF0F2"/>
                    </a:solidFill>
                  </a:tcPr>
                </a:tc>
                <a:tc>
                  <a:txBody>
                    <a:bodyPr/>
                    <a:lstStyle/>
                    <a:p>
                      <a:pPr algn="ctr" fontAlgn="ctr"/>
                      <a:r>
                        <a:rPr lang="ja-JP" altLang="en-US" sz="1600" b="1" u="none" strike="noStrike" dirty="0">
                          <a:effectLst/>
                          <a:latin typeface="Meiryo UI" panose="020B0604030504040204" pitchFamily="50" charset="-128"/>
                          <a:ea typeface="Meiryo UI" panose="020B0604030504040204" pitchFamily="50" charset="-128"/>
                        </a:rPr>
                        <a:t>イベント数</a:t>
                      </a: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EDF0F2"/>
                    </a:solidFill>
                  </a:tcPr>
                </a:tc>
                <a:tc>
                  <a:txBody>
                    <a:bodyPr/>
                    <a:lstStyle/>
                    <a:p>
                      <a:pPr algn="ctr" fontAlgn="ctr"/>
                      <a:r>
                        <a:rPr lang="ja-JP" altLang="en-US" sz="1600" b="1" u="none" strike="noStrike" dirty="0">
                          <a:effectLst/>
                          <a:latin typeface="Meiryo UI" panose="020B0604030504040204" pitchFamily="50" charset="-128"/>
                          <a:ea typeface="Meiryo UI" panose="020B0604030504040204" pitchFamily="50" charset="-128"/>
                        </a:rPr>
                        <a:t>イベント数</a:t>
                      </a:r>
                      <a:endParaRPr lang="en-US" altLang="ja-JP" sz="1600" b="1" u="none" strike="noStrike" dirty="0">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EDF0F2"/>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rgbClr val="EDF0F2"/>
                    </a:solidFill>
                  </a:tcPr>
                </a:tc>
                <a:tc>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ハザード比</a:t>
                      </a:r>
                      <a:r>
                        <a:rPr lang="en-US" altLang="ja-JP" sz="1100" b="1" u="none" strike="noStrike" dirty="0">
                          <a:effectLst/>
                          <a:latin typeface="Meiryo UI" panose="020B0604030504040204" pitchFamily="50" charset="-128"/>
                          <a:ea typeface="Meiryo UI" panose="020B0604030504040204" pitchFamily="50" charset="-128"/>
                        </a:rPr>
                        <a:t>(95%</a:t>
                      </a:r>
                      <a:r>
                        <a:rPr lang="en-US" sz="1100" b="1" u="none" strike="noStrike" dirty="0">
                          <a:effectLst/>
                          <a:latin typeface="Meiryo UI" panose="020B0604030504040204" pitchFamily="50" charset="-128"/>
                          <a:ea typeface="Meiryo UI" panose="020B0604030504040204" pitchFamily="50" charset="-128"/>
                        </a:rPr>
                        <a:t>CI)</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rgbClr val="EDF0F2"/>
                    </a:solidFill>
                  </a:tcPr>
                </a:tc>
                <a:extLst>
                  <a:ext uri="{0D108BD9-81ED-4DB2-BD59-A6C34878D82A}">
                    <a16:rowId xmlns:a16="http://schemas.microsoft.com/office/drawing/2014/main" val="996549994"/>
                  </a:ext>
                </a:extLst>
              </a:tr>
              <a:tr h="719810">
                <a:tc>
                  <a:txBody>
                    <a:bodyPr/>
                    <a:lstStyle/>
                    <a:p>
                      <a:pPr marL="36000" algn="l" fontAlgn="ctr"/>
                      <a:r>
                        <a:rPr lang="ja-JP" altLang="en-US" sz="1600" b="1" u="none" strike="noStrike" dirty="0">
                          <a:effectLst/>
                          <a:latin typeface="Meiryo UI" panose="020B0604030504040204" pitchFamily="50" charset="-128"/>
                          <a:ea typeface="Meiryo UI" panose="020B0604030504040204" pitchFamily="50" charset="-128"/>
                        </a:rPr>
                        <a:t>全ての転倒</a:t>
                      </a: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AF6"/>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281</a:t>
                      </a:r>
                      <a:endParaRPr lang="en-US" altLang="ja-JP"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AF6"/>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53</a:t>
                      </a:r>
                      <a:endParaRPr lang="en-US" altLang="ja-JP"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AF6"/>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AF6"/>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2.23</a:t>
                      </a:r>
                    </a:p>
                    <a:p>
                      <a:pPr algn="ctr" fontAlgn="ctr"/>
                      <a:r>
                        <a:rPr lang="en-US" altLang="ja-JP" sz="1100" b="1" u="none" strike="noStrike" dirty="0">
                          <a:effectLst/>
                          <a:latin typeface="Meiryo UI" panose="020B0604030504040204" pitchFamily="50" charset="-128"/>
                          <a:ea typeface="Meiryo UI" panose="020B0604030504040204" pitchFamily="50" charset="-128"/>
                        </a:rPr>
                        <a:t>(1.61-3.07)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AF6"/>
                    </a:solidFill>
                  </a:tcPr>
                </a:tc>
                <a:extLst>
                  <a:ext uri="{0D108BD9-81ED-4DB2-BD59-A6C34878D82A}">
                    <a16:rowId xmlns:a16="http://schemas.microsoft.com/office/drawing/2014/main" val="3193595490"/>
                  </a:ext>
                </a:extLst>
              </a:tr>
              <a:tr h="719810">
                <a:tc>
                  <a:txBody>
                    <a:bodyPr/>
                    <a:lstStyle/>
                    <a:p>
                      <a:pPr marL="36000" algn="l" fontAlgn="ctr"/>
                      <a:r>
                        <a:rPr lang="ja-JP" altLang="en-US" sz="1600" b="1" u="none" strike="noStrike" dirty="0">
                          <a:effectLst/>
                          <a:latin typeface="Meiryo UI" panose="020B0604030504040204" pitchFamily="50" charset="-128"/>
                          <a:ea typeface="Meiryo UI" panose="020B0604030504040204" pitchFamily="50" charset="-128"/>
                        </a:rPr>
                        <a:t>転倒による入院</a:t>
                      </a: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CF4FB"/>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128</a:t>
                      </a:r>
                      <a:endParaRPr lang="en-US" altLang="ja-JP"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CF4FB"/>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27</a:t>
                      </a:r>
                      <a:endParaRPr lang="en-US" altLang="ja-JP"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CF4FB"/>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CF4FB"/>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2.27</a:t>
                      </a:r>
                    </a:p>
                    <a:p>
                      <a:pPr algn="ctr" fontAlgn="ctr"/>
                      <a:r>
                        <a:rPr lang="en-US" altLang="ja-JP" sz="1100" b="1" u="none" strike="noStrike" dirty="0">
                          <a:effectLst/>
                          <a:latin typeface="Meiryo UI" panose="020B0604030504040204" pitchFamily="50" charset="-128"/>
                          <a:ea typeface="Meiryo UI" panose="020B0604030504040204" pitchFamily="50" charset="-128"/>
                        </a:rPr>
                        <a:t>(1.43-3.59)</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CF4FB"/>
                    </a:solidFill>
                  </a:tcPr>
                </a:tc>
                <a:extLst>
                  <a:ext uri="{0D108BD9-81ED-4DB2-BD59-A6C34878D82A}">
                    <a16:rowId xmlns:a16="http://schemas.microsoft.com/office/drawing/2014/main" val="4268766488"/>
                  </a:ext>
                </a:extLst>
              </a:tr>
              <a:tr h="719810">
                <a:tc>
                  <a:txBody>
                    <a:bodyPr/>
                    <a:lstStyle/>
                    <a:p>
                      <a:pPr marL="36000" algn="l" fontAlgn="ctr"/>
                      <a:r>
                        <a:rPr lang="ja-JP" altLang="en-US" sz="1600" b="1" u="none" strike="noStrike" dirty="0">
                          <a:effectLst/>
                          <a:latin typeface="Meiryo UI" panose="020B0604030504040204" pitchFamily="50" charset="-128"/>
                          <a:ea typeface="Meiryo UI" panose="020B0604030504040204" pitchFamily="50" charset="-128"/>
                        </a:rPr>
                        <a:t>骨折を伴う転倒</a:t>
                      </a: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DBEAF6"/>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129</a:t>
                      </a:r>
                      <a:endParaRPr lang="en-US" altLang="ja-JP"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DBEAF6"/>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21</a:t>
                      </a:r>
                      <a:endParaRPr lang="en-US" altLang="ja-JP"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DBEAF6"/>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rgbClr val="DBEAF6"/>
                    </a:solidFill>
                  </a:tcPr>
                </a:tc>
                <a:tc>
                  <a:txBody>
                    <a:bodyPr/>
                    <a:lstStyle/>
                    <a:p>
                      <a:pPr algn="ctr" fontAlgn="ctr"/>
                      <a:r>
                        <a:rPr lang="en-US" altLang="ja-JP" sz="1600" b="1" u="none" strike="noStrike" dirty="0">
                          <a:effectLst/>
                          <a:latin typeface="Meiryo UI" panose="020B0604030504040204" pitchFamily="50" charset="-128"/>
                          <a:ea typeface="Meiryo UI" panose="020B0604030504040204" pitchFamily="50" charset="-128"/>
                        </a:rPr>
                        <a:t>1.61</a:t>
                      </a:r>
                    </a:p>
                    <a:p>
                      <a:pPr algn="ctr" fontAlgn="ctr"/>
                      <a:r>
                        <a:rPr lang="en-US" altLang="ja-JP" sz="1050" b="1" u="none" strike="noStrike" dirty="0">
                          <a:effectLst/>
                          <a:latin typeface="Meiryo UI" panose="020B0604030504040204" pitchFamily="50" charset="-128"/>
                          <a:ea typeface="Meiryo UI" panose="020B0604030504040204" pitchFamily="50" charset="-128"/>
                        </a:rPr>
                        <a:t>(0.98-2.66)</a:t>
                      </a:r>
                      <a:endParaRPr lang="en-US" altLang="ja-JP" sz="105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DBEAF6"/>
                    </a:solidFill>
                  </a:tcPr>
                </a:tc>
                <a:extLst>
                  <a:ext uri="{0D108BD9-81ED-4DB2-BD59-A6C34878D82A}">
                    <a16:rowId xmlns:a16="http://schemas.microsoft.com/office/drawing/2014/main" val="921515497"/>
                  </a:ext>
                </a:extLst>
              </a:tr>
            </a:tbl>
          </a:graphicData>
        </a:graphic>
      </p:graphicFrame>
      <p:graphicFrame>
        <p:nvGraphicFramePr>
          <p:cNvPr id="7" name="グラフ 6">
            <a:extLst>
              <a:ext uri="{FF2B5EF4-FFF2-40B4-BE49-F238E27FC236}">
                <a16:creationId xmlns:a16="http://schemas.microsoft.com/office/drawing/2014/main" id="{8E75087E-5706-499A-BC70-E66085FD2EF4}"/>
              </a:ext>
            </a:extLst>
          </p:cNvPr>
          <p:cNvGraphicFramePr>
            <a:graphicFrameLocks/>
          </p:cNvGraphicFramePr>
          <p:nvPr>
            <p:extLst>
              <p:ext uri="{D42A27DB-BD31-4B8C-83A1-F6EECF244321}">
                <p14:modId xmlns:p14="http://schemas.microsoft.com/office/powerpoint/2010/main" val="1845118393"/>
              </p:ext>
            </p:extLst>
          </p:nvPr>
        </p:nvGraphicFramePr>
        <p:xfrm>
          <a:off x="3889102" y="2713538"/>
          <a:ext cx="3485082" cy="2644219"/>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a:extLst>
              <a:ext uri="{FF2B5EF4-FFF2-40B4-BE49-F238E27FC236}">
                <a16:creationId xmlns:a16="http://schemas.microsoft.com/office/drawing/2014/main" id="{2CB82F43-76D0-403B-8C1C-E229FCDFEA85}"/>
              </a:ext>
            </a:extLst>
          </p:cNvPr>
          <p:cNvSpPr txBox="1"/>
          <p:nvPr/>
        </p:nvSpPr>
        <p:spPr>
          <a:xfrm>
            <a:off x="4857161" y="5373665"/>
            <a:ext cx="1803699"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ハザード比</a:t>
            </a:r>
            <a:r>
              <a:rPr kumimoji="1" lang="en-US" altLang="ja-JP" sz="1400" b="1" dirty="0">
                <a:latin typeface="Meiryo UI" panose="020B0604030504040204" pitchFamily="50" charset="-128"/>
                <a:ea typeface="Meiryo UI" panose="020B0604030504040204" pitchFamily="50" charset="-128"/>
              </a:rPr>
              <a:t>(95%CI)</a:t>
            </a:r>
            <a:endParaRPr kumimoji="1" lang="ja-JP" altLang="en-US" sz="14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56A8B0B0-514B-4892-AC65-00A1571472C5}"/>
              </a:ext>
            </a:extLst>
          </p:cNvPr>
          <p:cNvSpPr txBox="1"/>
          <p:nvPr/>
        </p:nvSpPr>
        <p:spPr>
          <a:xfrm>
            <a:off x="387221" y="6049566"/>
            <a:ext cx="7823905" cy="461665"/>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3</a:t>
            </a:r>
            <a:r>
              <a:rPr lang="ja-JP" altLang="en-US" sz="1200" dirty="0">
                <a:latin typeface="Meiryo UI" panose="020B0604030504040204" pitchFamily="50" charset="-128"/>
                <a:ea typeface="Meiryo UI" panose="020B0604030504040204" pitchFamily="50" charset="-128"/>
              </a:rPr>
              <a:t>（年齢、性別、人種</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施設、糖尿病罹病期間、フルクトサミン、糖尿病治療薬の使用、抗うつ薬の使用、ベンゾジアゼピンの使用、</a:t>
            </a:r>
            <a:r>
              <a:rPr lang="en-US" altLang="ja-JP" sz="1200" dirty="0">
                <a:latin typeface="Meiryo UI" panose="020B0604030504040204" pitchFamily="50" charset="-128"/>
                <a:ea typeface="Meiryo UI" panose="020B0604030504040204" pitchFamily="50" charset="-128"/>
              </a:rPr>
              <a:t>ADL</a:t>
            </a:r>
            <a:r>
              <a:rPr lang="ja-JP" altLang="en-US" sz="1200" dirty="0">
                <a:latin typeface="Meiryo UI" panose="020B0604030504040204" pitchFamily="50" charset="-128"/>
                <a:ea typeface="Meiryo UI" panose="020B0604030504040204" pitchFamily="50" charset="-128"/>
              </a:rPr>
              <a:t>障害、シスタチン</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に基づく</a:t>
            </a:r>
            <a:r>
              <a:rPr lang="en-US" altLang="ja-JP" sz="1200" dirty="0">
                <a:latin typeface="Meiryo UI" panose="020B0604030504040204" pitchFamily="50" charset="-128"/>
                <a:ea typeface="Meiryo UI" panose="020B0604030504040204" pitchFamily="50" charset="-128"/>
              </a:rPr>
              <a:t>eGFR</a:t>
            </a:r>
            <a:r>
              <a:rPr lang="ja-JP" altLang="en-US" sz="1200" dirty="0">
                <a:latin typeface="Meiryo UI" panose="020B0604030504040204" pitchFamily="50" charset="-128"/>
                <a:ea typeface="Meiryo UI" panose="020B0604030504040204" pitchFamily="50" charset="-128"/>
              </a:rPr>
              <a:t>、アルブミン尿、</a:t>
            </a:r>
            <a:r>
              <a:rPr lang="en-US" altLang="ja-JP" sz="1200" dirty="0">
                <a:latin typeface="Meiryo UI" panose="020B0604030504040204" pitchFamily="50" charset="-128"/>
                <a:ea typeface="Meiryo UI" panose="020B0604030504040204" pitchFamily="50" charset="-128"/>
              </a:rPr>
              <a:t>BMI</a:t>
            </a:r>
            <a:r>
              <a:rPr lang="ja-JP" altLang="en-US" sz="1200" dirty="0">
                <a:latin typeface="Meiryo UI" panose="020B0604030504040204" pitchFamily="50" charset="-128"/>
                <a:ea typeface="Meiryo UI" panose="020B0604030504040204" pitchFamily="50" charset="-128"/>
              </a:rPr>
              <a:t>、包括的認知</a:t>
            </a:r>
            <a:r>
              <a:rPr lang="en-US" altLang="ja-JP" sz="1200" dirty="0">
                <a:latin typeface="Meiryo UI" panose="020B0604030504040204" pitchFamily="50" charset="-128"/>
                <a:ea typeface="Meiryo UI" panose="020B0604030504040204" pitchFamily="50" charset="-128"/>
              </a:rPr>
              <a:t>Z</a:t>
            </a:r>
            <a:r>
              <a:rPr lang="ja-JP" altLang="en-US" sz="1200" dirty="0">
                <a:latin typeface="Meiryo UI" panose="020B0604030504040204" pitchFamily="50" charset="-128"/>
                <a:ea typeface="Meiryo UI" panose="020B0604030504040204" pitchFamily="50" charset="-128"/>
              </a:rPr>
              <a:t>スコア、併存疾患数で調整）</a:t>
            </a:r>
          </a:p>
        </p:txBody>
      </p:sp>
      <p:sp>
        <p:nvSpPr>
          <p:cNvPr id="11" name="テキスト ボックス 10">
            <a:extLst>
              <a:ext uri="{FF2B5EF4-FFF2-40B4-BE49-F238E27FC236}">
                <a16:creationId xmlns:a16="http://schemas.microsoft.com/office/drawing/2014/main" id="{0E1AD773-7C39-4C63-8E74-A84B3849BB0D}"/>
              </a:ext>
            </a:extLst>
          </p:cNvPr>
          <p:cNvSpPr txBox="1"/>
          <p:nvPr/>
        </p:nvSpPr>
        <p:spPr>
          <a:xfrm>
            <a:off x="3048000" y="6604084"/>
            <a:ext cx="6096000" cy="253916"/>
          </a:xfrm>
          <a:prstGeom prst="rect">
            <a:avLst/>
          </a:prstGeom>
          <a:noFill/>
        </p:spPr>
        <p:txBody>
          <a:bodyPr wrap="square">
            <a:spAutoFit/>
          </a:bodyPr>
          <a:lstStyle/>
          <a:p>
            <a:pPr algn="r"/>
            <a:r>
              <a:rPr lang="en-US" altLang="ja-JP" sz="1050" dirty="0">
                <a:latin typeface="Meiryo UI" panose="020B0604030504040204" pitchFamily="50" charset="-128"/>
                <a:ea typeface="Meiryo UI" panose="020B0604030504040204" pitchFamily="50" charset="-128"/>
              </a:rPr>
              <a:t>Lee AK, et al. Diabetes Care 43</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9</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 2060-2065, 2020</a:t>
            </a:r>
            <a:endParaRPr lang="ja-JP" altLang="en-US" sz="105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EC1A50B-4EEC-4D28-A271-EF9ACE3B3850}"/>
              </a:ext>
            </a:extLst>
          </p:cNvPr>
          <p:cNvSpPr txBox="1"/>
          <p:nvPr/>
        </p:nvSpPr>
        <p:spPr>
          <a:xfrm>
            <a:off x="2031750" y="1510845"/>
            <a:ext cx="800219" cy="584775"/>
          </a:xfrm>
          <a:prstGeom prst="rect">
            <a:avLst/>
          </a:prstGeom>
          <a:noFill/>
        </p:spPr>
        <p:txBody>
          <a:bodyPr wrap="none" rtlCol="0">
            <a:spAutoFit/>
          </a:bodyPr>
          <a:lstStyle/>
          <a:p>
            <a:pPr algn="ctr"/>
            <a:r>
              <a:rPr kumimoji="1" lang="ja-JP" altLang="en-US" sz="1600" b="1" dirty="0">
                <a:latin typeface="Meiryo UI" panose="020B0604030504040204" pitchFamily="50" charset="-128"/>
                <a:ea typeface="Meiryo UI" panose="020B0604030504040204" pitchFamily="50" charset="-128"/>
              </a:rPr>
              <a:t>低血糖</a:t>
            </a:r>
            <a:endParaRPr kumimoji="1" lang="en-US" altLang="ja-JP" sz="1600" b="1" dirty="0">
              <a:latin typeface="Meiryo UI" panose="020B0604030504040204" pitchFamily="50" charset="-128"/>
              <a:ea typeface="Meiryo UI" panose="020B0604030504040204" pitchFamily="50" charset="-128"/>
            </a:endParaRPr>
          </a:p>
          <a:p>
            <a:pPr algn="ctr"/>
            <a:r>
              <a:rPr kumimoji="1" lang="ja-JP" altLang="en-US" sz="1600" b="1" dirty="0">
                <a:latin typeface="Meiryo UI" panose="020B0604030504040204" pitchFamily="50" charset="-128"/>
                <a:ea typeface="Meiryo UI" panose="020B0604030504040204" pitchFamily="50" charset="-128"/>
              </a:rPr>
              <a:t>なし群</a:t>
            </a:r>
          </a:p>
        </p:txBody>
      </p:sp>
      <p:sp>
        <p:nvSpPr>
          <p:cNvPr id="14" name="テキスト ボックス 13">
            <a:extLst>
              <a:ext uri="{FF2B5EF4-FFF2-40B4-BE49-F238E27FC236}">
                <a16:creationId xmlns:a16="http://schemas.microsoft.com/office/drawing/2014/main" id="{76ED7A33-D98F-46D3-9113-3CAC2EEA806F}"/>
              </a:ext>
            </a:extLst>
          </p:cNvPr>
          <p:cNvSpPr txBox="1"/>
          <p:nvPr/>
        </p:nvSpPr>
        <p:spPr>
          <a:xfrm>
            <a:off x="3048000" y="1496345"/>
            <a:ext cx="1005403" cy="584775"/>
          </a:xfrm>
          <a:prstGeom prst="rect">
            <a:avLst/>
          </a:prstGeom>
          <a:noFill/>
        </p:spPr>
        <p:txBody>
          <a:bodyPr wrap="none" rtlCol="0">
            <a:spAutoFit/>
          </a:bodyPr>
          <a:lstStyle/>
          <a:p>
            <a:pPr algn="ctr"/>
            <a:r>
              <a:rPr kumimoji="1" lang="ja-JP" altLang="en-US" sz="1600" b="1" dirty="0">
                <a:latin typeface="Meiryo UI" panose="020B0604030504040204" pitchFamily="50" charset="-128"/>
                <a:ea typeface="Meiryo UI" panose="020B0604030504040204" pitchFamily="50" charset="-128"/>
              </a:rPr>
              <a:t>重症</a:t>
            </a:r>
            <a:endParaRPr kumimoji="1" lang="en-US" altLang="ja-JP" sz="1600" b="1" dirty="0">
              <a:latin typeface="Meiryo UI" panose="020B0604030504040204" pitchFamily="50" charset="-128"/>
              <a:ea typeface="Meiryo UI" panose="020B0604030504040204" pitchFamily="50" charset="-128"/>
            </a:endParaRPr>
          </a:p>
          <a:p>
            <a:pPr algn="ctr"/>
            <a:r>
              <a:rPr kumimoji="1" lang="ja-JP" altLang="en-US" sz="1600" b="1" dirty="0">
                <a:latin typeface="Meiryo UI" panose="020B0604030504040204" pitchFamily="50" charset="-128"/>
                <a:ea typeface="Meiryo UI" panose="020B0604030504040204" pitchFamily="50" charset="-128"/>
              </a:rPr>
              <a:t>低血糖群</a:t>
            </a:r>
          </a:p>
        </p:txBody>
      </p:sp>
    </p:spTree>
    <p:extLst>
      <p:ext uri="{BB962C8B-B14F-4D97-AF65-F5344CB8AC3E}">
        <p14:creationId xmlns:p14="http://schemas.microsoft.com/office/powerpoint/2010/main" val="4063671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00" y="216000"/>
            <a:ext cx="1808508"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2523383"/>
          </a:xfrm>
          <a:prstGeom prst="rect">
            <a:avLst/>
          </a:prstGeom>
          <a:noFill/>
        </p:spPr>
        <p:txBody>
          <a:bodyPr wrap="square">
            <a:spAutoFit/>
          </a:bodyPr>
          <a:lstStyle/>
          <a:p>
            <a:pPr marL="285750" indent="-285750" algn="just">
              <a:lnSpc>
                <a:spcPts val="2400"/>
              </a:lnSpc>
              <a:buClr>
                <a:srgbClr val="D82B83"/>
              </a:buClr>
              <a:buFont typeface="Wingdings" panose="05000000000000000000" pitchFamily="2" charset="2"/>
              <a:buChar char="l"/>
            </a:pP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ARIC</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研究の糖尿病コホートを対象とした縦断研究の結果、重症低血糖が認められた患者における転倒リスクは低血糖の既往のない患者の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倍以上高かったことが示された。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285750" indent="-285750" algn="just">
              <a:lnSpc>
                <a:spcPts val="2400"/>
              </a:lnSpc>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著者の考察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ja-JP" altLang="en-US" kern="100" dirty="0">
                <a:solidFill>
                  <a:srgbClr val="D82B83"/>
                </a:solidFill>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高齢糖尿病患者における血糖管理の個別化に際しては、転倒リスクを考慮する </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必要がある。低血糖の既往歴や将来の低血糖リスクを評価することは、高齢糖</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尿病患者の転倒に対する予防介入の改善にもつながる可能性がある。</a:t>
            </a:r>
            <a:endParaRPr lang="ja-JP"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C0198461-905F-4375-B0BB-B7FDE421BA19}"/>
              </a:ext>
            </a:extLst>
          </p:cNvPr>
          <p:cNvSpPr txBox="1"/>
          <p:nvPr/>
        </p:nvSpPr>
        <p:spPr>
          <a:xfrm>
            <a:off x="3048000" y="6604084"/>
            <a:ext cx="6096000" cy="253916"/>
          </a:xfrm>
          <a:prstGeom prst="rect">
            <a:avLst/>
          </a:prstGeom>
          <a:noFill/>
        </p:spPr>
        <p:txBody>
          <a:bodyPr wrap="square">
            <a:spAutoFit/>
          </a:bodyPr>
          <a:lstStyle/>
          <a:p>
            <a:pPr algn="r"/>
            <a:r>
              <a:rPr lang="en-US" altLang="ja-JP" sz="1050" dirty="0">
                <a:latin typeface="Meiryo UI" panose="020B0604030504040204" pitchFamily="50" charset="-128"/>
                <a:ea typeface="Meiryo UI" panose="020B0604030504040204" pitchFamily="50" charset="-128"/>
              </a:rPr>
              <a:t>Lee AK, et al. Diabetes Care 43</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9</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 2060-2065, 2020</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15963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48400" y="216000"/>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95037" y="1500829"/>
            <a:ext cx="7753927" cy="3446713"/>
          </a:xfrm>
          <a:prstGeom prst="rect">
            <a:avLst/>
          </a:prstGeom>
          <a:noFill/>
        </p:spPr>
        <p:txBody>
          <a:bodyPr wrap="square">
            <a:spAutoFit/>
          </a:bodyPr>
          <a:lstStyle/>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低血糖と転倒は請求ベースの定義に基づいていたことから、特異度は高い一方で各イベントの真の発生率に対する感度は中程度であったと考えられる。</a:t>
            </a: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糖尿病治療薬の使用、網膜症、末梢神経障害など、経過とともに変化した可能性がある因子を考慮することができなかった。</a:t>
            </a: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メディケア</a:t>
            </a:r>
            <a:r>
              <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Fee-for-Service Part B</a:t>
            </a: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未加入の</a:t>
            </a:r>
            <a:r>
              <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ARIC</a:t>
            </a: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研究参加者では、救急部の受診や救急車の要請を必要とした低血糖を検出できなかったため、研究者の定義した重症低血糖の感度は低かった。</a:t>
            </a: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低血糖が転倒に直接的に寄与したかどうかを判断することはできなかった。</a:t>
            </a: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D6CC8E5B-F976-4F00-A07E-7F314670753B}"/>
              </a:ext>
            </a:extLst>
          </p:cNvPr>
          <p:cNvSpPr txBox="1"/>
          <p:nvPr/>
        </p:nvSpPr>
        <p:spPr>
          <a:xfrm>
            <a:off x="3048000" y="6604084"/>
            <a:ext cx="6096000" cy="253916"/>
          </a:xfrm>
          <a:prstGeom prst="rect">
            <a:avLst/>
          </a:prstGeom>
          <a:noFill/>
        </p:spPr>
        <p:txBody>
          <a:bodyPr wrap="square">
            <a:spAutoFit/>
          </a:bodyPr>
          <a:lstStyle/>
          <a:p>
            <a:pPr algn="r"/>
            <a:r>
              <a:rPr lang="en-US" altLang="ja-JP" sz="1050" dirty="0">
                <a:latin typeface="Meiryo UI" panose="020B0604030504040204" pitchFamily="50" charset="-128"/>
                <a:ea typeface="Meiryo UI" panose="020B0604030504040204" pitchFamily="50" charset="-128"/>
              </a:rPr>
              <a:t>Lee AK, et al. Diabetes Care 43</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9</a:t>
            </a:r>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 2060-2065, 2020</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7682BF4FF211E448FA4167C05CCFF9B" ma:contentTypeVersion="11" ma:contentTypeDescription="新しいドキュメントを作成します。" ma:contentTypeScope="" ma:versionID="b90ac6e9f0f8b0740e38422d2ca41a59">
  <xsd:schema xmlns:xsd="http://www.w3.org/2001/XMLSchema" xmlns:xs="http://www.w3.org/2001/XMLSchema" xmlns:p="http://schemas.microsoft.com/office/2006/metadata/properties" xmlns:ns2="0ee9790d-806f-46b2-ba1b-64dcd9da019d" targetNamespace="http://schemas.microsoft.com/office/2006/metadata/properties" ma:root="true" ma:fieldsID="d519b68507e556decbbd150d7a0b8f0b" ns2:_="">
    <xsd:import namespace="0ee9790d-806f-46b2-ba1b-64dcd9da019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e9790d-806f-46b2-ba1b-64dcd9da01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ee9790d-806f-46b2-ba1b-64dcd9da019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EB90112-47AE-4C2A-9979-13F826A57507}"/>
</file>

<file path=customXml/itemProps2.xml><?xml version="1.0" encoding="utf-8"?>
<ds:datastoreItem xmlns:ds="http://schemas.openxmlformats.org/officeDocument/2006/customXml" ds:itemID="{EE9D4A6F-D487-4849-89AB-E623F6C193E3}"/>
</file>

<file path=customXml/itemProps3.xml><?xml version="1.0" encoding="utf-8"?>
<ds:datastoreItem xmlns:ds="http://schemas.openxmlformats.org/officeDocument/2006/customXml" ds:itemID="{E0B42B1D-6B41-4BAC-83E6-C8134836DABC}"/>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otalTime>753</TotalTime>
  <Words>1299</Words>
  <Application>Microsoft Office PowerPoint</Application>
  <PresentationFormat>画面に合わせる (4:3)</PresentationFormat>
  <Paragraphs>164</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7</vt:i4>
      </vt:variant>
    </vt:vector>
  </HeadingPairs>
  <TitlesOfParts>
    <vt:vector size="15" baseType="lpstr">
      <vt:lpstr>Meiryo UI</vt:lpstr>
      <vt:lpstr>Arial</vt:lpstr>
      <vt:lpstr>Calibri</vt:lpstr>
      <vt:lpstr>Calibri Light</vt:lpstr>
      <vt:lpstr>Wingdings</vt:lpstr>
      <vt:lpstr>Office テーマ</vt:lpstr>
      <vt:lpstr>1_Office テーマ</vt:lpstr>
      <vt:lpstr>2_Office テーマ</vt:lpstr>
      <vt:lpstr>2型糖尿病における重症低血糖と転倒リスク：The Atherosclerosis Risk in Communities（ARIC）研究</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コントロール不良の成人糖尿病患者に対する生活習慣改善に社会的インセンティブを伴う行動デザインゲーミフィケーションが及ぼす影響：ランダム化比較試験</dc:title>
  <dc:creator>KT</dc:creator>
  <cp:lastModifiedBy>Kaneko, Akihiro /JP</cp:lastModifiedBy>
  <cp:revision>15</cp:revision>
  <dcterms:created xsi:type="dcterms:W3CDTF">2022-03-10T08:46:28Z</dcterms:created>
  <dcterms:modified xsi:type="dcterms:W3CDTF">2025-12-12T07:13:02Z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0x01010037682BF4FF211E448FA4167C05CCFF9B</vt:lpwstr>
  </property>
</Properties>
</file>