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6" r:id="rId2"/>
    <p:sldId id="325" r:id="rId3"/>
    <p:sldId id="337" r:id="rId4"/>
    <p:sldId id="330" r:id="rId5"/>
    <p:sldId id="327" r:id="rId6"/>
    <p:sldId id="333" r:id="rId7"/>
    <p:sldId id="334"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2B83"/>
    <a:srgbClr val="F4F4F4"/>
    <a:srgbClr val="FBF1E1"/>
    <a:srgbClr val="DDDCD6"/>
    <a:srgbClr val="E1B25F"/>
    <a:srgbClr val="EEF3FA"/>
    <a:srgbClr val="A3BCE2"/>
    <a:srgbClr val="C9D7EE"/>
    <a:srgbClr val="FFFFFF"/>
    <a:srgbClr val="EED1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2ACD9B1-D282-4B88-9D96-D763975DED8F}" v="2" dt="2022-07-07T02:30:28.69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96" autoAdjust="0"/>
    <p:restoredTop sz="94660"/>
  </p:normalViewPr>
  <p:slideViewPr>
    <p:cSldViewPr snapToGrid="0">
      <p:cViewPr varScale="1">
        <p:scale>
          <a:sx n="85" d="100"/>
          <a:sy n="85" d="100"/>
        </p:scale>
        <p:origin x="151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小池 龍之" userId="f53a0154-d3a6-4995-a654-bafaeb40b6fd" providerId="ADAL" clId="{C2ACD9B1-D282-4B88-9D96-D763975DED8F}"/>
    <pc:docChg chg="undo custSel modSld">
      <pc:chgData name="小池 龍之" userId="f53a0154-d3a6-4995-a654-bafaeb40b6fd" providerId="ADAL" clId="{C2ACD9B1-D282-4B88-9D96-D763975DED8F}" dt="2022-07-07T02:32:30.348" v="19" actId="20577"/>
      <pc:docMkLst>
        <pc:docMk/>
      </pc:docMkLst>
      <pc:sldChg chg="modSp mod">
        <pc:chgData name="小池 龍之" userId="f53a0154-d3a6-4995-a654-bafaeb40b6fd" providerId="ADAL" clId="{C2ACD9B1-D282-4B88-9D96-D763975DED8F}" dt="2022-07-07T02:32:18.020" v="16" actId="1035"/>
        <pc:sldMkLst>
          <pc:docMk/>
          <pc:sldMk cId="1039779256" sldId="330"/>
        </pc:sldMkLst>
        <pc:spChg chg="mod">
          <ac:chgData name="小池 龍之" userId="f53a0154-d3a6-4995-a654-bafaeb40b6fd" providerId="ADAL" clId="{C2ACD9B1-D282-4B88-9D96-D763975DED8F}" dt="2022-07-07T02:32:18.020" v="16" actId="1035"/>
          <ac:spMkLst>
            <pc:docMk/>
            <pc:sldMk cId="1039779256" sldId="330"/>
            <ac:spMk id="10" creationId="{4DC6AEB5-F350-03DD-6B8B-AE9BE0766126}"/>
          </ac:spMkLst>
        </pc:spChg>
        <pc:spChg chg="mod">
          <ac:chgData name="小池 龍之" userId="f53a0154-d3a6-4995-a654-bafaeb40b6fd" providerId="ADAL" clId="{C2ACD9B1-D282-4B88-9D96-D763975DED8F}" dt="2022-07-07T02:32:18.020" v="16" actId="1035"/>
          <ac:spMkLst>
            <pc:docMk/>
            <pc:sldMk cId="1039779256" sldId="330"/>
            <ac:spMk id="12" creationId="{BB3F02C2-99AC-5550-BA49-A13A279AC514}"/>
          </ac:spMkLst>
        </pc:spChg>
        <pc:graphicFrameChg chg="mod">
          <ac:chgData name="小池 龍之" userId="f53a0154-d3a6-4995-a654-bafaeb40b6fd" providerId="ADAL" clId="{C2ACD9B1-D282-4B88-9D96-D763975DED8F}" dt="2022-07-07T02:32:18.020" v="16" actId="1035"/>
          <ac:graphicFrameMkLst>
            <pc:docMk/>
            <pc:sldMk cId="1039779256" sldId="330"/>
            <ac:graphicFrameMk id="7" creationId="{2B56D436-5FEA-DE73-CF85-7EC3F0959FC0}"/>
          </ac:graphicFrameMkLst>
        </pc:graphicFrameChg>
        <pc:graphicFrameChg chg="mod">
          <ac:chgData name="小池 龍之" userId="f53a0154-d3a6-4995-a654-bafaeb40b6fd" providerId="ADAL" clId="{C2ACD9B1-D282-4B88-9D96-D763975DED8F}" dt="2022-07-07T02:32:18.020" v="16" actId="1035"/>
          <ac:graphicFrameMkLst>
            <pc:docMk/>
            <pc:sldMk cId="1039779256" sldId="330"/>
            <ac:graphicFrameMk id="9" creationId="{E492D114-4FEC-88D2-190A-0F13843A243F}"/>
          </ac:graphicFrameMkLst>
        </pc:graphicFrameChg>
      </pc:sldChg>
      <pc:sldChg chg="modSp mod">
        <pc:chgData name="小池 龍之" userId="f53a0154-d3a6-4995-a654-bafaeb40b6fd" providerId="ADAL" clId="{C2ACD9B1-D282-4B88-9D96-D763975DED8F}" dt="2022-07-07T02:32:30.348" v="19" actId="20577"/>
        <pc:sldMkLst>
          <pc:docMk/>
          <pc:sldMk cId="2298106819" sldId="333"/>
        </pc:sldMkLst>
        <pc:spChg chg="mod">
          <ac:chgData name="小池 龍之" userId="f53a0154-d3a6-4995-a654-bafaeb40b6fd" providerId="ADAL" clId="{C2ACD9B1-D282-4B88-9D96-D763975DED8F}" dt="2022-07-07T02:32:30.348" v="19" actId="20577"/>
          <ac:spMkLst>
            <pc:docMk/>
            <pc:sldMk cId="2298106819" sldId="333"/>
            <ac:spMk id="17" creationId="{7CB3871A-A513-DF91-7B47-F69F17627BB6}"/>
          </ac:spMkLst>
        </pc:spChg>
      </pc:sldChg>
      <pc:sldChg chg="modSp mod">
        <pc:chgData name="小池 龍之" userId="f53a0154-d3a6-4995-a654-bafaeb40b6fd" providerId="ADAL" clId="{C2ACD9B1-D282-4B88-9D96-D763975DED8F}" dt="2022-07-07T02:31:10.142" v="6" actId="1076"/>
        <pc:sldMkLst>
          <pc:docMk/>
          <pc:sldMk cId="1724336346" sldId="334"/>
        </pc:sldMkLst>
        <pc:spChg chg="mod">
          <ac:chgData name="小池 龍之" userId="f53a0154-d3a6-4995-a654-bafaeb40b6fd" providerId="ADAL" clId="{C2ACD9B1-D282-4B88-9D96-D763975DED8F}" dt="2022-07-07T02:31:10.142" v="6" actId="1076"/>
          <ac:spMkLst>
            <pc:docMk/>
            <pc:sldMk cId="1724336346" sldId="334"/>
            <ac:spMk id="7" creationId="{90217356-80E2-D4AC-1233-895BA57742CD}"/>
          </ac:spMkLst>
        </pc:spChg>
      </pc:sldChg>
      <pc:sldChg chg="modSp mod">
        <pc:chgData name="小池 龍之" userId="f53a0154-d3a6-4995-a654-bafaeb40b6fd" providerId="ADAL" clId="{C2ACD9B1-D282-4B88-9D96-D763975DED8F}" dt="2022-07-07T02:32:05.439" v="8" actId="20577"/>
        <pc:sldMkLst>
          <pc:docMk/>
          <pc:sldMk cId="3468941453" sldId="337"/>
        </pc:sldMkLst>
        <pc:spChg chg="mod">
          <ac:chgData name="小池 龍之" userId="f53a0154-d3a6-4995-a654-bafaeb40b6fd" providerId="ADAL" clId="{C2ACD9B1-D282-4B88-9D96-D763975DED8F}" dt="2022-07-07T02:32:05.439" v="8" actId="20577"/>
          <ac:spMkLst>
            <pc:docMk/>
            <pc:sldMk cId="3468941453" sldId="337"/>
            <ac:spMk id="10" creationId="{86FC21A5-7F6B-758E-20E2-691EBB4C9D20}"/>
          </ac:spMkLst>
        </pc:spChg>
      </pc:sldChg>
    </pc:docChg>
  </pc:docChgLst>
  <pc:docChgLst>
    <pc:chgData name="谷波 正芳" userId="791ea4d7222db5a7" providerId="LiveId" clId="{984F0290-CEB0-4B2B-89B8-7AC0D8BB4E50}"/>
    <pc:docChg chg="modSld">
      <pc:chgData name="谷波 正芳" userId="791ea4d7222db5a7" providerId="LiveId" clId="{984F0290-CEB0-4B2B-89B8-7AC0D8BB4E50}" dt="2022-07-07T02:34:47.277" v="2" actId="255"/>
      <pc:docMkLst>
        <pc:docMk/>
      </pc:docMkLst>
      <pc:sldChg chg="modSp mod">
        <pc:chgData name="谷波 正芳" userId="791ea4d7222db5a7" providerId="LiveId" clId="{984F0290-CEB0-4B2B-89B8-7AC0D8BB4E50}" dt="2022-07-07T02:34:47.277" v="2" actId="255"/>
        <pc:sldMkLst>
          <pc:docMk/>
          <pc:sldMk cId="4040568567" sldId="326"/>
        </pc:sldMkLst>
        <pc:spChg chg="mod">
          <ac:chgData name="谷波 正芳" userId="791ea4d7222db5a7" providerId="LiveId" clId="{984F0290-CEB0-4B2B-89B8-7AC0D8BB4E50}" dt="2022-07-07T02:34:47.277" v="2" actId="255"/>
          <ac:spMkLst>
            <pc:docMk/>
            <pc:sldMk cId="4040568567" sldId="326"/>
            <ac:spMk id="7" creationId="{639E524D-B5C4-405B-8225-52250B2504A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2022/7/7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2022/7/7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2022/7/7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2022/7/7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2022/7/7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2022/7/7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2022/7/7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2022/7/7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2022/7/7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2022/7/7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2022/7/7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2022/7/7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540686" y="888274"/>
            <a:ext cx="6365211" cy="1403675"/>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インスリン治療中の糖尿病患者における</a:t>
            </a:r>
            <a:endParaRPr lang="en-US" altLang="ja-JP" sz="2800" b="1" dirty="0">
              <a:solidFill>
                <a:srgbClr val="002060"/>
              </a:solidFill>
              <a:latin typeface="Meiryo UI" panose="020B0604030504040204" pitchFamily="50" charset="-128"/>
              <a:ea typeface="Meiryo UI" panose="020B0604030504040204" pitchFamily="50" charset="-128"/>
            </a:endParaRPr>
          </a:p>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リアルタイム</a:t>
            </a:r>
            <a:r>
              <a:rPr lang="en-US" altLang="ja-JP" sz="2800" b="1" dirty="0">
                <a:solidFill>
                  <a:srgbClr val="002060"/>
                </a:solidFill>
                <a:latin typeface="Meiryo UI" panose="020B0604030504040204" pitchFamily="50" charset="-128"/>
                <a:ea typeface="Meiryo UI" panose="020B0604030504040204" pitchFamily="50" charset="-128"/>
              </a:rPr>
              <a:t>CGM</a:t>
            </a:r>
            <a:r>
              <a:rPr lang="ja-JP" altLang="en-US" sz="2800" b="1" dirty="0">
                <a:solidFill>
                  <a:srgbClr val="002060"/>
                </a:solidFill>
                <a:latin typeface="Meiryo UI" panose="020B0604030504040204" pitchFamily="50" charset="-128"/>
                <a:ea typeface="Meiryo UI" panose="020B0604030504040204" pitchFamily="50" charset="-128"/>
              </a:rPr>
              <a:t>と血糖コントロールおよび</a:t>
            </a:r>
            <a:endParaRPr lang="en-US" altLang="ja-JP" sz="2800" b="1" dirty="0">
              <a:solidFill>
                <a:srgbClr val="002060"/>
              </a:solidFill>
              <a:latin typeface="Meiryo UI" panose="020B0604030504040204" pitchFamily="50" charset="-128"/>
              <a:ea typeface="Meiryo UI" panose="020B0604030504040204" pitchFamily="50" charset="-128"/>
            </a:endParaRPr>
          </a:p>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急性代謝性イベントとの関連</a:t>
            </a: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540686" y="2769429"/>
            <a:ext cx="7505412" cy="509348"/>
          </a:xfrm>
          <a:prstGeom prst="rect">
            <a:avLst/>
          </a:prstGeom>
        </p:spPr>
        <p:txBody>
          <a:bodyPr vert="horz" lIns="91440" tIns="45720" rIns="91440" bIns="45720" rtlCol="0" anchor="b">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600" dirty="0">
                <a:latin typeface="Meiryo UI" panose="020B0604030504040204" pitchFamily="50" charset="-128"/>
                <a:ea typeface="Meiryo UI" panose="020B0604030504040204" pitchFamily="50" charset="-128"/>
              </a:rPr>
              <a:t>Association of Real-time Continuous Glucose Monitoring With Glycemic Control and Acute Metabolic Events Among Patients With Insulin-Treated Diabetes</a:t>
            </a:r>
            <a:endParaRPr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540686" y="5281410"/>
            <a:ext cx="5387363" cy="338554"/>
          </a:xfrm>
          <a:prstGeom prst="rect">
            <a:avLst/>
          </a:prstGeom>
          <a:noFill/>
        </p:spPr>
        <p:txBody>
          <a:bodyPr wrap="square" anchor="b">
            <a:spAutoFit/>
          </a:bodyPr>
          <a:lstStyle/>
          <a:p>
            <a:r>
              <a:rPr lang="da-DK" altLang="ja-JP" sz="1600" b="0" i="0" u="none" strike="noStrike" baseline="0" dirty="0">
                <a:latin typeface="Meiryo UI" panose="020B0604030504040204" pitchFamily="50" charset="-128"/>
                <a:ea typeface="Meiryo UI" panose="020B0604030504040204" pitchFamily="50" charset="-128"/>
              </a:rPr>
              <a:t>Karter AJ, et al. JAMA 325</a:t>
            </a:r>
            <a:r>
              <a:rPr lang="ja-JP" altLang="da-DK" sz="1600" b="0" i="0" u="none" strike="noStrike" baseline="0" dirty="0">
                <a:latin typeface="Meiryo UI" panose="020B0604030504040204" pitchFamily="50" charset="-128"/>
                <a:ea typeface="Meiryo UI" panose="020B0604030504040204" pitchFamily="50" charset="-128"/>
              </a:rPr>
              <a:t>（</a:t>
            </a:r>
            <a:r>
              <a:rPr lang="da-DK" altLang="ja-JP" sz="1600" b="0" i="0" u="none" strike="noStrike" baseline="0" dirty="0">
                <a:latin typeface="Meiryo UI" panose="020B0604030504040204" pitchFamily="50" charset="-128"/>
                <a:ea typeface="Meiryo UI" panose="020B0604030504040204" pitchFamily="50" charset="-128"/>
              </a:rPr>
              <a:t>22</a:t>
            </a:r>
            <a:r>
              <a:rPr lang="ja-JP" altLang="da-DK" sz="1600" b="0" i="0" u="none" strike="noStrike" baseline="0" dirty="0">
                <a:latin typeface="Meiryo UI" panose="020B0604030504040204" pitchFamily="50" charset="-128"/>
                <a:ea typeface="Meiryo UI" panose="020B0604030504040204" pitchFamily="50" charset="-128"/>
              </a:rPr>
              <a:t>）</a:t>
            </a:r>
            <a:r>
              <a:rPr lang="da-DK" altLang="ja-JP" sz="1600" b="0" i="0" u="none" strike="noStrike" baseline="0" dirty="0">
                <a:latin typeface="Meiryo UI" panose="020B0604030504040204" pitchFamily="50" charset="-128"/>
                <a:ea typeface="Meiryo UI" panose="020B0604030504040204" pitchFamily="50" charset="-128"/>
              </a:rPr>
              <a:t>: 2273-2284, 2021</a:t>
            </a:r>
            <a:endParaRPr lang="ja-JP" altLang="en-US" sz="14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39E524D-B5C4-405B-8225-52250B2504AB}"/>
              </a:ext>
            </a:extLst>
          </p:cNvPr>
          <p:cNvSpPr txBox="1"/>
          <p:nvPr/>
        </p:nvSpPr>
        <p:spPr>
          <a:xfrm>
            <a:off x="7001435" y="6606229"/>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cs typeface="ＭＳ Ｐゴシック" panose="020B0600070205080204" pitchFamily="50" charset="-128"/>
              </a:rPr>
              <a:t>MAT-JP-2204271-1.0-06/2022</a:t>
            </a:r>
            <a:endParaRPr lang="ja-JP" altLang="en-US" sz="1000" dirty="0"/>
          </a:p>
        </p:txBody>
      </p:sp>
    </p:spTree>
    <p:extLst>
      <p:ext uri="{BB962C8B-B14F-4D97-AF65-F5344CB8AC3E}">
        <p14:creationId xmlns:p14="http://schemas.microsoft.com/office/powerpoint/2010/main" val="4040568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grpSp>
        <p:nvGrpSpPr>
          <p:cNvPr id="13" name="グループ化 12">
            <a:extLst>
              <a:ext uri="{FF2B5EF4-FFF2-40B4-BE49-F238E27FC236}">
                <a16:creationId xmlns:a16="http://schemas.microsoft.com/office/drawing/2014/main" id="{D6209F34-595E-469F-A352-908DCCFDB2E5}"/>
              </a:ext>
            </a:extLst>
          </p:cNvPr>
          <p:cNvGrpSpPr/>
          <p:nvPr/>
        </p:nvGrpSpPr>
        <p:grpSpPr>
          <a:xfrm>
            <a:off x="306587" y="2166070"/>
            <a:ext cx="1152000" cy="490087"/>
            <a:chOff x="286872" y="2822072"/>
            <a:chExt cx="1152000" cy="490087"/>
          </a:xfrm>
        </p:grpSpPr>
        <p:sp>
          <p:nvSpPr>
            <p:cNvPr id="14" name="四角形: 角を丸くする 13">
              <a:extLst>
                <a:ext uri="{FF2B5EF4-FFF2-40B4-BE49-F238E27FC236}">
                  <a16:creationId xmlns:a16="http://schemas.microsoft.com/office/drawing/2014/main" id="{B25DE021-98AA-49A5-BA3C-B81820E85A9C}"/>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4A68793E-792B-4866-923D-646F3373088E}"/>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p>
          </p:txBody>
        </p:sp>
      </p:grpSp>
      <p:grpSp>
        <p:nvGrpSpPr>
          <p:cNvPr id="16" name="グループ化 15">
            <a:extLst>
              <a:ext uri="{FF2B5EF4-FFF2-40B4-BE49-F238E27FC236}">
                <a16:creationId xmlns:a16="http://schemas.microsoft.com/office/drawing/2014/main" id="{B3B43CF2-D65C-439C-B431-BD2C1B6E6AA5}"/>
              </a:ext>
            </a:extLst>
          </p:cNvPr>
          <p:cNvGrpSpPr/>
          <p:nvPr/>
        </p:nvGrpSpPr>
        <p:grpSpPr>
          <a:xfrm>
            <a:off x="306587" y="2920295"/>
            <a:ext cx="1152000" cy="490087"/>
            <a:chOff x="286872" y="2822072"/>
            <a:chExt cx="1152000" cy="490087"/>
          </a:xfrm>
        </p:grpSpPr>
        <p:sp>
          <p:nvSpPr>
            <p:cNvPr id="17" name="四角形: 角を丸くする 16">
              <a:extLst>
                <a:ext uri="{FF2B5EF4-FFF2-40B4-BE49-F238E27FC236}">
                  <a16:creationId xmlns:a16="http://schemas.microsoft.com/office/drawing/2014/main" id="{407B1F48-731F-4C5C-B6FB-6E34D46B735F}"/>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41874FE3-05FD-4B64-A69C-ED124BCDB7BC}"/>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p>
          </p:txBody>
        </p:sp>
      </p:grpSp>
      <p:sp>
        <p:nvSpPr>
          <p:cNvPr id="25" name="テキスト ボックス 24">
            <a:extLst>
              <a:ext uri="{FF2B5EF4-FFF2-40B4-BE49-F238E27FC236}">
                <a16:creationId xmlns:a16="http://schemas.microsoft.com/office/drawing/2014/main" id="{46495740-BF78-A7EB-92BF-38E30C0EE548}"/>
              </a:ext>
            </a:extLst>
          </p:cNvPr>
          <p:cNvSpPr txBox="1"/>
          <p:nvPr/>
        </p:nvSpPr>
        <p:spPr>
          <a:xfrm>
            <a:off x="5566776" y="6604084"/>
            <a:ext cx="3577224" cy="253916"/>
          </a:xfrm>
          <a:prstGeom prst="rect">
            <a:avLst/>
          </a:prstGeom>
          <a:noFill/>
        </p:spPr>
        <p:txBody>
          <a:bodyPr wrap="square" anchor="b">
            <a:spAutoFit/>
          </a:bodyPr>
          <a:lstStyle/>
          <a:p>
            <a:r>
              <a:rPr lang="da-DK" altLang="ja-JP" sz="1050" b="0" i="0" u="none" strike="noStrike" baseline="0" dirty="0">
                <a:latin typeface="Meiryo UI" panose="020B0604030504040204" pitchFamily="50" charset="-128"/>
                <a:ea typeface="Meiryo UI" panose="020B0604030504040204" pitchFamily="50" charset="-128"/>
              </a:rPr>
              <a:t>Karter AJ, et al. JAMA 325</a:t>
            </a:r>
            <a:r>
              <a:rPr lang="ja-JP" altLang="da-DK" sz="1050" b="0" i="0" u="none" strike="noStrike" baseline="0" dirty="0">
                <a:latin typeface="Meiryo UI" panose="020B0604030504040204" pitchFamily="50" charset="-128"/>
                <a:ea typeface="Meiryo UI" panose="020B0604030504040204" pitchFamily="50" charset="-128"/>
              </a:rPr>
              <a:t>（</a:t>
            </a:r>
            <a:r>
              <a:rPr lang="da-DK" altLang="ja-JP" sz="1050" b="0" i="0" u="none" strike="noStrike" baseline="0" dirty="0">
                <a:latin typeface="Meiryo UI" panose="020B0604030504040204" pitchFamily="50" charset="-128"/>
                <a:ea typeface="Meiryo UI" panose="020B0604030504040204" pitchFamily="50" charset="-128"/>
              </a:rPr>
              <a:t>22</a:t>
            </a:r>
            <a:r>
              <a:rPr lang="ja-JP" altLang="da-DK" sz="1050" b="0" i="0" u="none" strike="noStrike" baseline="0" dirty="0">
                <a:latin typeface="Meiryo UI" panose="020B0604030504040204" pitchFamily="50" charset="-128"/>
                <a:ea typeface="Meiryo UI" panose="020B0604030504040204" pitchFamily="50" charset="-128"/>
              </a:rPr>
              <a:t>）</a:t>
            </a:r>
            <a:r>
              <a:rPr lang="da-DK" altLang="ja-JP" sz="1050" b="0" i="0" u="none" strike="noStrike" baseline="0" dirty="0">
                <a:latin typeface="Meiryo UI" panose="020B0604030504040204" pitchFamily="50" charset="-128"/>
                <a:ea typeface="Meiryo UI" panose="020B0604030504040204" pitchFamily="50" charset="-128"/>
              </a:rPr>
              <a:t>: 2273-2284, 2021</a:t>
            </a:r>
            <a:endParaRPr lang="ja-JP" altLang="en-US" sz="1000" dirty="0">
              <a:latin typeface="Meiryo UI" panose="020B0604030504040204" pitchFamily="50" charset="-128"/>
              <a:ea typeface="Meiryo UI" panose="020B0604030504040204" pitchFamily="50" charset="-128"/>
            </a:endParaRPr>
          </a:p>
        </p:txBody>
      </p:sp>
      <p:grpSp>
        <p:nvGrpSpPr>
          <p:cNvPr id="26" name="グループ化 25">
            <a:extLst>
              <a:ext uri="{FF2B5EF4-FFF2-40B4-BE49-F238E27FC236}">
                <a16:creationId xmlns:a16="http://schemas.microsoft.com/office/drawing/2014/main" id="{E33B91A2-FF37-769E-8BFB-047DD0E5D637}"/>
              </a:ext>
            </a:extLst>
          </p:cNvPr>
          <p:cNvGrpSpPr/>
          <p:nvPr/>
        </p:nvGrpSpPr>
        <p:grpSpPr>
          <a:xfrm>
            <a:off x="306587" y="1124084"/>
            <a:ext cx="1152000" cy="490087"/>
            <a:chOff x="286872" y="2822072"/>
            <a:chExt cx="1152000" cy="490087"/>
          </a:xfrm>
        </p:grpSpPr>
        <p:sp>
          <p:nvSpPr>
            <p:cNvPr id="27" name="四角形: 角を丸くする 26">
              <a:extLst>
                <a:ext uri="{FF2B5EF4-FFF2-40B4-BE49-F238E27FC236}">
                  <a16:creationId xmlns:a16="http://schemas.microsoft.com/office/drawing/2014/main" id="{5607DA30-24F4-5C43-D6D7-D8AAB2EEA5A5}"/>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9551282A-EFE7-04E9-0518-9228789E15E3}"/>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sp>
        <p:nvSpPr>
          <p:cNvPr id="19" name="テキスト ボックス 18">
            <a:extLst>
              <a:ext uri="{FF2B5EF4-FFF2-40B4-BE49-F238E27FC236}">
                <a16:creationId xmlns:a16="http://schemas.microsoft.com/office/drawing/2014/main" id="{79FD702D-A8F3-511B-7465-0E1BA6501382}"/>
              </a:ext>
            </a:extLst>
          </p:cNvPr>
          <p:cNvSpPr txBox="1"/>
          <p:nvPr/>
        </p:nvSpPr>
        <p:spPr>
          <a:xfrm>
            <a:off x="1686734" y="1054648"/>
            <a:ext cx="7030547" cy="923330"/>
          </a:xfrm>
          <a:prstGeom prst="rect">
            <a:avLst/>
          </a:prstGeom>
          <a:noFill/>
        </p:spPr>
        <p:txBody>
          <a:bodyPr wrap="square">
            <a:spAutoFit/>
          </a:bodyPr>
          <a:lstStyle/>
          <a:p>
            <a:r>
              <a:rPr lang="en-US" altLang="ja-JP" i="0" u="none" strike="noStrike" baseline="0" dirty="0">
                <a:latin typeface="Meiryo UI" panose="020B0604030504040204" pitchFamily="50" charset="-128"/>
                <a:ea typeface="Meiryo UI" panose="020B0604030504040204" pitchFamily="50" charset="-128"/>
              </a:rPr>
              <a:t>1</a:t>
            </a:r>
            <a:r>
              <a:rPr lang="ja-JP" altLang="en-US" i="0" u="none" strike="noStrike" baseline="0" dirty="0">
                <a:latin typeface="Meiryo UI" panose="020B0604030504040204" pitchFamily="50" charset="-128"/>
                <a:ea typeface="Meiryo UI" panose="020B0604030504040204" pitchFamily="50" charset="-128"/>
              </a:rPr>
              <a:t>型糖尿病患者には持続血糖モニター（</a:t>
            </a:r>
            <a:r>
              <a:rPr lang="en-US" altLang="ja-JP" i="0" u="none" strike="noStrike" baseline="0" dirty="0">
                <a:latin typeface="Meiryo UI" panose="020B0604030504040204" pitchFamily="50" charset="-128"/>
                <a:ea typeface="Meiryo UI" panose="020B0604030504040204" pitchFamily="50" charset="-128"/>
              </a:rPr>
              <a:t>CGM</a:t>
            </a:r>
            <a:r>
              <a:rPr lang="ja-JP" altLang="en-US" i="0" u="none" strike="noStrike" baseline="0" dirty="0">
                <a:latin typeface="Meiryo UI" panose="020B0604030504040204" pitchFamily="50" charset="-128"/>
                <a:ea typeface="Meiryo UI" panose="020B0604030504040204" pitchFamily="50" charset="-128"/>
              </a:rPr>
              <a:t>）の活用が推奨されているが、インスリン治療を受けている</a:t>
            </a:r>
            <a:r>
              <a:rPr lang="en-US" altLang="ja-JP" i="0" u="none" strike="noStrike" baseline="0" dirty="0">
                <a:latin typeface="Meiryo UI" panose="020B0604030504040204" pitchFamily="50" charset="-128"/>
                <a:ea typeface="Meiryo UI" panose="020B0604030504040204" pitchFamily="50" charset="-128"/>
              </a:rPr>
              <a:t>2</a:t>
            </a:r>
            <a:r>
              <a:rPr lang="ja-JP" altLang="en-US" i="0" u="none" strike="noStrike" baseline="0" dirty="0">
                <a:latin typeface="Meiryo UI" panose="020B0604030504040204" pitchFamily="50" charset="-128"/>
                <a:ea typeface="Meiryo UI" panose="020B0604030504040204" pitchFamily="50" charset="-128"/>
              </a:rPr>
              <a:t>型糖尿病患者において </a:t>
            </a:r>
            <a:r>
              <a:rPr lang="en-US" altLang="ja-JP" i="0" u="none" strike="noStrike" baseline="0" dirty="0">
                <a:latin typeface="Meiryo UI" panose="020B0604030504040204" pitchFamily="50" charset="-128"/>
                <a:ea typeface="Meiryo UI" panose="020B0604030504040204" pitchFamily="50" charset="-128"/>
              </a:rPr>
              <a:t>CGM</a:t>
            </a:r>
            <a:r>
              <a:rPr lang="ja-JP" altLang="en-US" i="0" u="none" strike="noStrike" baseline="0" dirty="0">
                <a:latin typeface="Meiryo UI" panose="020B0604030504040204" pitchFamily="50" charset="-128"/>
                <a:ea typeface="Meiryo UI" panose="020B0604030504040204" pitchFamily="50" charset="-128"/>
              </a:rPr>
              <a:t>に関する観察的エビデンスは不足している。</a:t>
            </a:r>
            <a:endParaRPr lang="ja-JP" altLang="en-US" sz="4800"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ECF0063C-0BD6-5C2B-4693-105518BBF20A}"/>
              </a:ext>
            </a:extLst>
          </p:cNvPr>
          <p:cNvSpPr txBox="1"/>
          <p:nvPr/>
        </p:nvSpPr>
        <p:spPr>
          <a:xfrm>
            <a:off x="1686733" y="2092225"/>
            <a:ext cx="7030548" cy="646331"/>
          </a:xfrm>
          <a:prstGeom prst="rect">
            <a:avLst/>
          </a:prstGeom>
          <a:noFill/>
        </p:spPr>
        <p:txBody>
          <a:bodyPr wrap="square">
            <a:spAutoFit/>
          </a:bodyPr>
          <a:lstStyle/>
          <a:p>
            <a:r>
              <a:rPr lang="ja-JP" altLang="en-US" b="0" i="0" u="none" strike="noStrike" baseline="0" dirty="0">
                <a:latin typeface="Meiryo UI" panose="020B0604030504040204" pitchFamily="50" charset="-128"/>
                <a:ea typeface="Meiryo UI" panose="020B0604030504040204" pitchFamily="50" charset="-128"/>
              </a:rPr>
              <a:t>探索的後ろ向きコホート研究により、リアルタイム</a:t>
            </a:r>
            <a:r>
              <a:rPr lang="en-US" altLang="ja-JP" b="0" i="0" u="none" strike="noStrike" baseline="0" dirty="0">
                <a:latin typeface="Meiryo UI" panose="020B0604030504040204" pitchFamily="50" charset="-128"/>
                <a:ea typeface="Meiryo UI" panose="020B0604030504040204" pitchFamily="50" charset="-128"/>
              </a:rPr>
              <a:t>CGM</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err="1">
                <a:latin typeface="Meiryo UI" panose="020B0604030504040204" pitchFamily="50" charset="-128"/>
                <a:ea typeface="Meiryo UI" panose="020B0604030504040204" pitchFamily="50" charset="-128"/>
              </a:rPr>
              <a:t>rtCGM</a:t>
            </a:r>
            <a:r>
              <a:rPr lang="ja-JP" altLang="en-US" b="0" i="0" u="none" strike="noStrike" baseline="0" dirty="0">
                <a:latin typeface="Meiryo UI" panose="020B0604030504040204" pitchFamily="50" charset="-128"/>
                <a:ea typeface="Meiryo UI" panose="020B0604030504040204" pitchFamily="50" charset="-128"/>
              </a:rPr>
              <a:t>）の導入が臨床的アウトカムに及ぼす影響を推定する。</a:t>
            </a:r>
            <a:endParaRPr lang="ja-JP" altLang="en-US"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82D9D55E-D244-17AA-4581-57A3FBC7F2C4}"/>
              </a:ext>
            </a:extLst>
          </p:cNvPr>
          <p:cNvSpPr txBox="1"/>
          <p:nvPr/>
        </p:nvSpPr>
        <p:spPr>
          <a:xfrm>
            <a:off x="1686734" y="2852803"/>
            <a:ext cx="7030547" cy="3693319"/>
          </a:xfrm>
          <a:prstGeom prst="rect">
            <a:avLst/>
          </a:prstGeom>
          <a:noFill/>
        </p:spPr>
        <p:txBody>
          <a:bodyPr wrap="square">
            <a:spAutoFit/>
          </a:bodyPr>
          <a:lstStyle/>
          <a:p>
            <a:pPr algn="l"/>
            <a:r>
              <a:rPr lang="ja-JP" altLang="en-US" b="0" i="0" u="none" strike="noStrike" baseline="0" dirty="0">
                <a:latin typeface="Meiryo UI" panose="020B0604030504040204" pitchFamily="50" charset="-128"/>
                <a:ea typeface="Meiryo UI" panose="020B0604030504040204" pitchFamily="50" charset="-128"/>
              </a:rPr>
              <a:t>米国の統合医療システム</a:t>
            </a:r>
            <a:r>
              <a:rPr lang="en-US" altLang="ja-JP" b="0" i="0" u="none" strike="noStrike" baseline="0" dirty="0">
                <a:latin typeface="Meiryo UI" panose="020B0604030504040204" pitchFamily="50" charset="-128"/>
                <a:ea typeface="Meiryo UI" panose="020B0604030504040204" pitchFamily="50" charset="-128"/>
              </a:rPr>
              <a:t>Kaiser Permanente Northern California</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KPNC</a:t>
            </a:r>
            <a:r>
              <a:rPr lang="ja-JP" altLang="en-US" b="0" i="0" u="none" strike="noStrike" baseline="0" dirty="0">
                <a:latin typeface="Meiryo UI" panose="020B0604030504040204" pitchFamily="50" charset="-128"/>
                <a:ea typeface="Meiryo UI" panose="020B0604030504040204" pitchFamily="50" charset="-128"/>
              </a:rPr>
              <a:t>）の糖尿病レジストリデータから、</a:t>
            </a:r>
            <a:r>
              <a:rPr lang="en-US" altLang="ja-JP" b="0" i="0" u="none" strike="noStrike" baseline="0" dirty="0">
                <a:latin typeface="Meiryo UI" panose="020B0604030504040204" pitchFamily="50" charset="-128"/>
                <a:ea typeface="Meiryo UI" panose="020B0604030504040204" pitchFamily="50" charset="-128"/>
              </a:rPr>
              <a:t>2015</a:t>
            </a:r>
            <a:r>
              <a:rPr lang="ja-JP" altLang="en-US" b="0" i="0" u="none" strike="noStrike" baseline="0" dirty="0">
                <a:latin typeface="Meiryo UI" panose="020B0604030504040204" pitchFamily="50" charset="-128"/>
                <a:ea typeface="Meiryo UI" panose="020B0604030504040204" pitchFamily="50" charset="-128"/>
              </a:rPr>
              <a:t>年</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月</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日～</a:t>
            </a:r>
            <a:r>
              <a:rPr lang="en-US" altLang="ja-JP" b="0" i="0" u="none" strike="noStrike" baseline="0" dirty="0">
                <a:latin typeface="Meiryo UI" panose="020B0604030504040204" pitchFamily="50" charset="-128"/>
                <a:ea typeface="Meiryo UI" panose="020B0604030504040204" pitchFamily="50" charset="-128"/>
              </a:rPr>
              <a:t>2019</a:t>
            </a:r>
            <a:r>
              <a:rPr lang="ja-JP" altLang="en-US" b="0" i="0" u="none" strike="noStrike" baseline="0" dirty="0">
                <a:latin typeface="Meiryo UI" panose="020B0604030504040204" pitchFamily="50" charset="-128"/>
                <a:ea typeface="Meiryo UI" panose="020B0604030504040204" pitchFamily="50" charset="-128"/>
              </a:rPr>
              <a:t>年</a:t>
            </a:r>
            <a:r>
              <a:rPr lang="en-US" altLang="ja-JP" b="0" i="0" u="none" strike="noStrike" baseline="0" dirty="0">
                <a:latin typeface="Meiryo UI" panose="020B0604030504040204" pitchFamily="50" charset="-128"/>
                <a:ea typeface="Meiryo UI" panose="020B0604030504040204" pitchFamily="50" charset="-128"/>
              </a:rPr>
              <a:t>12</a:t>
            </a:r>
            <a:r>
              <a:rPr lang="ja-JP" altLang="en-US" b="0" i="0" u="none" strike="noStrike" baseline="0" dirty="0">
                <a:latin typeface="Meiryo UI" panose="020B0604030504040204" pitchFamily="50" charset="-128"/>
                <a:ea typeface="Meiryo UI" panose="020B0604030504040204" pitchFamily="50" charset="-128"/>
              </a:rPr>
              <a:t>月</a:t>
            </a:r>
            <a:r>
              <a:rPr lang="en-US" altLang="ja-JP" b="0" i="0" u="none" strike="noStrike" baseline="0" dirty="0">
                <a:latin typeface="Meiryo UI" panose="020B0604030504040204" pitchFamily="50" charset="-128"/>
                <a:ea typeface="Meiryo UI" panose="020B0604030504040204" pitchFamily="50" charset="-128"/>
              </a:rPr>
              <a:t>31</a:t>
            </a:r>
            <a:r>
              <a:rPr lang="ja-JP" altLang="en-US" b="0" i="0" u="none" strike="noStrike" baseline="0" dirty="0">
                <a:latin typeface="Meiryo UI" panose="020B0604030504040204" pitchFamily="50" charset="-128"/>
                <a:ea typeface="Meiryo UI" panose="020B0604030504040204" pitchFamily="50" charset="-128"/>
              </a:rPr>
              <a:t>日の期間中に耐久医療機器ベンダーから</a:t>
            </a:r>
            <a:r>
              <a:rPr lang="en-US" altLang="ja-JP" b="0" i="0" u="none" strike="noStrike" baseline="0" dirty="0" err="1">
                <a:latin typeface="Meiryo UI" panose="020B0604030504040204" pitchFamily="50" charset="-128"/>
                <a:ea typeface="Meiryo UI" panose="020B0604030504040204" pitchFamily="50" charset="-128"/>
              </a:rPr>
              <a:t>rtCGM</a:t>
            </a:r>
            <a:r>
              <a:rPr lang="ja-JP" altLang="en-US" b="0" i="0" u="none" strike="noStrike" baseline="0" dirty="0">
                <a:latin typeface="Meiryo UI" panose="020B0604030504040204" pitchFamily="50" charset="-128"/>
                <a:ea typeface="Meiryo UI" panose="020B0604030504040204" pitchFamily="50" charset="-128"/>
              </a:rPr>
              <a:t>の供給に関する請求があった糖尿病患者を</a:t>
            </a:r>
            <a:r>
              <a:rPr lang="en-US" altLang="ja-JP" b="0" i="0" u="none" strike="noStrike" baseline="0" dirty="0">
                <a:latin typeface="Meiryo UI" panose="020B0604030504040204" pitchFamily="50" charset="-128"/>
                <a:ea typeface="Meiryo UI" panose="020B0604030504040204" pitchFamily="50" charset="-128"/>
              </a:rPr>
              <a:t>CGM</a:t>
            </a:r>
            <a:r>
              <a:rPr lang="ja-JP" altLang="en-US" b="0" i="0" u="none" strike="noStrike" baseline="0" dirty="0">
                <a:latin typeface="Meiryo UI" panose="020B0604030504040204" pitchFamily="50" charset="-128"/>
                <a:ea typeface="Meiryo UI" panose="020B0604030504040204" pitchFamily="50" charset="-128"/>
              </a:rPr>
              <a:t>導入者（</a:t>
            </a:r>
            <a:r>
              <a:rPr lang="en-US" altLang="ja-JP" b="0" i="0" u="none" strike="noStrike" baseline="0" dirty="0">
                <a:latin typeface="Meiryo UI" panose="020B0604030504040204" pitchFamily="50" charset="-128"/>
                <a:ea typeface="Meiryo UI" panose="020B0604030504040204" pitchFamily="50" charset="-128"/>
              </a:rPr>
              <a:t>CGM</a:t>
            </a:r>
            <a:r>
              <a:rPr lang="ja-JP" altLang="en-US" b="0" i="0" u="none" strike="noStrike" baseline="0" dirty="0">
                <a:latin typeface="Meiryo UI" panose="020B0604030504040204" pitchFamily="50" charset="-128"/>
                <a:ea typeface="Meiryo UI" panose="020B0604030504040204" pitchFamily="50" charset="-128"/>
              </a:rPr>
              <a:t>群）として特定した。ベースラインは初回の</a:t>
            </a:r>
            <a:r>
              <a:rPr lang="en-US" altLang="ja-JP" b="0" i="0" u="none" strike="noStrike" baseline="0" dirty="0" err="1">
                <a:latin typeface="Meiryo UI" panose="020B0604030504040204" pitchFamily="50" charset="-128"/>
                <a:ea typeface="Meiryo UI" panose="020B0604030504040204" pitchFamily="50" charset="-128"/>
              </a:rPr>
              <a:t>rtCGM</a:t>
            </a:r>
            <a:r>
              <a:rPr lang="ja-JP" altLang="en-US" b="0" i="0" u="none" strike="noStrike" baseline="0" dirty="0">
                <a:latin typeface="Meiryo UI" panose="020B0604030504040204" pitchFamily="50" charset="-128"/>
                <a:ea typeface="Meiryo UI" panose="020B0604030504040204" pitchFamily="50" charset="-128"/>
              </a:rPr>
              <a:t>請求があった日付とし、</a:t>
            </a:r>
            <a:r>
              <a:rPr lang="en-US" altLang="ja-JP" b="0" i="0" u="none" strike="noStrike" baseline="0" dirty="0" err="1">
                <a:latin typeface="Meiryo UI" panose="020B0604030504040204" pitchFamily="50" charset="-128"/>
                <a:ea typeface="Meiryo UI" panose="020B0604030504040204" pitchFamily="50" charset="-128"/>
              </a:rPr>
              <a:t>rtCGM</a:t>
            </a:r>
            <a:r>
              <a:rPr lang="ja-JP" altLang="en-US" b="0" i="0" u="none" strike="noStrike" baseline="0" dirty="0">
                <a:latin typeface="Meiryo UI" panose="020B0604030504040204" pitchFamily="50" charset="-128"/>
                <a:ea typeface="Meiryo UI" panose="020B0604030504040204" pitchFamily="50" charset="-128"/>
              </a:rPr>
              <a:t>請求のない</a:t>
            </a:r>
            <a:r>
              <a:rPr lang="en-US" altLang="ja-JP" b="0" i="0" u="none" strike="noStrike" baseline="0" dirty="0">
                <a:latin typeface="Meiryo UI" panose="020B0604030504040204" pitchFamily="50" charset="-128"/>
                <a:ea typeface="Meiryo UI" panose="020B0604030504040204" pitchFamily="50" charset="-128"/>
              </a:rPr>
              <a:t>CGM</a:t>
            </a:r>
            <a:r>
              <a:rPr lang="ja-JP" altLang="en-US" b="0" i="0" u="none" strike="noStrike" baseline="0" dirty="0">
                <a:latin typeface="Meiryo UI" panose="020B0604030504040204" pitchFamily="50" charset="-128"/>
                <a:ea typeface="Meiryo UI" panose="020B0604030504040204" pitchFamily="50" charset="-128"/>
              </a:rPr>
              <a:t>非導入者（対照群）では、同じ時間枠の中からランダムに割り付けられた日付とした。研究終了まで</a:t>
            </a:r>
            <a:r>
              <a:rPr lang="en-US" altLang="ja-JP" b="0" i="0" u="none" strike="noStrike" baseline="0" dirty="0">
                <a:latin typeface="Meiryo UI" panose="020B0604030504040204" pitchFamily="50" charset="-128"/>
                <a:ea typeface="Meiryo UI" panose="020B0604030504040204" pitchFamily="50" charset="-128"/>
              </a:rPr>
              <a:t>12</a:t>
            </a:r>
            <a:r>
              <a:rPr lang="ja-JP" altLang="en-US" b="0" i="0" u="none" strike="noStrike" baseline="0" dirty="0">
                <a:latin typeface="Meiryo UI" panose="020B0604030504040204" pitchFamily="50" charset="-128"/>
                <a:ea typeface="Meiryo UI" panose="020B0604030504040204" pitchFamily="50" charset="-128"/>
              </a:rPr>
              <a:t>カ月間の追跡ができないため、</a:t>
            </a:r>
            <a:r>
              <a:rPr lang="en-US" altLang="ja-JP" b="0" i="0" u="none" strike="noStrike" baseline="0" dirty="0">
                <a:latin typeface="Meiryo UI" panose="020B0604030504040204" pitchFamily="50" charset="-128"/>
                <a:ea typeface="Meiryo UI" panose="020B0604030504040204" pitchFamily="50" charset="-128"/>
              </a:rPr>
              <a:t>2019</a:t>
            </a:r>
            <a:r>
              <a:rPr lang="ja-JP" altLang="en-US" b="0" i="0" u="none" strike="noStrike" baseline="0" dirty="0">
                <a:latin typeface="Meiryo UI" panose="020B0604030504040204" pitchFamily="50" charset="-128"/>
                <a:ea typeface="Meiryo UI" panose="020B0604030504040204" pitchFamily="50" charset="-128"/>
              </a:rPr>
              <a:t>年に初回の請求が行われた患者は解析から除外した。</a:t>
            </a:r>
            <a:endParaRPr lang="en-US" altLang="ja-JP" b="0" i="0" u="none" strike="noStrike" baseline="0"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組み入れ基準は　</a:t>
            </a:r>
            <a:r>
              <a:rPr lang="en-US" altLang="ja-JP" b="1" i="0" u="none" strike="noStrike" baseline="0" dirty="0">
                <a:latin typeface="Meiryo UI" panose="020B0604030504040204" pitchFamily="50" charset="-128"/>
                <a:ea typeface="Meiryo UI" panose="020B0604030504040204" pitchFamily="50" charset="-128"/>
              </a:rPr>
              <a:t>1.</a:t>
            </a:r>
            <a:r>
              <a:rPr lang="en-US" altLang="ja-JP" b="0" i="0" u="none" strike="noStrike" baseline="0" dirty="0">
                <a:latin typeface="Meiryo UI" panose="020B0604030504040204" pitchFamily="50" charset="-128"/>
                <a:ea typeface="Meiryo UI" panose="020B0604030504040204" pitchFamily="50" charset="-128"/>
              </a:rPr>
              <a:t> </a:t>
            </a:r>
            <a:r>
              <a:rPr lang="ja-JP" altLang="en-US" b="0" i="0" u="none" strike="noStrike" baseline="0" dirty="0">
                <a:latin typeface="Meiryo UI" panose="020B0604030504040204" pitchFamily="50" charset="-128"/>
                <a:ea typeface="Meiryo UI" panose="020B0604030504040204" pitchFamily="50" charset="-128"/>
              </a:rPr>
              <a:t>ベースライン前後</a:t>
            </a:r>
            <a:r>
              <a:rPr lang="en-US" altLang="ja-JP" b="0" i="0" u="none" strike="noStrike" baseline="0" dirty="0">
                <a:latin typeface="Meiryo UI" panose="020B0604030504040204" pitchFamily="50" charset="-128"/>
                <a:ea typeface="Meiryo UI" panose="020B0604030504040204" pitchFamily="50" charset="-128"/>
              </a:rPr>
              <a:t>12</a:t>
            </a:r>
            <a:r>
              <a:rPr lang="ja-JP" altLang="en-US" b="0" i="0" u="none" strike="noStrike" baseline="0" dirty="0">
                <a:latin typeface="Meiryo UI" panose="020B0604030504040204" pitchFamily="50" charset="-128"/>
                <a:ea typeface="Meiryo UI" panose="020B0604030504040204" pitchFamily="50" charset="-128"/>
              </a:rPr>
              <a:t>カ月間に継続的な健康保険への加入、</a:t>
            </a:r>
            <a:r>
              <a:rPr lang="en-US" altLang="ja-JP" b="1" i="0" u="none" strike="noStrike" baseline="0" dirty="0">
                <a:latin typeface="Meiryo UI" panose="020B0604030504040204" pitchFamily="50" charset="-128"/>
                <a:ea typeface="Meiryo UI" panose="020B0604030504040204" pitchFamily="50" charset="-128"/>
              </a:rPr>
              <a:t>2.</a:t>
            </a:r>
            <a:r>
              <a:rPr lang="en-US" altLang="ja-JP" b="0" i="0" u="none" strike="noStrike" baseline="0" dirty="0">
                <a:latin typeface="Meiryo UI" panose="020B0604030504040204" pitchFamily="50" charset="-128"/>
                <a:ea typeface="Meiryo UI" panose="020B0604030504040204" pitchFamily="50" charset="-128"/>
              </a:rPr>
              <a:t> </a:t>
            </a:r>
            <a:r>
              <a:rPr lang="ja-JP" altLang="en-US" b="0" i="0" u="none" strike="noStrike" baseline="0" dirty="0">
                <a:latin typeface="Meiryo UI" panose="020B0604030504040204" pitchFamily="50" charset="-128"/>
                <a:ea typeface="Meiryo UI" panose="020B0604030504040204" pitchFamily="50" charset="-128"/>
              </a:rPr>
              <a:t>ベースライン前</a:t>
            </a:r>
            <a:r>
              <a:rPr lang="en-US" altLang="ja-JP" b="0" i="0" u="none" strike="noStrike" baseline="0" dirty="0">
                <a:latin typeface="Meiryo UI" panose="020B0604030504040204" pitchFamily="50" charset="-128"/>
                <a:ea typeface="Meiryo UI" panose="020B0604030504040204" pitchFamily="50" charset="-128"/>
              </a:rPr>
              <a:t>12</a:t>
            </a:r>
            <a:r>
              <a:rPr lang="ja-JP" altLang="en-US" b="0" i="0" u="none" strike="noStrike" baseline="0" dirty="0">
                <a:latin typeface="Meiryo UI" panose="020B0604030504040204" pitchFamily="50" charset="-128"/>
                <a:ea typeface="Meiryo UI" panose="020B0604030504040204" pitchFamily="50" charset="-128"/>
              </a:rPr>
              <a:t>カ月間の薬剤給付、</a:t>
            </a:r>
            <a:r>
              <a:rPr lang="en-US" altLang="ja-JP" b="1" i="0" u="none" strike="noStrike" baseline="0" dirty="0">
                <a:latin typeface="Meiryo UI" panose="020B0604030504040204" pitchFamily="50" charset="-128"/>
                <a:ea typeface="Meiryo UI" panose="020B0604030504040204" pitchFamily="50" charset="-128"/>
              </a:rPr>
              <a:t>3.</a:t>
            </a:r>
            <a:r>
              <a:rPr lang="en-US" altLang="ja-JP" b="0" i="0" u="none" strike="noStrike" baseline="0" dirty="0">
                <a:latin typeface="Meiryo UI" panose="020B0604030504040204" pitchFamily="50" charset="-128"/>
                <a:ea typeface="Meiryo UI" panose="020B0604030504040204" pitchFamily="50" charset="-128"/>
              </a:rPr>
              <a:t> </a:t>
            </a:r>
            <a:r>
              <a:rPr lang="ja-JP" altLang="en-US" b="0" i="0" u="none" strike="noStrike" baseline="0" dirty="0">
                <a:latin typeface="Meiryo UI" panose="020B0604030504040204" pitchFamily="50" charset="-128"/>
                <a:ea typeface="Meiryo UI" panose="020B0604030504040204" pitchFamily="50" charset="-128"/>
              </a:rPr>
              <a:t>ベースライン前</a:t>
            </a:r>
            <a:r>
              <a:rPr lang="en-US" altLang="ja-JP" b="0" i="0" u="none" strike="noStrike" baseline="0" dirty="0">
                <a:latin typeface="Meiryo UI" panose="020B0604030504040204" pitchFamily="50" charset="-128"/>
                <a:ea typeface="Meiryo UI" panose="020B0604030504040204" pitchFamily="50" charset="-128"/>
              </a:rPr>
              <a:t>12</a:t>
            </a:r>
            <a:r>
              <a:rPr lang="ja-JP" altLang="en-US" b="0" i="0" u="none" strike="noStrike" baseline="0" dirty="0">
                <a:latin typeface="Meiryo UI" panose="020B0604030504040204" pitchFamily="50" charset="-128"/>
                <a:ea typeface="Meiryo UI" panose="020B0604030504040204" pitchFamily="50" charset="-128"/>
              </a:rPr>
              <a:t>カ月間に薬局での血糖測定試験紙の調剤が</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回以上、</a:t>
            </a:r>
            <a:r>
              <a:rPr lang="en-US" altLang="ja-JP" b="1" i="0" u="none" strike="noStrike" baseline="0" dirty="0">
                <a:latin typeface="Meiryo UI" panose="020B0604030504040204" pitchFamily="50" charset="-128"/>
                <a:ea typeface="Meiryo UI" panose="020B0604030504040204" pitchFamily="50" charset="-128"/>
              </a:rPr>
              <a:t>4.</a:t>
            </a:r>
            <a:r>
              <a:rPr lang="en-US" altLang="ja-JP" b="0" i="0" u="none" strike="noStrike" baseline="0" dirty="0">
                <a:latin typeface="Meiryo UI" panose="020B0604030504040204" pitchFamily="50" charset="-128"/>
                <a:ea typeface="Meiryo UI" panose="020B0604030504040204" pitchFamily="50" charset="-128"/>
              </a:rPr>
              <a:t> </a:t>
            </a:r>
            <a:r>
              <a:rPr lang="ja-JP" altLang="en-US" b="0" i="0" u="none" strike="noStrike" baseline="0" dirty="0">
                <a:latin typeface="Meiryo UI" panose="020B0604030504040204" pitchFamily="50" charset="-128"/>
                <a:ea typeface="Meiryo UI" panose="020B0604030504040204" pitchFamily="50" charset="-128"/>
              </a:rPr>
              <a:t>ベースライン前</a:t>
            </a:r>
            <a:r>
              <a:rPr lang="en-US" altLang="ja-JP" b="0" i="0" u="none" strike="noStrike" baseline="0" dirty="0">
                <a:latin typeface="Meiryo UI" panose="020B0604030504040204" pitchFamily="50" charset="-128"/>
                <a:ea typeface="Meiryo UI" panose="020B0604030504040204" pitchFamily="50" charset="-128"/>
              </a:rPr>
              <a:t>6</a:t>
            </a:r>
            <a:r>
              <a:rPr lang="ja-JP" altLang="en-US" b="0" i="0" u="none" strike="noStrike" baseline="0" dirty="0">
                <a:latin typeface="Meiryo UI" panose="020B0604030504040204" pitchFamily="50" charset="-128"/>
                <a:ea typeface="Meiryo UI" panose="020B0604030504040204" pitchFamily="50" charset="-128"/>
              </a:rPr>
              <a:t>カ月間に薬局でのインスリンの調剤が</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回以上、</a:t>
            </a:r>
            <a:r>
              <a:rPr lang="en-US" altLang="ja-JP" b="1" i="0" u="none" strike="noStrike" baseline="0" dirty="0">
                <a:latin typeface="Meiryo UI" panose="020B0604030504040204" pitchFamily="50" charset="-128"/>
                <a:ea typeface="Meiryo UI" panose="020B0604030504040204" pitchFamily="50" charset="-128"/>
              </a:rPr>
              <a:t>5.</a:t>
            </a:r>
            <a:r>
              <a:rPr lang="en-US" altLang="ja-JP" b="0" i="0" u="none" strike="noStrike" baseline="0" dirty="0">
                <a:latin typeface="Meiryo UI" panose="020B0604030504040204" pitchFamily="50" charset="-128"/>
                <a:ea typeface="Meiryo UI" panose="020B0604030504040204" pitchFamily="50" charset="-128"/>
              </a:rPr>
              <a:t> 2014</a:t>
            </a:r>
            <a:r>
              <a:rPr lang="ja-JP" altLang="en-US" b="0" i="0" u="none" strike="noStrike" baseline="0" dirty="0">
                <a:latin typeface="Meiryo UI" panose="020B0604030504040204" pitchFamily="50" charset="-128"/>
                <a:ea typeface="Meiryo UI" panose="020B0604030504040204" pitchFamily="50" charset="-128"/>
              </a:rPr>
              <a:t>年</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月</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日からベースラインまでの</a:t>
            </a:r>
            <a:r>
              <a:rPr lang="en-US" altLang="ja-JP" b="0" i="0" u="none" strike="noStrike" baseline="0" dirty="0">
                <a:latin typeface="Meiryo UI" panose="020B0604030504040204" pitchFamily="50" charset="-128"/>
                <a:ea typeface="Meiryo UI" panose="020B0604030504040204" pitchFamily="50" charset="-128"/>
              </a:rPr>
              <a:t>CGM</a:t>
            </a:r>
            <a:r>
              <a:rPr lang="ja-JP" altLang="en-US" b="0" i="0" u="none" strike="noStrike" baseline="0" dirty="0">
                <a:latin typeface="Meiryo UI" panose="020B0604030504040204" pitchFamily="50" charset="-128"/>
                <a:ea typeface="Meiryo UI" panose="020B0604030504040204" pitchFamily="50" charset="-128"/>
              </a:rPr>
              <a:t>使用歴なし、</a:t>
            </a:r>
            <a:r>
              <a:rPr lang="en-US" altLang="ja-JP" b="1" i="0" u="none" strike="noStrike" baseline="0" dirty="0">
                <a:latin typeface="Meiryo UI" panose="020B0604030504040204" pitchFamily="50" charset="-128"/>
                <a:ea typeface="Meiryo UI" panose="020B0604030504040204" pitchFamily="50" charset="-128"/>
              </a:rPr>
              <a:t>6.</a:t>
            </a:r>
            <a:r>
              <a:rPr lang="en-US" altLang="ja-JP" b="0" i="0" u="none" strike="noStrike" baseline="0" dirty="0">
                <a:latin typeface="Meiryo UI" panose="020B0604030504040204" pitchFamily="50" charset="-128"/>
                <a:ea typeface="Meiryo UI" panose="020B0604030504040204" pitchFamily="50" charset="-128"/>
              </a:rPr>
              <a:t> 1</a:t>
            </a:r>
            <a:r>
              <a:rPr lang="ja-JP" altLang="en-US" b="0" i="0" u="none" strike="noStrike" baseline="0" dirty="0">
                <a:latin typeface="Meiryo UI" panose="020B0604030504040204" pitchFamily="50" charset="-128"/>
                <a:ea typeface="Meiryo UI" panose="020B0604030504040204" pitchFamily="50" charset="-128"/>
              </a:rPr>
              <a:t>型または</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型糖尿病の診断とした。</a:t>
            </a:r>
            <a:endParaRPr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grpSp>
        <p:nvGrpSpPr>
          <p:cNvPr id="2" name="グループ化 1">
            <a:extLst>
              <a:ext uri="{FF2B5EF4-FFF2-40B4-BE49-F238E27FC236}">
                <a16:creationId xmlns:a16="http://schemas.microsoft.com/office/drawing/2014/main" id="{9F05EC21-75AA-133F-744F-2D53638708B9}"/>
              </a:ext>
            </a:extLst>
          </p:cNvPr>
          <p:cNvGrpSpPr/>
          <p:nvPr/>
        </p:nvGrpSpPr>
        <p:grpSpPr>
          <a:xfrm>
            <a:off x="304564" y="1519821"/>
            <a:ext cx="1152000" cy="490087"/>
            <a:chOff x="306587" y="1457965"/>
            <a:chExt cx="1152000" cy="490087"/>
          </a:xfrm>
        </p:grpSpPr>
        <p:sp>
          <p:nvSpPr>
            <p:cNvPr id="19" name="テキスト ボックス 18">
              <a:extLst>
                <a:ext uri="{FF2B5EF4-FFF2-40B4-BE49-F238E27FC236}">
                  <a16:creationId xmlns:a16="http://schemas.microsoft.com/office/drawing/2014/main" id="{31385BB9-281A-189B-F961-0026AF1A46F6}"/>
                </a:ext>
              </a:extLst>
            </p:cNvPr>
            <p:cNvSpPr txBox="1"/>
            <p:nvPr/>
          </p:nvSpPr>
          <p:spPr>
            <a:xfrm>
              <a:off x="526023" y="1492886"/>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sp>
          <p:nvSpPr>
            <p:cNvPr id="20" name="四角形: 角を丸くする 19">
              <a:extLst>
                <a:ext uri="{FF2B5EF4-FFF2-40B4-BE49-F238E27FC236}">
                  <a16:creationId xmlns:a16="http://schemas.microsoft.com/office/drawing/2014/main" id="{6B14DD79-21ED-8A14-1D5F-FC75BECF441B}"/>
                </a:ext>
              </a:extLst>
            </p:cNvPr>
            <p:cNvSpPr/>
            <p:nvPr/>
          </p:nvSpPr>
          <p:spPr>
            <a:xfrm>
              <a:off x="306587" y="1457965"/>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grpSp>
      <p:sp>
        <p:nvSpPr>
          <p:cNvPr id="9" name="テキスト ボックス 8">
            <a:extLst>
              <a:ext uri="{FF2B5EF4-FFF2-40B4-BE49-F238E27FC236}">
                <a16:creationId xmlns:a16="http://schemas.microsoft.com/office/drawing/2014/main" id="{108ECCE6-399B-B067-86C3-FE5C9E521DFF}"/>
              </a:ext>
            </a:extLst>
          </p:cNvPr>
          <p:cNvSpPr txBox="1"/>
          <p:nvPr/>
        </p:nvSpPr>
        <p:spPr>
          <a:xfrm>
            <a:off x="5566776" y="6604084"/>
            <a:ext cx="3577224" cy="253916"/>
          </a:xfrm>
          <a:prstGeom prst="rect">
            <a:avLst/>
          </a:prstGeom>
          <a:noFill/>
        </p:spPr>
        <p:txBody>
          <a:bodyPr wrap="square" anchor="b">
            <a:spAutoFit/>
          </a:bodyPr>
          <a:lstStyle/>
          <a:p>
            <a:r>
              <a:rPr lang="da-DK" altLang="ja-JP" sz="1050" b="0" i="0" u="none" strike="noStrike" baseline="0" dirty="0">
                <a:solidFill>
                  <a:srgbClr val="3F3B3A"/>
                </a:solidFill>
                <a:latin typeface="Meiryo UI" panose="020B0604030504040204" pitchFamily="50" charset="-128"/>
                <a:ea typeface="Meiryo UI" panose="020B0604030504040204" pitchFamily="50" charset="-128"/>
              </a:rPr>
              <a:t>Karter AJ, et al. JAMA 325</a:t>
            </a:r>
            <a:r>
              <a:rPr lang="ja-JP" altLang="da-DK" sz="1050" b="0" i="0" u="none" strike="noStrike" baseline="0" dirty="0">
                <a:solidFill>
                  <a:srgbClr val="3F3B3A"/>
                </a:solidFill>
                <a:latin typeface="Meiryo UI" panose="020B0604030504040204" pitchFamily="50" charset="-128"/>
                <a:ea typeface="Meiryo UI" panose="020B0604030504040204" pitchFamily="50" charset="-128"/>
              </a:rPr>
              <a:t>（</a:t>
            </a:r>
            <a:r>
              <a:rPr lang="da-DK" altLang="ja-JP" sz="1050" b="0" i="0" u="none" strike="noStrike" baseline="0" dirty="0">
                <a:solidFill>
                  <a:srgbClr val="3F3B3A"/>
                </a:solidFill>
                <a:latin typeface="Meiryo UI" panose="020B0604030504040204" pitchFamily="50" charset="-128"/>
                <a:ea typeface="Meiryo UI" panose="020B0604030504040204" pitchFamily="50" charset="-128"/>
              </a:rPr>
              <a:t>22</a:t>
            </a:r>
            <a:r>
              <a:rPr lang="ja-JP" altLang="da-DK" sz="1050" b="0" i="0" u="none" strike="noStrike" baseline="0" dirty="0">
                <a:solidFill>
                  <a:srgbClr val="3F3B3A"/>
                </a:solidFill>
                <a:latin typeface="Meiryo UI" panose="020B0604030504040204" pitchFamily="50" charset="-128"/>
                <a:ea typeface="Meiryo UI" panose="020B0604030504040204" pitchFamily="50" charset="-128"/>
              </a:rPr>
              <a:t>）</a:t>
            </a:r>
            <a:r>
              <a:rPr lang="da-DK" altLang="ja-JP" sz="1050" b="0" i="0" u="none" strike="noStrike" baseline="0" dirty="0">
                <a:solidFill>
                  <a:srgbClr val="3F3B3A"/>
                </a:solidFill>
                <a:latin typeface="Meiryo UI" panose="020B0604030504040204" pitchFamily="50" charset="-128"/>
                <a:ea typeface="Meiryo UI" panose="020B0604030504040204" pitchFamily="50" charset="-128"/>
              </a:rPr>
              <a:t>: 2273-2284, 2021</a:t>
            </a:r>
            <a:endParaRPr lang="ja-JP" altLang="en-US" sz="1000" dirty="0">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86FC21A5-7F6B-758E-20E2-691EBB4C9D20}"/>
              </a:ext>
            </a:extLst>
          </p:cNvPr>
          <p:cNvSpPr txBox="1"/>
          <p:nvPr/>
        </p:nvSpPr>
        <p:spPr>
          <a:xfrm>
            <a:off x="1676000" y="1445177"/>
            <a:ext cx="7030547" cy="3693319"/>
          </a:xfrm>
          <a:prstGeom prst="rect">
            <a:avLst/>
          </a:prstGeom>
          <a:noFill/>
        </p:spPr>
        <p:txBody>
          <a:bodyPr wrap="square">
            <a:spAutoFit/>
          </a:bodyPr>
          <a:lstStyle/>
          <a:p>
            <a:pPr algn="l"/>
            <a:r>
              <a:rPr lang="en-US" altLang="ja-JP" b="0" i="0" u="none" strike="noStrike" baseline="0" dirty="0">
                <a:latin typeface="Meiryo UI" panose="020B0604030504040204" pitchFamily="50" charset="-128"/>
                <a:ea typeface="Meiryo UI" panose="020B0604030504040204" pitchFamily="50" charset="-128"/>
              </a:rPr>
              <a:t>1994</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2018</a:t>
            </a:r>
            <a:r>
              <a:rPr lang="ja-JP" altLang="en-US" b="0" i="0" u="none" strike="noStrike" baseline="0" dirty="0">
                <a:latin typeface="Meiryo UI" panose="020B0604030504040204" pitchFamily="50" charset="-128"/>
                <a:ea typeface="Meiryo UI" panose="020B0604030504040204" pitchFamily="50" charset="-128"/>
              </a:rPr>
              <a:t>年の</a:t>
            </a:r>
            <a:r>
              <a:rPr lang="en-US" altLang="ja-JP" b="0" i="0" u="none" strike="noStrike" baseline="0" dirty="0">
                <a:latin typeface="Meiryo UI" panose="020B0604030504040204" pitchFamily="50" charset="-128"/>
                <a:ea typeface="Meiryo UI" panose="020B0604030504040204" pitchFamily="50" charset="-128"/>
              </a:rPr>
              <a:t>KPNC</a:t>
            </a:r>
            <a:r>
              <a:rPr lang="ja-JP" altLang="en-US" b="0" i="0" u="none" strike="noStrike" baseline="0" dirty="0">
                <a:latin typeface="Meiryo UI" panose="020B0604030504040204" pitchFamily="50" charset="-128"/>
                <a:ea typeface="Meiryo UI" panose="020B0604030504040204" pitchFamily="50" charset="-128"/>
              </a:rPr>
              <a:t>データから抽出した糖尿病患者</a:t>
            </a:r>
            <a:r>
              <a:rPr lang="en-US" altLang="ja-JP" b="0" i="0" u="none" strike="noStrike" baseline="0" dirty="0">
                <a:latin typeface="Meiryo UI" panose="020B0604030504040204" pitchFamily="50" charset="-128"/>
                <a:ea typeface="Meiryo UI" panose="020B0604030504040204" pitchFamily="50" charset="-128"/>
              </a:rPr>
              <a:t>668,554</a:t>
            </a:r>
            <a:r>
              <a:rPr lang="ja-JP" altLang="en-US" b="0" i="0" u="none" strike="noStrike" baseline="0" dirty="0">
                <a:latin typeface="Meiryo UI" panose="020B0604030504040204" pitchFamily="50" charset="-128"/>
                <a:ea typeface="Meiryo UI" panose="020B0604030504040204" pitchFamily="50" charset="-128"/>
              </a:rPr>
              <a:t>例のうち、死亡例や糖尿病の診断から</a:t>
            </a:r>
            <a:r>
              <a:rPr lang="en-US" altLang="ja-JP" b="0" i="0" u="none" strike="noStrike" baseline="0" dirty="0">
                <a:latin typeface="Meiryo UI" panose="020B0604030504040204" pitchFamily="50" charset="-128"/>
                <a:ea typeface="Meiryo UI" panose="020B0604030504040204" pitchFamily="50" charset="-128"/>
              </a:rPr>
              <a:t>12</a:t>
            </a:r>
            <a:r>
              <a:rPr lang="ja-JP" altLang="en-US" b="0" i="0" u="none" strike="noStrike" baseline="0" dirty="0">
                <a:latin typeface="Meiryo UI" panose="020B0604030504040204" pitchFamily="50" charset="-128"/>
                <a:ea typeface="Meiryo UI" panose="020B0604030504040204" pitchFamily="50" charset="-128"/>
              </a:rPr>
              <a:t>カ月未満の患者を除外し、組み入れ基準を満たした</a:t>
            </a:r>
            <a:r>
              <a:rPr lang="en-US" altLang="ja-JP" b="0" i="0" u="none" strike="noStrike" baseline="0" dirty="0">
                <a:latin typeface="Meiryo UI" panose="020B0604030504040204" pitchFamily="50" charset="-128"/>
                <a:ea typeface="Meiryo UI" panose="020B0604030504040204" pitchFamily="50" charset="-128"/>
              </a:rPr>
              <a:t>CGM</a:t>
            </a:r>
            <a:r>
              <a:rPr lang="ja-JP" altLang="en-US" b="0" i="0" u="none" strike="noStrike" baseline="0" dirty="0">
                <a:latin typeface="Meiryo UI" panose="020B0604030504040204" pitchFamily="50" charset="-128"/>
                <a:ea typeface="Meiryo UI" panose="020B0604030504040204" pitchFamily="50" charset="-128"/>
              </a:rPr>
              <a:t>群</a:t>
            </a:r>
            <a:r>
              <a:rPr lang="en-US" altLang="ja-JP" b="0" i="0" u="none" strike="noStrike" baseline="0" dirty="0">
                <a:latin typeface="Meiryo UI" panose="020B0604030504040204" pitchFamily="50" charset="-128"/>
                <a:ea typeface="Meiryo UI" panose="020B0604030504040204" pitchFamily="50" charset="-128"/>
              </a:rPr>
              <a:t>3,806</a:t>
            </a:r>
            <a:r>
              <a:rPr lang="ja-JP" altLang="en-US" b="0" i="0" u="none" strike="noStrike" baseline="0" dirty="0">
                <a:latin typeface="Meiryo UI" panose="020B0604030504040204" pitchFamily="50" charset="-128"/>
                <a:ea typeface="Meiryo UI" panose="020B0604030504040204" pitchFamily="50" charset="-128"/>
              </a:rPr>
              <a:t>例（</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型糖尿病</a:t>
            </a:r>
            <a:r>
              <a:rPr lang="en-US" altLang="ja-JP" b="0" i="0" u="none" strike="noStrike" baseline="0" dirty="0">
                <a:latin typeface="Meiryo UI" panose="020B0604030504040204" pitchFamily="50" charset="-128"/>
                <a:ea typeface="Meiryo UI" panose="020B0604030504040204" pitchFamily="50" charset="-128"/>
              </a:rPr>
              <a:t>3,462</a:t>
            </a:r>
            <a:r>
              <a:rPr lang="ja-JP" altLang="en-US" b="0" i="0" u="none" strike="noStrike" baseline="0" dirty="0">
                <a:latin typeface="Meiryo UI" panose="020B0604030504040204" pitchFamily="50" charset="-128"/>
                <a:ea typeface="Meiryo UI" panose="020B0604030504040204" pitchFamily="50" charset="-128"/>
              </a:rPr>
              <a:t>例／</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型糖尿病</a:t>
            </a:r>
            <a:r>
              <a:rPr lang="en-US" altLang="ja-JP" b="0" i="0" u="none" strike="noStrike" baseline="0" dirty="0">
                <a:latin typeface="Meiryo UI" panose="020B0604030504040204" pitchFamily="50" charset="-128"/>
                <a:ea typeface="Meiryo UI" panose="020B0604030504040204" pitchFamily="50" charset="-128"/>
              </a:rPr>
              <a:t>344</a:t>
            </a:r>
            <a:r>
              <a:rPr lang="ja-JP" altLang="en-US" b="0" i="0" u="none" strike="noStrike" baseline="0" dirty="0">
                <a:latin typeface="Meiryo UI" panose="020B0604030504040204" pitchFamily="50" charset="-128"/>
                <a:ea typeface="Meiryo UI" panose="020B0604030504040204" pitchFamily="50" charset="-128"/>
              </a:rPr>
              <a:t>例）、対照群</a:t>
            </a:r>
            <a:r>
              <a:rPr lang="en-US" altLang="ja-JP" b="0" i="0" u="none" strike="noStrike" baseline="0" dirty="0">
                <a:latin typeface="Meiryo UI" panose="020B0604030504040204" pitchFamily="50" charset="-128"/>
                <a:ea typeface="Meiryo UI" panose="020B0604030504040204" pitchFamily="50" charset="-128"/>
              </a:rPr>
              <a:t>37,947</a:t>
            </a:r>
            <a:r>
              <a:rPr lang="ja-JP" altLang="en-US" b="0" i="0" u="none" strike="noStrike" baseline="0" dirty="0">
                <a:latin typeface="Meiryo UI" panose="020B0604030504040204" pitchFamily="50" charset="-128"/>
                <a:ea typeface="Meiryo UI" panose="020B0604030504040204" pitchFamily="50" charset="-128"/>
              </a:rPr>
              <a:t>例（</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型糖尿病</a:t>
            </a:r>
            <a:r>
              <a:rPr lang="en-US" altLang="ja-JP" b="0" i="0" u="none" strike="noStrike" baseline="0" dirty="0">
                <a:latin typeface="Meiryo UI" panose="020B0604030504040204" pitchFamily="50" charset="-128"/>
                <a:ea typeface="Meiryo UI" panose="020B0604030504040204" pitchFamily="50" charset="-128"/>
              </a:rPr>
              <a:t>2,211</a:t>
            </a:r>
            <a:r>
              <a:rPr lang="ja-JP" altLang="en-US" b="0" i="0" u="none" strike="noStrike" baseline="0" dirty="0">
                <a:latin typeface="Meiryo UI" panose="020B0604030504040204" pitchFamily="50" charset="-128"/>
                <a:ea typeface="Meiryo UI" panose="020B0604030504040204" pitchFamily="50" charset="-128"/>
              </a:rPr>
              <a:t>例／</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型糖尿病</a:t>
            </a:r>
            <a:r>
              <a:rPr lang="en-US" altLang="ja-JP" b="0" i="0" u="none" strike="noStrike" baseline="0" dirty="0">
                <a:latin typeface="Meiryo UI" panose="020B0604030504040204" pitchFamily="50" charset="-128"/>
                <a:ea typeface="Meiryo UI" panose="020B0604030504040204" pitchFamily="50" charset="-128"/>
              </a:rPr>
              <a:t>35,736</a:t>
            </a:r>
            <a:r>
              <a:rPr lang="ja-JP" altLang="en-US" b="0" i="0" u="none" strike="noStrike" baseline="0" dirty="0">
                <a:latin typeface="Meiryo UI" panose="020B0604030504040204" pitchFamily="50" charset="-128"/>
                <a:ea typeface="Meiryo UI" panose="020B0604030504040204" pitchFamily="50" charset="-128"/>
              </a:rPr>
              <a:t>例）を解析対象とした。</a:t>
            </a:r>
            <a:endParaRPr lang="en-US" altLang="ja-JP" b="0" i="0" u="none" strike="noStrike" baseline="0"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差分の差分法を用いて、</a:t>
            </a:r>
            <a:r>
              <a:rPr lang="en-US" altLang="ja-JP" b="0" i="0" u="none" strike="noStrike" baseline="0" dirty="0">
                <a:latin typeface="Meiryo UI" panose="020B0604030504040204" pitchFamily="50" charset="-128"/>
                <a:ea typeface="Meiryo UI" panose="020B0604030504040204" pitchFamily="50" charset="-128"/>
              </a:rPr>
              <a:t>CGM</a:t>
            </a:r>
            <a:r>
              <a:rPr lang="ja-JP" altLang="en-US" b="0" i="0" u="none" strike="noStrike" baseline="0" dirty="0">
                <a:latin typeface="Meiryo UI" panose="020B0604030504040204" pitchFamily="50" charset="-128"/>
                <a:ea typeface="Meiryo UI" panose="020B0604030504040204" pitchFamily="50" charset="-128"/>
              </a:rPr>
              <a:t>群と対照群におけるベースライン前後の</a:t>
            </a:r>
            <a:r>
              <a:rPr lang="en-US" altLang="ja-JP" b="0" i="0" u="none" strike="noStrike" baseline="0" dirty="0">
                <a:latin typeface="Meiryo UI" panose="020B0604030504040204" pitchFamily="50" charset="-128"/>
                <a:ea typeface="Meiryo UI" panose="020B0604030504040204" pitchFamily="50" charset="-128"/>
              </a:rPr>
              <a:t>HbA1c</a:t>
            </a:r>
            <a:r>
              <a:rPr lang="ja-JP" altLang="en-US" b="0" i="0" u="none" strike="noStrike" baseline="0" dirty="0">
                <a:latin typeface="Meiryo UI" panose="020B0604030504040204" pitchFamily="50" charset="-128"/>
                <a:ea typeface="Meiryo UI" panose="020B0604030504040204" pitchFamily="50" charset="-128"/>
              </a:rPr>
              <a:t>、低血糖または高血糖イベント（救急外来受診または入院）発生率、医療機関の外来または電話での受診回数の変化などを比較した。イベント発生率はベースライン前後</a:t>
            </a:r>
            <a:r>
              <a:rPr lang="en-US" altLang="ja-JP" b="0" i="0" u="none" strike="noStrike" baseline="0" dirty="0">
                <a:latin typeface="Meiryo UI" panose="020B0604030504040204" pitchFamily="50" charset="-128"/>
                <a:ea typeface="Meiryo UI" panose="020B0604030504040204" pitchFamily="50" charset="-128"/>
              </a:rPr>
              <a:t>12</a:t>
            </a:r>
            <a:r>
              <a:rPr lang="ja-JP" altLang="en-US" b="0" i="0" u="none" strike="noStrike" baseline="0" dirty="0">
                <a:latin typeface="Meiryo UI" panose="020B0604030504040204" pitchFamily="50" charset="-128"/>
                <a:ea typeface="Meiryo UI" panose="020B0604030504040204" pitchFamily="50" charset="-128"/>
              </a:rPr>
              <a:t>カ月間で</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回以上のイベントが発生した患者の割合とした。</a:t>
            </a:r>
            <a:endParaRPr lang="en-US" altLang="ja-JP" b="0" i="0" u="none" strike="noStrike" baseline="0"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二重ロバストモデルに基づく差分の差分推定値は、残余誤差の非依存性を考慮し、複合対称共分散構造を仮定した調整および重複加重を行った一般化線形モデルを用いて算出した。</a:t>
            </a:r>
            <a:endParaRPr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68941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177741" y="-9953"/>
            <a:ext cx="7860269" cy="892552"/>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ベースライン時の主な患者背景</a:t>
            </a:r>
            <a:endParaRPr lang="en-US" altLang="ja-JP" sz="2800" b="1" i="0" u="none" strike="noStrike" baseline="0" dirty="0">
              <a:latin typeface="Meiryo UI" panose="020B0604030504040204" pitchFamily="50" charset="-128"/>
              <a:ea typeface="Meiryo UI" panose="020B0604030504040204" pitchFamily="50" charset="-128"/>
            </a:endParaRPr>
          </a:p>
          <a:p>
            <a:r>
              <a:rPr lang="en-US" altLang="ja-JP" sz="2400" b="1" dirty="0">
                <a:latin typeface="Meiryo UI" panose="020B0604030504040204" pitchFamily="50" charset="-128"/>
                <a:ea typeface="Meiryo UI" panose="020B0604030504040204" pitchFamily="50" charset="-128"/>
              </a:rPr>
              <a:t>(</a:t>
            </a:r>
            <a:r>
              <a:rPr lang="ja-JP" altLang="en-US" sz="2400" b="1" i="0" u="none" strike="noStrike" baseline="0" dirty="0">
                <a:latin typeface="Meiryo UI" panose="020B0604030504040204" pitchFamily="50" charset="-128"/>
                <a:ea typeface="Meiryo UI" panose="020B0604030504040204" pitchFamily="50" charset="-128"/>
              </a:rPr>
              <a:t>傾向スコアに基づく重複加重後</a:t>
            </a:r>
            <a:r>
              <a:rPr lang="en-US" altLang="ja-JP" sz="2400" b="1" i="0" u="none" strike="noStrike" baseline="0" dirty="0">
                <a:latin typeface="Meiryo UI" panose="020B0604030504040204" pitchFamily="50" charset="-128"/>
                <a:ea typeface="Meiryo UI" panose="020B0604030504040204" pitchFamily="50" charset="-128"/>
              </a:rPr>
              <a:t>)</a:t>
            </a:r>
            <a:r>
              <a:rPr lang="ja-JP" altLang="en-US" sz="2400" b="1" i="0" u="none" strike="noStrike" baseline="30000" dirty="0">
                <a:latin typeface="Meiryo UI" panose="020B0604030504040204" pitchFamily="50" charset="-128"/>
                <a:ea typeface="Meiryo UI" panose="020B0604030504040204" pitchFamily="50" charset="-128"/>
              </a:rPr>
              <a:t> *</a:t>
            </a:r>
            <a:r>
              <a:rPr lang="en-US" altLang="ja-JP" sz="2400" b="1" i="0" u="none" strike="noStrike" baseline="0" dirty="0">
                <a:latin typeface="Meiryo UI" panose="020B0604030504040204" pitchFamily="50" charset="-128"/>
                <a:ea typeface="Meiryo UI" panose="020B0604030504040204" pitchFamily="50" charset="-128"/>
              </a:rPr>
              <a:t>2</a:t>
            </a:r>
            <a:r>
              <a:rPr lang="ja-JP" altLang="en-US" sz="2400" b="1" i="0" u="none" strike="noStrike" baseline="0" dirty="0">
                <a:latin typeface="Meiryo UI" panose="020B0604030504040204" pitchFamily="50" charset="-128"/>
                <a:ea typeface="Meiryo UI" panose="020B0604030504040204" pitchFamily="50" charset="-128"/>
              </a:rPr>
              <a:t>型糖尿病のみ抜粋</a:t>
            </a:r>
            <a:endParaRPr lang="ja-JP" altLang="en-US" sz="2800" b="1"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69703A76-6E52-1075-FCB0-7F6180DC9DB8}"/>
              </a:ext>
            </a:extLst>
          </p:cNvPr>
          <p:cNvSpPr txBox="1"/>
          <p:nvPr/>
        </p:nvSpPr>
        <p:spPr>
          <a:xfrm>
            <a:off x="5566776" y="6604084"/>
            <a:ext cx="3577224" cy="253916"/>
          </a:xfrm>
          <a:prstGeom prst="rect">
            <a:avLst/>
          </a:prstGeom>
          <a:noFill/>
        </p:spPr>
        <p:txBody>
          <a:bodyPr wrap="square" anchor="b">
            <a:spAutoFit/>
          </a:bodyPr>
          <a:lstStyle/>
          <a:p>
            <a:r>
              <a:rPr lang="da-DK" altLang="ja-JP" sz="1050" b="0" i="0" u="none" strike="noStrike" baseline="0" dirty="0">
                <a:latin typeface="Meiryo UI" panose="020B0604030504040204" pitchFamily="50" charset="-128"/>
                <a:ea typeface="Meiryo UI" panose="020B0604030504040204" pitchFamily="50" charset="-128"/>
              </a:rPr>
              <a:t>Karter AJ, et al. JAMA 325</a:t>
            </a:r>
            <a:r>
              <a:rPr lang="ja-JP" altLang="da-DK" sz="1050" b="0" i="0" u="none" strike="noStrike" baseline="0" dirty="0">
                <a:latin typeface="Meiryo UI" panose="020B0604030504040204" pitchFamily="50" charset="-128"/>
                <a:ea typeface="Meiryo UI" panose="020B0604030504040204" pitchFamily="50" charset="-128"/>
              </a:rPr>
              <a:t>（</a:t>
            </a:r>
            <a:r>
              <a:rPr lang="da-DK" altLang="ja-JP" sz="1050" b="0" i="0" u="none" strike="noStrike" baseline="0" dirty="0">
                <a:latin typeface="Meiryo UI" panose="020B0604030504040204" pitchFamily="50" charset="-128"/>
                <a:ea typeface="Meiryo UI" panose="020B0604030504040204" pitchFamily="50" charset="-128"/>
              </a:rPr>
              <a:t>22</a:t>
            </a:r>
            <a:r>
              <a:rPr lang="ja-JP" altLang="da-DK" sz="1050" b="0" i="0" u="none" strike="noStrike" baseline="0" dirty="0">
                <a:latin typeface="Meiryo UI" panose="020B0604030504040204" pitchFamily="50" charset="-128"/>
                <a:ea typeface="Meiryo UI" panose="020B0604030504040204" pitchFamily="50" charset="-128"/>
              </a:rPr>
              <a:t>）</a:t>
            </a:r>
            <a:r>
              <a:rPr lang="da-DK" altLang="ja-JP" sz="1050" b="0" i="0" u="none" strike="noStrike" baseline="0" dirty="0">
                <a:latin typeface="Meiryo UI" panose="020B0604030504040204" pitchFamily="50" charset="-128"/>
                <a:ea typeface="Meiryo UI" panose="020B0604030504040204" pitchFamily="50" charset="-128"/>
              </a:rPr>
              <a:t>: 2273-2284, 2021</a:t>
            </a:r>
            <a:endParaRPr lang="ja-JP" altLang="en-US" sz="1000" dirty="0">
              <a:latin typeface="Meiryo UI" panose="020B0604030504040204" pitchFamily="50" charset="-128"/>
              <a:ea typeface="Meiryo UI" panose="020B0604030504040204" pitchFamily="50" charset="-128"/>
            </a:endParaRPr>
          </a:p>
        </p:txBody>
      </p:sp>
      <p:graphicFrame>
        <p:nvGraphicFramePr>
          <p:cNvPr id="7" name="表 6">
            <a:extLst>
              <a:ext uri="{FF2B5EF4-FFF2-40B4-BE49-F238E27FC236}">
                <a16:creationId xmlns:a16="http://schemas.microsoft.com/office/drawing/2014/main" id="{2B56D436-5FEA-DE73-CF85-7EC3F0959FC0}"/>
              </a:ext>
            </a:extLst>
          </p:cNvPr>
          <p:cNvGraphicFramePr>
            <a:graphicFrameLocks noGrp="1"/>
          </p:cNvGraphicFramePr>
          <p:nvPr>
            <p:extLst>
              <p:ext uri="{D42A27DB-BD31-4B8C-83A1-F6EECF244321}">
                <p14:modId xmlns:p14="http://schemas.microsoft.com/office/powerpoint/2010/main" val="3563831540"/>
              </p:ext>
            </p:extLst>
          </p:nvPr>
        </p:nvGraphicFramePr>
        <p:xfrm>
          <a:off x="475200" y="1132293"/>
          <a:ext cx="4096800" cy="5382000"/>
        </p:xfrm>
        <a:graphic>
          <a:graphicData uri="http://schemas.openxmlformats.org/drawingml/2006/table">
            <a:tbl>
              <a:tblPr>
                <a:tableStyleId>{5C22544A-7EE6-4342-B048-85BDC9FD1C3A}</a:tableStyleId>
              </a:tblPr>
              <a:tblGrid>
                <a:gridCol w="1800000">
                  <a:extLst>
                    <a:ext uri="{9D8B030D-6E8A-4147-A177-3AD203B41FA5}">
                      <a16:colId xmlns:a16="http://schemas.microsoft.com/office/drawing/2014/main" val="1518154883"/>
                    </a:ext>
                  </a:extLst>
                </a:gridCol>
                <a:gridCol w="792000">
                  <a:extLst>
                    <a:ext uri="{9D8B030D-6E8A-4147-A177-3AD203B41FA5}">
                      <a16:colId xmlns:a16="http://schemas.microsoft.com/office/drawing/2014/main" val="2789287122"/>
                    </a:ext>
                  </a:extLst>
                </a:gridCol>
                <a:gridCol w="792000">
                  <a:extLst>
                    <a:ext uri="{9D8B030D-6E8A-4147-A177-3AD203B41FA5}">
                      <a16:colId xmlns:a16="http://schemas.microsoft.com/office/drawing/2014/main" val="3443420532"/>
                    </a:ext>
                  </a:extLst>
                </a:gridCol>
                <a:gridCol w="712800">
                  <a:extLst>
                    <a:ext uri="{9D8B030D-6E8A-4147-A177-3AD203B41FA5}">
                      <a16:colId xmlns:a16="http://schemas.microsoft.com/office/drawing/2014/main" val="3753335174"/>
                    </a:ext>
                  </a:extLst>
                </a:gridCol>
              </a:tblGrid>
              <a:tr h="468000">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tc>
                  <a:txBody>
                    <a:bodyPr/>
                    <a:lstStyle/>
                    <a:p>
                      <a:pPr algn="ctr" fontAlgn="ctr"/>
                      <a:r>
                        <a:rPr lang="en-US" altLang="ja-JP" sz="1100" b="1" u="none" strike="noStrike" dirty="0">
                          <a:effectLst/>
                          <a:latin typeface="Meiryo UI" panose="020B0604030504040204" pitchFamily="50" charset="-128"/>
                          <a:ea typeface="Meiryo UI" panose="020B0604030504040204" pitchFamily="50" charset="-128"/>
                        </a:rPr>
                        <a:t>CGM</a:t>
                      </a:r>
                      <a:r>
                        <a:rPr lang="ja-JP" altLang="en-US" sz="1100" b="1" u="none" strike="noStrike" dirty="0">
                          <a:effectLst/>
                          <a:latin typeface="Meiryo UI" panose="020B0604030504040204" pitchFamily="50" charset="-128"/>
                          <a:ea typeface="Meiryo UI" panose="020B0604030504040204" pitchFamily="50" charset="-128"/>
                        </a:rPr>
                        <a:t>群</a:t>
                      </a:r>
                      <a:endParaRPr lang="en-US" altLang="ja-JP" sz="1100" b="1" u="none" strike="noStrike" dirty="0">
                        <a:effectLst/>
                        <a:latin typeface="Meiryo UI" panose="020B0604030504040204" pitchFamily="50" charset="-128"/>
                        <a:ea typeface="Meiryo UI" panose="020B0604030504040204" pitchFamily="50" charset="-128"/>
                      </a:endParaRPr>
                    </a:p>
                    <a:p>
                      <a:pPr algn="ctr" fontAlgn="ctr"/>
                      <a:r>
                        <a:rPr lang="en-US" altLang="ja-JP" sz="900" b="1" i="0" u="none" strike="noStrike" dirty="0">
                          <a:solidFill>
                            <a:srgbClr val="000000"/>
                          </a:solidFill>
                          <a:effectLst/>
                          <a:latin typeface="Meiryo UI" panose="020B0604030504040204" pitchFamily="50" charset="-128"/>
                          <a:ea typeface="Meiryo UI" panose="020B0604030504040204" pitchFamily="50" charset="-128"/>
                        </a:rPr>
                        <a:t>(n=344)</a:t>
                      </a: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A3BCE2"/>
                    </a:solidFill>
                  </a:tcPr>
                </a:tc>
                <a:tc>
                  <a:txBody>
                    <a:bodyPr/>
                    <a:lstStyle/>
                    <a:p>
                      <a:pPr algn="ctr" fontAlgn="ct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対照群</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p>
                      <a:pPr algn="ctr" fontAlgn="ctr"/>
                      <a:r>
                        <a:rPr lang="en-US" altLang="ja-JP" sz="900" b="1" i="0" u="none" strike="noStrike" dirty="0">
                          <a:solidFill>
                            <a:srgbClr val="000000"/>
                          </a:solidFill>
                          <a:effectLst/>
                          <a:latin typeface="Meiryo UI" panose="020B0604030504040204" pitchFamily="50" charset="-128"/>
                          <a:ea typeface="Meiryo UI" panose="020B0604030504040204" pitchFamily="50" charset="-128"/>
                        </a:rPr>
                        <a:t>(n=35,736)</a:t>
                      </a:r>
                      <a:endParaRPr lang="ja-JP" altLang="en-US" sz="900" b="1"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1B25F"/>
                    </a:solidFill>
                  </a:tcPr>
                </a:tc>
                <a:tc>
                  <a:txBody>
                    <a:bodyPr/>
                    <a:lstStyle/>
                    <a:p>
                      <a:pPr algn="ctr" fontAlgn="ct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標準化差</a:t>
                      </a:r>
                      <a:r>
                        <a:rPr kumimoji="1" lang="en-US" altLang="ja-JP" sz="1000" b="1" i="0" u="none" strike="noStrike" kern="1200" baseline="30000" dirty="0">
                          <a:solidFill>
                            <a:schemeClr val="dk1"/>
                          </a:solidFill>
                          <a:latin typeface="Meiryo UI" panose="020B0604030504040204" pitchFamily="50" charset="-128"/>
                          <a:ea typeface="Meiryo UI" panose="020B0604030504040204" pitchFamily="50" charset="-128"/>
                          <a:cs typeface="+mn-cs"/>
                        </a:rPr>
                        <a:t>†</a:t>
                      </a:r>
                      <a:endParaRPr lang="ja-JP" altLang="en-US" sz="1000" b="1"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DDCD6"/>
                    </a:solidFill>
                  </a:tcPr>
                </a:tc>
                <a:extLst>
                  <a:ext uri="{0D108BD9-81ED-4DB2-BD59-A6C34878D82A}">
                    <a16:rowId xmlns:a16="http://schemas.microsoft.com/office/drawing/2014/main" val="969976773"/>
                  </a:ext>
                </a:extLst>
              </a:tr>
              <a:tr h="234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年齢</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歳</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、平均値</a:t>
                      </a:r>
                      <a:r>
                        <a:rPr lang="en-US" altLang="ja-JP" sz="1100" b="1" u="none" strike="noStrike" dirty="0">
                          <a:effectLst/>
                          <a:latin typeface="Meiryo UI" panose="020B0604030504040204" pitchFamily="50" charset="-128"/>
                          <a:ea typeface="Meiryo UI" panose="020B0604030504040204" pitchFamily="50" charset="-128"/>
                        </a:rPr>
                        <a:t>(SD)</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89342"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59.3(14.7)</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61.0(13.2)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-0.12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618193701"/>
                  </a:ext>
                </a:extLst>
              </a:tr>
              <a:tr h="468000">
                <a:tc>
                  <a:txBody>
                    <a:bodyPr/>
                    <a:lstStyle/>
                    <a:p>
                      <a:pPr algn="l" fontAlgn="ctr"/>
                      <a:r>
                        <a:rPr lang="zh-TW" altLang="en-US" sz="1100" b="1" u="none" strike="noStrike" dirty="0">
                          <a:effectLst/>
                          <a:latin typeface="Meiryo UI" panose="020B0604030504040204" pitchFamily="50" charset="-128"/>
                          <a:ea typeface="Meiryo UI" panose="020B0604030504040204" pitchFamily="50" charset="-128"/>
                        </a:rPr>
                        <a:t>糖尿病罹病期間</a:t>
                      </a:r>
                      <a:r>
                        <a:rPr lang="en-US" altLang="zh-TW" sz="1100" b="1" u="none" strike="noStrike" dirty="0">
                          <a:effectLst/>
                          <a:latin typeface="Meiryo UI" panose="020B0604030504040204" pitchFamily="50" charset="-128"/>
                          <a:ea typeface="Meiryo UI" panose="020B0604030504040204" pitchFamily="50" charset="-128"/>
                        </a:rPr>
                        <a:t>(</a:t>
                      </a:r>
                      <a:r>
                        <a:rPr lang="zh-TW" altLang="en-US" sz="1100" b="1" u="none" strike="noStrike" dirty="0">
                          <a:effectLst/>
                          <a:latin typeface="Meiryo UI" panose="020B0604030504040204" pitchFamily="50" charset="-128"/>
                          <a:ea typeface="Meiryo UI" panose="020B0604030504040204" pitchFamily="50" charset="-128"/>
                        </a:rPr>
                        <a:t>年</a:t>
                      </a:r>
                      <a:r>
                        <a:rPr lang="en-US" altLang="zh-TW"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a:t>
                      </a:r>
                      <a:endParaRPr lang="en-US" altLang="ja-JP" sz="1100" b="1" u="none" strike="noStrike" dirty="0">
                        <a:effectLst/>
                        <a:latin typeface="Meiryo UI" panose="020B0604030504040204" pitchFamily="50" charset="-128"/>
                        <a:ea typeface="Meiryo UI" panose="020B0604030504040204" pitchFamily="50" charset="-128"/>
                      </a:endParaRPr>
                    </a:p>
                    <a:p>
                      <a:pPr algn="l" fontAlgn="ctr"/>
                      <a:r>
                        <a:rPr lang="ja-JP" altLang="en-US" sz="1100" b="1" u="none" strike="noStrike" dirty="0">
                          <a:effectLst/>
                          <a:latin typeface="Meiryo UI" panose="020B0604030504040204" pitchFamily="50" charset="-128"/>
                          <a:ea typeface="Meiryo UI" panose="020B0604030504040204" pitchFamily="50" charset="-128"/>
                        </a:rPr>
                        <a:t>平均値</a:t>
                      </a:r>
                      <a:r>
                        <a:rPr lang="en-US" altLang="ja-JP" sz="1100" b="1" u="none" strike="noStrike" dirty="0">
                          <a:effectLst/>
                          <a:latin typeface="Meiryo UI" panose="020B0604030504040204" pitchFamily="50" charset="-128"/>
                          <a:ea typeface="Meiryo UI" panose="020B0604030504040204" pitchFamily="50" charset="-128"/>
                        </a:rPr>
                        <a:t>(SD)</a:t>
                      </a:r>
                      <a:endParaRPr lang="en-US" altLang="zh-TW" sz="1100" b="1" i="0" u="none" strike="noStrike" dirty="0">
                        <a:solidFill>
                          <a:srgbClr val="000000"/>
                        </a:solidFill>
                        <a:effectLst/>
                        <a:latin typeface="Meiryo UI" panose="020B0604030504040204" pitchFamily="50" charset="-128"/>
                        <a:ea typeface="Meiryo UI" panose="020B0604030504040204" pitchFamily="50" charset="-128"/>
                      </a:endParaRPr>
                    </a:p>
                  </a:txBody>
                  <a:tcPr marL="89342"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17.0(10.9)</a:t>
                      </a:r>
                      <a:endParaRPr lang="en-US" altLang="zh-TW" sz="1100" b="1"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17.2(10.4)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2629533044"/>
                  </a:ext>
                </a:extLst>
              </a:tr>
              <a:tr h="234000">
                <a:tc gridSpan="4">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低血糖リスクスコア</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85098" marR="850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extLst>
                  <a:ext uri="{0D108BD9-81ED-4DB2-BD59-A6C34878D82A}">
                    <a16:rowId xmlns:a16="http://schemas.microsoft.com/office/drawing/2014/main" val="873868829"/>
                  </a:ext>
                </a:extLst>
              </a:tr>
              <a:tr h="234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　低</a:t>
                      </a:r>
                      <a:r>
                        <a:rPr lang="en-US" altLang="ja-JP" sz="1100" b="1" u="none" strike="noStrike" dirty="0">
                          <a:effectLst/>
                          <a:latin typeface="Meiryo UI" panose="020B0604030504040204" pitchFamily="50" charset="-128"/>
                          <a:ea typeface="Meiryo UI" panose="020B0604030504040204" pitchFamily="50" charset="-128"/>
                        </a:rPr>
                        <a:t>(&lt;1%)</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140400"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63.3</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66.0</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287074078"/>
                  </a:ext>
                </a:extLst>
              </a:tr>
              <a:tr h="234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　中</a:t>
                      </a:r>
                      <a:r>
                        <a:rPr lang="en-US" altLang="ja-JP" sz="1100" b="1" u="none" strike="noStrike" dirty="0">
                          <a:effectLst/>
                          <a:latin typeface="Meiryo UI" panose="020B0604030504040204" pitchFamily="50" charset="-128"/>
                          <a:ea typeface="Meiryo UI" panose="020B0604030504040204" pitchFamily="50" charset="-128"/>
                        </a:rPr>
                        <a:t>(1-5%)</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140400"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14.1</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16.2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4202492889"/>
                  </a:ext>
                </a:extLst>
              </a:tr>
              <a:tr h="234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　高</a:t>
                      </a:r>
                      <a:r>
                        <a:rPr lang="en-US" altLang="ja-JP" sz="1100" b="1" u="none" strike="noStrike" dirty="0">
                          <a:effectLst/>
                          <a:latin typeface="Meiryo UI" panose="020B0604030504040204" pitchFamily="50" charset="-128"/>
                          <a:ea typeface="Meiryo UI" panose="020B0604030504040204" pitchFamily="50" charset="-128"/>
                        </a:rPr>
                        <a:t>(&gt;5%)</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140400"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22.6</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17.8</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0.12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1346097459"/>
                  </a:ext>
                </a:extLst>
              </a:tr>
              <a:tr h="234000">
                <a:tc gridSpan="4">
                  <a:txBody>
                    <a:bodyPr/>
                    <a:lstStyle/>
                    <a:p>
                      <a:pPr algn="l" fontAlgn="ct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人種</a:t>
                      </a: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a:t>
                      </a: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民族</a:t>
                      </a:r>
                    </a:p>
                  </a:txBody>
                  <a:tcPr marL="90000" marR="4303" marT="430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pPr algn="ctr" fontAlgn="ct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4624" marR="4624" marT="462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DF0E7"/>
                    </a:solidFill>
                  </a:tcPr>
                </a:tc>
                <a:tc hMerge="1">
                  <a:txBody>
                    <a:bodyPr/>
                    <a:lstStyle/>
                    <a:p>
                      <a:pPr algn="ctr" fontAlgn="ct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4624" marR="4624" marT="462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13988130"/>
                  </a:ext>
                </a:extLst>
              </a:tr>
              <a:tr h="234000">
                <a:tc>
                  <a:txBody>
                    <a:bodyPr/>
                    <a:lstStyle/>
                    <a:p>
                      <a:pPr algn="l" fontAlgn="ct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　白人</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140400"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57.6</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5FB"/>
                    </a:solidFill>
                  </a:tcPr>
                </a:tc>
                <a:tc>
                  <a:txBody>
                    <a:bodyPr/>
                    <a:lstStyle/>
                    <a:p>
                      <a:pPr algn="ctr" fontAlgn="ct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53.8</a:t>
                      </a: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0.08</a:t>
                      </a: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1265243382"/>
                  </a:ext>
                </a:extLst>
              </a:tr>
              <a:tr h="234000">
                <a:tc>
                  <a:txBody>
                    <a:bodyPr/>
                    <a:lstStyle/>
                    <a:p>
                      <a:pPr algn="l" fontAlgn="ct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　ヒスパニック</a:t>
                      </a:r>
                    </a:p>
                  </a:txBody>
                  <a:tcPr marL="140400"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9.1</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5FB"/>
                    </a:solidFill>
                  </a:tcPr>
                </a:tc>
                <a:tc>
                  <a:txBody>
                    <a:bodyPr/>
                    <a:lstStyle/>
                    <a:p>
                      <a:pPr algn="ctr" fontAlgn="ct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12.5</a:t>
                      </a: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-0.11</a:t>
                      </a: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1712320686"/>
                  </a:ext>
                </a:extLst>
              </a:tr>
              <a:tr h="234000">
                <a:tc>
                  <a:txBody>
                    <a:bodyPr/>
                    <a:lstStyle/>
                    <a:p>
                      <a:pPr algn="l" fontAlgn="ct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　黒人</a:t>
                      </a:r>
                    </a:p>
                  </a:txBody>
                  <a:tcPr marL="140400"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9.5</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5FB"/>
                    </a:solidFill>
                  </a:tcPr>
                </a:tc>
                <a:tc>
                  <a:txBody>
                    <a:bodyPr/>
                    <a:lstStyle/>
                    <a:p>
                      <a:pPr algn="ctr" fontAlgn="ct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8.7</a:t>
                      </a: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0.03</a:t>
                      </a: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1954105096"/>
                  </a:ext>
                </a:extLst>
              </a:tr>
              <a:tr h="234000">
                <a:tc>
                  <a:txBody>
                    <a:bodyPr/>
                    <a:lstStyle/>
                    <a:p>
                      <a:pPr algn="l" fontAlgn="ct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　アジア人</a:t>
                      </a:r>
                    </a:p>
                  </a:txBody>
                  <a:tcPr marL="140400"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16.7</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5FB"/>
                    </a:solidFill>
                  </a:tcPr>
                </a:tc>
                <a:tc>
                  <a:txBody>
                    <a:bodyPr/>
                    <a:lstStyle/>
                    <a:p>
                      <a:pPr algn="ctr" fontAlgn="ct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17.7</a:t>
                      </a: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-0.03</a:t>
                      </a: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2036295412"/>
                  </a:ext>
                </a:extLst>
              </a:tr>
              <a:tr h="234000">
                <a:tc>
                  <a:txBody>
                    <a:bodyPr/>
                    <a:lstStyle/>
                    <a:p>
                      <a:pPr algn="l" fontAlgn="ct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　多人種</a:t>
                      </a:r>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a:t>
                      </a: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多民族</a:t>
                      </a:r>
                    </a:p>
                  </a:txBody>
                  <a:tcPr marL="140400"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4.8.3</a:t>
                      </a:r>
                      <a:r>
                        <a:rPr kumimoji="1" lang="en-US" altLang="ja-JP" sz="900" b="1" i="0" u="none" strike="noStrike" kern="1200" baseline="30000" dirty="0">
                          <a:solidFill>
                            <a:schemeClr val="dk1"/>
                          </a:solidFill>
                          <a:latin typeface="Meiryo UI" panose="020B0604030504040204" pitchFamily="50" charset="-128"/>
                          <a:ea typeface="Meiryo UI" panose="020B0604030504040204" pitchFamily="50" charset="-128"/>
                          <a:cs typeface="+mn-cs"/>
                        </a:rPr>
                        <a:t>††</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5FB"/>
                    </a:solidFill>
                  </a:tcPr>
                </a:tc>
                <a:tc>
                  <a:txBody>
                    <a:bodyPr/>
                    <a:lstStyle/>
                    <a:p>
                      <a:pPr algn="ctr" fontAlgn="ct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4.3.9</a:t>
                      </a:r>
                      <a:r>
                        <a:rPr kumimoji="1" lang="en-US" altLang="ja-JP" sz="900" b="1" i="0" u="none" strike="noStrike" kern="1200" baseline="30000" dirty="0">
                          <a:solidFill>
                            <a:schemeClr val="dk1"/>
                          </a:solidFill>
                          <a:latin typeface="Meiryo UI" panose="020B0604030504040204" pitchFamily="50" charset="-128"/>
                          <a:ea typeface="Meiryo UI" panose="020B0604030504040204" pitchFamily="50" charset="-128"/>
                          <a:cs typeface="+mn-cs"/>
                        </a:rPr>
                        <a:t>††</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0.03</a:t>
                      </a: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2395706767"/>
                  </a:ext>
                </a:extLst>
              </a:tr>
              <a:tr h="234000">
                <a:tc>
                  <a:txBody>
                    <a:bodyPr/>
                    <a:lstStyle/>
                    <a:p>
                      <a:pPr algn="l" fontAlgn="ct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　その他</a:t>
                      </a:r>
                    </a:p>
                  </a:txBody>
                  <a:tcPr marL="140400"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0</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5FB"/>
                    </a:solidFill>
                  </a:tcPr>
                </a:tc>
                <a:tc>
                  <a:txBody>
                    <a:bodyPr/>
                    <a:lstStyle/>
                    <a:p>
                      <a:pPr algn="ctr" fontAlgn="ct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1.1</a:t>
                      </a: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-0.15</a:t>
                      </a: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672380344"/>
                  </a:ext>
                </a:extLst>
              </a:tr>
              <a:tr h="234000">
                <a:tc>
                  <a:txBody>
                    <a:bodyPr/>
                    <a:lstStyle/>
                    <a:p>
                      <a:pPr algn="l" fontAlgn="ct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　不明</a:t>
                      </a:r>
                    </a:p>
                  </a:txBody>
                  <a:tcPr marL="140400"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2.3</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5FB"/>
                    </a:solidFill>
                  </a:tcPr>
                </a:tc>
                <a:tc>
                  <a:txBody>
                    <a:bodyPr/>
                    <a:lstStyle/>
                    <a:p>
                      <a:pPr algn="ctr" fontAlgn="ct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1.9</a:t>
                      </a: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0.03</a:t>
                      </a: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4138584696"/>
                  </a:ext>
                </a:extLst>
              </a:tr>
              <a:tr h="234000">
                <a:tc gridSpan="4">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インスリン製剤の種類</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85098" marR="850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DF0E7"/>
                    </a:solid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5699511"/>
                  </a:ext>
                </a:extLst>
              </a:tr>
              <a:tr h="234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　持効型インスリン</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140400"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62.3</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56.7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0.11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659321872"/>
                  </a:ext>
                </a:extLst>
              </a:tr>
              <a:tr h="234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　中間型インスリン</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140400"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42.7</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42.9</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1989464332"/>
                  </a:ext>
                </a:extLst>
              </a:tr>
              <a:tr h="234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　超速効型インスリン</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140400"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77.8</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71.4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0.15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1532382089"/>
                  </a:ext>
                </a:extLst>
              </a:tr>
              <a:tr h="234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　速効型インスリン</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140400"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24.5</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23.5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2058120781"/>
                  </a:ext>
                </a:extLst>
              </a:tr>
              <a:tr h="234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　混合型インスリン</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140400"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4.6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399769709"/>
                  </a:ext>
                </a:extLst>
              </a:tr>
            </a:tbl>
          </a:graphicData>
        </a:graphic>
      </p:graphicFrame>
      <p:graphicFrame>
        <p:nvGraphicFramePr>
          <p:cNvPr id="9" name="表 8">
            <a:extLst>
              <a:ext uri="{FF2B5EF4-FFF2-40B4-BE49-F238E27FC236}">
                <a16:creationId xmlns:a16="http://schemas.microsoft.com/office/drawing/2014/main" id="{E492D114-4FEC-88D2-190A-0F13843A243F}"/>
              </a:ext>
            </a:extLst>
          </p:cNvPr>
          <p:cNvGraphicFramePr>
            <a:graphicFrameLocks noGrp="1"/>
          </p:cNvGraphicFramePr>
          <p:nvPr>
            <p:extLst>
              <p:ext uri="{D42A27DB-BD31-4B8C-83A1-F6EECF244321}">
                <p14:modId xmlns:p14="http://schemas.microsoft.com/office/powerpoint/2010/main" val="3673273718"/>
              </p:ext>
            </p:extLst>
          </p:nvPr>
        </p:nvGraphicFramePr>
        <p:xfrm>
          <a:off x="4572000" y="1132293"/>
          <a:ext cx="4096800" cy="4212000"/>
        </p:xfrm>
        <a:graphic>
          <a:graphicData uri="http://schemas.openxmlformats.org/drawingml/2006/table">
            <a:tbl>
              <a:tblPr>
                <a:tableStyleId>{5C22544A-7EE6-4342-B048-85BDC9FD1C3A}</a:tableStyleId>
              </a:tblPr>
              <a:tblGrid>
                <a:gridCol w="1800000">
                  <a:extLst>
                    <a:ext uri="{9D8B030D-6E8A-4147-A177-3AD203B41FA5}">
                      <a16:colId xmlns:a16="http://schemas.microsoft.com/office/drawing/2014/main" val="1518154883"/>
                    </a:ext>
                  </a:extLst>
                </a:gridCol>
                <a:gridCol w="792000">
                  <a:extLst>
                    <a:ext uri="{9D8B030D-6E8A-4147-A177-3AD203B41FA5}">
                      <a16:colId xmlns:a16="http://schemas.microsoft.com/office/drawing/2014/main" val="3208767808"/>
                    </a:ext>
                  </a:extLst>
                </a:gridCol>
                <a:gridCol w="792000">
                  <a:extLst>
                    <a:ext uri="{9D8B030D-6E8A-4147-A177-3AD203B41FA5}">
                      <a16:colId xmlns:a16="http://schemas.microsoft.com/office/drawing/2014/main" val="3443420532"/>
                    </a:ext>
                  </a:extLst>
                </a:gridCol>
                <a:gridCol w="712800">
                  <a:extLst>
                    <a:ext uri="{9D8B030D-6E8A-4147-A177-3AD203B41FA5}">
                      <a16:colId xmlns:a16="http://schemas.microsoft.com/office/drawing/2014/main" val="3753335174"/>
                    </a:ext>
                  </a:extLst>
                </a:gridCol>
              </a:tblGrid>
              <a:tr h="468000">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tc>
                  <a:txBody>
                    <a:bodyPr/>
                    <a:lstStyle/>
                    <a:p>
                      <a:pPr algn="ctr" fontAlgn="ctr"/>
                      <a:r>
                        <a:rPr lang="en-US" altLang="ja-JP" sz="1100" b="1" u="none" strike="noStrike" dirty="0">
                          <a:effectLst/>
                          <a:latin typeface="Meiryo UI" panose="020B0604030504040204" pitchFamily="50" charset="-128"/>
                          <a:ea typeface="Meiryo UI" panose="020B0604030504040204" pitchFamily="50" charset="-128"/>
                        </a:rPr>
                        <a:t>CGM</a:t>
                      </a:r>
                      <a:r>
                        <a:rPr lang="ja-JP" altLang="en-US" sz="1100" b="1" u="none" strike="noStrike" dirty="0">
                          <a:effectLst/>
                          <a:latin typeface="Meiryo UI" panose="020B0604030504040204" pitchFamily="50" charset="-128"/>
                          <a:ea typeface="Meiryo UI" panose="020B0604030504040204" pitchFamily="50" charset="-128"/>
                        </a:rPr>
                        <a:t>群</a:t>
                      </a:r>
                      <a:endParaRPr lang="en-US" altLang="ja-JP" sz="1100" b="1" u="none" strike="noStrike" dirty="0">
                        <a:effectLst/>
                        <a:latin typeface="Meiryo UI" panose="020B0604030504040204" pitchFamily="50" charset="-128"/>
                        <a:ea typeface="Meiryo UI" panose="020B0604030504040204" pitchFamily="50" charset="-128"/>
                      </a:endParaRPr>
                    </a:p>
                    <a:p>
                      <a:pPr algn="ctr" fontAlgn="ctr"/>
                      <a:r>
                        <a:rPr lang="en-US" altLang="ja-JP" sz="900" b="1" i="0" u="none" strike="noStrike" dirty="0">
                          <a:solidFill>
                            <a:srgbClr val="000000"/>
                          </a:solidFill>
                          <a:effectLst/>
                          <a:latin typeface="Meiryo UI" panose="020B0604030504040204" pitchFamily="50" charset="-128"/>
                          <a:ea typeface="Meiryo UI" panose="020B0604030504040204" pitchFamily="50" charset="-128"/>
                        </a:rPr>
                        <a:t>(n=344)</a:t>
                      </a:r>
                      <a:endParaRPr lang="ja-JP" altLang="en-US" sz="900" b="1"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A3BCE2"/>
                    </a:solidFill>
                  </a:tcPr>
                </a:tc>
                <a:tc>
                  <a:txBody>
                    <a:bodyPr/>
                    <a:lstStyle/>
                    <a:p>
                      <a:pPr algn="ctr" fontAlgn="ct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対照群</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p>
                      <a:pPr algn="ctr" fontAlgn="ctr"/>
                      <a:r>
                        <a:rPr lang="en-US" altLang="ja-JP" sz="900" b="1" i="0" u="none" strike="noStrike" dirty="0">
                          <a:solidFill>
                            <a:srgbClr val="000000"/>
                          </a:solidFill>
                          <a:effectLst/>
                          <a:latin typeface="Meiryo UI" panose="020B0604030504040204" pitchFamily="50" charset="-128"/>
                          <a:ea typeface="Meiryo UI" panose="020B0604030504040204" pitchFamily="50" charset="-128"/>
                        </a:rPr>
                        <a:t>(n=35,736)</a:t>
                      </a:r>
                      <a:endParaRPr lang="ja-JP" altLang="en-US" sz="900" b="1"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1B25F"/>
                    </a:solidFill>
                  </a:tcPr>
                </a:tc>
                <a:tc>
                  <a:txBody>
                    <a:bodyPr/>
                    <a:lstStyle/>
                    <a:p>
                      <a:pPr algn="ctr" fontAlgn="ct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標準化差</a:t>
                      </a:r>
                      <a:r>
                        <a:rPr kumimoji="1" lang="en-US" altLang="ja-JP" sz="1000" b="1" i="0" u="none" strike="noStrike" kern="1200" baseline="30000" dirty="0">
                          <a:solidFill>
                            <a:schemeClr val="dk1"/>
                          </a:solidFill>
                          <a:latin typeface="Meiryo UI" panose="020B0604030504040204" pitchFamily="50" charset="-128"/>
                          <a:ea typeface="Meiryo UI" panose="020B0604030504040204" pitchFamily="50" charset="-128"/>
                          <a:cs typeface="+mn-cs"/>
                        </a:rPr>
                        <a:t>†</a:t>
                      </a:r>
                      <a:endParaRPr lang="ja-JP" altLang="en-US" sz="1000" b="1" i="0" u="none" strike="noStrike" dirty="0">
                        <a:solidFill>
                          <a:srgbClr val="000000"/>
                        </a:solidFill>
                        <a:effectLst/>
                        <a:latin typeface="Meiryo UI" panose="020B0604030504040204" pitchFamily="50" charset="-128"/>
                        <a:ea typeface="Meiryo UI" panose="020B0604030504040204" pitchFamily="50" charset="-128"/>
                      </a:endParaRPr>
                    </a:p>
                  </a:txBody>
                  <a:tcPr marL="5737" marR="5737" marT="573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DDCD6"/>
                    </a:solidFill>
                  </a:tcPr>
                </a:tc>
                <a:extLst>
                  <a:ext uri="{0D108BD9-81ED-4DB2-BD59-A6C34878D82A}">
                    <a16:rowId xmlns:a16="http://schemas.microsoft.com/office/drawing/2014/main" val="969976773"/>
                  </a:ext>
                </a:extLst>
              </a:tr>
              <a:tr h="234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グルカゴン製剤</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89342"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17.4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17.4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0</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618193701"/>
                  </a:ext>
                </a:extLst>
              </a:tr>
              <a:tr h="234000">
                <a:tc gridSpan="4">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インスリン投与法</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85098" marR="850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DF0E7"/>
                    </a:solid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29533044"/>
                  </a:ext>
                </a:extLst>
              </a:tr>
              <a:tr h="234000">
                <a:tc>
                  <a:txBody>
                    <a:bodyPr/>
                    <a:lstStyle/>
                    <a:p>
                      <a:pPr algn="l" fontAlgn="ct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　ペン</a:t>
                      </a:r>
                    </a:p>
                  </a:txBody>
                  <a:tcPr marL="140400"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56.6</a:t>
                      </a: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49.1</a:t>
                      </a: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0.15</a:t>
                      </a: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3270937977"/>
                  </a:ext>
                </a:extLst>
              </a:tr>
              <a:tr h="234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　ポンプ</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140400" marR="530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6.8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6.8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287074078"/>
                  </a:ext>
                </a:extLst>
              </a:tr>
              <a:tr h="234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注射回数≧</a:t>
                      </a:r>
                      <a:r>
                        <a:rPr lang="en-US" altLang="ja-JP" sz="1100" b="1" u="none" strike="noStrike" dirty="0">
                          <a:effectLst/>
                          <a:latin typeface="Meiryo UI" panose="020B0604030504040204" pitchFamily="50" charset="-128"/>
                          <a:ea typeface="Meiryo UI" panose="020B0604030504040204" pitchFamily="50" charset="-128"/>
                        </a:rPr>
                        <a:t>3</a:t>
                      </a:r>
                      <a:r>
                        <a:rPr lang="ja-JP" altLang="en-US" sz="1100" b="1" u="none" strike="noStrike" dirty="0">
                          <a:effectLst/>
                          <a:latin typeface="Meiryo UI" panose="020B0604030504040204" pitchFamily="50" charset="-128"/>
                          <a:ea typeface="Meiryo UI" panose="020B0604030504040204" pitchFamily="50" charset="-128"/>
                        </a:rPr>
                        <a:t>回</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日</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89342"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18.4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21.6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4202492889"/>
                  </a:ext>
                </a:extLst>
              </a:tr>
              <a:tr h="234000">
                <a:tc gridSpan="4">
                  <a:txBody>
                    <a:bodyPr/>
                    <a:lstStyle/>
                    <a:p>
                      <a:pPr algn="l" fontAlgn="ctr"/>
                      <a:r>
                        <a:rPr lang="zh-TW" altLang="en-US" sz="1100" b="1" u="none" strike="noStrike" dirty="0">
                          <a:effectLst/>
                          <a:latin typeface="Meiryo UI" panose="020B0604030504040204" pitchFamily="50" charset="-128"/>
                          <a:ea typeface="Meiryo UI" panose="020B0604030504040204" pitchFamily="50" charset="-128"/>
                        </a:rPr>
                        <a:t>自己血糖測定</a:t>
                      </a:r>
                      <a:endParaRPr lang="zh-TW"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85098" marR="850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DF0E7"/>
                    </a:solid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6097459"/>
                  </a:ext>
                </a:extLst>
              </a:tr>
              <a:tr h="234000">
                <a:tc>
                  <a:txBody>
                    <a:bodyPr/>
                    <a:lstStyle/>
                    <a:p>
                      <a:pPr algn="l" fontAlgn="ctr"/>
                      <a:r>
                        <a:rPr lang="en-US" altLang="ja-JP" sz="1100" b="1" u="none" strike="noStrike" dirty="0">
                          <a:effectLst/>
                          <a:latin typeface="Meiryo UI" panose="020B0604030504040204" pitchFamily="50" charset="-128"/>
                          <a:ea typeface="Meiryo UI" panose="020B0604030504040204" pitchFamily="50" charset="-128"/>
                        </a:rPr>
                        <a:t>&lt;1</a:t>
                      </a:r>
                      <a:r>
                        <a:rPr lang="ja-JP" altLang="en-US" sz="1100" b="1" u="none" strike="noStrike" dirty="0">
                          <a:effectLst/>
                          <a:latin typeface="Meiryo UI" panose="020B0604030504040204" pitchFamily="50" charset="-128"/>
                          <a:ea typeface="Meiryo UI" panose="020B0604030504040204" pitchFamily="50" charset="-128"/>
                        </a:rPr>
                        <a:t>回</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日</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89342"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3.5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4.0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2213988130"/>
                  </a:ext>
                </a:extLst>
              </a:tr>
              <a:tr h="234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a:t>
                      </a:r>
                      <a:r>
                        <a:rPr lang="en-US" altLang="ja-JP" sz="1100" b="1" u="none" strike="noStrike" dirty="0">
                          <a:effectLst/>
                          <a:latin typeface="Meiryo UI" panose="020B0604030504040204" pitchFamily="50" charset="-128"/>
                          <a:ea typeface="Meiryo UI" panose="020B0604030504040204" pitchFamily="50" charset="-128"/>
                        </a:rPr>
                        <a:t>1</a:t>
                      </a:r>
                      <a:r>
                        <a:rPr lang="ja-JP" altLang="en-US" sz="1100" b="1" u="none" strike="noStrike" dirty="0">
                          <a:effectLst/>
                          <a:latin typeface="Meiryo UI" panose="020B0604030504040204" pitchFamily="50" charset="-128"/>
                          <a:ea typeface="Meiryo UI" panose="020B0604030504040204" pitchFamily="50" charset="-128"/>
                        </a:rPr>
                        <a:t>回</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日</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89342"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96.5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96.0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1265243382"/>
                  </a:ext>
                </a:extLst>
              </a:tr>
              <a:tr h="234000">
                <a:tc>
                  <a:txBody>
                    <a:bodyPr/>
                    <a:lstStyle/>
                    <a:p>
                      <a:pPr algn="l" fontAlgn="ctr"/>
                      <a:r>
                        <a:rPr lang="en-US" sz="1100" b="1" u="none" strike="noStrike" dirty="0">
                          <a:effectLst/>
                          <a:latin typeface="Meiryo UI" panose="020B0604030504040204" pitchFamily="50" charset="-128"/>
                          <a:ea typeface="Meiryo UI" panose="020B0604030504040204" pitchFamily="50" charset="-128"/>
                        </a:rPr>
                        <a:t>HbA1c(%)</a:t>
                      </a:r>
                      <a:r>
                        <a:rPr lang="ja-JP" altLang="en-US" sz="1100" b="1" u="none" strike="noStrike" dirty="0">
                          <a:effectLst/>
                          <a:latin typeface="Meiryo UI" panose="020B0604030504040204" pitchFamily="50" charset="-128"/>
                          <a:ea typeface="Meiryo UI" panose="020B0604030504040204" pitchFamily="50" charset="-128"/>
                        </a:rPr>
                        <a:t>、平均値</a:t>
                      </a:r>
                      <a:r>
                        <a:rPr lang="en-US" altLang="ja-JP" sz="1100" b="1" u="none" strike="noStrike" dirty="0">
                          <a:effectLst/>
                          <a:latin typeface="Meiryo UI" panose="020B0604030504040204" pitchFamily="50" charset="-128"/>
                          <a:ea typeface="Meiryo UI" panose="020B0604030504040204" pitchFamily="50" charset="-128"/>
                        </a:rPr>
                        <a:t>(SD)</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89342"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8.24(1.6)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8.08(1.5)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0.10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1712320686"/>
                  </a:ext>
                </a:extLst>
              </a:tr>
              <a:tr h="234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低血糖イベント</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89342"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7.2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7.8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1954105096"/>
                  </a:ext>
                </a:extLst>
              </a:tr>
              <a:tr h="234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高血糖イベント</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89342"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4.1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0.12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2036295412"/>
                  </a:ext>
                </a:extLst>
              </a:tr>
              <a:tr h="234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全ての救急外来受診</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89342"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40.1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40.9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2395706767"/>
                  </a:ext>
                </a:extLst>
              </a:tr>
              <a:tr h="234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全ての入院</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89342"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12.7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10.0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672380344"/>
                  </a:ext>
                </a:extLst>
              </a:tr>
              <a:tr h="234000">
                <a:tc gridSpan="4">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受診回数、平均値</a:t>
                      </a:r>
                      <a:r>
                        <a:rPr lang="en-US" altLang="ja-JP" sz="1100" b="1" u="none" strike="noStrike" dirty="0">
                          <a:effectLst/>
                          <a:latin typeface="Meiryo UI" panose="020B0604030504040204" pitchFamily="50" charset="-128"/>
                          <a:ea typeface="Meiryo UI" panose="020B0604030504040204" pitchFamily="50" charset="-128"/>
                        </a:rPr>
                        <a:t>(SD)</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85098" marR="850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DF0E7"/>
                    </a:solid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38584696"/>
                  </a:ext>
                </a:extLst>
              </a:tr>
              <a:tr h="234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　外来</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140400"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5.8(4.5)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5.8(4.3)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3405699511"/>
                  </a:ext>
                </a:extLst>
              </a:tr>
              <a:tr h="234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　電話受診</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140400"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5.6(6.4)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6.0(7.4)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5309" marR="5309" marT="530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extLst>
                  <a:ext uri="{0D108BD9-81ED-4DB2-BD59-A6C34878D82A}">
                    <a16:rowId xmlns:a16="http://schemas.microsoft.com/office/drawing/2014/main" val="659321872"/>
                  </a:ext>
                </a:extLst>
              </a:tr>
            </a:tbl>
          </a:graphicData>
        </a:graphic>
      </p:graphicFrame>
      <p:sp>
        <p:nvSpPr>
          <p:cNvPr id="10" name="テキスト ボックス 9">
            <a:extLst>
              <a:ext uri="{FF2B5EF4-FFF2-40B4-BE49-F238E27FC236}">
                <a16:creationId xmlns:a16="http://schemas.microsoft.com/office/drawing/2014/main" id="{4DC6AEB5-F350-03DD-6B8B-AE9BE0766126}"/>
              </a:ext>
            </a:extLst>
          </p:cNvPr>
          <p:cNvSpPr txBox="1"/>
          <p:nvPr/>
        </p:nvSpPr>
        <p:spPr>
          <a:xfrm>
            <a:off x="4598127" y="5606502"/>
            <a:ext cx="2699657" cy="430887"/>
          </a:xfrm>
          <a:prstGeom prst="rect">
            <a:avLst/>
          </a:prstGeom>
          <a:noFill/>
        </p:spPr>
        <p:txBody>
          <a:bodyPr wrap="square" rtlCol="0" anchor="ctr">
            <a:spAutoFit/>
          </a:bodyPr>
          <a:lstStyle/>
          <a:p>
            <a:r>
              <a:rPr kumimoji="1" lang="en-US" altLang="ja-JP" sz="1100" i="0" u="none" strike="noStrike" kern="1200" baseline="30000" dirty="0">
                <a:latin typeface="Meiryo UI" panose="020B0604030504040204" pitchFamily="50" charset="-128"/>
                <a:ea typeface="Meiryo UI" panose="020B0604030504040204" pitchFamily="50" charset="-128"/>
                <a:cs typeface="+mn-cs"/>
              </a:rPr>
              <a:t>†</a:t>
            </a:r>
            <a:r>
              <a:rPr kumimoji="1" lang="en-US" altLang="ja-JP" sz="1100" i="0" u="none" strike="noStrike" kern="1200" dirty="0">
                <a:latin typeface="Meiryo UI" panose="020B0604030504040204" pitchFamily="50" charset="-128"/>
                <a:ea typeface="Meiryo UI" panose="020B0604030504040204" pitchFamily="50" charset="-128"/>
                <a:cs typeface="+mn-cs"/>
              </a:rPr>
              <a:t>0.1</a:t>
            </a:r>
            <a:r>
              <a:rPr kumimoji="1" lang="ja-JP" altLang="en-US" sz="1100" i="0" u="none" strike="noStrike" kern="1200" dirty="0">
                <a:latin typeface="Meiryo UI" panose="020B0604030504040204" pitchFamily="50" charset="-128"/>
                <a:ea typeface="Meiryo UI" panose="020B0604030504040204" pitchFamily="50" charset="-128"/>
                <a:cs typeface="+mn-cs"/>
              </a:rPr>
              <a:t>未満</a:t>
            </a:r>
            <a:r>
              <a:rPr kumimoji="1" lang="en-US" altLang="ja-JP" sz="1100" i="0" u="none" strike="noStrike" kern="1200" dirty="0">
                <a:latin typeface="Meiryo UI" panose="020B0604030504040204" pitchFamily="50" charset="-128"/>
                <a:ea typeface="Meiryo UI" panose="020B0604030504040204" pitchFamily="50" charset="-128"/>
                <a:cs typeface="+mn-cs"/>
              </a:rPr>
              <a:t>=</a:t>
            </a:r>
            <a:r>
              <a:rPr kumimoji="1" lang="ja-JP" altLang="en-US" sz="1100" i="0" u="none" strike="noStrike" kern="1200" dirty="0">
                <a:latin typeface="Meiryo UI" panose="020B0604030504040204" pitchFamily="50" charset="-128"/>
                <a:ea typeface="Meiryo UI" panose="020B0604030504040204" pitchFamily="50" charset="-128"/>
                <a:cs typeface="+mn-cs"/>
              </a:rPr>
              <a:t>割合または平均値の群間差なし</a:t>
            </a:r>
            <a:endParaRPr kumimoji="1" lang="en-US" altLang="ja-JP" sz="1100" i="0" u="none" strike="noStrike" kern="1200" dirty="0">
              <a:latin typeface="Meiryo UI" panose="020B0604030504040204" pitchFamily="50" charset="-128"/>
              <a:ea typeface="Meiryo UI" panose="020B0604030504040204" pitchFamily="50" charset="-128"/>
              <a:cs typeface="+mn-cs"/>
            </a:endParaRPr>
          </a:p>
          <a:p>
            <a:r>
              <a:rPr kumimoji="1" lang="en-US" altLang="ja-JP" sz="1100" i="0" u="none" strike="noStrike" kern="1200" baseline="30000" dirty="0">
                <a:latin typeface="Meiryo UI" panose="020B0604030504040204" pitchFamily="50" charset="-128"/>
                <a:ea typeface="Meiryo UI" panose="020B0604030504040204" pitchFamily="50" charset="-128"/>
                <a:cs typeface="+mn-cs"/>
              </a:rPr>
              <a:t>††</a:t>
            </a:r>
            <a:r>
              <a:rPr kumimoji="1" lang="ja-JP" altLang="en-US" sz="1100" i="0" u="none" strike="noStrike" kern="1200" dirty="0">
                <a:latin typeface="Meiryo UI" panose="020B0604030504040204" pitchFamily="50" charset="-128"/>
                <a:ea typeface="Meiryo UI" panose="020B0604030504040204" pitchFamily="50" charset="-128"/>
                <a:cs typeface="+mn-cs"/>
              </a:rPr>
              <a:t>原著論文のまま記載しています</a:t>
            </a:r>
            <a:endParaRPr kumimoji="1" lang="ja-JP" altLang="en-US" sz="1100" dirty="0"/>
          </a:p>
        </p:txBody>
      </p:sp>
      <p:sp>
        <p:nvSpPr>
          <p:cNvPr id="12" name="テキスト ボックス 11">
            <a:extLst>
              <a:ext uri="{FF2B5EF4-FFF2-40B4-BE49-F238E27FC236}">
                <a16:creationId xmlns:a16="http://schemas.microsoft.com/office/drawing/2014/main" id="{BB3F02C2-99AC-5550-BA49-A13A279AC514}"/>
              </a:ext>
            </a:extLst>
          </p:cNvPr>
          <p:cNvSpPr txBox="1"/>
          <p:nvPr/>
        </p:nvSpPr>
        <p:spPr>
          <a:xfrm>
            <a:off x="4572000" y="5351822"/>
            <a:ext cx="1603622" cy="261610"/>
          </a:xfrm>
          <a:prstGeom prst="rect">
            <a:avLst/>
          </a:prstGeom>
          <a:noFill/>
        </p:spPr>
        <p:txBody>
          <a:bodyPr wrap="square">
            <a:spAutoFit/>
          </a:bodyPr>
          <a:lstStyle/>
          <a:p>
            <a:r>
              <a:rPr lang="ja-JP" altLang="en-US" sz="1100" dirty="0">
                <a:latin typeface="Meiryo UI" panose="020B0604030504040204" pitchFamily="50" charset="-128"/>
                <a:ea typeface="Meiryo UI" panose="020B0604030504040204" pitchFamily="50" charset="-128"/>
              </a:rPr>
              <a:t>他に記載のない場合は％</a:t>
            </a:r>
          </a:p>
        </p:txBody>
      </p:sp>
    </p:spTree>
    <p:extLst>
      <p:ext uri="{BB962C8B-B14F-4D97-AF65-F5344CB8AC3E}">
        <p14:creationId xmlns:p14="http://schemas.microsoft.com/office/powerpoint/2010/main" val="1039779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195706" y="-11034"/>
            <a:ext cx="6518600" cy="954107"/>
          </a:xfrm>
          <a:prstGeom prst="rect">
            <a:avLst/>
          </a:prstGeom>
          <a:noFill/>
        </p:spPr>
        <p:txBody>
          <a:bodyPr wrap="square" rtlCol="0" anchor="ctr">
            <a:spAutoFit/>
          </a:bodyPr>
          <a:lstStyle/>
          <a:p>
            <a:pPr defTabSz="457189">
              <a:defRPr/>
            </a:pPr>
            <a:r>
              <a:rPr lang="ja-JP" altLang="en-US" sz="2800" b="1" dirty="0">
                <a:latin typeface="Meiryo UI" panose="020B0604030504040204" pitchFamily="50" charset="-128"/>
                <a:ea typeface="Meiryo UI" panose="020B0604030504040204" pitchFamily="50" charset="-128"/>
              </a:rPr>
              <a:t>インスリン治療中の</a:t>
            </a:r>
            <a:r>
              <a:rPr lang="en-US" altLang="ja-JP" sz="2800" b="1" dirty="0">
                <a:latin typeface="Meiryo UI" panose="020B0604030504040204" pitchFamily="50" charset="-128"/>
                <a:ea typeface="Meiryo UI" panose="020B0604030504040204" pitchFamily="50" charset="-128"/>
              </a:rPr>
              <a:t>2</a:t>
            </a:r>
            <a:r>
              <a:rPr lang="ja-JP" altLang="en-US" sz="2800" b="1" dirty="0">
                <a:latin typeface="Meiryo UI" panose="020B0604030504040204" pitchFamily="50" charset="-128"/>
                <a:ea typeface="Meiryo UI" panose="020B0604030504040204" pitchFamily="50" charset="-128"/>
              </a:rPr>
              <a:t>型糖尿病患者における</a:t>
            </a:r>
            <a:endParaRPr lang="en-US" altLang="ja-JP" sz="2800" b="1" dirty="0">
              <a:latin typeface="Meiryo UI" panose="020B0604030504040204" pitchFamily="50" charset="-128"/>
              <a:ea typeface="Meiryo UI" panose="020B0604030504040204" pitchFamily="50" charset="-128"/>
            </a:endParaRPr>
          </a:p>
          <a:p>
            <a:pPr defTabSz="457189">
              <a:defRPr/>
            </a:pPr>
            <a:r>
              <a:rPr lang="ja-JP" altLang="en-US" sz="2800" b="1" dirty="0">
                <a:latin typeface="Meiryo UI" panose="020B0604030504040204" pitchFamily="50" charset="-128"/>
                <a:ea typeface="Meiryo UI" panose="020B0604030504040204" pitchFamily="50" charset="-128"/>
              </a:rPr>
              <a:t>ベースライン前後のアウトカムの差</a:t>
            </a:r>
          </a:p>
        </p:txBody>
      </p:sp>
      <p:sp>
        <p:nvSpPr>
          <p:cNvPr id="13" name="テキスト ボックス 12">
            <a:extLst>
              <a:ext uri="{FF2B5EF4-FFF2-40B4-BE49-F238E27FC236}">
                <a16:creationId xmlns:a16="http://schemas.microsoft.com/office/drawing/2014/main" id="{E789463B-0DF1-1E05-E536-9B0874872231}"/>
              </a:ext>
            </a:extLst>
          </p:cNvPr>
          <p:cNvSpPr txBox="1"/>
          <p:nvPr/>
        </p:nvSpPr>
        <p:spPr>
          <a:xfrm>
            <a:off x="5566776" y="6604084"/>
            <a:ext cx="3577224" cy="253916"/>
          </a:xfrm>
          <a:prstGeom prst="rect">
            <a:avLst/>
          </a:prstGeom>
          <a:noFill/>
        </p:spPr>
        <p:txBody>
          <a:bodyPr wrap="square" anchor="b">
            <a:spAutoFit/>
          </a:bodyPr>
          <a:lstStyle/>
          <a:p>
            <a:r>
              <a:rPr lang="da-DK" altLang="ja-JP" sz="1050" b="0" i="0" u="none" strike="noStrike" baseline="0" dirty="0">
                <a:latin typeface="Meiryo UI" panose="020B0604030504040204" pitchFamily="50" charset="-128"/>
                <a:ea typeface="Meiryo UI" panose="020B0604030504040204" pitchFamily="50" charset="-128"/>
              </a:rPr>
              <a:t>Karter AJ, et al. JAMA 325</a:t>
            </a:r>
            <a:r>
              <a:rPr lang="ja-JP" altLang="da-DK" sz="1050" b="0" i="0" u="none" strike="noStrike" baseline="0" dirty="0">
                <a:latin typeface="Meiryo UI" panose="020B0604030504040204" pitchFamily="50" charset="-128"/>
                <a:ea typeface="Meiryo UI" panose="020B0604030504040204" pitchFamily="50" charset="-128"/>
              </a:rPr>
              <a:t>（</a:t>
            </a:r>
            <a:r>
              <a:rPr lang="da-DK" altLang="ja-JP" sz="1050" b="0" i="0" u="none" strike="noStrike" baseline="0" dirty="0">
                <a:latin typeface="Meiryo UI" panose="020B0604030504040204" pitchFamily="50" charset="-128"/>
                <a:ea typeface="Meiryo UI" panose="020B0604030504040204" pitchFamily="50" charset="-128"/>
              </a:rPr>
              <a:t>22</a:t>
            </a:r>
            <a:r>
              <a:rPr lang="ja-JP" altLang="da-DK" sz="1050" b="0" i="0" u="none" strike="noStrike" baseline="0" dirty="0">
                <a:latin typeface="Meiryo UI" panose="020B0604030504040204" pitchFamily="50" charset="-128"/>
                <a:ea typeface="Meiryo UI" panose="020B0604030504040204" pitchFamily="50" charset="-128"/>
              </a:rPr>
              <a:t>）</a:t>
            </a:r>
            <a:r>
              <a:rPr lang="da-DK" altLang="ja-JP" sz="1050" b="0" i="0" u="none" strike="noStrike" baseline="0" dirty="0">
                <a:latin typeface="Meiryo UI" panose="020B0604030504040204" pitchFamily="50" charset="-128"/>
                <a:ea typeface="Meiryo UI" panose="020B0604030504040204" pitchFamily="50" charset="-128"/>
              </a:rPr>
              <a:t>: 2273-2284, 2021</a:t>
            </a:r>
            <a:endParaRPr lang="ja-JP" altLang="en-US" sz="1000" dirty="0">
              <a:latin typeface="Meiryo UI" panose="020B0604030504040204" pitchFamily="50" charset="-128"/>
              <a:ea typeface="Meiryo UI" panose="020B0604030504040204" pitchFamily="50" charset="-128"/>
            </a:endParaRPr>
          </a:p>
        </p:txBody>
      </p:sp>
      <p:graphicFrame>
        <p:nvGraphicFramePr>
          <p:cNvPr id="14" name="表 13">
            <a:extLst>
              <a:ext uri="{FF2B5EF4-FFF2-40B4-BE49-F238E27FC236}">
                <a16:creationId xmlns:a16="http://schemas.microsoft.com/office/drawing/2014/main" id="{C8080C82-FD37-14BC-7309-33658DB764CC}"/>
              </a:ext>
            </a:extLst>
          </p:cNvPr>
          <p:cNvGraphicFramePr>
            <a:graphicFrameLocks noGrp="1"/>
          </p:cNvGraphicFramePr>
          <p:nvPr>
            <p:extLst>
              <p:ext uri="{D42A27DB-BD31-4B8C-83A1-F6EECF244321}">
                <p14:modId xmlns:p14="http://schemas.microsoft.com/office/powerpoint/2010/main" val="1003668314"/>
              </p:ext>
            </p:extLst>
          </p:nvPr>
        </p:nvGraphicFramePr>
        <p:xfrm>
          <a:off x="262661" y="1055822"/>
          <a:ext cx="8618677" cy="4568051"/>
        </p:xfrm>
        <a:graphic>
          <a:graphicData uri="http://schemas.openxmlformats.org/drawingml/2006/table">
            <a:tbl>
              <a:tblPr>
                <a:tableStyleId>{5C22544A-7EE6-4342-B048-85BDC9FD1C3A}</a:tableStyleId>
              </a:tblPr>
              <a:tblGrid>
                <a:gridCol w="1556055">
                  <a:extLst>
                    <a:ext uri="{9D8B030D-6E8A-4147-A177-3AD203B41FA5}">
                      <a16:colId xmlns:a16="http://schemas.microsoft.com/office/drawing/2014/main" val="764458736"/>
                    </a:ext>
                  </a:extLst>
                </a:gridCol>
                <a:gridCol w="641393">
                  <a:extLst>
                    <a:ext uri="{9D8B030D-6E8A-4147-A177-3AD203B41FA5}">
                      <a16:colId xmlns:a16="http://schemas.microsoft.com/office/drawing/2014/main" val="764369443"/>
                    </a:ext>
                  </a:extLst>
                </a:gridCol>
                <a:gridCol w="640400">
                  <a:extLst>
                    <a:ext uri="{9D8B030D-6E8A-4147-A177-3AD203B41FA5}">
                      <a16:colId xmlns:a16="http://schemas.microsoft.com/office/drawing/2014/main" val="2019305552"/>
                    </a:ext>
                  </a:extLst>
                </a:gridCol>
                <a:gridCol w="640400">
                  <a:extLst>
                    <a:ext uri="{9D8B030D-6E8A-4147-A177-3AD203B41FA5}">
                      <a16:colId xmlns:a16="http://schemas.microsoft.com/office/drawing/2014/main" val="1444082174"/>
                    </a:ext>
                  </a:extLst>
                </a:gridCol>
                <a:gridCol w="640400">
                  <a:extLst>
                    <a:ext uri="{9D8B030D-6E8A-4147-A177-3AD203B41FA5}">
                      <a16:colId xmlns:a16="http://schemas.microsoft.com/office/drawing/2014/main" val="4233862749"/>
                    </a:ext>
                  </a:extLst>
                </a:gridCol>
                <a:gridCol w="640400">
                  <a:extLst>
                    <a:ext uri="{9D8B030D-6E8A-4147-A177-3AD203B41FA5}">
                      <a16:colId xmlns:a16="http://schemas.microsoft.com/office/drawing/2014/main" val="654454841"/>
                    </a:ext>
                  </a:extLst>
                </a:gridCol>
                <a:gridCol w="640400">
                  <a:extLst>
                    <a:ext uri="{9D8B030D-6E8A-4147-A177-3AD203B41FA5}">
                      <a16:colId xmlns:a16="http://schemas.microsoft.com/office/drawing/2014/main" val="2479653763"/>
                    </a:ext>
                  </a:extLst>
                </a:gridCol>
                <a:gridCol w="1291917">
                  <a:extLst>
                    <a:ext uri="{9D8B030D-6E8A-4147-A177-3AD203B41FA5}">
                      <a16:colId xmlns:a16="http://schemas.microsoft.com/office/drawing/2014/main" val="1560184092"/>
                    </a:ext>
                  </a:extLst>
                </a:gridCol>
                <a:gridCol w="1264912">
                  <a:extLst>
                    <a:ext uri="{9D8B030D-6E8A-4147-A177-3AD203B41FA5}">
                      <a16:colId xmlns:a16="http://schemas.microsoft.com/office/drawing/2014/main" val="960578099"/>
                    </a:ext>
                  </a:extLst>
                </a:gridCol>
                <a:gridCol w="662400">
                  <a:extLst>
                    <a:ext uri="{9D8B030D-6E8A-4147-A177-3AD203B41FA5}">
                      <a16:colId xmlns:a16="http://schemas.microsoft.com/office/drawing/2014/main" val="1541014617"/>
                    </a:ext>
                  </a:extLst>
                </a:gridCol>
              </a:tblGrid>
              <a:tr h="0">
                <a:tc gridSpan="10">
                  <a:txBody>
                    <a:bodyPr/>
                    <a:lstStyle/>
                    <a:p>
                      <a:pPr algn="ctr" fontAlgn="ctr"/>
                      <a:endParaRPr lang="ja-JP" altLang="en-US" sz="100" b="1" i="0" u="none" strike="noStrike" dirty="0">
                        <a:solidFill>
                          <a:srgbClr val="000000"/>
                        </a:solidFill>
                        <a:effectLst/>
                        <a:latin typeface="Meiryo UI" panose="020B0604030504040204" pitchFamily="50" charset="-128"/>
                        <a:ea typeface="Meiryo UI" panose="020B0604030504040204" pitchFamily="50" charset="-128"/>
                      </a:endParaRPr>
                    </a:p>
                  </a:txBody>
                  <a:tcPr marL="6651" marR="6651" marT="6651" marB="0" anchor="ctr">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5353" marR="5353" marT="5353" marB="0" anchor="ctr">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684781181"/>
                  </a:ext>
                </a:extLst>
              </a:tr>
              <a:tr h="324000">
                <a:tc>
                  <a:txBody>
                    <a:bodyPr/>
                    <a:lstStyle/>
                    <a:p>
                      <a:pPr algn="l" fontAlgn="ctr"/>
                      <a:endParaRPr lang="ja-JP" altLang="en-US" sz="700" b="1"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3600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tc gridSpan="3">
                  <a:txBody>
                    <a:bodyPr/>
                    <a:lstStyle/>
                    <a:p>
                      <a:pPr algn="ctr"/>
                      <a:r>
                        <a:rPr lang="en-US" sz="1200" b="1" u="none" strike="noStrike" dirty="0">
                          <a:solidFill>
                            <a:schemeClr val="tx1"/>
                          </a:solidFill>
                          <a:effectLst/>
                          <a:latin typeface="Meiryo UI" panose="020B0604030504040204" pitchFamily="50" charset="-128"/>
                          <a:ea typeface="Meiryo UI" panose="020B0604030504040204" pitchFamily="50" charset="-128"/>
                        </a:rPr>
                        <a:t>CGM</a:t>
                      </a:r>
                      <a:r>
                        <a:rPr lang="ja-JP" altLang="en-US" sz="1200" b="1" u="none" strike="noStrike" dirty="0">
                          <a:solidFill>
                            <a:schemeClr val="tx1"/>
                          </a:solidFill>
                          <a:effectLst/>
                          <a:latin typeface="Meiryo UI" panose="020B0604030504040204" pitchFamily="50" charset="-128"/>
                          <a:ea typeface="Meiryo UI" panose="020B0604030504040204" pitchFamily="50" charset="-128"/>
                        </a:rPr>
                        <a:t>群（</a:t>
                      </a:r>
                      <a:r>
                        <a:rPr lang="en-US" sz="1200" b="1" u="none" strike="noStrike" dirty="0">
                          <a:solidFill>
                            <a:schemeClr val="tx1"/>
                          </a:solidFill>
                          <a:effectLst/>
                          <a:latin typeface="Meiryo UI" panose="020B0604030504040204" pitchFamily="50" charset="-128"/>
                          <a:ea typeface="Meiryo UI" panose="020B0604030504040204" pitchFamily="50" charset="-128"/>
                        </a:rPr>
                        <a:t>n=344）</a:t>
                      </a:r>
                      <a:endParaRPr kumimoji="1" lang="ja-JP" altLang="en-US" sz="2000" dirty="0">
                        <a:solidFill>
                          <a:schemeClr val="tx1"/>
                        </a:solidFill>
                      </a:endParaRPr>
                    </a:p>
                  </a:txBody>
                  <a:tcPr marL="113616" marR="113616" marT="56808"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A3BCE2"/>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a:txBody>
                    <a:bodyPr/>
                    <a:lstStyle/>
                    <a:p>
                      <a:pPr algn="ctr" font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対照群（</a:t>
                      </a:r>
                      <a:r>
                        <a:rPr lang="en-US" sz="1200" b="1" u="none" strike="noStrike" dirty="0">
                          <a:solidFill>
                            <a:schemeClr val="tx1"/>
                          </a:solidFill>
                          <a:effectLst/>
                          <a:latin typeface="Meiryo UI" panose="020B0604030504040204" pitchFamily="50" charset="-128"/>
                          <a:ea typeface="Meiryo UI" panose="020B0604030504040204" pitchFamily="50" charset="-128"/>
                        </a:rPr>
                        <a:t>n=35,736）</a:t>
                      </a:r>
                      <a:endParaRPr 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113616" marR="11361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1B25F"/>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altLang="en-US" sz="1200" b="1" u="none" strike="noStrike" dirty="0">
                          <a:solidFill>
                            <a:schemeClr val="tx1"/>
                          </a:solidFill>
                          <a:effectLst/>
                          <a:latin typeface="Meiryo UI" panose="020B0604030504040204" pitchFamily="50" charset="-128"/>
                          <a:ea typeface="Meiryo UI" panose="020B0604030504040204" pitchFamily="50" charset="-128"/>
                        </a:rPr>
                        <a:t>差分の差分</a:t>
                      </a:r>
                      <a:endParaRPr kumimoji="1" lang="ja-JP" altLang="en-US" sz="2000" dirty="0">
                        <a:solidFill>
                          <a:schemeClr val="tx1"/>
                        </a:solidFill>
                      </a:endParaRPr>
                    </a:p>
                  </a:txBody>
                  <a:tcPr marL="113616" marR="11361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9BC7A2"/>
                    </a:solid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endParaRPr kumimoji="1" lang="ja-JP" altLang="en-US" dirty="0">
                        <a:solidFill>
                          <a:schemeClr val="tx1"/>
                        </a:solidFill>
                      </a:endParaRPr>
                    </a:p>
                  </a:txBody>
                  <a:tcPr marL="4569" marR="4569" marT="4569" marB="3600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54153775"/>
                  </a:ext>
                </a:extLst>
              </a:tr>
              <a:tr h="324000">
                <a:tc>
                  <a:txBody>
                    <a:bodyPr/>
                    <a:lstStyle/>
                    <a:p>
                      <a:pPr algn="l" fontAlgn="ctr"/>
                      <a:endParaRPr lang="ja-JP" altLang="en-US" sz="700" b="1"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4"/>
                    </a:solidFill>
                  </a:tcPr>
                </a:tc>
                <a:tc>
                  <a:txBody>
                    <a:bodyPr/>
                    <a:lstStyle/>
                    <a:p>
                      <a:pPr algn="ctr" fontAlgn="ctr"/>
                      <a:r>
                        <a:rPr lang="ja-JP" altLang="en-US" sz="900" b="1" u="none" strike="noStrike" dirty="0">
                          <a:solidFill>
                            <a:schemeClr val="tx1"/>
                          </a:solidFill>
                          <a:effectLst/>
                          <a:latin typeface="Meiryo UI" panose="020B0604030504040204" pitchFamily="50" charset="-128"/>
                          <a:ea typeface="Meiryo UI" panose="020B0604030504040204" pitchFamily="50" charset="-128"/>
                        </a:rPr>
                        <a:t>ベースライン前</a:t>
                      </a:r>
                      <a:endParaRPr lang="ja-JP" altLang="en-US" sz="900" b="1"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9D7EE"/>
                    </a:solidFill>
                  </a:tcPr>
                </a:tc>
                <a:tc>
                  <a:txBody>
                    <a:bodyPr/>
                    <a:lstStyle/>
                    <a:p>
                      <a:pPr algn="ctr" fontAlgn="ctr"/>
                      <a:r>
                        <a:rPr lang="ja-JP" altLang="en-US" sz="900" b="1" u="none" strike="noStrike" dirty="0">
                          <a:solidFill>
                            <a:schemeClr val="tx1"/>
                          </a:solidFill>
                          <a:effectLst/>
                          <a:latin typeface="Meiryo UI" panose="020B0604030504040204" pitchFamily="50" charset="-128"/>
                          <a:ea typeface="Meiryo UI" panose="020B0604030504040204" pitchFamily="50" charset="-128"/>
                        </a:rPr>
                        <a:t>ベースライン後</a:t>
                      </a:r>
                      <a:endParaRPr lang="ja-JP" altLang="en-US" sz="900" b="1"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9D7EE"/>
                    </a:solidFill>
                  </a:tcPr>
                </a:tc>
                <a:tc>
                  <a:txBody>
                    <a:bodyPr/>
                    <a:lstStyle/>
                    <a:p>
                      <a:pPr algn="ctr" fontAlgn="ctr"/>
                      <a:r>
                        <a:rPr lang="ja-JP" altLang="en-US" sz="900" b="1" u="none" strike="noStrike" dirty="0">
                          <a:solidFill>
                            <a:schemeClr val="tx1"/>
                          </a:solidFill>
                          <a:effectLst/>
                          <a:latin typeface="Meiryo UI" panose="020B0604030504040204" pitchFamily="50" charset="-128"/>
                          <a:ea typeface="Meiryo UI" panose="020B0604030504040204" pitchFamily="50" charset="-128"/>
                        </a:rPr>
                        <a:t>差</a:t>
                      </a:r>
                      <a:endParaRPr lang="ja-JP" altLang="en-US" sz="900" b="1"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9D7EE"/>
                    </a:solidFill>
                  </a:tcPr>
                </a:tc>
                <a:tc>
                  <a:txBody>
                    <a:bodyPr/>
                    <a:lstStyle/>
                    <a:p>
                      <a:pPr algn="ctr" fontAlgn="ctr"/>
                      <a:r>
                        <a:rPr lang="ja-JP" altLang="en-US" sz="900" b="1" u="none" strike="noStrike" dirty="0">
                          <a:solidFill>
                            <a:schemeClr val="tx1"/>
                          </a:solidFill>
                          <a:effectLst/>
                          <a:latin typeface="Meiryo UI" panose="020B0604030504040204" pitchFamily="50" charset="-128"/>
                          <a:ea typeface="Meiryo UI" panose="020B0604030504040204" pitchFamily="50" charset="-128"/>
                        </a:rPr>
                        <a:t>ベースライン前</a:t>
                      </a:r>
                      <a:endParaRPr lang="ja-JP" altLang="en-US" sz="900" b="1"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D19F"/>
                    </a:solidFill>
                  </a:tcPr>
                </a:tc>
                <a:tc>
                  <a:txBody>
                    <a:bodyPr/>
                    <a:lstStyle/>
                    <a:p>
                      <a:pPr algn="ctr" fontAlgn="ctr"/>
                      <a:r>
                        <a:rPr lang="ja-JP" altLang="en-US" sz="900" b="1" u="none" strike="noStrike" dirty="0">
                          <a:solidFill>
                            <a:schemeClr val="tx1"/>
                          </a:solidFill>
                          <a:effectLst/>
                          <a:latin typeface="Meiryo UI" panose="020B0604030504040204" pitchFamily="50" charset="-128"/>
                          <a:ea typeface="Meiryo UI" panose="020B0604030504040204" pitchFamily="50" charset="-128"/>
                        </a:rPr>
                        <a:t>ベースライン後</a:t>
                      </a:r>
                      <a:endParaRPr lang="ja-JP" altLang="en-US" sz="900" b="1"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D19F"/>
                    </a:solidFill>
                  </a:tcPr>
                </a:tc>
                <a:tc>
                  <a:txBody>
                    <a:bodyPr/>
                    <a:lstStyle/>
                    <a:p>
                      <a:pPr algn="ctr" fontAlgn="ctr"/>
                      <a:r>
                        <a:rPr lang="ja-JP" altLang="en-US" sz="900" b="1" u="none" strike="noStrike" dirty="0">
                          <a:solidFill>
                            <a:schemeClr val="tx1"/>
                          </a:solidFill>
                          <a:effectLst/>
                          <a:latin typeface="Meiryo UI" panose="020B0604030504040204" pitchFamily="50" charset="-128"/>
                          <a:ea typeface="Meiryo UI" panose="020B0604030504040204" pitchFamily="50" charset="-128"/>
                        </a:rPr>
                        <a:t>差</a:t>
                      </a:r>
                      <a:endParaRPr lang="ja-JP" altLang="en-US" sz="900" b="1"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D19F"/>
                    </a:solidFill>
                  </a:tcPr>
                </a:tc>
                <a:tc>
                  <a:txBody>
                    <a:bodyPr/>
                    <a:lstStyle/>
                    <a:p>
                      <a:pPr algn="ctr" fontAlgn="ctr"/>
                      <a:r>
                        <a:rPr lang="ja-JP" altLang="en-US" sz="900" b="1" u="none" strike="noStrike" dirty="0">
                          <a:solidFill>
                            <a:schemeClr val="tx1"/>
                          </a:solidFill>
                          <a:effectLst/>
                          <a:latin typeface="Meiryo UI" panose="020B0604030504040204" pitchFamily="50" charset="-128"/>
                          <a:ea typeface="Meiryo UI" panose="020B0604030504040204" pitchFamily="50" charset="-128"/>
                        </a:rPr>
                        <a:t>加重前</a:t>
                      </a:r>
                      <a:r>
                        <a:rPr lang="en-US" altLang="ja-JP" sz="900" b="1" u="none" strike="noStrike" dirty="0">
                          <a:solidFill>
                            <a:schemeClr val="tx1"/>
                          </a:solidFill>
                          <a:effectLst/>
                          <a:latin typeface="Meiryo UI" panose="020B0604030504040204" pitchFamily="50" charset="-128"/>
                          <a:ea typeface="Meiryo UI" panose="020B0604030504040204" pitchFamily="50" charset="-128"/>
                        </a:rPr>
                        <a:t>/</a:t>
                      </a:r>
                      <a:r>
                        <a:rPr lang="ja-JP" altLang="en-US" sz="900" b="1" u="none" strike="noStrike" dirty="0">
                          <a:solidFill>
                            <a:schemeClr val="tx1"/>
                          </a:solidFill>
                          <a:effectLst/>
                          <a:latin typeface="Meiryo UI" panose="020B0604030504040204" pitchFamily="50" charset="-128"/>
                          <a:ea typeface="Meiryo UI" panose="020B0604030504040204" pitchFamily="50" charset="-128"/>
                        </a:rPr>
                        <a:t>調整前</a:t>
                      </a:r>
                      <a:r>
                        <a:rPr lang="en-US" altLang="ja-JP" sz="800" b="1" u="none" strike="noStrike" dirty="0">
                          <a:solidFill>
                            <a:schemeClr val="tx1"/>
                          </a:solidFill>
                          <a:effectLst/>
                          <a:latin typeface="Meiryo UI" panose="020B0604030504040204" pitchFamily="50" charset="-128"/>
                          <a:ea typeface="Meiryo UI" panose="020B0604030504040204" pitchFamily="50" charset="-128"/>
                        </a:rPr>
                        <a:t>*</a:t>
                      </a:r>
                      <a:endParaRPr lang="en-US" altLang="ja-JP" sz="900" b="1" u="none" strike="noStrike" dirty="0">
                        <a:solidFill>
                          <a:schemeClr val="tx1"/>
                        </a:solidFill>
                        <a:effectLst/>
                        <a:latin typeface="Meiryo UI" panose="020B0604030504040204" pitchFamily="50" charset="-128"/>
                        <a:ea typeface="Meiryo UI" panose="020B0604030504040204" pitchFamily="50" charset="-128"/>
                      </a:endParaRPr>
                    </a:p>
                    <a:p>
                      <a:pPr algn="ctr" fontAlgn="ctr"/>
                      <a:r>
                        <a:rPr lang="ja-JP" altLang="en-US" sz="900" b="1" u="none" strike="noStrike" dirty="0">
                          <a:solidFill>
                            <a:schemeClr val="tx1"/>
                          </a:solidFill>
                          <a:effectLst/>
                          <a:latin typeface="Meiryo UI" panose="020B0604030504040204" pitchFamily="50" charset="-128"/>
                          <a:ea typeface="Meiryo UI" panose="020B0604030504040204" pitchFamily="50" charset="-128"/>
                        </a:rPr>
                        <a:t>（</a:t>
                      </a:r>
                      <a:r>
                        <a:rPr lang="en-US" altLang="ja-JP" sz="900" b="1" u="none" strike="noStrike" dirty="0">
                          <a:solidFill>
                            <a:schemeClr val="tx1"/>
                          </a:solidFill>
                          <a:effectLst/>
                          <a:latin typeface="Meiryo UI" panose="020B0604030504040204" pitchFamily="50" charset="-128"/>
                          <a:ea typeface="Meiryo UI" panose="020B0604030504040204" pitchFamily="50" charset="-128"/>
                        </a:rPr>
                        <a:t>95%CI</a:t>
                      </a:r>
                      <a:r>
                        <a:rPr lang="ja-JP" altLang="en-US" sz="900" b="1" u="none" strike="noStrike" dirty="0">
                          <a:solidFill>
                            <a:schemeClr val="tx1"/>
                          </a:solidFill>
                          <a:effectLst/>
                          <a:latin typeface="Meiryo UI" panose="020B0604030504040204" pitchFamily="50" charset="-128"/>
                          <a:ea typeface="Meiryo UI" panose="020B0604030504040204" pitchFamily="50" charset="-128"/>
                        </a:rPr>
                        <a:t>）</a:t>
                      </a:r>
                      <a:endParaRPr lang="ja-JP" altLang="en-US" sz="900" b="1"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5DEC8"/>
                    </a:solidFill>
                  </a:tcPr>
                </a:tc>
                <a:tc>
                  <a:txBody>
                    <a:bodyPr/>
                    <a:lstStyle/>
                    <a:p>
                      <a:pPr algn="ctr" fontAlgn="ctr"/>
                      <a:r>
                        <a:rPr lang="ja-JP" altLang="en-US" sz="900" b="1" u="none" strike="noStrike" dirty="0">
                          <a:solidFill>
                            <a:schemeClr val="tx1"/>
                          </a:solidFill>
                          <a:effectLst/>
                          <a:latin typeface="Meiryo UI" panose="020B0604030504040204" pitchFamily="50" charset="-128"/>
                          <a:ea typeface="Meiryo UI" panose="020B0604030504040204" pitchFamily="50" charset="-128"/>
                        </a:rPr>
                        <a:t>加重後</a:t>
                      </a:r>
                      <a:r>
                        <a:rPr lang="en-US" altLang="ja-JP" sz="900" b="1" u="none" strike="noStrike" dirty="0">
                          <a:solidFill>
                            <a:schemeClr val="tx1"/>
                          </a:solidFill>
                          <a:effectLst/>
                          <a:latin typeface="Meiryo UI" panose="020B0604030504040204" pitchFamily="50" charset="-128"/>
                          <a:ea typeface="Meiryo UI" panose="020B0604030504040204" pitchFamily="50" charset="-128"/>
                        </a:rPr>
                        <a:t>/</a:t>
                      </a:r>
                      <a:r>
                        <a:rPr lang="ja-JP" altLang="en-US" sz="900" b="1" u="none" strike="noStrike" dirty="0">
                          <a:solidFill>
                            <a:schemeClr val="tx1"/>
                          </a:solidFill>
                          <a:effectLst/>
                          <a:latin typeface="Meiryo UI" panose="020B0604030504040204" pitchFamily="50" charset="-128"/>
                          <a:ea typeface="Meiryo UI" panose="020B0604030504040204" pitchFamily="50" charset="-128"/>
                        </a:rPr>
                        <a:t>調整後</a:t>
                      </a:r>
                      <a:r>
                        <a:rPr lang="en-US" altLang="ja-JP" sz="800" b="1" u="none" strike="noStrike" dirty="0">
                          <a:solidFill>
                            <a:schemeClr val="tx1"/>
                          </a:solidFill>
                          <a:effectLst/>
                          <a:latin typeface="Meiryo UI" panose="020B0604030504040204" pitchFamily="50" charset="-128"/>
                          <a:ea typeface="Meiryo UI" panose="020B0604030504040204" pitchFamily="50" charset="-128"/>
                        </a:rPr>
                        <a:t>**</a:t>
                      </a:r>
                      <a:endParaRPr lang="en-US" altLang="ja-JP" sz="900" b="1" u="none" strike="noStrike" dirty="0">
                        <a:solidFill>
                          <a:schemeClr val="tx1"/>
                        </a:solidFill>
                        <a:effectLst/>
                        <a:latin typeface="Meiryo UI" panose="020B0604030504040204" pitchFamily="50" charset="-128"/>
                        <a:ea typeface="Meiryo UI" panose="020B0604030504040204" pitchFamily="50" charset="-128"/>
                      </a:endParaRPr>
                    </a:p>
                    <a:p>
                      <a:pPr algn="ctr" fontAlgn="ctr"/>
                      <a:r>
                        <a:rPr lang="ja-JP" altLang="en-US" sz="900" b="1" u="none" strike="noStrike" dirty="0">
                          <a:solidFill>
                            <a:schemeClr val="tx1"/>
                          </a:solidFill>
                          <a:effectLst/>
                          <a:latin typeface="Meiryo UI" panose="020B0604030504040204" pitchFamily="50" charset="-128"/>
                          <a:ea typeface="Meiryo UI" panose="020B0604030504040204" pitchFamily="50" charset="-128"/>
                        </a:rPr>
                        <a:t>（</a:t>
                      </a:r>
                      <a:r>
                        <a:rPr lang="en-US" altLang="ja-JP" sz="900" b="1" u="none" strike="noStrike" dirty="0">
                          <a:solidFill>
                            <a:schemeClr val="tx1"/>
                          </a:solidFill>
                          <a:effectLst/>
                          <a:latin typeface="Meiryo UI" panose="020B0604030504040204" pitchFamily="50" charset="-128"/>
                          <a:ea typeface="Meiryo UI" panose="020B0604030504040204" pitchFamily="50" charset="-128"/>
                        </a:rPr>
                        <a:t>95%CI</a:t>
                      </a:r>
                      <a:r>
                        <a:rPr lang="ja-JP" altLang="en-US" sz="900" b="1" u="none" strike="noStrike" dirty="0">
                          <a:solidFill>
                            <a:schemeClr val="tx1"/>
                          </a:solidFill>
                          <a:effectLst/>
                          <a:latin typeface="Meiryo UI" panose="020B0604030504040204" pitchFamily="50" charset="-128"/>
                          <a:ea typeface="Meiryo UI" panose="020B0604030504040204" pitchFamily="50" charset="-128"/>
                        </a:rPr>
                        <a:t>）</a:t>
                      </a:r>
                      <a:endParaRPr lang="ja-JP" altLang="en-US" sz="900" b="1"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5DEC8"/>
                    </a:solidFill>
                  </a:tcPr>
                </a:tc>
                <a:tc>
                  <a:txBody>
                    <a:bodyPr/>
                    <a:lstStyle/>
                    <a:p>
                      <a:pPr algn="ctr" fontAlgn="ctr"/>
                      <a:r>
                        <a:rPr lang="en-US" sz="900" b="1" u="none" strike="noStrike" dirty="0">
                          <a:solidFill>
                            <a:schemeClr val="tx1"/>
                          </a:solidFill>
                          <a:effectLst/>
                          <a:latin typeface="Meiryo UI" panose="020B0604030504040204" pitchFamily="50" charset="-128"/>
                          <a:ea typeface="Meiryo UI" panose="020B0604030504040204" pitchFamily="50" charset="-128"/>
                        </a:rPr>
                        <a:t>P</a:t>
                      </a:r>
                      <a:r>
                        <a:rPr lang="ja-JP" altLang="en-US" sz="900" b="1" u="none" strike="noStrike" dirty="0">
                          <a:solidFill>
                            <a:schemeClr val="tx1"/>
                          </a:solidFill>
                          <a:effectLst/>
                          <a:latin typeface="Meiryo UI" panose="020B0604030504040204" pitchFamily="50" charset="-128"/>
                          <a:ea typeface="Meiryo UI" panose="020B0604030504040204" pitchFamily="50" charset="-128"/>
                        </a:rPr>
                        <a:t>値</a:t>
                      </a:r>
                      <a:endParaRPr lang="ja-JP" altLang="en-US" sz="900" b="1" i="0" u="none" strike="noStrike" dirty="0">
                        <a:solidFill>
                          <a:schemeClr val="tx1"/>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99537233"/>
                  </a:ext>
                </a:extLst>
              </a:tr>
              <a:tr h="324000">
                <a:tc gridSpan="9">
                  <a:txBody>
                    <a:bodyPr/>
                    <a:lstStyle/>
                    <a:p>
                      <a:pPr algn="l" fontAlgn="b"/>
                      <a:r>
                        <a:rPr lang="ja-JP" altLang="en-US" sz="1200" b="1" u="none" strike="noStrike" dirty="0">
                          <a:solidFill>
                            <a:schemeClr val="tx1"/>
                          </a:solidFill>
                          <a:effectLst/>
                          <a:latin typeface="Meiryo UI" panose="020B0604030504040204" pitchFamily="50" charset="-128"/>
                          <a:ea typeface="Meiryo UI" panose="020B0604030504040204" pitchFamily="50" charset="-128"/>
                        </a:rPr>
                        <a:t>イベント発生率</a:t>
                      </a:r>
                      <a:r>
                        <a:rPr lang="en-US" altLang="ja-JP" sz="1200" b="1"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b="1" u="none" strike="noStrike" dirty="0">
                          <a:solidFill>
                            <a:schemeClr val="tx1"/>
                          </a:solidFill>
                          <a:effectLst/>
                          <a:latin typeface="Meiryo UI" panose="020B0604030504040204" pitchFamily="50" charset="-128"/>
                          <a:ea typeface="Meiryo UI" panose="020B0604030504040204" pitchFamily="50" charset="-128"/>
                        </a:rPr>
                        <a:t>救急外来受診または入院</a:t>
                      </a:r>
                      <a:r>
                        <a:rPr lang="en-US" altLang="ja-JP" sz="1200" b="1" u="none" strike="noStrike" dirty="0">
                          <a:solidFill>
                            <a:schemeClr val="tx1"/>
                          </a:solidFill>
                          <a:effectLst/>
                          <a:latin typeface="Meiryo UI" panose="020B0604030504040204" pitchFamily="50" charset="-128"/>
                          <a:ea typeface="Meiryo UI" panose="020B0604030504040204" pitchFamily="50" charset="-128"/>
                        </a:rPr>
                        <a:t>)</a:t>
                      </a:r>
                      <a:endParaRPr lang="en-US" altLang="ja-JP" sz="1200" b="1" i="0" u="none" strike="noStrike" dirty="0">
                        <a:solidFill>
                          <a:schemeClr val="tx1"/>
                        </a:solidFill>
                        <a:effectLst/>
                        <a:latin typeface="Meiryo UI" panose="020B0604030504040204" pitchFamily="50" charset="-128"/>
                        <a:ea typeface="Meiryo UI" panose="020B0604030504040204" pitchFamily="50" charset="-128"/>
                      </a:endParaRPr>
                    </a:p>
                  </a:txBody>
                  <a:tcPr marL="90000" marR="6651" marT="6651"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pPr algn="l" fontAlgn="b"/>
                      <a:endParaRPr lang="ja-JP" altLang="en-US" sz="500" b="0" i="0" u="none" strike="noStrike">
                        <a:solidFill>
                          <a:srgbClr val="333333"/>
                        </a:solidFill>
                        <a:effectLst/>
                        <a:latin typeface="Meiryo UI" panose="020B0604030504040204" pitchFamily="50" charset="-128"/>
                        <a:ea typeface="Meiryo UI" panose="020B0604030504040204" pitchFamily="50" charset="-128"/>
                      </a:endParaRPr>
                    </a:p>
                  </a:txBody>
                  <a:tcPr marL="5353" marR="5353" marT="535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fontAlgn="b"/>
                      <a:endParaRPr lang="ja-JP" altLang="en-US" sz="500" b="0" i="0" u="none" strike="noStrike" dirty="0">
                        <a:solidFill>
                          <a:srgbClr val="333333"/>
                        </a:solidFill>
                        <a:effectLst/>
                        <a:latin typeface="Meiryo UI" panose="020B0604030504040204" pitchFamily="50" charset="-128"/>
                        <a:ea typeface="Meiryo UI" panose="020B0604030504040204" pitchFamily="50" charset="-128"/>
                      </a:endParaRPr>
                    </a:p>
                  </a:txBody>
                  <a:tcPr marL="5353" marR="5353" marT="535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fontAlgn="b"/>
                      <a:endParaRPr lang="ja-JP" altLang="en-US" sz="500" b="0" i="0" u="none" strike="noStrike">
                        <a:solidFill>
                          <a:srgbClr val="333333"/>
                        </a:solidFill>
                        <a:effectLst/>
                        <a:latin typeface="Meiryo UI" panose="020B0604030504040204" pitchFamily="50" charset="-128"/>
                        <a:ea typeface="Meiryo UI" panose="020B0604030504040204" pitchFamily="50" charset="-128"/>
                      </a:endParaRPr>
                    </a:p>
                  </a:txBody>
                  <a:tcPr marL="5353" marR="5353" marT="535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fontAlgn="b"/>
                      <a:endParaRPr lang="ja-JP" altLang="en-US" sz="500" b="0" i="0" u="none" strike="noStrike" dirty="0">
                        <a:solidFill>
                          <a:srgbClr val="333333"/>
                        </a:solidFill>
                        <a:effectLst/>
                        <a:latin typeface="Meiryo UI" panose="020B0604030504040204" pitchFamily="50" charset="-128"/>
                        <a:ea typeface="Meiryo UI" panose="020B0604030504040204" pitchFamily="50" charset="-128"/>
                      </a:endParaRPr>
                    </a:p>
                  </a:txBody>
                  <a:tcPr marL="5353" marR="5353" marT="535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pPr algn="l" fontAlgn="b"/>
                      <a:endParaRPr lang="ja-JP" altLang="en-US" sz="500" b="0" i="0" u="none" strike="noStrike" dirty="0">
                        <a:solidFill>
                          <a:srgbClr val="333333"/>
                        </a:solidFill>
                        <a:effectLst/>
                        <a:latin typeface="Meiryo UI" panose="020B0604030504040204" pitchFamily="50" charset="-128"/>
                        <a:ea typeface="Meiryo UI" panose="020B0604030504040204" pitchFamily="50" charset="-128"/>
                      </a:endParaRPr>
                    </a:p>
                  </a:txBody>
                  <a:tcPr marL="5353" marR="5353" marT="5353" marB="0" anchor="b">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endParaRPr lang="en-US" altLang="ja-JP" sz="900" b="1" i="0" u="none" strike="noStrike" dirty="0">
                        <a:solidFill>
                          <a:schemeClr val="tx1"/>
                        </a:solidFill>
                        <a:effectLst/>
                        <a:latin typeface="Meiryo UI" panose="020B0604030504040204" pitchFamily="50" charset="-128"/>
                        <a:ea typeface="Meiryo UI" panose="020B0604030504040204" pitchFamily="50" charset="-128"/>
                      </a:endParaRPr>
                    </a:p>
                  </a:txBody>
                  <a:tcPr marL="72000" marR="6651" marT="6651"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763914"/>
                  </a:ext>
                </a:extLst>
              </a:tr>
              <a:tr h="324000">
                <a:tc>
                  <a:txBody>
                    <a:bodyPr/>
                    <a:lstStyle/>
                    <a:p>
                      <a:pPr algn="l" fontAlgn="t"/>
                      <a:r>
                        <a:rPr lang="ja-JP" altLang="en-US" sz="1200" b="1" u="none" strike="noStrike" dirty="0">
                          <a:solidFill>
                            <a:schemeClr val="tx1"/>
                          </a:solidFill>
                          <a:effectLst/>
                          <a:latin typeface="Meiryo UI" panose="020B0604030504040204" pitchFamily="50" charset="-128"/>
                          <a:ea typeface="Meiryo UI" panose="020B0604030504040204" pitchFamily="50" charset="-128"/>
                        </a:rPr>
                        <a:t>低血糖</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90000" marR="4569" marT="4569"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7.8</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3.2</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-4.6</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1.8</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2.2</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0.4</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-5.1</a:t>
                      </a:r>
                    </a:p>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(-8.3 to -1.8)</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DF5EE"/>
                    </a:solidFill>
                  </a:tcPr>
                </a:tc>
                <a:tc>
                  <a:txBody>
                    <a:bodyPr/>
                    <a:lstStyle/>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-4.0</a:t>
                      </a:r>
                    </a:p>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 (-7.8 to -0.2)</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DF5EE"/>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0.04</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94282682"/>
                  </a:ext>
                </a:extLst>
              </a:tr>
              <a:tr h="324000">
                <a:tc>
                  <a:txBody>
                    <a:bodyPr/>
                    <a:lstStyle/>
                    <a:p>
                      <a:pPr algn="l" fontAlgn="t"/>
                      <a:r>
                        <a:rPr lang="ja-JP" altLang="en-US" sz="1200" b="1" u="none" strike="noStrike" dirty="0">
                          <a:solidFill>
                            <a:schemeClr val="tx1"/>
                          </a:solidFill>
                          <a:effectLst/>
                          <a:latin typeface="Meiryo UI" panose="020B0604030504040204" pitchFamily="50" charset="-128"/>
                          <a:ea typeface="Meiryo UI" panose="020B0604030504040204" pitchFamily="50" charset="-128"/>
                        </a:rPr>
                        <a:t>高血糖</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90000" marR="4569" marT="4569"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4.1</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1.4</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-2.6</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1.1</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1.2</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0.0</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-2.7</a:t>
                      </a:r>
                    </a:p>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(-5.0 to -0.3)</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DF5EE"/>
                    </a:solidFill>
                  </a:tcPr>
                </a:tc>
                <a:tc>
                  <a:txBody>
                    <a:bodyPr/>
                    <a:lstStyle/>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-2.5 </a:t>
                      </a:r>
                    </a:p>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(-5.1 to 0.2)</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DF5EE"/>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0.07</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83199368"/>
                  </a:ext>
                </a:extLst>
              </a:tr>
              <a:tr h="324000">
                <a:tc>
                  <a:txBody>
                    <a:bodyPr/>
                    <a:lstStyle/>
                    <a:p>
                      <a:pPr algn="l" fontAlgn="t"/>
                      <a:r>
                        <a:rPr lang="en-US" sz="1200" b="1" u="none" strike="noStrike" dirty="0">
                          <a:solidFill>
                            <a:schemeClr val="tx1"/>
                          </a:solidFill>
                          <a:effectLst/>
                          <a:latin typeface="Meiryo UI" panose="020B0604030504040204" pitchFamily="50" charset="-128"/>
                          <a:ea typeface="Meiryo UI" panose="020B0604030504040204" pitchFamily="50" charset="-128"/>
                        </a:rPr>
                        <a:t>HbA1c</a:t>
                      </a:r>
                      <a:r>
                        <a:rPr lang="ja-JP" altLang="en-US" sz="1200" b="1" u="none" strike="noStrike" dirty="0">
                          <a:solidFill>
                            <a:schemeClr val="tx1"/>
                          </a:solidFill>
                          <a:effectLst/>
                          <a:latin typeface="Meiryo UI" panose="020B0604030504040204" pitchFamily="50" charset="-128"/>
                          <a:ea typeface="Meiryo UI" panose="020B0604030504040204" pitchFamily="50" charset="-128"/>
                        </a:rPr>
                        <a:t>平均値</a:t>
                      </a:r>
                      <a:r>
                        <a:rPr lang="en-US" altLang="ja-JP" sz="1200" b="1" u="none" strike="noStrike" dirty="0">
                          <a:solidFill>
                            <a:schemeClr val="tx1"/>
                          </a:solidFill>
                          <a:effectLst/>
                          <a:latin typeface="Meiryo UI" panose="020B0604030504040204" pitchFamily="50" charset="-128"/>
                          <a:ea typeface="Meiryo UI" panose="020B0604030504040204" pitchFamily="50" charset="-128"/>
                        </a:rPr>
                        <a:t>(%)</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90000" marR="4569" marT="4569"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8.20</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7.64</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-0.56</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8.27</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8.18</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-0.09</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-0.47</a:t>
                      </a:r>
                    </a:p>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(-0.60 to -0.34)</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DF5EE"/>
                    </a:solidFill>
                  </a:tcPr>
                </a:tc>
                <a:tc>
                  <a:txBody>
                    <a:bodyPr/>
                    <a:lstStyle/>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-0.56</a:t>
                      </a:r>
                    </a:p>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 (-0.72 to -0.41)</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DF5EE"/>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&lt;0.001</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96516217"/>
                  </a:ext>
                </a:extLst>
              </a:tr>
              <a:tr h="324000">
                <a:tc>
                  <a:txBody>
                    <a:bodyPr/>
                    <a:lstStyle/>
                    <a:p>
                      <a:pPr algn="l" fontAlgn="t"/>
                      <a:r>
                        <a:rPr lang="en-US" sz="1200" b="1" u="none" strike="noStrike" dirty="0">
                          <a:solidFill>
                            <a:schemeClr val="tx1"/>
                          </a:solidFill>
                          <a:effectLst/>
                          <a:latin typeface="Meiryo UI" panose="020B0604030504040204" pitchFamily="50" charset="-128"/>
                          <a:ea typeface="Meiryo UI" panose="020B0604030504040204" pitchFamily="50" charset="-128"/>
                        </a:rPr>
                        <a:t>HbA1c &lt;7%</a:t>
                      </a:r>
                      <a:endParaRPr 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90000" marR="4569" marT="4569"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defTabSz="756000" fontAlgn="t"/>
                      <a:r>
                        <a:rPr lang="en-US" altLang="ja-JP" sz="1100" u="none" strike="noStrike">
                          <a:solidFill>
                            <a:schemeClr val="tx1"/>
                          </a:solidFill>
                          <a:effectLst/>
                          <a:latin typeface="Meiryo UI" panose="020B0604030504040204" pitchFamily="50" charset="-128"/>
                          <a:ea typeface="Meiryo UI" panose="020B0604030504040204" pitchFamily="50" charset="-128"/>
                        </a:rPr>
                        <a:t>19.7</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32.2</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12.5</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18.0</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20.3</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2.3</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10.2</a:t>
                      </a:r>
                    </a:p>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(5.2 to 15.1)</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DF5EE"/>
                    </a:solidFill>
                  </a:tcPr>
                </a:tc>
                <a:tc>
                  <a:txBody>
                    <a:bodyPr/>
                    <a:lstStyle/>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10.1</a:t>
                      </a:r>
                    </a:p>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 (4.6 to 15.6)</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DF5EE"/>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0.001</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52604981"/>
                  </a:ext>
                </a:extLst>
              </a:tr>
              <a:tr h="324000">
                <a:tc>
                  <a:txBody>
                    <a:bodyPr/>
                    <a:lstStyle/>
                    <a:p>
                      <a:pPr algn="l" fontAlgn="t"/>
                      <a:r>
                        <a:rPr lang="en-US" sz="1200" b="1" u="none" strike="noStrike" dirty="0">
                          <a:solidFill>
                            <a:schemeClr val="tx1"/>
                          </a:solidFill>
                          <a:effectLst/>
                          <a:latin typeface="Meiryo UI" panose="020B0604030504040204" pitchFamily="50" charset="-128"/>
                          <a:ea typeface="Meiryo UI" panose="020B0604030504040204" pitchFamily="50" charset="-128"/>
                        </a:rPr>
                        <a:t>HbA1c &lt;8%</a:t>
                      </a:r>
                      <a:endParaRPr 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90000" marR="4569" marT="4569"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defTabSz="756000" fontAlgn="t"/>
                      <a:r>
                        <a:rPr lang="en-US" altLang="ja-JP" sz="1100" u="none" strike="noStrike">
                          <a:solidFill>
                            <a:schemeClr val="tx1"/>
                          </a:solidFill>
                          <a:effectLst/>
                          <a:latin typeface="Meiryo UI" panose="020B0604030504040204" pitchFamily="50" charset="-128"/>
                          <a:ea typeface="Meiryo UI" panose="020B0604030504040204" pitchFamily="50" charset="-128"/>
                        </a:rPr>
                        <a:t>47.4</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65.1</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17.7</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51.0</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53.4</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2.4</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15.1</a:t>
                      </a:r>
                    </a:p>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 (9.7 to 20.5)</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DF5EE"/>
                    </a:solidFill>
                  </a:tcPr>
                </a:tc>
                <a:tc>
                  <a:txBody>
                    <a:bodyPr/>
                    <a:lstStyle/>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16.2</a:t>
                      </a:r>
                    </a:p>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 (9.8 to 22.6)</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DF5EE"/>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&lt;0.001</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08712100"/>
                  </a:ext>
                </a:extLst>
              </a:tr>
              <a:tr h="324000">
                <a:tc>
                  <a:txBody>
                    <a:bodyPr/>
                    <a:lstStyle/>
                    <a:p>
                      <a:pPr algn="l" fontAlgn="t"/>
                      <a:r>
                        <a:rPr lang="en-US" sz="1200" b="1" u="none" strike="noStrike" dirty="0">
                          <a:solidFill>
                            <a:schemeClr val="tx1"/>
                          </a:solidFill>
                          <a:effectLst/>
                          <a:latin typeface="Meiryo UI" panose="020B0604030504040204" pitchFamily="50" charset="-128"/>
                          <a:ea typeface="Meiryo UI" panose="020B0604030504040204" pitchFamily="50" charset="-128"/>
                        </a:rPr>
                        <a:t>HbA1c &gt;9%</a:t>
                      </a:r>
                      <a:endParaRPr 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90000" marR="4569" marT="4569"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23.8</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13.0</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-10.8</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defTabSz="756000" fontAlgn="t"/>
                      <a:r>
                        <a:rPr lang="en-US" altLang="ja-JP" sz="1100" u="none" strike="noStrike">
                          <a:solidFill>
                            <a:schemeClr val="tx1"/>
                          </a:solidFill>
                          <a:effectLst/>
                          <a:latin typeface="Meiryo UI" panose="020B0604030504040204" pitchFamily="50" charset="-128"/>
                          <a:ea typeface="Meiryo UI" panose="020B0604030504040204" pitchFamily="50" charset="-128"/>
                        </a:rPr>
                        <a:t>24.8</a:t>
                      </a:r>
                      <a:endParaRPr lang="en-US" altLang="ja-JP" sz="1100" b="0" i="0" u="none" strike="noStrike">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23.3</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-1.5</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-9.3</a:t>
                      </a:r>
                    </a:p>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(-13.7 to -4.8)</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DF5EE"/>
                    </a:solidFill>
                  </a:tcPr>
                </a:tc>
                <a:tc>
                  <a:txBody>
                    <a:bodyPr/>
                    <a:lstStyle/>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-11.5</a:t>
                      </a:r>
                    </a:p>
                    <a:p>
                      <a:pPr algn="ctr" defTabSz="756000"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 (-16.7 to -6.2)</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DF5EE"/>
                    </a:solidFill>
                  </a:tcPr>
                </a:tc>
                <a:tc>
                  <a:txBody>
                    <a:bodyPr/>
                    <a:lstStyle/>
                    <a:p>
                      <a:pPr algn="ctr" defTabSz="756000"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&lt;0.001</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00655971"/>
                  </a:ext>
                </a:extLst>
              </a:tr>
              <a:tr h="324000">
                <a:tc gridSpan="9">
                  <a:txBody>
                    <a:bodyPr/>
                    <a:lstStyle/>
                    <a:p>
                      <a:pPr algn="l" fontAlgn="t"/>
                      <a:r>
                        <a:rPr lang="ja-JP" altLang="en-US" sz="1200" b="1" u="none" strike="noStrike" dirty="0">
                          <a:solidFill>
                            <a:schemeClr val="tx1"/>
                          </a:solidFill>
                          <a:effectLst/>
                          <a:latin typeface="Meiryo UI" panose="020B0604030504040204" pitchFamily="50" charset="-128"/>
                          <a:ea typeface="Meiryo UI" panose="020B0604030504040204" pitchFamily="50" charset="-128"/>
                        </a:rPr>
                        <a:t>平均受診回数　</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90000" marR="6651" marT="6651"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pPr algn="ctr" fontAlgn="ctr"/>
                      <a:r>
                        <a:rPr lang="ja-JP" altLang="en-US" sz="800" u="none" strike="noStrike">
                          <a:effectLst/>
                          <a:latin typeface="Meiryo UI" panose="020B0604030504040204" pitchFamily="50" charset="-128"/>
                          <a:ea typeface="Meiryo UI" panose="020B0604030504040204" pitchFamily="50" charset="-128"/>
                        </a:rPr>
                        <a:t>　</a:t>
                      </a:r>
                      <a:endParaRPr lang="ja-JP" altLang="en-US" sz="800" b="0" i="0" u="none" strike="noStrike">
                        <a:solidFill>
                          <a:srgbClr val="000000"/>
                        </a:solidFill>
                        <a:effectLst/>
                        <a:latin typeface="Meiryo UI" panose="020B0604030504040204" pitchFamily="50" charset="-128"/>
                        <a:ea typeface="Meiryo UI" panose="020B0604030504040204" pitchFamily="50" charset="-128"/>
                      </a:endParaRPr>
                    </a:p>
                  </a:txBody>
                  <a:tcPr marL="5353" marR="5353" marT="53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ctr"/>
                      <a:r>
                        <a:rPr lang="ja-JP" altLang="en-US" sz="800" u="none" strike="noStrike">
                          <a:effectLst/>
                          <a:latin typeface="Meiryo UI" panose="020B0604030504040204" pitchFamily="50" charset="-128"/>
                          <a:ea typeface="Meiryo UI" panose="020B0604030504040204" pitchFamily="50" charset="-128"/>
                        </a:rPr>
                        <a:t>　</a:t>
                      </a:r>
                      <a:endParaRPr lang="ja-JP" altLang="en-US" sz="800" b="0" i="0" u="none" strike="noStrike">
                        <a:solidFill>
                          <a:srgbClr val="000000"/>
                        </a:solidFill>
                        <a:effectLst/>
                        <a:latin typeface="Meiryo UI" panose="020B0604030504040204" pitchFamily="50" charset="-128"/>
                        <a:ea typeface="Meiryo UI" panose="020B0604030504040204" pitchFamily="50" charset="-128"/>
                      </a:endParaRPr>
                    </a:p>
                  </a:txBody>
                  <a:tcPr marL="5353" marR="5353" marT="53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ctr"/>
                      <a:r>
                        <a:rPr lang="ja-JP" altLang="en-US" sz="800" u="none" strike="noStrike" dirty="0">
                          <a:effectLst/>
                          <a:latin typeface="Meiryo UI" panose="020B0604030504040204" pitchFamily="50" charset="-128"/>
                          <a:ea typeface="Meiryo UI" panose="020B0604030504040204" pitchFamily="50" charset="-128"/>
                        </a:rPr>
                        <a:t>　</a:t>
                      </a:r>
                      <a:endParaRPr lang="ja-JP" altLang="en-US" sz="800" b="0" i="0" u="none" strike="noStrike" dirty="0">
                        <a:solidFill>
                          <a:srgbClr val="000000"/>
                        </a:solidFill>
                        <a:effectLst/>
                        <a:latin typeface="Meiryo UI" panose="020B0604030504040204" pitchFamily="50" charset="-128"/>
                        <a:ea typeface="Meiryo UI" panose="020B0604030504040204" pitchFamily="50" charset="-128"/>
                      </a:endParaRPr>
                    </a:p>
                  </a:txBody>
                  <a:tcPr marL="5353" marR="5353" marT="53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ctr"/>
                      <a:r>
                        <a:rPr lang="ja-JP" altLang="en-US" sz="800" u="none" strike="noStrike">
                          <a:effectLst/>
                          <a:latin typeface="Meiryo UI" panose="020B0604030504040204" pitchFamily="50" charset="-128"/>
                          <a:ea typeface="Meiryo UI" panose="020B0604030504040204" pitchFamily="50" charset="-128"/>
                        </a:rPr>
                        <a:t>　</a:t>
                      </a:r>
                      <a:endParaRPr lang="ja-JP" altLang="en-US" sz="800" b="0" i="0" u="none" strike="noStrike">
                        <a:solidFill>
                          <a:srgbClr val="000000"/>
                        </a:solidFill>
                        <a:effectLst/>
                        <a:latin typeface="Meiryo UI" panose="020B0604030504040204" pitchFamily="50" charset="-128"/>
                        <a:ea typeface="Meiryo UI" panose="020B0604030504040204" pitchFamily="50" charset="-128"/>
                      </a:endParaRPr>
                    </a:p>
                  </a:txBody>
                  <a:tcPr marL="5353" marR="5353" marT="535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pPr algn="ctr" fontAlgn="ctr"/>
                      <a:r>
                        <a:rPr lang="ja-JP" altLang="en-US" sz="800" u="none" strike="noStrike" dirty="0">
                          <a:effectLst/>
                          <a:latin typeface="Meiryo UI" panose="020B0604030504040204" pitchFamily="50" charset="-128"/>
                          <a:ea typeface="Meiryo UI" panose="020B0604030504040204" pitchFamily="50" charset="-128"/>
                        </a:rPr>
                        <a:t>　</a:t>
                      </a:r>
                      <a:endParaRPr lang="ja-JP" altLang="en-US" sz="800" b="0" i="0" u="none" strike="noStrike" dirty="0">
                        <a:solidFill>
                          <a:srgbClr val="000000"/>
                        </a:solidFill>
                        <a:effectLst/>
                        <a:latin typeface="Meiryo UI" panose="020B0604030504040204" pitchFamily="50" charset="-128"/>
                        <a:ea typeface="Meiryo UI" panose="020B0604030504040204" pitchFamily="50" charset="-128"/>
                      </a:endParaRPr>
                    </a:p>
                  </a:txBody>
                  <a:tcPr marL="5353" marR="5353" marT="5353"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endParaRPr lang="ja-JP" altLang="en-US" sz="1100" b="1" i="0" u="none" strike="noStrike" dirty="0">
                        <a:solidFill>
                          <a:schemeClr val="tx1"/>
                        </a:solidFill>
                        <a:effectLst/>
                        <a:latin typeface="Meiryo UI" panose="020B0604030504040204" pitchFamily="50" charset="-128"/>
                        <a:ea typeface="Meiryo UI" panose="020B0604030504040204" pitchFamily="50" charset="-128"/>
                      </a:endParaRPr>
                    </a:p>
                  </a:txBody>
                  <a:tcPr marL="72000" marR="6651" marT="6651"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70220072"/>
                  </a:ext>
                </a:extLst>
              </a:tr>
              <a:tr h="324000">
                <a:tc>
                  <a:txBody>
                    <a:bodyPr/>
                    <a:lstStyle/>
                    <a:p>
                      <a:pPr algn="l" fontAlgn="t"/>
                      <a:r>
                        <a:rPr lang="ja-JP" altLang="en-US" sz="1200" b="1" u="none" strike="noStrike" dirty="0">
                          <a:solidFill>
                            <a:schemeClr val="tx1"/>
                          </a:solidFill>
                          <a:effectLst/>
                          <a:latin typeface="Meiryo UI" panose="020B0604030504040204" pitchFamily="50" charset="-128"/>
                          <a:ea typeface="Meiryo UI" panose="020B0604030504040204" pitchFamily="50" charset="-128"/>
                        </a:rPr>
                        <a:t>外来</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90000" marR="4569" marT="4569"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6.0</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5.3</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-0.7</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3.7</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3.6</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-0.1</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-0.5</a:t>
                      </a:r>
                    </a:p>
                    <a:p>
                      <a:pPr algn="ctr"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 (-1.0 to -0.1)</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DF5EE"/>
                    </a:solidFill>
                  </a:tcPr>
                </a:tc>
                <a:tc>
                  <a:txBody>
                    <a:bodyPr/>
                    <a:lstStyle/>
                    <a:p>
                      <a:pPr algn="ctr"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-0.3</a:t>
                      </a:r>
                    </a:p>
                    <a:p>
                      <a:pPr algn="ctr"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 (-0.9 to 0.2)</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DF5EE"/>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0.24</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90853305"/>
                  </a:ext>
                </a:extLst>
              </a:tr>
              <a:tr h="324000">
                <a:tc>
                  <a:txBody>
                    <a:bodyPr/>
                    <a:lstStyle/>
                    <a:p>
                      <a:pPr algn="l" fontAlgn="t"/>
                      <a:r>
                        <a:rPr lang="ja-JP" altLang="en-US" sz="1200" b="1" u="none" strike="noStrike" dirty="0">
                          <a:solidFill>
                            <a:schemeClr val="tx1"/>
                          </a:solidFill>
                          <a:effectLst/>
                          <a:latin typeface="Meiryo UI" panose="020B0604030504040204" pitchFamily="50" charset="-128"/>
                          <a:ea typeface="Meiryo UI" panose="020B0604030504040204" pitchFamily="50" charset="-128"/>
                        </a:rPr>
                        <a:t>電話</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90000" marR="4569" marT="4569"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100" u="none" strike="noStrike">
                          <a:solidFill>
                            <a:schemeClr val="tx1"/>
                          </a:solidFill>
                          <a:effectLst/>
                          <a:latin typeface="Meiryo UI" panose="020B0604030504040204" pitchFamily="50" charset="-128"/>
                          <a:ea typeface="Meiryo UI" panose="020B0604030504040204" pitchFamily="50" charset="-128"/>
                        </a:rPr>
                        <a:t>5.7</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6.2</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0.5</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4.9</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4.6</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-0.3</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0.8 </a:t>
                      </a:r>
                    </a:p>
                    <a:p>
                      <a:pPr algn="ctr"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(0.0 to 1.6)</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DF5EE"/>
                    </a:solidFill>
                  </a:tcPr>
                </a:tc>
                <a:tc>
                  <a:txBody>
                    <a:bodyPr/>
                    <a:lstStyle/>
                    <a:p>
                      <a:pPr algn="ctr"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1.3</a:t>
                      </a:r>
                    </a:p>
                    <a:p>
                      <a:pPr algn="ctr"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 (0.3 to 2.2)</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DF5EE"/>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0.008</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90149501"/>
                  </a:ext>
                </a:extLst>
              </a:tr>
              <a:tr h="324000">
                <a:tc>
                  <a:txBody>
                    <a:bodyPr/>
                    <a:lstStyle/>
                    <a:p>
                      <a:pPr algn="l" fontAlgn="t"/>
                      <a:r>
                        <a:rPr lang="ja-JP" altLang="en-US" sz="1200" b="1" u="none" strike="noStrike" dirty="0">
                          <a:solidFill>
                            <a:schemeClr val="tx1"/>
                          </a:solidFill>
                          <a:effectLst/>
                          <a:latin typeface="Meiryo UI" panose="020B0604030504040204" pitchFamily="50" charset="-128"/>
                          <a:ea typeface="Meiryo UI" panose="020B0604030504040204" pitchFamily="50" charset="-128"/>
                        </a:rPr>
                        <a:t>全ての救急外来受診</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90000" marR="4569" marT="4569"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38.4</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35.5</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-2.9</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EF3FA"/>
                    </a:solidFill>
                  </a:tcPr>
                </a:tc>
                <a:tc>
                  <a:txBody>
                    <a:bodyPr/>
                    <a:lstStyle/>
                    <a:p>
                      <a:pPr algn="ctr" fontAlgn="t"/>
                      <a:r>
                        <a:rPr lang="en-US" altLang="ja-JP" sz="1100" u="none" strike="noStrike">
                          <a:solidFill>
                            <a:schemeClr val="tx1"/>
                          </a:solidFill>
                          <a:effectLst/>
                          <a:latin typeface="Meiryo UI" panose="020B0604030504040204" pitchFamily="50" charset="-128"/>
                          <a:ea typeface="Meiryo UI" panose="020B0604030504040204" pitchFamily="50" charset="-128"/>
                        </a:rPr>
                        <a:t>33.7</a:t>
                      </a:r>
                      <a:endParaRPr lang="en-US" altLang="ja-JP" sz="1100" b="0" i="0" u="none" strike="noStrike">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35.4</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1.8</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E1"/>
                    </a:solidFill>
                  </a:tcPr>
                </a:tc>
                <a:tc>
                  <a:txBody>
                    <a:bodyPr/>
                    <a:lstStyle/>
                    <a:p>
                      <a:pPr algn="ctr"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-4.7</a:t>
                      </a:r>
                    </a:p>
                    <a:p>
                      <a:pPr algn="ctr"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 (-11.0 to 1.6)</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DF5EE"/>
                    </a:solidFill>
                  </a:tcPr>
                </a:tc>
                <a:tc>
                  <a:txBody>
                    <a:bodyPr/>
                    <a:lstStyle/>
                    <a:p>
                      <a:pPr algn="ctr"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-5.8</a:t>
                      </a:r>
                    </a:p>
                    <a:p>
                      <a:pPr algn="ctr"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 (-13.0 to 1.4)</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DF5EE"/>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0.12</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24784921"/>
                  </a:ext>
                </a:extLst>
              </a:tr>
              <a:tr h="324000">
                <a:tc>
                  <a:txBody>
                    <a:bodyPr/>
                    <a:lstStyle/>
                    <a:p>
                      <a:pPr algn="l" fontAlgn="t"/>
                      <a:r>
                        <a:rPr lang="ja-JP" altLang="en-US" sz="1200" b="1" u="none" strike="noStrike" dirty="0">
                          <a:solidFill>
                            <a:schemeClr val="tx1"/>
                          </a:solidFill>
                          <a:effectLst/>
                          <a:latin typeface="Meiryo UI" panose="020B0604030504040204" pitchFamily="50" charset="-128"/>
                          <a:ea typeface="Meiryo UI" panose="020B0604030504040204" pitchFamily="50" charset="-128"/>
                        </a:rPr>
                        <a:t>全ての入院</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90000" marR="4569" marT="4569"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11.9</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EF3FA"/>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8.1</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EF3FA"/>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-3.8</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EF3FA"/>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8.1</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F1E1"/>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8.7</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F1E1"/>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0.6</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4569" marT="456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F1E1"/>
                    </a:solidFill>
                  </a:tcPr>
                </a:tc>
                <a:tc>
                  <a:txBody>
                    <a:bodyPr/>
                    <a:lstStyle/>
                    <a:p>
                      <a:pPr algn="ctr"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-4.4 </a:t>
                      </a:r>
                    </a:p>
                    <a:p>
                      <a:pPr algn="ctr"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(-8.6 to -0.2)</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5EE"/>
                    </a:solidFill>
                  </a:tcPr>
                </a:tc>
                <a:tc>
                  <a:txBody>
                    <a:bodyPr/>
                    <a:lstStyle/>
                    <a:p>
                      <a:pPr algn="ctr"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-3.4</a:t>
                      </a:r>
                    </a:p>
                    <a:p>
                      <a:pPr algn="ctr" fontAlgn="t">
                        <a:lnSpc>
                          <a:spcPts val="1100"/>
                        </a:lnSpc>
                      </a:pPr>
                      <a:r>
                        <a:rPr lang="en-US" sz="1100" u="none" strike="noStrike" dirty="0">
                          <a:solidFill>
                            <a:schemeClr val="tx1"/>
                          </a:solidFill>
                          <a:effectLst/>
                          <a:latin typeface="Meiryo UI" panose="020B0604030504040204" pitchFamily="50" charset="-128"/>
                          <a:ea typeface="Meiryo UI" panose="020B0604030504040204" pitchFamily="50" charset="-128"/>
                        </a:rPr>
                        <a:t> (-8.5 to 1.6)</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5EE"/>
                    </a:solidFill>
                  </a:tcPr>
                </a:tc>
                <a:tc>
                  <a:txBody>
                    <a:bodyPr/>
                    <a:lstStyle/>
                    <a:p>
                      <a:pPr algn="ctr" fontAlgn="t"/>
                      <a:r>
                        <a:rPr lang="en-US" altLang="ja-JP" sz="1100" u="none" strike="noStrike" dirty="0">
                          <a:solidFill>
                            <a:schemeClr val="tx1"/>
                          </a:solidFill>
                          <a:effectLst/>
                          <a:latin typeface="Meiryo UI" panose="020B0604030504040204" pitchFamily="50" charset="-128"/>
                          <a:ea typeface="Meiryo UI" panose="020B0604030504040204" pitchFamily="50" charset="-128"/>
                        </a:rPr>
                        <a:t>0.19</a:t>
                      </a:r>
                      <a:endParaRPr lang="en-US" sz="1100" b="0" i="0" u="none" strike="noStrike" dirty="0">
                        <a:solidFill>
                          <a:schemeClr val="tx1"/>
                        </a:solidFill>
                        <a:effectLst/>
                        <a:latin typeface="Meiryo UI" panose="020B0604030504040204" pitchFamily="50" charset="-128"/>
                        <a:ea typeface="Meiryo UI" panose="020B0604030504040204" pitchFamily="50" charset="-128"/>
                      </a:endParaRPr>
                    </a:p>
                  </a:txBody>
                  <a:tcPr marL="4569" marR="4569" marT="4569"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76205501"/>
                  </a:ext>
                </a:extLst>
              </a:tr>
            </a:tbl>
          </a:graphicData>
        </a:graphic>
      </p:graphicFrame>
      <p:sp>
        <p:nvSpPr>
          <p:cNvPr id="15" name="テキスト ボックス 14">
            <a:extLst>
              <a:ext uri="{FF2B5EF4-FFF2-40B4-BE49-F238E27FC236}">
                <a16:creationId xmlns:a16="http://schemas.microsoft.com/office/drawing/2014/main" id="{D50ECEF4-4655-C4D1-4A83-6460D832A351}"/>
              </a:ext>
            </a:extLst>
          </p:cNvPr>
          <p:cNvSpPr txBox="1"/>
          <p:nvPr/>
        </p:nvSpPr>
        <p:spPr>
          <a:xfrm>
            <a:off x="223933" y="5623873"/>
            <a:ext cx="1491656" cy="246221"/>
          </a:xfrm>
          <a:prstGeom prst="rect">
            <a:avLst/>
          </a:prstGeom>
          <a:noFill/>
        </p:spPr>
        <p:txBody>
          <a:bodyPr wrap="square">
            <a:spAutoFit/>
          </a:bodyPr>
          <a:lstStyle/>
          <a:p>
            <a:pPr algn="ctr"/>
            <a:r>
              <a:rPr lang="ja-JP" altLang="en-US" sz="1000" b="0" i="0" u="none" strike="noStrike" baseline="0" dirty="0">
                <a:latin typeface="Meiryo UI" panose="020B0604030504040204" pitchFamily="50" charset="-128"/>
                <a:ea typeface="Meiryo UI" panose="020B0604030504040204" pitchFamily="50" charset="-128"/>
              </a:rPr>
              <a:t>他に記載のない場合は％</a:t>
            </a:r>
            <a:endParaRPr lang="ja-JP" altLang="en-US" sz="2400" dirty="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ABC683BD-E0FD-000A-56D4-7CA296A6D5A1}"/>
              </a:ext>
            </a:extLst>
          </p:cNvPr>
          <p:cNvSpPr txBox="1"/>
          <p:nvPr/>
        </p:nvSpPr>
        <p:spPr>
          <a:xfrm>
            <a:off x="231278" y="5796997"/>
            <a:ext cx="8618676" cy="861774"/>
          </a:xfrm>
          <a:prstGeom prst="rect">
            <a:avLst/>
          </a:prstGeom>
          <a:noFill/>
        </p:spPr>
        <p:txBody>
          <a:bodyPr wrap="square">
            <a:spAutoFit/>
          </a:bodyPr>
          <a:lstStyle/>
          <a:p>
            <a:pPr algn="l"/>
            <a:r>
              <a:rPr lang="ja-JP" altLang="en-US" sz="1000" dirty="0">
                <a:latin typeface="Meiryo UI" panose="020B0604030504040204" pitchFamily="50" charset="-128"/>
                <a:ea typeface="Meiryo UI" panose="020B0604030504040204" pitchFamily="50" charset="-128"/>
              </a:rPr>
              <a:t>*</a:t>
            </a:r>
            <a:r>
              <a:rPr lang="ja-JP" altLang="en-US" sz="1000" b="0" i="0" u="none" strike="noStrike" baseline="0" dirty="0">
                <a:latin typeface="Meiryo UI" panose="020B0604030504040204" pitchFamily="50" charset="-128"/>
                <a:ea typeface="Meiryo UI" panose="020B0604030504040204" pitchFamily="50" charset="-128"/>
              </a:rPr>
              <a:t> </a:t>
            </a:r>
            <a:r>
              <a:rPr lang="en-US" altLang="ja-JP" sz="1000" b="0" i="0" u="none" strike="noStrike" baseline="0" dirty="0">
                <a:latin typeface="Meiryo UI" panose="020B0604030504040204" pitchFamily="50" charset="-128"/>
                <a:ea typeface="Meiryo UI" panose="020B0604030504040204" pitchFamily="50" charset="-128"/>
              </a:rPr>
              <a:t>HbA1c</a:t>
            </a:r>
            <a:r>
              <a:rPr lang="ja-JP" altLang="en-US" sz="1000" b="0" i="0" u="none" strike="noStrike" baseline="0" dirty="0">
                <a:latin typeface="Meiryo UI" panose="020B0604030504040204" pitchFamily="50" charset="-128"/>
                <a:ea typeface="Meiryo UI" panose="020B0604030504040204" pitchFamily="50" charset="-128"/>
              </a:rPr>
              <a:t>は欠測値があるため加重前</a:t>
            </a:r>
            <a:r>
              <a:rPr lang="en-US" altLang="ja-JP" sz="1000" b="0" i="0" u="none" strike="noStrike" baseline="0" dirty="0">
                <a:latin typeface="Meiryo UI" panose="020B0604030504040204" pitchFamily="50" charset="-128"/>
                <a:ea typeface="Meiryo UI" panose="020B0604030504040204" pitchFamily="50" charset="-128"/>
              </a:rPr>
              <a:t>/</a:t>
            </a:r>
            <a:r>
              <a:rPr lang="ja-JP" altLang="en-US" sz="1000" b="0" i="0" u="none" strike="noStrike" baseline="0" dirty="0">
                <a:latin typeface="Meiryo UI" panose="020B0604030504040204" pitchFamily="50" charset="-128"/>
                <a:ea typeface="Meiryo UI" panose="020B0604030504040204" pitchFamily="50" charset="-128"/>
              </a:rPr>
              <a:t>調整前モデルに基づく差分の差分は</a:t>
            </a:r>
            <a:r>
              <a:rPr lang="en-US" altLang="ja-JP" sz="1000" b="0" i="0" u="none" strike="noStrike" baseline="0" dirty="0">
                <a:latin typeface="Meiryo UI" panose="020B0604030504040204" pitchFamily="50" charset="-128"/>
                <a:ea typeface="Meiryo UI" panose="020B0604030504040204" pitchFamily="50" charset="-128"/>
              </a:rPr>
              <a:t>crude</a:t>
            </a:r>
            <a:r>
              <a:rPr lang="ja-JP" altLang="en-US" sz="1000" b="0" i="0" u="none" strike="noStrike" baseline="0" dirty="0">
                <a:latin typeface="Meiryo UI" panose="020B0604030504040204" pitchFamily="50" charset="-128"/>
                <a:ea typeface="Meiryo UI" panose="020B0604030504040204" pitchFamily="50" charset="-128"/>
              </a:rPr>
              <a:t>の値とはわずかな不一致がある</a:t>
            </a:r>
          </a:p>
          <a:p>
            <a:pPr algn="l"/>
            <a:r>
              <a:rPr lang="ja-JP" altLang="en-US" sz="1000" dirty="0">
                <a:latin typeface="Meiryo UI" panose="020B0604030504040204" pitchFamily="50" charset="-128"/>
                <a:ea typeface="Meiryo UI" panose="020B0604030504040204" pitchFamily="50" charset="-128"/>
              </a:rPr>
              <a:t>**</a:t>
            </a:r>
            <a:r>
              <a:rPr lang="ja-JP" altLang="en-US" sz="1000" b="0" i="0" u="none" strike="noStrike" baseline="0" dirty="0">
                <a:latin typeface="Meiryo UI" panose="020B0604030504040204" pitchFamily="50" charset="-128"/>
                <a:ea typeface="Meiryo UI" panose="020B0604030504040204" pitchFamily="50" charset="-128"/>
              </a:rPr>
              <a:t> 重複加重は傾向スコアモデルに基づき、有向非巡回グラフにおいて特定した変数</a:t>
            </a:r>
            <a:r>
              <a:rPr lang="en-US" altLang="ja-JP" sz="1000" b="0" i="0" u="none" strike="noStrike" baseline="0" dirty="0">
                <a:latin typeface="Meiryo UI" panose="020B0604030504040204" pitchFamily="50" charset="-128"/>
                <a:ea typeface="Meiryo UI" panose="020B0604030504040204" pitchFamily="50" charset="-128"/>
              </a:rPr>
              <a:t>[</a:t>
            </a:r>
            <a:r>
              <a:rPr lang="ja-JP" altLang="en-US" sz="1000" b="0" i="0" u="none" strike="noStrike" baseline="0" dirty="0">
                <a:latin typeface="Meiryo UI" panose="020B0604030504040204" pitchFamily="50" charset="-128"/>
                <a:ea typeface="Meiryo UI" panose="020B0604030504040204" pitchFamily="50" charset="-128"/>
              </a:rPr>
              <a:t>ベースライン前における急性代謝危機、インスリン治療（</a:t>
            </a:r>
            <a:r>
              <a:rPr lang="en-US" altLang="ja-JP" sz="1000" b="0" i="0" u="none" strike="noStrike" baseline="0" dirty="0">
                <a:latin typeface="Meiryo UI" panose="020B0604030504040204" pitchFamily="50" charset="-128"/>
                <a:ea typeface="Meiryo UI" panose="020B0604030504040204" pitchFamily="50" charset="-128"/>
              </a:rPr>
              <a:t>1</a:t>
            </a:r>
            <a:r>
              <a:rPr lang="ja-JP" altLang="en-US" sz="1000" b="0" i="0" u="none" strike="noStrike" baseline="0" dirty="0">
                <a:latin typeface="Meiryo UI" panose="020B0604030504040204" pitchFamily="50" charset="-128"/>
                <a:ea typeface="Meiryo UI" panose="020B0604030504040204" pitchFamily="50" charset="-128"/>
              </a:rPr>
              <a:t>日の注射回数、インスリンポンプまたは追加インスリンの使用を含む）、血糖コントロール</a:t>
            </a:r>
            <a:r>
              <a:rPr lang="en-US" altLang="ja-JP" sz="1000" b="0" i="0" u="none" strike="noStrike" baseline="0" dirty="0">
                <a:latin typeface="Meiryo UI" panose="020B0604030504040204" pitchFamily="50" charset="-128"/>
                <a:ea typeface="Meiryo UI" panose="020B0604030504040204" pitchFamily="50" charset="-128"/>
              </a:rPr>
              <a:t>]</a:t>
            </a:r>
            <a:r>
              <a:rPr lang="ja-JP" altLang="en-US" sz="1000" b="0" i="0" u="none" strike="noStrike" baseline="0" dirty="0">
                <a:latin typeface="Meiryo UI" panose="020B0604030504040204" pitchFamily="50" charset="-128"/>
                <a:ea typeface="Meiryo UI" panose="020B0604030504040204" pitchFamily="50" charset="-128"/>
              </a:rPr>
              <a:t>、およびベースラインにおける加重後標準化差の絶対値が</a:t>
            </a:r>
            <a:r>
              <a:rPr lang="en-US" altLang="ja-JP" sz="1000" b="0" i="0" u="none" strike="noStrike" baseline="0" dirty="0">
                <a:latin typeface="Meiryo UI" panose="020B0604030504040204" pitchFamily="50" charset="-128"/>
                <a:ea typeface="Meiryo UI" panose="020B0604030504040204" pitchFamily="50" charset="-128"/>
              </a:rPr>
              <a:t>0.10</a:t>
            </a:r>
            <a:r>
              <a:rPr lang="ja-JP" altLang="en-US" sz="1000" b="0" i="0" u="none" strike="noStrike" baseline="0" dirty="0">
                <a:latin typeface="Meiryo UI" panose="020B0604030504040204" pitchFamily="50" charset="-128"/>
                <a:ea typeface="Meiryo UI" panose="020B0604030504040204" pitchFamily="50" charset="-128"/>
              </a:rPr>
              <a:t>以上の変数（男性比率、近隣剥奪指標第</a:t>
            </a:r>
            <a:r>
              <a:rPr lang="en-US" altLang="ja-JP" sz="1000" b="0" i="0" u="none" strike="noStrike" baseline="0" dirty="0">
                <a:latin typeface="Meiryo UI" panose="020B0604030504040204" pitchFamily="50" charset="-128"/>
                <a:ea typeface="Meiryo UI" panose="020B0604030504040204" pitchFamily="50" charset="-128"/>
              </a:rPr>
              <a:t>1</a:t>
            </a:r>
            <a:r>
              <a:rPr lang="ja-JP" altLang="en-US" sz="1000" b="0" i="0" u="none" strike="noStrike" baseline="0" dirty="0">
                <a:latin typeface="Meiryo UI" panose="020B0604030504040204" pitchFamily="50" charset="-128"/>
                <a:ea typeface="Meiryo UI" panose="020B0604030504040204" pitchFamily="50" charset="-128"/>
              </a:rPr>
              <a:t>四分位の患者割合、低血糖リスクスコア高値群の患者割合、長時間作用型インスリン製剤使用率、インスリンペン使用率、</a:t>
            </a:r>
            <a:r>
              <a:rPr lang="en-US" altLang="ja-JP" sz="1000" b="0" i="0" u="none" strike="noStrike" baseline="0" dirty="0">
                <a:latin typeface="Meiryo UI" panose="020B0604030504040204" pitchFamily="50" charset="-128"/>
                <a:ea typeface="Meiryo UI" panose="020B0604030504040204" pitchFamily="50" charset="-128"/>
              </a:rPr>
              <a:t>HbA1c</a:t>
            </a:r>
            <a:r>
              <a:rPr lang="ja-JP" altLang="en-US" sz="1000" b="0" i="0" u="none" strike="noStrike" baseline="0" dirty="0">
                <a:latin typeface="Meiryo UI" panose="020B0604030504040204" pitchFamily="50" charset="-128"/>
                <a:ea typeface="Meiryo UI" panose="020B0604030504040204" pitchFamily="50" charset="-128"/>
              </a:rPr>
              <a:t>平均値、高血糖イベント発生率）を調整した</a:t>
            </a:r>
            <a:endParaRPr lang="ja-JP" altLang="en-US" sz="2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781992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D83B842-6355-4A66-B980-BFFE8AAB31C5}"/>
              </a:ext>
            </a:extLst>
          </p:cNvPr>
          <p:cNvSpPr txBox="1"/>
          <p:nvPr/>
        </p:nvSpPr>
        <p:spPr>
          <a:xfrm>
            <a:off x="226268" y="207215"/>
            <a:ext cx="1794122"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結果・結論</a:t>
            </a:r>
          </a:p>
        </p:txBody>
      </p:sp>
      <p:grpSp>
        <p:nvGrpSpPr>
          <p:cNvPr id="7" name="グループ化 6">
            <a:extLst>
              <a:ext uri="{FF2B5EF4-FFF2-40B4-BE49-F238E27FC236}">
                <a16:creationId xmlns:a16="http://schemas.microsoft.com/office/drawing/2014/main" id="{E598CFB1-1FFD-8BD5-4C33-887739FB79B0}"/>
              </a:ext>
            </a:extLst>
          </p:cNvPr>
          <p:cNvGrpSpPr/>
          <p:nvPr/>
        </p:nvGrpSpPr>
        <p:grpSpPr>
          <a:xfrm>
            <a:off x="306587" y="1553758"/>
            <a:ext cx="1152000" cy="690678"/>
            <a:chOff x="286872" y="2822072"/>
            <a:chExt cx="1152000" cy="829224"/>
          </a:xfrm>
        </p:grpSpPr>
        <p:sp>
          <p:nvSpPr>
            <p:cNvPr id="8" name="四角形: 角を丸くする 7">
              <a:extLst>
                <a:ext uri="{FF2B5EF4-FFF2-40B4-BE49-F238E27FC236}">
                  <a16:creationId xmlns:a16="http://schemas.microsoft.com/office/drawing/2014/main" id="{FF4158A9-5758-9BFB-C905-D869B726168A}"/>
                </a:ext>
              </a:extLst>
            </p:cNvPr>
            <p:cNvSpPr/>
            <p:nvPr/>
          </p:nvSpPr>
          <p:spPr>
            <a:xfrm>
              <a:off x="286872" y="2822072"/>
              <a:ext cx="1152000" cy="829224"/>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D89471A1-5ED9-6BE2-9C76-64593B1B00AD}"/>
                </a:ext>
              </a:extLst>
            </p:cNvPr>
            <p:cNvSpPr txBox="1"/>
            <p:nvPr/>
          </p:nvSpPr>
          <p:spPr>
            <a:xfrm>
              <a:off x="286872" y="2849582"/>
              <a:ext cx="1152000" cy="680251"/>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結果</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lnSpc>
                  <a:spcPct val="120000"/>
                </a:lnSpc>
                <a:defRPr/>
              </a:pPr>
              <a:r>
                <a:rPr lang="en-US" altLang="ja-JP" sz="2000" b="1" baseline="30000" dirty="0">
                  <a:solidFill>
                    <a:srgbClr val="224463"/>
                  </a:solidFill>
                  <a:latin typeface="Meiryo UI" panose="020B0604030504040204" pitchFamily="50" charset="-128"/>
                  <a:ea typeface="Meiryo UI" panose="020B0604030504040204" pitchFamily="50" charset="-128"/>
                </a:rPr>
                <a:t>(2</a:t>
              </a:r>
              <a:r>
                <a:rPr lang="ja-JP" altLang="en-US" sz="2000" b="1" baseline="30000" dirty="0">
                  <a:solidFill>
                    <a:srgbClr val="224463"/>
                  </a:solidFill>
                  <a:latin typeface="Meiryo UI" panose="020B0604030504040204" pitchFamily="50" charset="-128"/>
                  <a:ea typeface="Meiryo UI" panose="020B0604030504040204" pitchFamily="50" charset="-128"/>
                </a:rPr>
                <a:t>型糖尿病</a:t>
              </a:r>
              <a:r>
                <a:rPr lang="en-US" altLang="ja-JP" sz="2000" b="1" baseline="30000" dirty="0">
                  <a:solidFill>
                    <a:srgbClr val="224463"/>
                  </a:solidFill>
                  <a:latin typeface="Meiryo UI" panose="020B0604030504040204" pitchFamily="50" charset="-128"/>
                  <a:ea typeface="Meiryo UI" panose="020B0604030504040204" pitchFamily="50" charset="-128"/>
                </a:rPr>
                <a:t>)</a:t>
              </a:r>
              <a:endParaRPr lang="ja-JP" altLang="en-US" sz="2000" b="1" baseline="30000" dirty="0">
                <a:solidFill>
                  <a:srgbClr val="224463"/>
                </a:solidFill>
                <a:latin typeface="Meiryo UI" panose="020B0604030504040204" pitchFamily="50" charset="-128"/>
                <a:ea typeface="Meiryo UI" panose="020B0604030504040204" pitchFamily="50" charset="-128"/>
              </a:endParaRPr>
            </a:p>
          </p:txBody>
        </p:sp>
      </p:grpSp>
      <p:grpSp>
        <p:nvGrpSpPr>
          <p:cNvPr id="10" name="グループ化 9">
            <a:extLst>
              <a:ext uri="{FF2B5EF4-FFF2-40B4-BE49-F238E27FC236}">
                <a16:creationId xmlns:a16="http://schemas.microsoft.com/office/drawing/2014/main" id="{81C54C07-DB7F-8B70-0ED9-E84F3AD4944D}"/>
              </a:ext>
            </a:extLst>
          </p:cNvPr>
          <p:cNvGrpSpPr/>
          <p:nvPr/>
        </p:nvGrpSpPr>
        <p:grpSpPr>
          <a:xfrm>
            <a:off x="306587" y="4263894"/>
            <a:ext cx="1152000" cy="490087"/>
            <a:chOff x="286872" y="2822072"/>
            <a:chExt cx="1152000" cy="490087"/>
          </a:xfrm>
        </p:grpSpPr>
        <p:sp>
          <p:nvSpPr>
            <p:cNvPr id="11" name="四角形: 角を丸くする 10">
              <a:extLst>
                <a:ext uri="{FF2B5EF4-FFF2-40B4-BE49-F238E27FC236}">
                  <a16:creationId xmlns:a16="http://schemas.microsoft.com/office/drawing/2014/main" id="{E2FDEEFC-C79C-F7EE-D679-66DF8F1CC362}"/>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AE124801-08B6-1D8D-9ADB-A3094261BB3B}"/>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結論</a:t>
              </a:r>
            </a:p>
          </p:txBody>
        </p:sp>
      </p:grpSp>
      <p:sp>
        <p:nvSpPr>
          <p:cNvPr id="14" name="テキスト ボックス 13">
            <a:extLst>
              <a:ext uri="{FF2B5EF4-FFF2-40B4-BE49-F238E27FC236}">
                <a16:creationId xmlns:a16="http://schemas.microsoft.com/office/drawing/2014/main" id="{8335ABB0-B55C-B1B1-1E74-D87DF2173CE3}"/>
              </a:ext>
            </a:extLst>
          </p:cNvPr>
          <p:cNvSpPr txBox="1"/>
          <p:nvPr/>
        </p:nvSpPr>
        <p:spPr>
          <a:xfrm>
            <a:off x="5566776" y="6604084"/>
            <a:ext cx="3577224" cy="253916"/>
          </a:xfrm>
          <a:prstGeom prst="rect">
            <a:avLst/>
          </a:prstGeom>
          <a:noFill/>
        </p:spPr>
        <p:txBody>
          <a:bodyPr wrap="square" anchor="b">
            <a:spAutoFit/>
          </a:bodyPr>
          <a:lstStyle/>
          <a:p>
            <a:r>
              <a:rPr lang="da-DK" altLang="ja-JP" sz="1050" b="0" i="0" u="none" strike="noStrike" baseline="0" dirty="0">
                <a:solidFill>
                  <a:srgbClr val="3F3B3A"/>
                </a:solidFill>
                <a:latin typeface="Meiryo UI" panose="020B0604030504040204" pitchFamily="50" charset="-128"/>
                <a:ea typeface="Meiryo UI" panose="020B0604030504040204" pitchFamily="50" charset="-128"/>
              </a:rPr>
              <a:t>Karter AJ, et al. JAMA 325</a:t>
            </a:r>
            <a:r>
              <a:rPr lang="ja-JP" altLang="da-DK" sz="1050" b="0" i="0" u="none" strike="noStrike" baseline="0" dirty="0">
                <a:solidFill>
                  <a:srgbClr val="3F3B3A"/>
                </a:solidFill>
                <a:latin typeface="Meiryo UI" panose="020B0604030504040204" pitchFamily="50" charset="-128"/>
                <a:ea typeface="Meiryo UI" panose="020B0604030504040204" pitchFamily="50" charset="-128"/>
              </a:rPr>
              <a:t>（</a:t>
            </a:r>
            <a:r>
              <a:rPr lang="da-DK" altLang="ja-JP" sz="1050" b="0" i="0" u="none" strike="noStrike" baseline="0" dirty="0">
                <a:solidFill>
                  <a:srgbClr val="3F3B3A"/>
                </a:solidFill>
                <a:latin typeface="Meiryo UI" panose="020B0604030504040204" pitchFamily="50" charset="-128"/>
                <a:ea typeface="Meiryo UI" panose="020B0604030504040204" pitchFamily="50" charset="-128"/>
              </a:rPr>
              <a:t>22</a:t>
            </a:r>
            <a:r>
              <a:rPr lang="ja-JP" altLang="da-DK" sz="1050" b="0" i="0" u="none" strike="noStrike" baseline="0" dirty="0">
                <a:solidFill>
                  <a:srgbClr val="3F3B3A"/>
                </a:solidFill>
                <a:latin typeface="Meiryo UI" panose="020B0604030504040204" pitchFamily="50" charset="-128"/>
                <a:ea typeface="Meiryo UI" panose="020B0604030504040204" pitchFamily="50" charset="-128"/>
              </a:rPr>
              <a:t>）</a:t>
            </a:r>
            <a:r>
              <a:rPr lang="da-DK" altLang="ja-JP" sz="1050" b="0" i="0" u="none" strike="noStrike" baseline="0" dirty="0">
                <a:solidFill>
                  <a:srgbClr val="3F3B3A"/>
                </a:solidFill>
                <a:latin typeface="Meiryo UI" panose="020B0604030504040204" pitchFamily="50" charset="-128"/>
                <a:ea typeface="Meiryo UI" panose="020B0604030504040204" pitchFamily="50" charset="-128"/>
              </a:rPr>
              <a:t>: 2273-2284, 2021</a:t>
            </a:r>
            <a:endParaRPr lang="ja-JP" altLang="en-US" sz="1000" dirty="0">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2257A2B7-E4E9-2199-127A-8E184248AFAC}"/>
              </a:ext>
            </a:extLst>
          </p:cNvPr>
          <p:cNvSpPr txBox="1"/>
          <p:nvPr/>
        </p:nvSpPr>
        <p:spPr>
          <a:xfrm>
            <a:off x="1678024" y="4194225"/>
            <a:ext cx="7030547" cy="1477328"/>
          </a:xfrm>
          <a:prstGeom prst="rect">
            <a:avLst/>
          </a:prstGeom>
          <a:noFill/>
        </p:spPr>
        <p:txBody>
          <a:bodyPr wrap="square">
            <a:spAutoFit/>
          </a:bodyPr>
          <a:lstStyle/>
          <a:p>
            <a:r>
              <a:rPr lang="ja-JP" altLang="en-US" b="0" i="0" u="none" strike="noStrike" baseline="0" dirty="0">
                <a:latin typeface="Meiryo UI" panose="020B0604030504040204" pitchFamily="50" charset="-128"/>
                <a:ea typeface="Meiryo UI" panose="020B0604030504040204" pitchFamily="50" charset="-128"/>
              </a:rPr>
              <a:t>インスリン治療中の糖尿病患者において、医師による</a:t>
            </a:r>
            <a:r>
              <a:rPr lang="en-US" altLang="ja-JP" b="0" i="0" u="none" strike="noStrike" baseline="0" dirty="0" err="1">
                <a:latin typeface="Meiryo UI" panose="020B0604030504040204" pitchFamily="50" charset="-128"/>
                <a:ea typeface="Meiryo UI" panose="020B0604030504040204" pitchFamily="50" charset="-128"/>
              </a:rPr>
              <a:t>rtCGM</a:t>
            </a:r>
            <a:r>
              <a:rPr lang="ja-JP" altLang="en-US" b="0" i="0" u="none" strike="noStrike" baseline="0" dirty="0">
                <a:latin typeface="Meiryo UI" panose="020B0604030504040204" pitchFamily="50" charset="-128"/>
                <a:ea typeface="Meiryo UI" panose="020B0604030504040204" pitchFamily="50" charset="-128"/>
              </a:rPr>
              <a:t>の選択は同デバイスを選択しなかった場合と比較して、</a:t>
            </a:r>
            <a:r>
              <a:rPr lang="en-US" altLang="ja-JP" b="0" i="0" u="none" strike="noStrike" baseline="0" dirty="0">
                <a:latin typeface="Meiryo UI" panose="020B0604030504040204" pitchFamily="50" charset="-128"/>
                <a:ea typeface="Meiryo UI" panose="020B0604030504040204" pitchFamily="50" charset="-128"/>
              </a:rPr>
              <a:t>HbA1c</a:t>
            </a:r>
            <a:r>
              <a:rPr lang="ja-JP" altLang="en-US" b="0" i="0" u="none" strike="noStrike" baseline="0" dirty="0">
                <a:latin typeface="Meiryo UI" panose="020B0604030504040204" pitchFamily="50" charset="-128"/>
                <a:ea typeface="Meiryo UI" panose="020B0604030504040204" pitchFamily="50" charset="-128"/>
              </a:rPr>
              <a:t>を有意に改善させていたことが示された。また、低血糖による救急外来受診・入院の有意な減少が認められたが、全ての理由による救急外来受診や入院に有意な変化は認められなかった。</a:t>
            </a:r>
            <a:endParaRPr lang="ja-JP" altLang="en-US" dirty="0">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7CB3871A-A513-DF91-7B47-F69F17627BB6}"/>
              </a:ext>
            </a:extLst>
          </p:cNvPr>
          <p:cNvSpPr txBox="1"/>
          <p:nvPr/>
        </p:nvSpPr>
        <p:spPr>
          <a:xfrm>
            <a:off x="1678023" y="1484759"/>
            <a:ext cx="7030547" cy="2031325"/>
          </a:xfrm>
          <a:prstGeom prst="rect">
            <a:avLst/>
          </a:prstGeom>
          <a:noFill/>
        </p:spPr>
        <p:txBody>
          <a:bodyPr wrap="square">
            <a:spAutoFit/>
          </a:bodyPr>
          <a:lstStyle/>
          <a:p>
            <a:pPr algn="l"/>
            <a:r>
              <a:rPr lang="ja-JP" altLang="en-US" b="0" i="0" u="none" strike="noStrike" baseline="0" dirty="0">
                <a:latin typeface="Meiryo UI" panose="020B0604030504040204" pitchFamily="50" charset="-128"/>
                <a:ea typeface="Meiryo UI" panose="020B0604030504040204" pitchFamily="50" charset="-128"/>
              </a:rPr>
              <a:t>インスリン治療中の糖尿病患者を対象とした後ろ向きコホート研究の結果、 </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型糖尿病患者における</a:t>
            </a:r>
            <a:r>
              <a:rPr lang="en-US" altLang="ja-JP" b="0" i="0" u="none" strike="noStrike" baseline="0" dirty="0" err="1">
                <a:latin typeface="Meiryo UI" panose="020B0604030504040204" pitchFamily="50" charset="-128"/>
                <a:ea typeface="Meiryo UI" panose="020B0604030504040204" pitchFamily="50" charset="-128"/>
              </a:rPr>
              <a:t>rtCGM</a:t>
            </a:r>
            <a:r>
              <a:rPr lang="ja-JP" altLang="en-US" b="0" i="0" u="none" strike="noStrike" baseline="0" dirty="0">
                <a:latin typeface="Meiryo UI" panose="020B0604030504040204" pitchFamily="50" charset="-128"/>
                <a:ea typeface="Meiryo UI" panose="020B0604030504040204" pitchFamily="50" charset="-128"/>
              </a:rPr>
              <a:t>の導入は血糖コントロールの改善、および 低血糖に関連する救急外来受診または入院頻度の減少と有意に関連していたことが示された。観察された関連性に因果関係があると仮定した場合、 </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件の低血糖イベントを回避するための治療必要人数（</a:t>
            </a:r>
            <a:r>
              <a:rPr lang="en-US" altLang="ja-JP" b="0" i="0" u="none" strike="noStrike" baseline="0" dirty="0">
                <a:latin typeface="Meiryo UI" panose="020B0604030504040204" pitchFamily="50" charset="-128"/>
                <a:ea typeface="Meiryo UI" panose="020B0604030504040204" pitchFamily="50" charset="-128"/>
              </a:rPr>
              <a:t>NNT</a:t>
            </a:r>
            <a:r>
              <a:rPr lang="ja-JP" altLang="en-US" b="0" i="0" u="none" strike="noStrike" baseline="0" dirty="0">
                <a:latin typeface="Meiryo UI" panose="020B0604030504040204" pitchFamily="50" charset="-128"/>
                <a:ea typeface="Meiryo UI" panose="020B0604030504040204" pitchFamily="50" charset="-128"/>
              </a:rPr>
              <a:t>）は</a:t>
            </a:r>
            <a:r>
              <a:rPr lang="en-US" altLang="ja-JP" b="0" i="0" u="none" strike="noStrike" baseline="0" dirty="0">
                <a:latin typeface="Meiryo UI" panose="020B0604030504040204" pitchFamily="50" charset="-128"/>
                <a:ea typeface="Meiryo UI" panose="020B0604030504040204" pitchFamily="50" charset="-128"/>
              </a:rPr>
              <a:t>25</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95%CI 13-476</a:t>
            </a:r>
            <a:r>
              <a:rPr lang="ja-JP" altLang="en-US" b="0" i="0" u="none" strike="noStrike" baseline="0" dirty="0">
                <a:latin typeface="Meiryo UI" panose="020B0604030504040204" pitchFamily="50" charset="-128"/>
                <a:ea typeface="Meiryo UI" panose="020B0604030504040204" pitchFamily="50" charset="-128"/>
              </a:rPr>
              <a:t>）であり、</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名以上が</a:t>
            </a:r>
            <a:r>
              <a:rPr lang="en-US" altLang="ja-JP" b="0" i="0" u="none" strike="noStrike" baseline="0" dirty="0">
                <a:latin typeface="Meiryo UI" panose="020B0604030504040204" pitchFamily="50" charset="-128"/>
                <a:ea typeface="Meiryo UI" panose="020B0604030504040204" pitchFamily="50" charset="-128"/>
              </a:rPr>
              <a:t>HbA1c</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8%</a:t>
            </a:r>
            <a:r>
              <a:rPr lang="ja-JP" altLang="en-US" b="0" i="0" u="none" strike="noStrike" baseline="0" dirty="0">
                <a:latin typeface="Meiryo UI" panose="020B0604030504040204" pitchFamily="50" charset="-128"/>
                <a:ea typeface="Meiryo UI" panose="020B0604030504040204" pitchFamily="50" charset="-128"/>
              </a:rPr>
              <a:t>を達成するための</a:t>
            </a:r>
            <a:r>
              <a:rPr lang="en-US" altLang="ja-JP" b="0" i="0" u="none" strike="noStrike" baseline="0" dirty="0">
                <a:latin typeface="Meiryo UI" panose="020B0604030504040204" pitchFamily="50" charset="-128"/>
                <a:ea typeface="Meiryo UI" panose="020B0604030504040204" pitchFamily="50" charset="-128"/>
              </a:rPr>
              <a:t>NNT</a:t>
            </a:r>
            <a:r>
              <a:rPr lang="ja-JP" altLang="en-US" b="0" i="0" u="none" strike="noStrike" baseline="0" dirty="0">
                <a:latin typeface="Meiryo UI" panose="020B0604030504040204" pitchFamily="50" charset="-128"/>
                <a:ea typeface="Meiryo UI" panose="020B0604030504040204" pitchFamily="50" charset="-128"/>
              </a:rPr>
              <a:t>は</a:t>
            </a:r>
            <a:r>
              <a:rPr lang="en-US" altLang="ja-JP" b="0" i="0" u="none" strike="noStrike" baseline="0" dirty="0">
                <a:latin typeface="Meiryo UI" panose="020B0604030504040204" pitchFamily="50" charset="-128"/>
                <a:ea typeface="Meiryo UI" panose="020B0604030504040204" pitchFamily="50" charset="-128"/>
              </a:rPr>
              <a:t>6</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95%CI 4-10</a:t>
            </a:r>
            <a:r>
              <a:rPr lang="ja-JP" altLang="en-US" b="0" i="0" u="none" strike="noStrike" baseline="0" dirty="0">
                <a:latin typeface="Meiryo UI" panose="020B0604030504040204" pitchFamily="50" charset="-128"/>
                <a:ea typeface="Meiryo UI" panose="020B0604030504040204" pitchFamily="50" charset="-128"/>
              </a:rPr>
              <a:t>）であった。</a:t>
            </a:r>
            <a:endParaRPr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98106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BE83257-81C0-44AF-8E21-C2BF81971AE5}"/>
              </a:ext>
            </a:extLst>
          </p:cNvPr>
          <p:cNvSpPr txBox="1"/>
          <p:nvPr/>
        </p:nvSpPr>
        <p:spPr>
          <a:xfrm>
            <a:off x="226267" y="207215"/>
            <a:ext cx="1966427"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研究の限界</a:t>
            </a:r>
          </a:p>
        </p:txBody>
      </p:sp>
      <p:sp>
        <p:nvSpPr>
          <p:cNvPr id="5" name="テキスト ボックス 4">
            <a:extLst>
              <a:ext uri="{FF2B5EF4-FFF2-40B4-BE49-F238E27FC236}">
                <a16:creationId xmlns:a16="http://schemas.microsoft.com/office/drawing/2014/main" id="{F1D9C7A0-59DB-9446-94B3-31CB5A227B29}"/>
              </a:ext>
            </a:extLst>
          </p:cNvPr>
          <p:cNvSpPr txBox="1"/>
          <p:nvPr/>
        </p:nvSpPr>
        <p:spPr>
          <a:xfrm>
            <a:off x="5566776" y="6604084"/>
            <a:ext cx="3577224" cy="253916"/>
          </a:xfrm>
          <a:prstGeom prst="rect">
            <a:avLst/>
          </a:prstGeom>
          <a:noFill/>
        </p:spPr>
        <p:txBody>
          <a:bodyPr wrap="square" anchor="b">
            <a:spAutoFit/>
          </a:bodyPr>
          <a:lstStyle/>
          <a:p>
            <a:r>
              <a:rPr lang="da-DK" altLang="ja-JP" sz="1050" b="0" i="0" u="none" strike="noStrike" baseline="0" dirty="0">
                <a:solidFill>
                  <a:srgbClr val="3F3B3A"/>
                </a:solidFill>
                <a:latin typeface="Meiryo UI" panose="020B0604030504040204" pitchFamily="50" charset="-128"/>
                <a:ea typeface="Meiryo UI" panose="020B0604030504040204" pitchFamily="50" charset="-128"/>
              </a:rPr>
              <a:t>Karter AJ, et al. JAMA 325</a:t>
            </a:r>
            <a:r>
              <a:rPr lang="ja-JP" altLang="da-DK" sz="1050" b="0" i="0" u="none" strike="noStrike" baseline="0" dirty="0">
                <a:solidFill>
                  <a:srgbClr val="3F3B3A"/>
                </a:solidFill>
                <a:latin typeface="Meiryo UI" panose="020B0604030504040204" pitchFamily="50" charset="-128"/>
                <a:ea typeface="Meiryo UI" panose="020B0604030504040204" pitchFamily="50" charset="-128"/>
              </a:rPr>
              <a:t>（</a:t>
            </a:r>
            <a:r>
              <a:rPr lang="da-DK" altLang="ja-JP" sz="1050" b="0" i="0" u="none" strike="noStrike" baseline="0" dirty="0">
                <a:solidFill>
                  <a:srgbClr val="3F3B3A"/>
                </a:solidFill>
                <a:latin typeface="Meiryo UI" panose="020B0604030504040204" pitchFamily="50" charset="-128"/>
                <a:ea typeface="Meiryo UI" panose="020B0604030504040204" pitchFamily="50" charset="-128"/>
              </a:rPr>
              <a:t>22</a:t>
            </a:r>
            <a:r>
              <a:rPr lang="ja-JP" altLang="da-DK" sz="1050" b="0" i="0" u="none" strike="noStrike" baseline="0" dirty="0">
                <a:solidFill>
                  <a:srgbClr val="3F3B3A"/>
                </a:solidFill>
                <a:latin typeface="Meiryo UI" panose="020B0604030504040204" pitchFamily="50" charset="-128"/>
                <a:ea typeface="Meiryo UI" panose="020B0604030504040204" pitchFamily="50" charset="-128"/>
              </a:rPr>
              <a:t>）</a:t>
            </a:r>
            <a:r>
              <a:rPr lang="da-DK" altLang="ja-JP" sz="1050" b="0" i="0" u="none" strike="noStrike" baseline="0" dirty="0">
                <a:solidFill>
                  <a:srgbClr val="3F3B3A"/>
                </a:solidFill>
                <a:latin typeface="Meiryo UI" panose="020B0604030504040204" pitchFamily="50" charset="-128"/>
                <a:ea typeface="Meiryo UI" panose="020B0604030504040204" pitchFamily="50" charset="-128"/>
              </a:rPr>
              <a:t>: 2273-2284, 2021</a:t>
            </a:r>
            <a:endParaRPr lang="ja-JP" altLang="en-US" sz="10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90217356-80E2-D4AC-1233-895BA57742CD}"/>
              </a:ext>
            </a:extLst>
          </p:cNvPr>
          <p:cNvSpPr txBox="1"/>
          <p:nvPr/>
        </p:nvSpPr>
        <p:spPr>
          <a:xfrm>
            <a:off x="666206" y="1305388"/>
            <a:ext cx="7811588" cy="4937121"/>
          </a:xfrm>
          <a:prstGeom prst="rect">
            <a:avLst/>
          </a:prstGeom>
          <a:noFill/>
        </p:spPr>
        <p:txBody>
          <a:bodyPr wrap="square">
            <a:spAutoFit/>
          </a:bodyPr>
          <a:lstStyle/>
          <a:p>
            <a:pPr marL="285750" indent="-285750">
              <a:lnSpc>
                <a:spcPct val="11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本解析ではロバストな手法（傾向スコアに基づく重複加重および有向非巡回グラフに基づく調整）を用いたが、人種／民族や近隣剥奪指標などは群間差が顕著であったため、結果にバイアスをもたらす未測定の残余交絡が存在していた可能性がある</a:t>
            </a:r>
            <a:endParaRPr lang="en-US" altLang="ja-JP" dirty="0">
              <a:latin typeface="Meiryo UI" panose="020B0604030504040204" pitchFamily="50" charset="-128"/>
              <a:ea typeface="Meiryo UI" panose="020B0604030504040204" pitchFamily="50" charset="-128"/>
            </a:endParaRPr>
          </a:p>
          <a:p>
            <a:pPr marL="285750" indent="-285750">
              <a:lnSpc>
                <a:spcPct val="11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多重比較による第一種過誤の可能性があるため、本解析結果は探索的なものと解釈されるべきである</a:t>
            </a:r>
            <a:endParaRPr lang="en-US" altLang="ja-JP" dirty="0">
              <a:latin typeface="Meiryo UI" panose="020B0604030504040204" pitchFamily="50" charset="-128"/>
              <a:ea typeface="Meiryo UI" panose="020B0604030504040204" pitchFamily="50" charset="-128"/>
            </a:endParaRPr>
          </a:p>
          <a:p>
            <a:pPr marL="285750" indent="-285750">
              <a:lnSpc>
                <a:spcPct val="110000"/>
              </a:lnSpc>
              <a:buClr>
                <a:srgbClr val="D82B83"/>
              </a:buClr>
              <a:buFont typeface="Wingdings" panose="05000000000000000000" pitchFamily="2" charset="2"/>
              <a:buChar char="l"/>
            </a:pPr>
            <a:r>
              <a:rPr lang="en-US" altLang="ja-JP" dirty="0" err="1">
                <a:latin typeface="Meiryo UI" panose="020B0604030504040204" pitchFamily="50" charset="-128"/>
                <a:ea typeface="Meiryo UI" panose="020B0604030504040204" pitchFamily="50" charset="-128"/>
              </a:rPr>
              <a:t>rtCGM</a:t>
            </a:r>
            <a:r>
              <a:rPr lang="ja-JP" altLang="en-US" dirty="0">
                <a:latin typeface="Meiryo UI" panose="020B0604030504040204" pitchFamily="50" charset="-128"/>
                <a:ea typeface="Meiryo UI" panose="020B0604030504040204" pitchFamily="50" charset="-128"/>
              </a:rPr>
              <a:t>と高血糖との関連を検出するための検出力が十分でなかった可能性がある</a:t>
            </a:r>
            <a:endParaRPr lang="en-US" altLang="ja-JP" dirty="0">
              <a:latin typeface="Meiryo UI" panose="020B0604030504040204" pitchFamily="50" charset="-128"/>
              <a:ea typeface="Meiryo UI" panose="020B0604030504040204" pitchFamily="50" charset="-128"/>
            </a:endParaRPr>
          </a:p>
          <a:p>
            <a:pPr marL="285750" indent="-285750">
              <a:lnSpc>
                <a:spcPct val="11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研究期間中における</a:t>
            </a:r>
            <a:r>
              <a:rPr lang="en-US" altLang="ja-JP" dirty="0" err="1">
                <a:latin typeface="Meiryo UI" panose="020B0604030504040204" pitchFamily="50" charset="-128"/>
                <a:ea typeface="Meiryo UI" panose="020B0604030504040204" pitchFamily="50" charset="-128"/>
              </a:rPr>
              <a:t>rtCGM</a:t>
            </a:r>
            <a:r>
              <a:rPr lang="ja-JP" altLang="en-US" dirty="0">
                <a:latin typeface="Meiryo UI" panose="020B0604030504040204" pitchFamily="50" charset="-128"/>
                <a:ea typeface="Meiryo UI" panose="020B0604030504040204" pitchFamily="50" charset="-128"/>
              </a:rPr>
              <a:t>技術の進歩を考慮することができなかった</a:t>
            </a:r>
            <a:endParaRPr lang="en-US" altLang="ja-JP" dirty="0">
              <a:latin typeface="Meiryo UI" panose="020B0604030504040204" pitchFamily="50" charset="-128"/>
              <a:ea typeface="Meiryo UI" panose="020B0604030504040204" pitchFamily="50" charset="-128"/>
            </a:endParaRPr>
          </a:p>
          <a:p>
            <a:pPr marL="285750" indent="-285750">
              <a:lnSpc>
                <a:spcPct val="11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本研究では単一の統合医療システムからの多様なサンプルを含んでいるが、</a:t>
            </a:r>
            <a:r>
              <a:rPr lang="en-US" altLang="ja-JP" dirty="0" err="1">
                <a:latin typeface="Meiryo UI" panose="020B0604030504040204" pitchFamily="50" charset="-128"/>
                <a:ea typeface="Meiryo UI" panose="020B0604030504040204" pitchFamily="50" charset="-128"/>
              </a:rPr>
              <a:t>rtCGM</a:t>
            </a:r>
            <a:r>
              <a:rPr lang="ja-JP" altLang="en-US" dirty="0">
                <a:latin typeface="Meiryo UI" panose="020B0604030504040204" pitchFamily="50" charset="-128"/>
                <a:ea typeface="Meiryo UI" panose="020B0604030504040204" pitchFamily="50" charset="-128"/>
              </a:rPr>
              <a:t>導入者の患者構成は処方パターンやガイドラインに違いのある他の環境と異なる場合がある</a:t>
            </a:r>
            <a:endParaRPr lang="en-US" altLang="ja-JP" dirty="0">
              <a:latin typeface="Meiryo UI" panose="020B0604030504040204" pitchFamily="50" charset="-128"/>
              <a:ea typeface="Meiryo UI" panose="020B0604030504040204" pitchFamily="50" charset="-128"/>
            </a:endParaRPr>
          </a:p>
          <a:p>
            <a:pPr marL="285750" indent="-285750">
              <a:lnSpc>
                <a:spcPct val="11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低血糖および高血糖の評価は救急外来受診と入院に基づいていたため、医療現場以外で対処されたイベントが見落とされた</a:t>
            </a:r>
            <a:endParaRPr lang="en-US" altLang="ja-JP" dirty="0">
              <a:latin typeface="Meiryo UI" panose="020B0604030504040204" pitchFamily="50" charset="-128"/>
              <a:ea typeface="Meiryo UI" panose="020B0604030504040204" pitchFamily="50" charset="-128"/>
            </a:endParaRPr>
          </a:p>
          <a:p>
            <a:pPr marL="285750" indent="-285750">
              <a:lnSpc>
                <a:spcPct val="110000"/>
              </a:lnSpc>
              <a:buClr>
                <a:srgbClr val="D82B83"/>
              </a:buClr>
              <a:buFont typeface="Wingdings" panose="05000000000000000000" pitchFamily="2" charset="2"/>
              <a:buChar char="l"/>
            </a:pPr>
            <a:r>
              <a:rPr lang="en-US" altLang="ja-JP" dirty="0">
                <a:latin typeface="Meiryo UI" panose="020B0604030504040204" pitchFamily="50" charset="-128"/>
                <a:ea typeface="Meiryo UI" panose="020B0604030504040204" pitchFamily="50" charset="-128"/>
              </a:rPr>
              <a:t>NNT</a:t>
            </a:r>
            <a:r>
              <a:rPr lang="ja-JP" altLang="en-US" dirty="0">
                <a:latin typeface="Meiryo UI" panose="020B0604030504040204" pitchFamily="50" charset="-128"/>
                <a:ea typeface="Meiryo UI" panose="020B0604030504040204" pitchFamily="50" charset="-128"/>
              </a:rPr>
              <a:t>の推定値は患者構成と治療効果の不均一性に左右されやすい他、本研究デザインでは立証できない因果関係を前提としている。そのため、これらの推定値の解釈および他の集団への適用には注意を要する</a:t>
            </a:r>
          </a:p>
        </p:txBody>
      </p:sp>
    </p:spTree>
    <p:extLst>
      <p:ext uri="{BB962C8B-B14F-4D97-AF65-F5344CB8AC3E}">
        <p14:creationId xmlns:p14="http://schemas.microsoft.com/office/powerpoint/2010/main" val="172433634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1636</TotalTime>
  <Words>1858</Words>
  <Application>Microsoft Office PowerPoint</Application>
  <PresentationFormat>画面に合わせる (4:3)</PresentationFormat>
  <Paragraphs>322</Paragraphs>
  <Slides>7</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7</vt:i4>
      </vt:variant>
    </vt:vector>
  </HeadingPairs>
  <TitlesOfParts>
    <vt:vector size="13" baseType="lpstr">
      <vt:lpstr>Meiryo UI</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長谷川 園果</dc:creator>
  <cp:lastModifiedBy>谷波 正芳</cp:lastModifiedBy>
  <cp:revision>25</cp:revision>
  <dcterms:created xsi:type="dcterms:W3CDTF">2022-04-07T06:17:16Z</dcterms:created>
  <dcterms:modified xsi:type="dcterms:W3CDTF">2022-07-07T02:34:51Z</dcterms:modified>
</cp:coreProperties>
</file>