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0" r:id="rId5"/>
    <p:sldId id="327" r:id="rId6"/>
    <p:sldId id="338" r:id="rId7"/>
    <p:sldId id="339" r:id="rId8"/>
    <p:sldId id="340" r:id="rId9"/>
    <p:sldId id="333" r:id="rId10"/>
    <p:sldId id="33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8670"/>
    <a:srgbClr val="DADDD3"/>
    <a:srgbClr val="36B1A7"/>
    <a:srgbClr val="459AC1"/>
    <a:srgbClr val="E0C047"/>
    <a:srgbClr val="E4E8EA"/>
    <a:srgbClr val="FFFFFF"/>
    <a:srgbClr val="DCEDED"/>
    <a:srgbClr val="D82B83"/>
    <a:srgbClr val="F4F4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279F40-285A-47ED-A969-AF838D4F8E75}" v="166" dt="2022-10-05T01:46:55.78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6" autoAdjust="0"/>
    <p:restoredTop sz="94660"/>
  </p:normalViewPr>
  <p:slideViewPr>
    <p:cSldViewPr snapToGrid="0">
      <p:cViewPr varScale="1">
        <p:scale>
          <a:sx n="77" d="100"/>
          <a:sy n="77" d="100"/>
        </p:scale>
        <p:origin x="317"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3437499999999979E-2"/>
          <c:y val="0"/>
          <c:w val="0.84437499999999999"/>
          <c:h val="1"/>
        </c:manualLayout>
      </c:layout>
      <c:pieChart>
        <c:varyColors val="1"/>
        <c:ser>
          <c:idx val="0"/>
          <c:order val="0"/>
          <c:tx>
            <c:strRef>
              <c:f>Sheet1!$B$1</c:f>
              <c:strCache>
                <c:ptCount val="1"/>
                <c:pt idx="0">
                  <c:v>N</c:v>
                </c:pt>
              </c:strCache>
            </c:strRef>
          </c:tx>
          <c:spPr>
            <a:ln>
              <a:noFill/>
            </a:ln>
          </c:spPr>
          <c:dPt>
            <c:idx val="0"/>
            <c:bubble3D val="0"/>
            <c:spPr>
              <a:solidFill>
                <a:srgbClr val="36B1A7"/>
              </a:solidFill>
              <a:ln w="19050">
                <a:noFill/>
              </a:ln>
              <a:effectLst/>
            </c:spPr>
            <c:extLst>
              <c:ext xmlns:c16="http://schemas.microsoft.com/office/drawing/2014/chart" uri="{C3380CC4-5D6E-409C-BE32-E72D297353CC}">
                <c16:uniqueId val="{00000001-4519-4D23-977E-971E4DF193F9}"/>
              </c:ext>
            </c:extLst>
          </c:dPt>
          <c:dPt>
            <c:idx val="1"/>
            <c:bubble3D val="0"/>
            <c:spPr>
              <a:solidFill>
                <a:srgbClr val="DADDD3"/>
              </a:solidFill>
              <a:ln w="19050">
                <a:noFill/>
              </a:ln>
              <a:effectLst/>
            </c:spPr>
            <c:extLst>
              <c:ext xmlns:c16="http://schemas.microsoft.com/office/drawing/2014/chart" uri="{C3380CC4-5D6E-409C-BE32-E72D297353CC}">
                <c16:uniqueId val="{00000003-4519-4D23-977E-971E4DF193F9}"/>
              </c:ext>
            </c:extLst>
          </c:dPt>
          <c:cat>
            <c:strRef>
              <c:f>Sheet1!$A$2:$A$3</c:f>
              <c:strCache>
                <c:ptCount val="2"/>
                <c:pt idx="0">
                  <c:v>朝食欠食群</c:v>
                </c:pt>
                <c:pt idx="1">
                  <c:v>朝食非欠食群</c:v>
                </c:pt>
              </c:strCache>
            </c:strRef>
          </c:cat>
          <c:val>
            <c:numRef>
              <c:f>Sheet1!$B$2:$B$3</c:f>
              <c:numCache>
                <c:formatCode>General</c:formatCode>
                <c:ptCount val="2"/>
                <c:pt idx="0">
                  <c:v>22</c:v>
                </c:pt>
                <c:pt idx="1">
                  <c:v>295</c:v>
                </c:pt>
              </c:numCache>
            </c:numRef>
          </c:val>
          <c:extLst>
            <c:ext xmlns:c16="http://schemas.microsoft.com/office/drawing/2014/chart" uri="{C3380CC4-5D6E-409C-BE32-E72D297353CC}">
              <c16:uniqueId val="{00000004-4519-4D23-977E-971E4DF193F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36B1A7"/>
            </a:solidFill>
            <a:ln>
              <a:noFill/>
            </a:ln>
            <a:effectLst/>
          </c:spPr>
          <c:invertIfNegative val="0"/>
          <c:dPt>
            <c:idx val="0"/>
            <c:invertIfNegative val="0"/>
            <c:bubble3D val="0"/>
            <c:spPr>
              <a:solidFill>
                <a:srgbClr val="36B1A7"/>
              </a:solidFill>
              <a:ln>
                <a:noFill/>
              </a:ln>
              <a:effectLst/>
            </c:spPr>
            <c:extLst>
              <c:ext xmlns:c16="http://schemas.microsoft.com/office/drawing/2014/chart" uri="{C3380CC4-5D6E-409C-BE32-E72D297353CC}">
                <c16:uniqueId val="{00000001-D15A-4253-B3FB-0B22AA444864}"/>
              </c:ext>
            </c:extLst>
          </c:dPt>
          <c:dPt>
            <c:idx val="1"/>
            <c:invertIfNegative val="0"/>
            <c:bubble3D val="0"/>
            <c:spPr>
              <a:solidFill>
                <a:srgbClr val="DADDD3"/>
              </a:solidFill>
              <a:ln>
                <a:noFill/>
              </a:ln>
              <a:effectLst/>
            </c:spPr>
            <c:extLst>
              <c:ext xmlns:c16="http://schemas.microsoft.com/office/drawing/2014/chart" uri="{C3380CC4-5D6E-409C-BE32-E72D297353CC}">
                <c16:uniqueId val="{00000003-D15A-4253-B3FB-0B22AA444864}"/>
              </c:ext>
            </c:extLst>
          </c:dPt>
          <c:dLbls>
            <c:delete val="1"/>
          </c:dLbls>
          <c:errBars>
            <c:errBarType val="plus"/>
            <c:errValType val="cust"/>
            <c:noEndCap val="0"/>
            <c:plus>
              <c:numLit>
                <c:formatCode>General</c:formatCode>
                <c:ptCount val="2"/>
                <c:pt idx="0">
                  <c:v>14.5</c:v>
                </c:pt>
                <c:pt idx="1">
                  <c:v>10.1</c:v>
                </c:pt>
              </c:numLit>
            </c:plus>
            <c:minus>
              <c:numLit>
                <c:formatCode>General</c:formatCode>
                <c:ptCount val="2"/>
                <c:pt idx="0">
                  <c:v>14.5</c:v>
                </c:pt>
                <c:pt idx="1">
                  <c:v>10.1</c:v>
                </c:pt>
              </c:numLit>
            </c:minus>
            <c:spPr>
              <a:noFill/>
              <a:ln w="9525" cap="flat" cmpd="sng" algn="ctr">
                <a:solidFill>
                  <a:schemeClr val="tx1">
                    <a:lumMod val="65000"/>
                    <a:lumOff val="35000"/>
                  </a:schemeClr>
                </a:solidFill>
                <a:round/>
              </a:ln>
              <a:effectLst/>
            </c:spPr>
          </c:errBars>
          <c:cat>
            <c:strRef>
              <c:f>Sheet1!$A$2:$A$3</c:f>
              <c:strCache>
                <c:ptCount val="2"/>
                <c:pt idx="0">
                  <c:v>朝食欠食群</c:v>
                </c:pt>
                <c:pt idx="1">
                  <c:v>朝食非欠食群</c:v>
                </c:pt>
              </c:strCache>
            </c:strRef>
          </c:cat>
          <c:val>
            <c:numRef>
              <c:f>Sheet1!$B$2:$B$3</c:f>
              <c:numCache>
                <c:formatCode>General</c:formatCode>
                <c:ptCount val="2"/>
                <c:pt idx="0">
                  <c:v>58</c:v>
                </c:pt>
                <c:pt idx="1">
                  <c:v>67.400000000000006</c:v>
                </c:pt>
              </c:numCache>
            </c:numRef>
          </c:val>
          <c:extLst>
            <c:ext xmlns:c16="http://schemas.microsoft.com/office/drawing/2014/chart" uri="{C3380CC4-5D6E-409C-BE32-E72D297353CC}">
              <c16:uniqueId val="{00000004-D15A-4253-B3FB-0B22AA444864}"/>
            </c:ext>
          </c:extLst>
        </c:ser>
        <c:dLbls>
          <c:dLblPos val="outEnd"/>
          <c:showLegendKey val="0"/>
          <c:showVal val="1"/>
          <c:showCatName val="0"/>
          <c:showSerName val="0"/>
          <c:showPercent val="0"/>
          <c:showBubbleSize val="0"/>
        </c:dLbls>
        <c:gapWidth val="120"/>
        <c:overlap val="-27"/>
        <c:axId val="1884966127"/>
        <c:axId val="1884968207"/>
      </c:barChart>
      <c:catAx>
        <c:axId val="1884966127"/>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84968207"/>
        <c:crosses val="autoZero"/>
        <c:auto val="1"/>
        <c:lblAlgn val="ctr"/>
        <c:lblOffset val="100"/>
        <c:noMultiLvlLbl val="0"/>
      </c:catAx>
      <c:valAx>
        <c:axId val="1884968207"/>
        <c:scaling>
          <c:orientation val="minMax"/>
          <c:max val="85"/>
          <c:min val="5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8496612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36B1A7"/>
            </a:solidFill>
            <a:ln>
              <a:noFill/>
            </a:ln>
            <a:effectLst/>
          </c:spPr>
          <c:invertIfNegative val="0"/>
          <c:dPt>
            <c:idx val="0"/>
            <c:invertIfNegative val="0"/>
            <c:bubble3D val="0"/>
            <c:spPr>
              <a:solidFill>
                <a:srgbClr val="36B1A7"/>
              </a:solidFill>
              <a:ln>
                <a:noFill/>
              </a:ln>
              <a:effectLst/>
            </c:spPr>
            <c:extLst>
              <c:ext xmlns:c16="http://schemas.microsoft.com/office/drawing/2014/chart" uri="{C3380CC4-5D6E-409C-BE32-E72D297353CC}">
                <c16:uniqueId val="{00000001-3EB5-43D3-B104-83BE7FB87A41}"/>
              </c:ext>
            </c:extLst>
          </c:dPt>
          <c:dPt>
            <c:idx val="1"/>
            <c:invertIfNegative val="0"/>
            <c:bubble3D val="0"/>
            <c:spPr>
              <a:solidFill>
                <a:srgbClr val="DADDD3"/>
              </a:solidFill>
              <a:ln>
                <a:noFill/>
              </a:ln>
              <a:effectLst/>
            </c:spPr>
            <c:extLst>
              <c:ext xmlns:c16="http://schemas.microsoft.com/office/drawing/2014/chart" uri="{C3380CC4-5D6E-409C-BE32-E72D297353CC}">
                <c16:uniqueId val="{00000003-3EB5-43D3-B104-83BE7FB87A41}"/>
              </c:ext>
            </c:extLst>
          </c:dPt>
          <c:errBars>
            <c:errBarType val="plus"/>
            <c:errValType val="cust"/>
            <c:noEndCap val="0"/>
            <c:plus>
              <c:numLit>
                <c:formatCode>General</c:formatCode>
                <c:ptCount val="2"/>
                <c:pt idx="0">
                  <c:v>9</c:v>
                </c:pt>
                <c:pt idx="1">
                  <c:v>34</c:v>
                </c:pt>
              </c:numLit>
            </c:plus>
            <c:minus>
              <c:numLit>
                <c:formatCode>General</c:formatCode>
                <c:ptCount val="2"/>
                <c:pt idx="0">
                  <c:v>9</c:v>
                </c:pt>
                <c:pt idx="1">
                  <c:v>34</c:v>
                </c:pt>
              </c:numLit>
            </c:minus>
            <c:spPr>
              <a:noFill/>
              <a:ln w="9525" cap="flat" cmpd="sng" algn="ctr">
                <a:solidFill>
                  <a:schemeClr val="tx1">
                    <a:lumMod val="65000"/>
                    <a:lumOff val="35000"/>
                  </a:schemeClr>
                </a:solidFill>
                <a:round/>
              </a:ln>
              <a:effectLst/>
            </c:spPr>
          </c:errBars>
          <c:cat>
            <c:strRef>
              <c:f>Sheet1!$A$2:$A$3</c:f>
              <c:strCache>
                <c:ptCount val="2"/>
                <c:pt idx="0">
                  <c:v>朝食欠食群</c:v>
                </c:pt>
                <c:pt idx="1">
                  <c:v>朝食非欠食群</c:v>
                </c:pt>
              </c:strCache>
            </c:strRef>
          </c:cat>
          <c:val>
            <c:numRef>
              <c:f>Sheet1!$B$2:$B$3</c:f>
              <c:numCache>
                <c:formatCode>General</c:formatCode>
                <c:ptCount val="2"/>
                <c:pt idx="0">
                  <c:v>40.9</c:v>
                </c:pt>
                <c:pt idx="1">
                  <c:v>11.5</c:v>
                </c:pt>
              </c:numCache>
            </c:numRef>
          </c:val>
          <c:extLst>
            <c:ext xmlns:c16="http://schemas.microsoft.com/office/drawing/2014/chart" uri="{C3380CC4-5D6E-409C-BE32-E72D297353CC}">
              <c16:uniqueId val="{00000004-3EB5-43D3-B104-83BE7FB87A41}"/>
            </c:ext>
          </c:extLst>
        </c:ser>
        <c:dLbls>
          <c:showLegendKey val="0"/>
          <c:showVal val="0"/>
          <c:showCatName val="0"/>
          <c:showSerName val="0"/>
          <c:showPercent val="0"/>
          <c:showBubbleSize val="0"/>
        </c:dLbls>
        <c:gapWidth val="120"/>
        <c:overlap val="-27"/>
        <c:axId val="1884966127"/>
        <c:axId val="1884968207"/>
      </c:barChart>
      <c:catAx>
        <c:axId val="1884966127"/>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84968207"/>
        <c:crosses val="autoZero"/>
        <c:auto val="1"/>
        <c:lblAlgn val="ctr"/>
        <c:lblOffset val="100"/>
        <c:noMultiLvlLbl val="0"/>
      </c:catAx>
      <c:valAx>
        <c:axId val="1884968207"/>
        <c:scaling>
          <c:orientation val="minMax"/>
          <c:max val="100"/>
          <c:min val="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8496612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solidFill>
                <a:srgbClr val="36B1A7"/>
              </a:solidFill>
              <a:ln>
                <a:noFill/>
              </a:ln>
              <a:effectLst/>
            </c:spPr>
            <c:extLst>
              <c:ext xmlns:c16="http://schemas.microsoft.com/office/drawing/2014/chart" uri="{C3380CC4-5D6E-409C-BE32-E72D297353CC}">
                <c16:uniqueId val="{00000001-DE9E-45D4-97A6-814EBB3F0D13}"/>
              </c:ext>
            </c:extLst>
          </c:dPt>
          <c:dPt>
            <c:idx val="1"/>
            <c:invertIfNegative val="0"/>
            <c:bubble3D val="0"/>
            <c:spPr>
              <a:solidFill>
                <a:srgbClr val="DADDD3"/>
              </a:solidFill>
              <a:ln>
                <a:noFill/>
              </a:ln>
              <a:effectLst/>
            </c:spPr>
            <c:extLst>
              <c:ext xmlns:c16="http://schemas.microsoft.com/office/drawing/2014/chart" uri="{C3380CC4-5D6E-409C-BE32-E72D297353CC}">
                <c16:uniqueId val="{00000003-DE9E-45D4-97A6-814EBB3F0D13}"/>
              </c:ext>
            </c:extLst>
          </c:dPt>
          <c:errBars>
            <c:errBarType val="plus"/>
            <c:errValType val="cust"/>
            <c:noEndCap val="0"/>
            <c:plus>
              <c:numLit>
                <c:formatCode>General</c:formatCode>
                <c:ptCount val="2"/>
                <c:pt idx="0">
                  <c:v>1.3</c:v>
                </c:pt>
                <c:pt idx="1">
                  <c:v>0.8</c:v>
                </c:pt>
              </c:numLit>
            </c:plus>
            <c:minus>
              <c:numLit>
                <c:formatCode>General</c:formatCode>
                <c:ptCount val="2"/>
                <c:pt idx="0">
                  <c:v>1.3</c:v>
                </c:pt>
                <c:pt idx="1">
                  <c:v>0.8</c:v>
                </c:pt>
              </c:numLit>
            </c:minus>
            <c:spPr>
              <a:noFill/>
              <a:ln w="9525" cap="flat" cmpd="sng" algn="ctr">
                <a:solidFill>
                  <a:schemeClr val="tx1">
                    <a:lumMod val="65000"/>
                    <a:lumOff val="35000"/>
                  </a:schemeClr>
                </a:solidFill>
                <a:round/>
              </a:ln>
              <a:effectLst/>
            </c:spPr>
          </c:errBars>
          <c:cat>
            <c:strRef>
              <c:f>Sheet1!$A$2:$A$3</c:f>
              <c:strCache>
                <c:ptCount val="2"/>
                <c:pt idx="0">
                  <c:v>朝食欠食群</c:v>
                </c:pt>
                <c:pt idx="1">
                  <c:v>朝食非欠食群</c:v>
                </c:pt>
              </c:strCache>
            </c:strRef>
          </c:cat>
          <c:val>
            <c:numRef>
              <c:f>Sheet1!$B$2:$B$3</c:f>
              <c:numCache>
                <c:formatCode>General</c:formatCode>
                <c:ptCount val="2"/>
                <c:pt idx="0">
                  <c:v>7.7</c:v>
                </c:pt>
                <c:pt idx="1">
                  <c:v>7.1</c:v>
                </c:pt>
              </c:numCache>
            </c:numRef>
          </c:val>
          <c:extLst>
            <c:ext xmlns:c16="http://schemas.microsoft.com/office/drawing/2014/chart" uri="{C3380CC4-5D6E-409C-BE32-E72D297353CC}">
              <c16:uniqueId val="{00000004-DE9E-45D4-97A6-814EBB3F0D13}"/>
            </c:ext>
          </c:extLst>
        </c:ser>
        <c:dLbls>
          <c:showLegendKey val="0"/>
          <c:showVal val="0"/>
          <c:showCatName val="0"/>
          <c:showSerName val="0"/>
          <c:showPercent val="0"/>
          <c:showBubbleSize val="0"/>
        </c:dLbls>
        <c:gapWidth val="120"/>
        <c:overlap val="-27"/>
        <c:axId val="1884966127"/>
        <c:axId val="1884968207"/>
      </c:barChart>
      <c:catAx>
        <c:axId val="1884966127"/>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84968207"/>
        <c:crosses val="autoZero"/>
        <c:auto val="1"/>
        <c:lblAlgn val="ctr"/>
        <c:lblOffset val="100"/>
        <c:noMultiLvlLbl val="0"/>
      </c:catAx>
      <c:valAx>
        <c:axId val="1884968207"/>
        <c:scaling>
          <c:orientation val="minMax"/>
          <c:max val="9.5"/>
          <c:min val="6"/>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8496612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solidFill>
                <a:srgbClr val="36B1A7"/>
              </a:solidFill>
              <a:ln>
                <a:noFill/>
              </a:ln>
              <a:effectLst/>
            </c:spPr>
            <c:extLst>
              <c:ext xmlns:c16="http://schemas.microsoft.com/office/drawing/2014/chart" uri="{C3380CC4-5D6E-409C-BE32-E72D297353CC}">
                <c16:uniqueId val="{00000001-1A01-4503-B0DD-C283A868CF79}"/>
              </c:ext>
            </c:extLst>
          </c:dPt>
          <c:dPt>
            <c:idx val="1"/>
            <c:invertIfNegative val="0"/>
            <c:bubble3D val="0"/>
            <c:spPr>
              <a:solidFill>
                <a:srgbClr val="DADDD3"/>
              </a:solidFill>
              <a:ln>
                <a:noFill/>
              </a:ln>
              <a:effectLst/>
            </c:spPr>
            <c:extLst>
              <c:ext xmlns:c16="http://schemas.microsoft.com/office/drawing/2014/chart" uri="{C3380CC4-5D6E-409C-BE32-E72D297353CC}">
                <c16:uniqueId val="{00000003-1A01-4503-B0DD-C283A868CF79}"/>
              </c:ext>
            </c:extLst>
          </c:dPt>
          <c:dLbls>
            <c:delete val="1"/>
          </c:dLbls>
          <c:errBars>
            <c:errBarType val="plus"/>
            <c:errValType val="cust"/>
            <c:noEndCap val="0"/>
            <c:plus>
              <c:numLit>
                <c:formatCode>General</c:formatCode>
                <c:ptCount val="2"/>
                <c:pt idx="0">
                  <c:v>0.53</c:v>
                </c:pt>
                <c:pt idx="1">
                  <c:v>0.14000000000000001</c:v>
                </c:pt>
              </c:numLit>
            </c:plus>
            <c:minus>
              <c:numLit>
                <c:formatCode>General</c:formatCode>
                <c:ptCount val="2"/>
                <c:pt idx="0">
                  <c:v>0.16</c:v>
                </c:pt>
                <c:pt idx="1">
                  <c:v>7.0000000000000007E-2</c:v>
                </c:pt>
              </c:numLit>
            </c:minus>
            <c:spPr>
              <a:noFill/>
              <a:ln w="9525" cap="flat" cmpd="sng" algn="ctr">
                <a:solidFill>
                  <a:schemeClr val="tx1">
                    <a:lumMod val="65000"/>
                    <a:lumOff val="35000"/>
                  </a:schemeClr>
                </a:solidFill>
                <a:round/>
              </a:ln>
              <a:effectLst/>
            </c:spPr>
          </c:errBars>
          <c:cat>
            <c:strRef>
              <c:f>Sheet1!$A$2:$A$3</c:f>
              <c:strCache>
                <c:ptCount val="2"/>
                <c:pt idx="0">
                  <c:v>朝食欠食群</c:v>
                </c:pt>
                <c:pt idx="1">
                  <c:v>朝食非欠食群</c:v>
                </c:pt>
              </c:strCache>
            </c:strRef>
          </c:cat>
          <c:val>
            <c:numRef>
              <c:f>Sheet1!$B$2:$B$3</c:f>
              <c:numCache>
                <c:formatCode>General</c:formatCode>
                <c:ptCount val="2"/>
                <c:pt idx="0">
                  <c:v>0.32</c:v>
                </c:pt>
                <c:pt idx="1">
                  <c:v>0.21</c:v>
                </c:pt>
              </c:numCache>
            </c:numRef>
          </c:val>
          <c:extLst>
            <c:ext xmlns:c16="http://schemas.microsoft.com/office/drawing/2014/chart" uri="{C3380CC4-5D6E-409C-BE32-E72D297353CC}">
              <c16:uniqueId val="{00000004-1A01-4503-B0DD-C283A868CF79}"/>
            </c:ext>
          </c:extLst>
        </c:ser>
        <c:dLbls>
          <c:dLblPos val="outEnd"/>
          <c:showLegendKey val="0"/>
          <c:showVal val="1"/>
          <c:showCatName val="0"/>
          <c:showSerName val="0"/>
          <c:showPercent val="0"/>
          <c:showBubbleSize val="0"/>
        </c:dLbls>
        <c:gapWidth val="120"/>
        <c:overlap val="-27"/>
        <c:axId val="1884966127"/>
        <c:axId val="1884968207"/>
      </c:barChart>
      <c:catAx>
        <c:axId val="1884966127"/>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84968207"/>
        <c:crosses val="autoZero"/>
        <c:auto val="1"/>
        <c:lblAlgn val="ctr"/>
        <c:lblOffset val="100"/>
        <c:noMultiLvlLbl val="0"/>
      </c:catAx>
      <c:valAx>
        <c:axId val="1884968207"/>
        <c:scaling>
          <c:orientation val="minMax"/>
          <c:max val="1"/>
          <c:min val="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84966127"/>
        <c:crosses val="autoZero"/>
        <c:crossBetween val="between"/>
        <c:majorUnit val="0.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solidFill>
                <a:srgbClr val="36B1A7"/>
              </a:solidFill>
              <a:ln>
                <a:noFill/>
              </a:ln>
              <a:effectLst/>
            </c:spPr>
            <c:extLst>
              <c:ext xmlns:c16="http://schemas.microsoft.com/office/drawing/2014/chart" uri="{C3380CC4-5D6E-409C-BE32-E72D297353CC}">
                <c16:uniqueId val="{00000001-75B4-4E4F-8334-3753852D1D88}"/>
              </c:ext>
            </c:extLst>
          </c:dPt>
          <c:dPt>
            <c:idx val="1"/>
            <c:invertIfNegative val="0"/>
            <c:bubble3D val="0"/>
            <c:spPr>
              <a:solidFill>
                <a:srgbClr val="DADDD3"/>
              </a:solidFill>
              <a:ln>
                <a:noFill/>
              </a:ln>
              <a:effectLst/>
            </c:spPr>
            <c:extLst>
              <c:ext xmlns:c16="http://schemas.microsoft.com/office/drawing/2014/chart" uri="{C3380CC4-5D6E-409C-BE32-E72D297353CC}">
                <c16:uniqueId val="{00000003-75B4-4E4F-8334-3753852D1D88}"/>
              </c:ext>
            </c:extLst>
          </c:dPt>
          <c:dLbls>
            <c:delete val="1"/>
          </c:dLbls>
          <c:errBars>
            <c:errBarType val="plus"/>
            <c:errValType val="cust"/>
            <c:noEndCap val="0"/>
            <c:plus>
              <c:numLit>
                <c:formatCode>General</c:formatCode>
                <c:ptCount val="2"/>
                <c:pt idx="0">
                  <c:v>0.06</c:v>
                </c:pt>
                <c:pt idx="1">
                  <c:v>0.01</c:v>
                </c:pt>
              </c:numLit>
            </c:plus>
            <c:minus>
              <c:numLit>
                <c:formatCode>General</c:formatCode>
                <c:ptCount val="2"/>
                <c:pt idx="0">
                  <c:v>0.02</c:v>
                </c:pt>
                <c:pt idx="1">
                  <c:v>0.01</c:v>
                </c:pt>
              </c:numLit>
            </c:minus>
            <c:spPr>
              <a:noFill/>
              <a:ln w="9525" cap="flat" cmpd="sng" algn="ctr">
                <a:solidFill>
                  <a:schemeClr val="tx1">
                    <a:lumMod val="65000"/>
                    <a:lumOff val="35000"/>
                  </a:schemeClr>
                </a:solidFill>
                <a:round/>
              </a:ln>
              <a:effectLst/>
            </c:spPr>
          </c:errBars>
          <c:cat>
            <c:strRef>
              <c:f>Sheet1!$A$2:$A$3</c:f>
              <c:strCache>
                <c:ptCount val="2"/>
                <c:pt idx="0">
                  <c:v>朝食欠食群</c:v>
                </c:pt>
                <c:pt idx="1">
                  <c:v>朝食非欠食群</c:v>
                </c:pt>
              </c:strCache>
            </c:strRef>
          </c:cat>
          <c:val>
            <c:numRef>
              <c:f>Sheet1!$B$2:$B$3</c:f>
              <c:numCache>
                <c:formatCode>General</c:formatCode>
                <c:ptCount val="2"/>
                <c:pt idx="0">
                  <c:v>0.04</c:v>
                </c:pt>
                <c:pt idx="1">
                  <c:v>0.03</c:v>
                </c:pt>
              </c:numCache>
            </c:numRef>
          </c:val>
          <c:extLst>
            <c:ext xmlns:c16="http://schemas.microsoft.com/office/drawing/2014/chart" uri="{C3380CC4-5D6E-409C-BE32-E72D297353CC}">
              <c16:uniqueId val="{00000004-75B4-4E4F-8334-3753852D1D88}"/>
            </c:ext>
          </c:extLst>
        </c:ser>
        <c:dLbls>
          <c:dLblPos val="outEnd"/>
          <c:showLegendKey val="0"/>
          <c:showVal val="1"/>
          <c:showCatName val="0"/>
          <c:showSerName val="0"/>
          <c:showPercent val="0"/>
          <c:showBubbleSize val="0"/>
        </c:dLbls>
        <c:gapWidth val="120"/>
        <c:overlap val="-27"/>
        <c:axId val="1884966127"/>
        <c:axId val="1884968207"/>
      </c:barChart>
      <c:catAx>
        <c:axId val="1884966127"/>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84968207"/>
        <c:crosses val="autoZero"/>
        <c:auto val="1"/>
        <c:lblAlgn val="ctr"/>
        <c:lblOffset val="100"/>
        <c:noMultiLvlLbl val="0"/>
      </c:catAx>
      <c:valAx>
        <c:axId val="1884968207"/>
        <c:scaling>
          <c:orientation val="minMax"/>
          <c:max val="0.12000000000000001"/>
          <c:min val="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8496612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2022/10/5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2022/10/5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2022/10/5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2022/10/5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2022/10/5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2022/10/5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40686" y="1246566"/>
            <a:ext cx="6365211" cy="967002"/>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en-US" altLang="ja-JP" sz="2800" b="1" dirty="0">
                <a:solidFill>
                  <a:srgbClr val="002060"/>
                </a:solidFill>
                <a:latin typeface="Meiryo UI" panose="020B0604030504040204" pitchFamily="50" charset="-128"/>
                <a:ea typeface="Meiryo UI" panose="020B0604030504040204" pitchFamily="50" charset="-128"/>
              </a:rPr>
              <a:t>2</a:t>
            </a:r>
            <a:r>
              <a:rPr lang="ja-JP" altLang="en-US" sz="2800" b="1" dirty="0">
                <a:solidFill>
                  <a:srgbClr val="002060"/>
                </a:solidFill>
                <a:latin typeface="Meiryo UI" panose="020B0604030504040204" pitchFamily="50" charset="-128"/>
                <a:ea typeface="Meiryo UI" panose="020B0604030504040204" pitchFamily="50" charset="-128"/>
              </a:rPr>
              <a:t>型糖尿病患者における朝食の欠食は</a:t>
            </a: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血糖変動と関連する</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40686" y="3161313"/>
            <a:ext cx="7505412" cy="589591"/>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dirty="0">
                <a:latin typeface="Meiryo UI" panose="020B0604030504040204" pitchFamily="50" charset="-128"/>
                <a:ea typeface="Meiryo UI" panose="020B0604030504040204" pitchFamily="50" charset="-128"/>
              </a:rPr>
              <a:t>Skipping breakfast is associated with glycemic variability in patients with type 2 diabetes</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40686" y="5203029"/>
            <a:ext cx="5387363" cy="338554"/>
          </a:xfrm>
          <a:prstGeom prst="rect">
            <a:avLst/>
          </a:prstGeom>
          <a:noFill/>
        </p:spPr>
        <p:txBody>
          <a:bodyPr wrap="square" anchor="b">
            <a:spAutoFit/>
          </a:bodyPr>
          <a:lstStyle/>
          <a:p>
            <a:r>
              <a:rPr lang="es-ES" altLang="ja-JP" sz="1600" b="0" i="0" u="none" strike="noStrike" baseline="0" dirty="0">
                <a:latin typeface="Meiryo UI" panose="020B0604030504040204" pitchFamily="50" charset="-128"/>
                <a:ea typeface="Meiryo UI" panose="020B0604030504040204" pitchFamily="50" charset="-128"/>
              </a:rPr>
              <a:t>Hashimoto Y, et al. Nutrition 71: 110639, 2020</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MAT-JP-2206406-1.0-10/2022</a:t>
            </a:r>
            <a:endParaRPr lang="ja-JP" altLang="en-US" sz="1000" dirty="0"/>
          </a:p>
        </p:txBody>
      </p:sp>
      <p:grpSp>
        <p:nvGrpSpPr>
          <p:cNvPr id="8" name="グループ化 7">
            <a:extLst>
              <a:ext uri="{FF2B5EF4-FFF2-40B4-BE49-F238E27FC236}">
                <a16:creationId xmlns:a16="http://schemas.microsoft.com/office/drawing/2014/main" id="{280AC1E3-512B-AE33-B12D-2E74C0C94500}"/>
              </a:ext>
            </a:extLst>
          </p:cNvPr>
          <p:cNvGrpSpPr/>
          <p:nvPr/>
        </p:nvGrpSpPr>
        <p:grpSpPr>
          <a:xfrm>
            <a:off x="644292" y="5815367"/>
            <a:ext cx="646331" cy="369332"/>
            <a:chOff x="884438" y="5769185"/>
            <a:chExt cx="646331" cy="369332"/>
          </a:xfrm>
        </p:grpSpPr>
        <p:sp>
          <p:nvSpPr>
            <p:cNvPr id="2" name="正方形/長方形 1">
              <a:extLst>
                <a:ext uri="{FF2B5EF4-FFF2-40B4-BE49-F238E27FC236}">
                  <a16:creationId xmlns:a16="http://schemas.microsoft.com/office/drawing/2014/main" id="{53F2153C-C462-0A1D-5964-B8D8ECBF08A0}"/>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876F7630-D6B4-0A03-34C3-FEEDF2D5BB7D}"/>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EC8FD0D8-891B-1123-7C94-A1AE701B881F}"/>
              </a:ext>
            </a:extLst>
          </p:cNvPr>
          <p:cNvSpPr txBox="1"/>
          <p:nvPr/>
        </p:nvSpPr>
        <p:spPr>
          <a:xfrm>
            <a:off x="1389225" y="5846144"/>
            <a:ext cx="5387363" cy="307777"/>
          </a:xfrm>
          <a:prstGeom prst="rect">
            <a:avLst/>
          </a:prstGeom>
          <a:noFill/>
        </p:spPr>
        <p:txBody>
          <a:bodyPr wrap="square" anchor="b">
            <a:spAutoFit/>
          </a:bodyPr>
          <a:lstStyle/>
          <a:p>
            <a:r>
              <a:rPr lang="ja-JP" altLang="en-US" sz="1400">
                <a:solidFill>
                  <a:srgbClr val="002060"/>
                </a:solidFill>
                <a:latin typeface="Meiryo UI" panose="020B0604030504040204" pitchFamily="50" charset="-128"/>
                <a:ea typeface="Meiryo UI" panose="020B0604030504040204" pitchFamily="50" charset="-128"/>
              </a:rPr>
              <a:t>京都府立医科大学 内分泌・代謝内科学 教授 福井 道明先生</a:t>
            </a:r>
            <a:endParaRPr lang="ja-JP" altLang="en-US" sz="1400" dirty="0">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BE83257-81C0-44AF-8E21-C2BF81971AE5}"/>
              </a:ext>
            </a:extLst>
          </p:cNvPr>
          <p:cNvSpPr txBox="1"/>
          <p:nvPr/>
        </p:nvSpPr>
        <p:spPr>
          <a:xfrm>
            <a:off x="226267" y="207215"/>
            <a:ext cx="1966427"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7" name="テキスト ボックス 6">
            <a:extLst>
              <a:ext uri="{FF2B5EF4-FFF2-40B4-BE49-F238E27FC236}">
                <a16:creationId xmlns:a16="http://schemas.microsoft.com/office/drawing/2014/main" id="{90217356-80E2-D4AC-1233-895BA57742CD}"/>
              </a:ext>
            </a:extLst>
          </p:cNvPr>
          <p:cNvSpPr txBox="1"/>
          <p:nvPr/>
        </p:nvSpPr>
        <p:spPr>
          <a:xfrm>
            <a:off x="666206" y="1478674"/>
            <a:ext cx="7811588" cy="2527230"/>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自記式質問票の欠点として、患者が健康的に見えるよう一般的に望ましいとされる回答を報告した可能性がある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対象患者は全例が日本人であったため、全ての</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型糖尿病患者に対する本研究の一般化可能性は不明である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横断的研究であったため、逆因果バイアスが生じていた可能性がある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身体活動をレベル別に評価しなかったため、定期的な運動の定義には限界がある</a:t>
            </a:r>
          </a:p>
        </p:txBody>
      </p:sp>
      <p:sp>
        <p:nvSpPr>
          <p:cNvPr id="2" name="テキスト ボックス 1">
            <a:extLst>
              <a:ext uri="{FF2B5EF4-FFF2-40B4-BE49-F238E27FC236}">
                <a16:creationId xmlns:a16="http://schemas.microsoft.com/office/drawing/2014/main" id="{2E6B0284-F36B-E979-F1AE-CB4BE7FE7EEC}"/>
              </a:ext>
            </a:extLst>
          </p:cNvPr>
          <p:cNvSpPr txBox="1"/>
          <p:nvPr/>
        </p:nvSpPr>
        <p:spPr>
          <a:xfrm>
            <a:off x="5821191" y="6604084"/>
            <a:ext cx="3322809" cy="253916"/>
          </a:xfrm>
          <a:prstGeom prst="rect">
            <a:avLst/>
          </a:prstGeom>
          <a:noFill/>
        </p:spPr>
        <p:txBody>
          <a:bodyPr wrap="square" anchor="b">
            <a:spAutoFit/>
          </a:bodyPr>
          <a:lstStyle/>
          <a:p>
            <a:r>
              <a:rPr lang="es-ES" altLang="ja-JP" sz="1050" b="0" i="0" u="none" strike="noStrike" baseline="0" dirty="0">
                <a:latin typeface="Meiryo UI" panose="020B0604030504040204" pitchFamily="50" charset="-128"/>
                <a:ea typeface="Meiryo UI" panose="020B0604030504040204" pitchFamily="50" charset="-128"/>
              </a:rPr>
              <a:t>Hashimoto Y, et al. Nutrition 71: 110639, 2020</a:t>
            </a:r>
            <a:endParaRPr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24336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3" name="グループ化 12">
            <a:extLst>
              <a:ext uri="{FF2B5EF4-FFF2-40B4-BE49-F238E27FC236}">
                <a16:creationId xmlns:a16="http://schemas.microsoft.com/office/drawing/2014/main" id="{D6209F34-595E-469F-A352-908DCCFDB2E5}"/>
              </a:ext>
            </a:extLst>
          </p:cNvPr>
          <p:cNvGrpSpPr/>
          <p:nvPr/>
        </p:nvGrpSpPr>
        <p:grpSpPr>
          <a:xfrm>
            <a:off x="306587" y="2962276"/>
            <a:ext cx="1152000" cy="490087"/>
            <a:chOff x="286872" y="2822072"/>
            <a:chExt cx="1152000" cy="490087"/>
          </a:xfrm>
        </p:grpSpPr>
        <p:sp>
          <p:nvSpPr>
            <p:cNvPr id="14" name="四角形: 角を丸くする 13">
              <a:extLst>
                <a:ext uri="{FF2B5EF4-FFF2-40B4-BE49-F238E27FC236}">
                  <a16:creationId xmlns:a16="http://schemas.microsoft.com/office/drawing/2014/main" id="{B25DE021-98AA-49A5-BA3C-B81820E85A9C}"/>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4A68793E-792B-4866-923D-646F3373088E}"/>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grpSp>
        <p:nvGrpSpPr>
          <p:cNvPr id="16" name="グループ化 15">
            <a:extLst>
              <a:ext uri="{FF2B5EF4-FFF2-40B4-BE49-F238E27FC236}">
                <a16:creationId xmlns:a16="http://schemas.microsoft.com/office/drawing/2014/main" id="{B3B43CF2-D65C-439C-B431-BD2C1B6E6AA5}"/>
              </a:ext>
            </a:extLst>
          </p:cNvPr>
          <p:cNvGrpSpPr/>
          <p:nvPr/>
        </p:nvGrpSpPr>
        <p:grpSpPr>
          <a:xfrm>
            <a:off x="306587" y="4050550"/>
            <a:ext cx="1152000" cy="490087"/>
            <a:chOff x="286872" y="2822072"/>
            <a:chExt cx="1152000" cy="490087"/>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5821191" y="6604084"/>
            <a:ext cx="3322809" cy="253916"/>
          </a:xfrm>
          <a:prstGeom prst="rect">
            <a:avLst/>
          </a:prstGeom>
          <a:noFill/>
        </p:spPr>
        <p:txBody>
          <a:bodyPr wrap="square" anchor="b">
            <a:spAutoFit/>
          </a:bodyPr>
          <a:lstStyle/>
          <a:p>
            <a:r>
              <a:rPr lang="es-ES" altLang="ja-JP" sz="1050" b="0" i="0" u="none" strike="noStrike" baseline="0" dirty="0">
                <a:latin typeface="Meiryo UI" panose="020B0604030504040204" pitchFamily="50" charset="-128"/>
                <a:ea typeface="Meiryo UI" panose="020B0604030504040204" pitchFamily="50" charset="-128"/>
              </a:rPr>
              <a:t>Hashimoto Y, et al. Nutrition 71: 110639, 2020</a:t>
            </a:r>
            <a:endParaRPr lang="ja-JP" altLang="en-US" sz="1000" dirty="0">
              <a:latin typeface="Meiryo UI" panose="020B0604030504040204" pitchFamily="50" charset="-128"/>
              <a:ea typeface="Meiryo UI" panose="020B0604030504040204" pitchFamily="50" charset="-128"/>
            </a:endParaRP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6587" y="1362938"/>
            <a:ext cx="1152000" cy="490087"/>
            <a:chOff x="286872" y="2822072"/>
            <a:chExt cx="1152000"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686734" y="1302211"/>
            <a:ext cx="7030547" cy="923330"/>
          </a:xfrm>
          <a:prstGeom prst="rect">
            <a:avLst/>
          </a:prstGeom>
          <a:noFill/>
        </p:spPr>
        <p:txBody>
          <a:bodyPr wrap="square">
            <a:spAutoFit/>
          </a:bodyPr>
          <a:lstStyle/>
          <a:p>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型糖尿病患者における朝食の欠食は血糖コントロールに悪影響を及ぼすことが示唆されているが</a:t>
            </a:r>
            <a:r>
              <a:rPr lang="en-US" altLang="ja-JP" i="0" u="none" strike="noStrike" baseline="30000" dirty="0">
                <a:latin typeface="Meiryo UI" panose="020B0604030504040204" pitchFamily="50" charset="-128"/>
                <a:ea typeface="Meiryo UI" panose="020B0604030504040204" pitchFamily="50" charset="-128"/>
              </a:rPr>
              <a:t>1,2)</a:t>
            </a:r>
            <a:r>
              <a:rPr lang="ja-JP" altLang="en-US" i="0" u="none" strike="noStrike" baseline="0" dirty="0">
                <a:latin typeface="Meiryo UI" panose="020B0604030504040204" pitchFamily="50" charset="-128"/>
                <a:ea typeface="Meiryo UI" panose="020B0604030504040204" pitchFamily="50" charset="-128"/>
              </a:rPr>
              <a:t>、これまでに血糖変動との関連について明らかにした先行研究はなかった。</a:t>
            </a:r>
            <a:endParaRPr lang="ja-JP" altLang="en-US" sz="480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ECF0063C-0BD6-5C2B-4693-105518BBF20A}"/>
              </a:ext>
            </a:extLst>
          </p:cNvPr>
          <p:cNvSpPr txBox="1"/>
          <p:nvPr/>
        </p:nvSpPr>
        <p:spPr>
          <a:xfrm>
            <a:off x="1686733" y="2888431"/>
            <a:ext cx="7030548" cy="646331"/>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横断的研究により、</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型糖尿病患者における朝食の欠食が血糖変動を含む血糖関連指標に及ぼす影響について検討する。</a:t>
            </a:r>
            <a:endParaRPr lang="ja-JP" altLang="en-US"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686734" y="3983058"/>
            <a:ext cx="7030547" cy="1754326"/>
          </a:xfrm>
          <a:prstGeom prst="rect">
            <a:avLst/>
          </a:prstGeom>
          <a:noFill/>
        </p:spPr>
        <p:txBody>
          <a:bodyPr wrap="square">
            <a:spAutoFit/>
          </a:bodyPr>
          <a:lstStyle/>
          <a:p>
            <a:pPr algn="l"/>
            <a:r>
              <a:rPr lang="en-US" altLang="ja-JP" b="0" i="0" u="none" strike="noStrike" baseline="0" dirty="0">
                <a:latin typeface="Meiryo UI" panose="020B0604030504040204" pitchFamily="50" charset="-128"/>
                <a:ea typeface="Meiryo UI" panose="020B0604030504040204" pitchFamily="50" charset="-128"/>
              </a:rPr>
              <a:t>KAMOGAWA-DM</a:t>
            </a:r>
            <a:r>
              <a:rPr lang="ja-JP" altLang="en-US" b="0" i="0" u="none" strike="noStrike" baseline="0" dirty="0">
                <a:latin typeface="Meiryo UI" panose="020B0604030504040204" pitchFamily="50" charset="-128"/>
                <a:ea typeface="Meiryo UI" panose="020B0604030504040204" pitchFamily="50" charset="-128"/>
              </a:rPr>
              <a:t>コホート参加者のうち、</a:t>
            </a:r>
            <a:r>
              <a:rPr lang="en-US" altLang="ja-JP" b="0" i="0" u="none" strike="noStrike" baseline="0" dirty="0">
                <a:latin typeface="Meiryo UI" panose="020B0604030504040204" pitchFamily="50" charset="-128"/>
                <a:ea typeface="Meiryo UI" panose="020B0604030504040204" pitchFamily="50" charset="-128"/>
              </a:rPr>
              <a:t>2016</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2018</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5</a:t>
            </a:r>
            <a:r>
              <a:rPr lang="ja-JP" altLang="en-US" b="0" i="0" u="none" strike="noStrike" baseline="0" dirty="0">
                <a:latin typeface="Meiryo UI" panose="020B0604030504040204" pitchFamily="50" charset="-128"/>
                <a:ea typeface="Meiryo UI" panose="020B0604030504040204" pitchFamily="50" charset="-128"/>
              </a:rPr>
              <a:t>月の期間中に京都府立医科大学附属病院または亀岡市立病院に外来通院中の</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型糖尿病患者</a:t>
            </a:r>
            <a:r>
              <a:rPr lang="en-US" altLang="ja-JP" b="0" i="0" u="none" strike="noStrike" baseline="0" dirty="0">
                <a:latin typeface="Meiryo UI" panose="020B0604030504040204" pitchFamily="50" charset="-128"/>
                <a:ea typeface="Meiryo UI" panose="020B0604030504040204" pitchFamily="50" charset="-128"/>
              </a:rPr>
              <a:t>427</a:t>
            </a:r>
            <a:r>
              <a:rPr lang="ja-JP" altLang="en-US" b="0" i="0" u="none" strike="noStrike" baseline="0" dirty="0">
                <a:latin typeface="Meiryo UI" panose="020B0604030504040204" pitchFamily="50" charset="-128"/>
                <a:ea typeface="Meiryo UI" panose="020B0604030504040204" pitchFamily="50" charset="-128"/>
              </a:rPr>
              <a:t>例を登録した。</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型糖尿病以外の患者、質問票の回答が不十分であった患者、重度の腎機能障害</a:t>
            </a:r>
            <a:r>
              <a:rPr lang="en-US" altLang="ja-JP" b="0" i="0" u="none" strike="noStrike" baseline="0" dirty="0">
                <a:latin typeface="Meiryo UI" panose="020B0604030504040204" pitchFamily="50" charset="-128"/>
                <a:ea typeface="Meiryo UI" panose="020B0604030504040204" pitchFamily="50" charset="-128"/>
              </a:rPr>
              <a:t>(eGFR</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30mL/</a:t>
            </a:r>
            <a:r>
              <a:rPr lang="ja-JP" altLang="en-US" b="0" i="0" u="none" strike="noStrike" baseline="0" dirty="0">
                <a:latin typeface="Meiryo UI" panose="020B0604030504040204" pitchFamily="50" charset="-128"/>
                <a:ea typeface="Meiryo UI" panose="020B0604030504040204" pitchFamily="50" charset="-128"/>
              </a:rPr>
              <a:t>分</a:t>
            </a:r>
            <a:r>
              <a:rPr lang="en-US" altLang="ja-JP" b="0" i="0" u="none" strike="noStrike" baseline="0" dirty="0">
                <a:latin typeface="Meiryo UI" panose="020B0604030504040204" pitchFamily="50" charset="-128"/>
                <a:ea typeface="Meiryo UI" panose="020B0604030504040204" pitchFamily="50" charset="-128"/>
              </a:rPr>
              <a:t>/1.73㎡</a:t>
            </a:r>
            <a:r>
              <a:rPr lang="en-US" altLang="ja-JP"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を有する患者、年間</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測定回数が</a:t>
            </a:r>
            <a:r>
              <a:rPr lang="en-US" altLang="ja-JP" b="0" i="0" u="none" strike="noStrike" baseline="0" dirty="0">
                <a:latin typeface="Meiryo UI" panose="020B0604030504040204" pitchFamily="50" charset="-128"/>
                <a:ea typeface="Meiryo UI" panose="020B0604030504040204" pitchFamily="50" charset="-128"/>
              </a:rPr>
              <a:t>5</a:t>
            </a:r>
            <a:r>
              <a:rPr lang="ja-JP" altLang="en-US" b="0" i="0" u="none" strike="noStrike" baseline="0" dirty="0">
                <a:latin typeface="Meiryo UI" panose="020B0604030504040204" pitchFamily="50" charset="-128"/>
                <a:ea typeface="Meiryo UI" panose="020B0604030504040204" pitchFamily="50" charset="-128"/>
              </a:rPr>
              <a:t>回未満の患者を除外した</a:t>
            </a:r>
            <a:r>
              <a:rPr lang="en-US" altLang="ja-JP" b="0" i="0" u="none" strike="noStrike" baseline="0" dirty="0">
                <a:latin typeface="Meiryo UI" panose="020B0604030504040204" pitchFamily="50" charset="-128"/>
                <a:ea typeface="Meiryo UI" panose="020B0604030504040204" pitchFamily="50" charset="-128"/>
              </a:rPr>
              <a:t>317</a:t>
            </a:r>
            <a:r>
              <a:rPr lang="ja-JP" altLang="en-US" b="0" i="0" u="none" strike="noStrike" baseline="0" dirty="0">
                <a:latin typeface="Meiryo UI" panose="020B0604030504040204" pitchFamily="50" charset="-128"/>
                <a:ea typeface="Meiryo UI" panose="020B0604030504040204" pitchFamily="50" charset="-128"/>
              </a:rPr>
              <a:t>例</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男性</a:t>
            </a:r>
            <a:r>
              <a:rPr lang="en-US" altLang="ja-JP" b="0" i="0" u="none" strike="noStrike" baseline="0" dirty="0">
                <a:latin typeface="Meiryo UI" panose="020B0604030504040204" pitchFamily="50" charset="-128"/>
                <a:ea typeface="Meiryo UI" panose="020B0604030504040204" pitchFamily="50" charset="-128"/>
              </a:rPr>
              <a:t>180</a:t>
            </a:r>
            <a:r>
              <a:rPr lang="ja-JP" altLang="en-US" b="0" i="0" u="none" strike="noStrike" baseline="0" dirty="0">
                <a:latin typeface="Meiryo UI" panose="020B0604030504040204" pitchFamily="50" charset="-128"/>
                <a:ea typeface="Meiryo UI" panose="020B0604030504040204" pitchFamily="50" charset="-128"/>
              </a:rPr>
              <a:t>例、女性</a:t>
            </a:r>
            <a:r>
              <a:rPr lang="en-US" altLang="ja-JP" b="0" i="0" u="none" strike="noStrike" baseline="0" dirty="0">
                <a:latin typeface="Meiryo UI" panose="020B0604030504040204" pitchFamily="50" charset="-128"/>
                <a:ea typeface="Meiryo UI" panose="020B0604030504040204" pitchFamily="50" charset="-128"/>
              </a:rPr>
              <a:t>137</a:t>
            </a:r>
            <a:r>
              <a:rPr lang="ja-JP" altLang="en-US" b="0" i="0" u="none" strike="noStrike" baseline="0" dirty="0">
                <a:latin typeface="Meiryo UI" panose="020B0604030504040204" pitchFamily="50" charset="-128"/>
                <a:ea typeface="Meiryo UI" panose="020B0604030504040204" pitchFamily="50" charset="-128"/>
              </a:rPr>
              <a:t>例</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を解析対象とした。</a:t>
            </a:r>
            <a:endParaRPr lang="ja-JP" altLang="en-US"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012A4F03-50AA-95E7-B231-FEE1CCF8F402}"/>
              </a:ext>
            </a:extLst>
          </p:cNvPr>
          <p:cNvSpPr txBox="1"/>
          <p:nvPr/>
        </p:nvSpPr>
        <p:spPr>
          <a:xfrm>
            <a:off x="4002211" y="2197225"/>
            <a:ext cx="4715070" cy="461665"/>
          </a:xfrm>
          <a:prstGeom prst="rect">
            <a:avLst/>
          </a:prstGeom>
          <a:noFill/>
        </p:spPr>
        <p:txBody>
          <a:bodyPr wrap="square" anchor="b">
            <a:spAutoFit/>
          </a:bodyPr>
          <a:lstStyle/>
          <a:p>
            <a:r>
              <a:rPr lang="es-ES" altLang="ja-JP" baseline="30000" dirty="0">
                <a:latin typeface="Meiryo UI" panose="020B0604030504040204" pitchFamily="50" charset="-128"/>
                <a:ea typeface="Meiryo UI" panose="020B0604030504040204" pitchFamily="50" charset="-128"/>
              </a:rPr>
              <a:t>1</a:t>
            </a:r>
            <a:r>
              <a:rPr lang="en-US" altLang="ja-JP" baseline="30000" dirty="0">
                <a:latin typeface="Meiryo UI" panose="020B0604030504040204" pitchFamily="50" charset="-128"/>
                <a:ea typeface="Meiryo UI" panose="020B0604030504040204" pitchFamily="50" charset="-128"/>
              </a:rPr>
              <a:t>)</a:t>
            </a:r>
            <a:r>
              <a:rPr lang="ja-JP" altLang="en-US" baseline="30000" dirty="0">
                <a:latin typeface="Meiryo UI" panose="020B0604030504040204" pitchFamily="50" charset="-128"/>
                <a:ea typeface="Meiryo UI" panose="020B0604030504040204" pitchFamily="50" charset="-128"/>
              </a:rPr>
              <a:t>　</a:t>
            </a:r>
            <a:r>
              <a:rPr lang="en-US" altLang="ja-JP" baseline="30000" dirty="0" err="1">
                <a:latin typeface="Meiryo UI" panose="020B0604030504040204" pitchFamily="50" charset="-128"/>
                <a:ea typeface="Meiryo UI" panose="020B0604030504040204" pitchFamily="50" charset="-128"/>
              </a:rPr>
              <a:t>Reutrakul</a:t>
            </a:r>
            <a:r>
              <a:rPr lang="en-US" altLang="ja-JP" baseline="30000" dirty="0">
                <a:latin typeface="Meiryo UI" panose="020B0604030504040204" pitchFamily="50" charset="-128"/>
                <a:ea typeface="Meiryo UI" panose="020B0604030504040204" pitchFamily="50" charset="-128"/>
              </a:rPr>
              <a:t> S, et al. </a:t>
            </a:r>
            <a:r>
              <a:rPr lang="en-US" altLang="ja-JP" baseline="30000" dirty="0" err="1">
                <a:latin typeface="Meiryo UI" panose="020B0604030504040204" pitchFamily="50" charset="-128"/>
                <a:ea typeface="Meiryo UI" panose="020B0604030504040204" pitchFamily="50" charset="-128"/>
              </a:rPr>
              <a:t>Chronobiol</a:t>
            </a:r>
            <a:r>
              <a:rPr lang="en-US" altLang="ja-JP" baseline="30000" dirty="0">
                <a:latin typeface="Meiryo UI" panose="020B0604030504040204" pitchFamily="50" charset="-128"/>
                <a:ea typeface="Meiryo UI" panose="020B0604030504040204" pitchFamily="50" charset="-128"/>
              </a:rPr>
              <a:t> Int 31</a:t>
            </a:r>
            <a:r>
              <a:rPr lang="ja-JP" altLang="en-US" baseline="30000" dirty="0">
                <a:latin typeface="Meiryo UI" panose="020B0604030504040204" pitchFamily="50" charset="-128"/>
                <a:ea typeface="Meiryo UI" panose="020B0604030504040204" pitchFamily="50" charset="-128"/>
              </a:rPr>
              <a:t>（</a:t>
            </a:r>
            <a:r>
              <a:rPr lang="en-US" altLang="ja-JP" baseline="30000" dirty="0">
                <a:latin typeface="Meiryo UI" panose="020B0604030504040204" pitchFamily="50" charset="-128"/>
                <a:ea typeface="Meiryo UI" panose="020B0604030504040204" pitchFamily="50" charset="-128"/>
              </a:rPr>
              <a:t>1</a:t>
            </a:r>
            <a:r>
              <a:rPr lang="ja-JP" altLang="en-US" baseline="30000" dirty="0">
                <a:latin typeface="Meiryo UI" panose="020B0604030504040204" pitchFamily="50" charset="-128"/>
                <a:ea typeface="Meiryo UI" panose="020B0604030504040204" pitchFamily="50" charset="-128"/>
              </a:rPr>
              <a:t>）</a:t>
            </a:r>
            <a:r>
              <a:rPr lang="en-US" altLang="ja-JP" baseline="30000" dirty="0">
                <a:latin typeface="Meiryo UI" panose="020B0604030504040204" pitchFamily="50" charset="-128"/>
                <a:ea typeface="Meiryo UI" panose="020B0604030504040204" pitchFamily="50" charset="-128"/>
              </a:rPr>
              <a:t>: 64-71, 2014</a:t>
            </a:r>
          </a:p>
          <a:p>
            <a:r>
              <a:rPr lang="en-US" altLang="ja-JP" baseline="30000" dirty="0">
                <a:latin typeface="Meiryo UI" panose="020B0604030504040204" pitchFamily="50" charset="-128"/>
                <a:ea typeface="Meiryo UI" panose="020B0604030504040204" pitchFamily="50" charset="-128"/>
              </a:rPr>
              <a:t>2)</a:t>
            </a:r>
            <a:r>
              <a:rPr lang="ja-JP" altLang="en-US" baseline="30000" dirty="0">
                <a:latin typeface="Meiryo UI" panose="020B0604030504040204" pitchFamily="50" charset="-128"/>
                <a:ea typeface="Meiryo UI" panose="020B0604030504040204" pitchFamily="50" charset="-128"/>
              </a:rPr>
              <a:t>　</a:t>
            </a:r>
            <a:r>
              <a:rPr lang="en-US" altLang="ja-JP" baseline="30000" dirty="0" err="1">
                <a:latin typeface="Meiryo UI" panose="020B0604030504040204" pitchFamily="50" charset="-128"/>
                <a:ea typeface="Meiryo UI" panose="020B0604030504040204" pitchFamily="50" charset="-128"/>
              </a:rPr>
              <a:t>Azami</a:t>
            </a:r>
            <a:r>
              <a:rPr lang="en-US" altLang="ja-JP" baseline="30000" dirty="0">
                <a:latin typeface="Meiryo UI" panose="020B0604030504040204" pitchFamily="50" charset="-128"/>
                <a:ea typeface="Meiryo UI" panose="020B0604030504040204" pitchFamily="50" charset="-128"/>
              </a:rPr>
              <a:t> Y, et al. J Diabetes </a:t>
            </a:r>
            <a:r>
              <a:rPr lang="en-US" altLang="ja-JP" baseline="30000" dirty="0" err="1">
                <a:latin typeface="Meiryo UI" panose="020B0604030504040204" pitchFamily="50" charset="-128"/>
                <a:ea typeface="Meiryo UI" panose="020B0604030504040204" pitchFamily="50" charset="-128"/>
              </a:rPr>
              <a:t>Investig</a:t>
            </a:r>
            <a:r>
              <a:rPr lang="en-US" altLang="ja-JP" baseline="30000" dirty="0">
                <a:latin typeface="Meiryo UI" panose="020B0604030504040204" pitchFamily="50" charset="-128"/>
                <a:ea typeface="Meiryo UI" panose="020B0604030504040204" pitchFamily="50" charset="-128"/>
              </a:rPr>
              <a:t> 10</a:t>
            </a:r>
            <a:r>
              <a:rPr lang="ja-JP" altLang="en-US" baseline="30000" dirty="0">
                <a:latin typeface="Meiryo UI" panose="020B0604030504040204" pitchFamily="50" charset="-128"/>
                <a:ea typeface="Meiryo UI" panose="020B0604030504040204" pitchFamily="50" charset="-128"/>
              </a:rPr>
              <a:t>（</a:t>
            </a:r>
            <a:r>
              <a:rPr lang="en-US" altLang="ja-JP" baseline="30000" dirty="0">
                <a:latin typeface="Meiryo UI" panose="020B0604030504040204" pitchFamily="50" charset="-128"/>
                <a:ea typeface="Meiryo UI" panose="020B0604030504040204" pitchFamily="50" charset="-128"/>
              </a:rPr>
              <a:t>1</a:t>
            </a:r>
            <a:r>
              <a:rPr lang="ja-JP" altLang="en-US" baseline="30000" dirty="0">
                <a:latin typeface="Meiryo UI" panose="020B0604030504040204" pitchFamily="50" charset="-128"/>
                <a:ea typeface="Meiryo UI" panose="020B0604030504040204" pitchFamily="50" charset="-128"/>
              </a:rPr>
              <a:t>）</a:t>
            </a:r>
            <a:r>
              <a:rPr lang="en-US" altLang="ja-JP" baseline="30000" dirty="0">
                <a:latin typeface="Meiryo UI" panose="020B0604030504040204" pitchFamily="50" charset="-128"/>
                <a:ea typeface="Meiryo UI" panose="020B0604030504040204" pitchFamily="50" charset="-128"/>
              </a:rPr>
              <a:t>: 73-83, 2019</a:t>
            </a:r>
            <a:endParaRPr lang="ja-JP" altLang="en-US" baseline="30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2" name="グループ化 1">
            <a:extLst>
              <a:ext uri="{FF2B5EF4-FFF2-40B4-BE49-F238E27FC236}">
                <a16:creationId xmlns:a16="http://schemas.microsoft.com/office/drawing/2014/main" id="{9F05EC21-75AA-133F-744F-2D53638708B9}"/>
              </a:ext>
            </a:extLst>
          </p:cNvPr>
          <p:cNvGrpSpPr/>
          <p:nvPr/>
        </p:nvGrpSpPr>
        <p:grpSpPr>
          <a:xfrm>
            <a:off x="304564" y="1366170"/>
            <a:ext cx="1152000" cy="490087"/>
            <a:chOff x="306587" y="1457965"/>
            <a:chExt cx="1152000" cy="490087"/>
          </a:xfrm>
        </p:grpSpPr>
        <p:sp>
          <p:nvSpPr>
            <p:cNvPr id="19" name="テキスト ボックス 18">
              <a:extLst>
                <a:ext uri="{FF2B5EF4-FFF2-40B4-BE49-F238E27FC236}">
                  <a16:creationId xmlns:a16="http://schemas.microsoft.com/office/drawing/2014/main" id="{31385BB9-281A-189B-F961-0026AF1A46F6}"/>
                </a:ext>
              </a:extLst>
            </p:cNvPr>
            <p:cNvSpPr txBox="1"/>
            <p:nvPr/>
          </p:nvSpPr>
          <p:spPr>
            <a:xfrm>
              <a:off x="526023" y="1483555"/>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sp>
          <p:nvSpPr>
            <p:cNvPr id="20" name="四角形: 角を丸くする 19">
              <a:extLst>
                <a:ext uri="{FF2B5EF4-FFF2-40B4-BE49-F238E27FC236}">
                  <a16:creationId xmlns:a16="http://schemas.microsoft.com/office/drawing/2014/main" id="{6B14DD79-21ED-8A14-1D5F-FC75BECF441B}"/>
                </a:ext>
              </a:extLst>
            </p:cNvPr>
            <p:cNvSpPr/>
            <p:nvPr/>
          </p:nvSpPr>
          <p:spPr>
            <a:xfrm>
              <a:off x="306587" y="1457965"/>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gr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676000" y="1300857"/>
            <a:ext cx="7030547" cy="5241820"/>
          </a:xfrm>
          <a:prstGeom prst="rect">
            <a:avLst/>
          </a:prstGeom>
          <a:noFill/>
        </p:spPr>
        <p:txBody>
          <a:bodyPr wrap="square">
            <a:spAutoFit/>
          </a:bodyPr>
          <a:lstStyle/>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質問票を用いて生活習慣</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定期的な運動</a:t>
            </a:r>
            <a:r>
              <a:rPr lang="en-US" altLang="ja-JP"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週</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回以上の定期的なスポーツの実施</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、喫煙</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現在喫煙</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、朝食の欠食</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「定期的に朝食を摂っているか」という質問に対する否定回答</a:t>
            </a:r>
            <a:r>
              <a:rPr lang="en-US" altLang="ja-JP" b="0" i="0" u="none" strike="noStrike" baseline="0"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を評価した。夜間絶食後に静脈血を採取し、空腹時血糖、</a:t>
            </a:r>
            <a:r>
              <a:rPr lang="en-US" altLang="ja-JP" b="0" i="0" u="none" strike="noStrike" baseline="0" dirty="0">
                <a:latin typeface="Meiryo UI" panose="020B0604030504040204" pitchFamily="50" charset="-128"/>
                <a:ea typeface="Meiryo UI" panose="020B0604030504040204" pitchFamily="50" charset="-128"/>
              </a:rPr>
              <a:t>HDL</a:t>
            </a:r>
            <a:r>
              <a:rPr lang="ja-JP" altLang="en-US" b="0" i="0" u="none" strike="noStrike" baseline="0" dirty="0">
                <a:latin typeface="Meiryo UI" panose="020B0604030504040204" pitchFamily="50" charset="-128"/>
                <a:ea typeface="Meiryo UI" panose="020B0604030504040204" pitchFamily="50" charset="-128"/>
              </a:rPr>
              <a:t>コレステロール、トリグリセライド、クレアチニンなどを測定した。投薬データは電子カルテから入手し、糖尿病薬をインスリン分泌促進薬、インスリン抵抗性改善薬、糖吸収・排泄調節薬、インスリンに分類した。食品および栄養素の摂取習慣は簡易式自記式食事歴法質問票</a:t>
            </a:r>
            <a:r>
              <a:rPr lang="en-US" altLang="ja-JP" b="0" i="0" u="none" strike="noStrike" baseline="0" dirty="0">
                <a:latin typeface="Meiryo UI" panose="020B0604030504040204" pitchFamily="50" charset="-128"/>
                <a:ea typeface="Meiryo UI" panose="020B0604030504040204" pitchFamily="50" charset="-128"/>
              </a:rPr>
              <a:t>(BDHQ)</a:t>
            </a:r>
            <a:r>
              <a:rPr lang="ja-JP" altLang="en-US" b="0" i="0" u="none" strike="noStrike" baseline="0" dirty="0">
                <a:latin typeface="Meiryo UI" panose="020B0604030504040204" pitchFamily="50" charset="-128"/>
                <a:ea typeface="Meiryo UI" panose="020B0604030504040204" pitchFamily="50" charset="-128"/>
              </a:rPr>
              <a:t>を用いて評価した。受診ごとに測定された</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データを用いて、</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の平均値および標準偏差</a:t>
            </a:r>
            <a:r>
              <a:rPr lang="en-US" altLang="ja-JP" b="0" i="0" u="none" strike="noStrike" baseline="0" dirty="0">
                <a:latin typeface="Meiryo UI" panose="020B0604030504040204" pitchFamily="50" charset="-128"/>
                <a:ea typeface="Meiryo UI" panose="020B0604030504040204" pitchFamily="50" charset="-128"/>
              </a:rPr>
              <a:t>(SD</a:t>
            </a:r>
            <a:r>
              <a:rPr lang="en-US" altLang="ja-JP"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、変動係数</a:t>
            </a:r>
            <a:r>
              <a:rPr lang="en-US" altLang="ja-JP" b="0" i="0" u="none" strike="noStrike" baseline="0" dirty="0">
                <a:latin typeface="Meiryo UI" panose="020B0604030504040204" pitchFamily="50" charset="-128"/>
                <a:ea typeface="Meiryo UI" panose="020B0604030504040204" pitchFamily="50" charset="-128"/>
              </a:rPr>
              <a:t>(CV</a:t>
            </a:r>
            <a:r>
              <a:rPr lang="en-US" altLang="ja-JP"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を算出した。</a:t>
            </a: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対象患者を朝食欠食群および朝食非欠食群に分類し、連続変数は</a:t>
            </a:r>
            <a:r>
              <a:rPr lang="en-US" altLang="ja-JP" b="0" i="0" u="none" strike="noStrike" baseline="0" dirty="0">
                <a:latin typeface="Meiryo UI" panose="020B0604030504040204" pitchFamily="50" charset="-128"/>
                <a:ea typeface="Meiryo UI" panose="020B0604030504040204" pitchFamily="50" charset="-128"/>
              </a:rPr>
              <a:t>Student's t</a:t>
            </a:r>
            <a:r>
              <a:rPr lang="ja-JP" altLang="en-US" b="0" i="0" u="none" strike="noStrike" baseline="0" dirty="0">
                <a:latin typeface="Meiryo UI" panose="020B0604030504040204" pitchFamily="50" charset="-128"/>
                <a:ea typeface="Meiryo UI" panose="020B0604030504040204" pitchFamily="50" charset="-128"/>
              </a:rPr>
              <a:t>検定または</a:t>
            </a:r>
            <a:r>
              <a:rPr lang="en-US" altLang="ja-JP" b="0" i="0" u="none" strike="noStrike" baseline="0" dirty="0">
                <a:latin typeface="Meiryo UI" panose="020B0604030504040204" pitchFamily="50" charset="-128"/>
                <a:ea typeface="Meiryo UI" panose="020B0604030504040204" pitchFamily="50" charset="-128"/>
              </a:rPr>
              <a:t>Mann Whitney U</a:t>
            </a:r>
            <a:r>
              <a:rPr lang="ja-JP" altLang="en-US" b="0" i="0" u="none" strike="noStrike" baseline="0" dirty="0">
                <a:latin typeface="Meiryo UI" panose="020B0604030504040204" pitchFamily="50" charset="-128"/>
                <a:ea typeface="Meiryo UI" panose="020B0604030504040204" pitchFamily="50" charset="-128"/>
              </a:rPr>
              <a:t>検定、カテゴリー変数は</a:t>
            </a:r>
            <a:r>
              <a:rPr lang="en-US" altLang="ja-JP" b="0" i="0" u="none" strike="noStrike" baseline="0" dirty="0">
                <a:latin typeface="Meiryo UI" panose="020B0604030504040204" pitchFamily="50" charset="-128"/>
                <a:ea typeface="Meiryo UI" panose="020B0604030504040204" pitchFamily="50" charset="-128"/>
              </a:rPr>
              <a:t>χ</a:t>
            </a:r>
            <a:r>
              <a:rPr lang="en-US" altLang="ja-JP" b="0" i="0" u="none" strike="noStrike" baseline="3000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検定を用いて群間比較を行った。重回帰分析を用いて、朝食の欠食と血糖関連指標との関連について検討した。年齢、性別、</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、糖尿病罹病期間、生活習慣</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運動、喫煙、アルコール摂取量、総エネルギー摂取量、炭水化物摂取量</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、インスリンの使用、インスリン分泌促進薬の使用、インスリン抵抗性改善薬の使用、糖吸収・排泄調節薬の使用を潜在的交絡因子として考慮した。</a:t>
            </a:r>
            <a:endParaRPr lang="ja-JP" altLang="en-US"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909D0551-3C2E-09C2-D587-488572200BE6}"/>
              </a:ext>
            </a:extLst>
          </p:cNvPr>
          <p:cNvSpPr txBox="1"/>
          <p:nvPr/>
        </p:nvSpPr>
        <p:spPr>
          <a:xfrm>
            <a:off x="5821191" y="6604084"/>
            <a:ext cx="3322809" cy="253916"/>
          </a:xfrm>
          <a:prstGeom prst="rect">
            <a:avLst/>
          </a:prstGeom>
          <a:noFill/>
        </p:spPr>
        <p:txBody>
          <a:bodyPr wrap="square" anchor="b">
            <a:spAutoFit/>
          </a:bodyPr>
          <a:lstStyle/>
          <a:p>
            <a:r>
              <a:rPr lang="es-ES" altLang="ja-JP" sz="1050" b="0" i="0" u="none" strike="noStrike" baseline="0" dirty="0">
                <a:latin typeface="Meiryo UI" panose="020B0604030504040204" pitchFamily="50" charset="-128"/>
                <a:ea typeface="Meiryo UI" panose="020B0604030504040204" pitchFamily="50" charset="-128"/>
              </a:rPr>
              <a:t>Hashimoto Y, et al. Nutrition 71: 110639, 2020</a:t>
            </a:r>
            <a:endParaRPr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9" y="213981"/>
            <a:ext cx="3265254"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患者背景</a:t>
            </a:r>
            <a:r>
              <a:rPr lang="en-US" altLang="ja-JP" sz="2800" b="1" i="0" u="none" strike="noStrike" baseline="0" dirty="0">
                <a:latin typeface="Meiryo UI" panose="020B0604030504040204" pitchFamily="50" charset="-128"/>
                <a:ea typeface="Meiryo UI" panose="020B0604030504040204" pitchFamily="50" charset="-128"/>
              </a:rPr>
              <a:t>(N=317)</a:t>
            </a:r>
          </a:p>
        </p:txBody>
      </p:sp>
      <p:sp>
        <p:nvSpPr>
          <p:cNvPr id="2" name="テキスト ボックス 1">
            <a:extLst>
              <a:ext uri="{FF2B5EF4-FFF2-40B4-BE49-F238E27FC236}">
                <a16:creationId xmlns:a16="http://schemas.microsoft.com/office/drawing/2014/main" id="{33117C68-E4A2-CACA-B395-B4DB5E1FA801}"/>
              </a:ext>
            </a:extLst>
          </p:cNvPr>
          <p:cNvSpPr txBox="1"/>
          <p:nvPr/>
        </p:nvSpPr>
        <p:spPr>
          <a:xfrm>
            <a:off x="5821191" y="6604084"/>
            <a:ext cx="3322809" cy="253916"/>
          </a:xfrm>
          <a:prstGeom prst="rect">
            <a:avLst/>
          </a:prstGeom>
          <a:noFill/>
        </p:spPr>
        <p:txBody>
          <a:bodyPr wrap="square" anchor="b">
            <a:spAutoFit/>
          </a:bodyPr>
          <a:lstStyle/>
          <a:p>
            <a:r>
              <a:rPr lang="es-ES" altLang="ja-JP" sz="1050" b="0" i="0" u="none" strike="noStrike" baseline="0" dirty="0">
                <a:latin typeface="Meiryo UI" panose="020B0604030504040204" pitchFamily="50" charset="-128"/>
                <a:ea typeface="Meiryo UI" panose="020B0604030504040204" pitchFamily="50" charset="-128"/>
              </a:rPr>
              <a:t>Hashimoto Y, et al. Nutrition 71: 110639, 2020</a:t>
            </a:r>
            <a:endParaRPr lang="ja-JP" altLang="en-US" sz="1000" dirty="0">
              <a:latin typeface="Meiryo UI" panose="020B0604030504040204" pitchFamily="50" charset="-128"/>
              <a:ea typeface="Meiryo UI" panose="020B0604030504040204" pitchFamily="50" charset="-128"/>
            </a:endParaRPr>
          </a:p>
        </p:txBody>
      </p:sp>
      <p:graphicFrame>
        <p:nvGraphicFramePr>
          <p:cNvPr id="5" name="表 4">
            <a:extLst>
              <a:ext uri="{FF2B5EF4-FFF2-40B4-BE49-F238E27FC236}">
                <a16:creationId xmlns:a16="http://schemas.microsoft.com/office/drawing/2014/main" id="{C710C7F9-D338-ECEA-B7E3-A7B43FFB5A8D}"/>
              </a:ext>
            </a:extLst>
          </p:cNvPr>
          <p:cNvGraphicFramePr>
            <a:graphicFrameLocks noGrp="1"/>
          </p:cNvGraphicFramePr>
          <p:nvPr>
            <p:extLst>
              <p:ext uri="{D42A27DB-BD31-4B8C-83A1-F6EECF244321}">
                <p14:modId xmlns:p14="http://schemas.microsoft.com/office/powerpoint/2010/main" val="1496295395"/>
              </p:ext>
            </p:extLst>
          </p:nvPr>
        </p:nvGraphicFramePr>
        <p:xfrm>
          <a:off x="261257" y="1072990"/>
          <a:ext cx="4241073" cy="5112000"/>
        </p:xfrm>
        <a:graphic>
          <a:graphicData uri="http://schemas.openxmlformats.org/drawingml/2006/table">
            <a:tbl>
              <a:tblPr>
                <a:tableStyleId>{5C22544A-7EE6-4342-B048-85BDC9FD1C3A}</a:tableStyleId>
              </a:tblPr>
              <a:tblGrid>
                <a:gridCol w="2621902">
                  <a:extLst>
                    <a:ext uri="{9D8B030D-6E8A-4147-A177-3AD203B41FA5}">
                      <a16:colId xmlns:a16="http://schemas.microsoft.com/office/drawing/2014/main" val="1175203702"/>
                    </a:ext>
                  </a:extLst>
                </a:gridCol>
                <a:gridCol w="1619171">
                  <a:extLst>
                    <a:ext uri="{9D8B030D-6E8A-4147-A177-3AD203B41FA5}">
                      <a16:colId xmlns:a16="http://schemas.microsoft.com/office/drawing/2014/main" val="4141267164"/>
                    </a:ext>
                  </a:extLst>
                </a:gridCol>
              </a:tblGrid>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男性、</a:t>
                      </a:r>
                      <a:r>
                        <a:rPr lang="en-US" altLang="ja-JP" sz="1200" b="1" u="none" strike="noStrike" dirty="0">
                          <a:effectLst/>
                          <a:latin typeface="Meiryo UI" panose="020B0604030504040204" pitchFamily="50" charset="-128"/>
                          <a:ea typeface="Meiryo UI" panose="020B0604030504040204" pitchFamily="50" charset="-128"/>
                        </a:rPr>
                        <a:t>%(</a:t>
                      </a:r>
                      <a:r>
                        <a:rPr lang="en-US" sz="1200" b="1" u="none" strike="noStrike" dirty="0">
                          <a:effectLst/>
                          <a:latin typeface="Meiryo UI" panose="020B0604030504040204" pitchFamily="50" charset="-128"/>
                          <a:ea typeface="Meiryo UI" panose="020B0604030504040204" pitchFamily="50" charset="-128"/>
                        </a:rPr>
                        <a:t>n)</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56.8 (180)</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743615009"/>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年齢</a:t>
                      </a:r>
                      <a:r>
                        <a:rPr lang="en-US" altLang="ja-JP" sz="1200" b="1" u="none" strike="noStrike" dirty="0">
                          <a:effectLst/>
                          <a:latin typeface="Meiryo UI" panose="020B0604030504040204" pitchFamily="50" charset="-128"/>
                          <a:ea typeface="Meiryo UI" panose="020B0604030504040204" pitchFamily="50" charset="-128"/>
                        </a:rPr>
                        <a:t>(</a:t>
                      </a:r>
                      <a:r>
                        <a:rPr lang="ja-JP" altLang="en-US" sz="1200" b="1" u="none" strike="noStrike" dirty="0">
                          <a:effectLst/>
                          <a:latin typeface="Meiryo UI" panose="020B0604030504040204" pitchFamily="50" charset="-128"/>
                          <a:ea typeface="Meiryo UI" panose="020B0604030504040204" pitchFamily="50" charset="-128"/>
                        </a:rPr>
                        <a:t>歳</a:t>
                      </a:r>
                      <a:r>
                        <a:rPr lang="en-US" altLang="ja-JP" sz="1200" b="1" u="none" strike="noStrike" dirty="0">
                          <a:effectLst/>
                          <a:latin typeface="Meiryo UI" panose="020B0604030504040204" pitchFamily="50" charset="-128"/>
                          <a:ea typeface="Meiryo UI" panose="020B0604030504040204" pitchFamily="50" charset="-128"/>
                        </a:rPr>
                        <a:t>)</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66.7 (10.7)</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5811122"/>
                  </a:ext>
                </a:extLst>
              </a:tr>
              <a:tr h="340800">
                <a:tc>
                  <a:txBody>
                    <a:bodyPr/>
                    <a:lstStyle/>
                    <a:p>
                      <a:pPr algn="l" fontAlgn="t"/>
                      <a:r>
                        <a:rPr lang="zh-TW" altLang="en-US" sz="1200" b="1" u="none" strike="noStrike" dirty="0">
                          <a:effectLst/>
                          <a:latin typeface="Meiryo UI" panose="020B0604030504040204" pitchFamily="50" charset="-128"/>
                          <a:ea typeface="Meiryo UI" panose="020B0604030504040204" pitchFamily="50" charset="-128"/>
                        </a:rPr>
                        <a:t>糖尿病罹病期間</a:t>
                      </a:r>
                      <a:r>
                        <a:rPr lang="en-US" altLang="zh-TW" sz="1200" b="1" u="none" strike="noStrike" dirty="0">
                          <a:effectLst/>
                          <a:latin typeface="Meiryo UI" panose="020B0604030504040204" pitchFamily="50" charset="-128"/>
                          <a:ea typeface="Meiryo UI" panose="020B0604030504040204" pitchFamily="50" charset="-128"/>
                        </a:rPr>
                        <a:t>(</a:t>
                      </a:r>
                      <a:r>
                        <a:rPr lang="zh-TW" altLang="en-US" sz="1200" b="1" u="none" strike="noStrike" dirty="0">
                          <a:effectLst/>
                          <a:latin typeface="Meiryo UI" panose="020B0604030504040204" pitchFamily="50" charset="-128"/>
                          <a:ea typeface="Meiryo UI" panose="020B0604030504040204" pitchFamily="50" charset="-128"/>
                        </a:rPr>
                        <a:t>年</a:t>
                      </a:r>
                      <a:r>
                        <a:rPr lang="en-US" altLang="zh-TW" sz="1200" b="1" u="none" strike="noStrike" dirty="0">
                          <a:effectLst/>
                          <a:latin typeface="Meiryo UI" panose="020B0604030504040204" pitchFamily="50" charset="-128"/>
                          <a:ea typeface="Meiryo UI" panose="020B0604030504040204" pitchFamily="50" charset="-128"/>
                        </a:rPr>
                        <a:t>)</a:t>
                      </a:r>
                      <a:endParaRPr lang="en-US" altLang="zh-TW"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13 (7-21)</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3579092633"/>
                  </a:ext>
                </a:extLst>
              </a:tr>
              <a:tr h="340800">
                <a:tc>
                  <a:txBody>
                    <a:bodyPr/>
                    <a:lstStyle/>
                    <a:p>
                      <a:pPr algn="l" fontAlgn="t"/>
                      <a:r>
                        <a:rPr lang="en-US" sz="1200" b="1" u="none" strike="noStrike" dirty="0">
                          <a:effectLst/>
                          <a:latin typeface="Meiryo UI" panose="020B0604030504040204" pitchFamily="50" charset="-128"/>
                          <a:ea typeface="Meiryo UI" panose="020B0604030504040204" pitchFamily="50" charset="-128"/>
                        </a:rPr>
                        <a:t>BMI(kg/㎡)</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24.1 (4)</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41443751"/>
                  </a:ext>
                </a:extLst>
              </a:tr>
              <a:tr h="340800">
                <a:tc>
                  <a:txBody>
                    <a:bodyPr/>
                    <a:lstStyle/>
                    <a:p>
                      <a:pPr algn="l" fontAlgn="t"/>
                      <a:r>
                        <a:rPr lang="en-US" sz="1200" b="1" u="none" strike="noStrike" dirty="0">
                          <a:effectLst/>
                          <a:latin typeface="Meiryo UI" panose="020B0604030504040204" pitchFamily="50" charset="-128"/>
                          <a:ea typeface="Meiryo UI" panose="020B0604030504040204" pitchFamily="50" charset="-128"/>
                        </a:rPr>
                        <a:t>HbA1c</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ja-JP" altLang="en-US" sz="1400" u="none" strike="noStrike" dirty="0">
                          <a:effectLst/>
                          <a:latin typeface="Meiryo UI" panose="020B0604030504040204" pitchFamily="50" charset="-128"/>
                          <a:ea typeface="Meiryo UI" panose="020B0604030504040204" pitchFamily="50" charset="-128"/>
                        </a:rPr>
                        <a:t>　</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2483729717"/>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　平均値</a:t>
                      </a:r>
                      <a:r>
                        <a:rPr lang="en-US" altLang="ja-JP" sz="1200" b="1" u="none" strike="noStrike" dirty="0">
                          <a:effectLst/>
                          <a:latin typeface="Meiryo UI" panose="020B0604030504040204" pitchFamily="50" charset="-128"/>
                          <a:ea typeface="Meiryo UI" panose="020B0604030504040204" pitchFamily="50" charset="-128"/>
                        </a:rPr>
                        <a:t>(%)</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7.2 (0.9)</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63462650"/>
                  </a:ext>
                </a:extLst>
              </a:tr>
              <a:tr h="340800">
                <a:tc>
                  <a:txBody>
                    <a:bodyPr/>
                    <a:lstStyle/>
                    <a:p>
                      <a:pPr algn="l" fontAlgn="t"/>
                      <a:r>
                        <a:rPr lang="en-US" sz="1200" b="1" u="none" strike="noStrike" dirty="0">
                          <a:effectLst/>
                          <a:latin typeface="Meiryo UI" panose="020B0604030504040204" pitchFamily="50" charset="-128"/>
                          <a:ea typeface="Meiryo UI" panose="020B0604030504040204" pitchFamily="50" charset="-128"/>
                        </a:rPr>
                        <a:t>　SD</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0.22 (0.14-0.36)</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1479103424"/>
                  </a:ext>
                </a:extLst>
              </a:tr>
              <a:tr h="340800">
                <a:tc>
                  <a:txBody>
                    <a:bodyPr/>
                    <a:lstStyle/>
                    <a:p>
                      <a:pPr algn="l" fontAlgn="t"/>
                      <a:r>
                        <a:rPr lang="en-US" sz="1200" b="1" u="none" strike="noStrike" dirty="0">
                          <a:effectLst/>
                          <a:latin typeface="Meiryo UI" panose="020B0604030504040204" pitchFamily="50" charset="-128"/>
                          <a:ea typeface="Meiryo UI" panose="020B0604030504040204" pitchFamily="50" charset="-128"/>
                        </a:rPr>
                        <a:t>　CV</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0.03 (0.02-0.05)</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80805753"/>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空腹時血糖値</a:t>
                      </a:r>
                      <a:r>
                        <a:rPr lang="en-US" altLang="ja-JP" sz="1200" b="1" u="none" strike="noStrike" dirty="0">
                          <a:effectLst/>
                          <a:latin typeface="Meiryo UI" panose="020B0604030504040204" pitchFamily="50" charset="-128"/>
                          <a:ea typeface="Meiryo UI" panose="020B0604030504040204" pitchFamily="50" charset="-128"/>
                        </a:rPr>
                        <a:t>(</a:t>
                      </a:r>
                      <a:r>
                        <a:rPr lang="en-US" sz="1200" b="1" u="none" strike="noStrike" dirty="0">
                          <a:effectLst/>
                          <a:latin typeface="Meiryo UI" panose="020B0604030504040204" pitchFamily="50" charset="-128"/>
                          <a:ea typeface="Meiryo UI" panose="020B0604030504040204" pitchFamily="50" charset="-128"/>
                        </a:rPr>
                        <a:t>mmol/L)</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8.1 (2.3)</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4148427560"/>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トリグリセライド</a:t>
                      </a:r>
                      <a:r>
                        <a:rPr lang="en-US" altLang="ja-JP" sz="1200" b="1" u="none" strike="noStrike" dirty="0">
                          <a:effectLst/>
                          <a:latin typeface="Meiryo UI" panose="020B0604030504040204" pitchFamily="50" charset="-128"/>
                          <a:ea typeface="Meiryo UI" panose="020B0604030504040204" pitchFamily="50" charset="-128"/>
                        </a:rPr>
                        <a:t>(mmol/L)</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1.3 (0.9-1.8)</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3623297"/>
                  </a:ext>
                </a:extLst>
              </a:tr>
              <a:tr h="340800">
                <a:tc>
                  <a:txBody>
                    <a:bodyPr/>
                    <a:lstStyle/>
                    <a:p>
                      <a:pPr algn="l" fontAlgn="t"/>
                      <a:r>
                        <a:rPr lang="en-US" altLang="ja-JP" sz="1200" b="1" u="none" strike="noStrike" dirty="0">
                          <a:effectLst/>
                          <a:latin typeface="Meiryo UI" panose="020B0604030504040204" pitchFamily="50" charset="-128"/>
                          <a:ea typeface="Meiryo UI" panose="020B0604030504040204" pitchFamily="50" charset="-128"/>
                        </a:rPr>
                        <a:t>HDL</a:t>
                      </a:r>
                      <a:r>
                        <a:rPr lang="ja-JP" altLang="en-US" sz="1200" b="1" u="none" strike="noStrike" dirty="0">
                          <a:effectLst/>
                          <a:latin typeface="Meiryo UI" panose="020B0604030504040204" pitchFamily="50" charset="-128"/>
                          <a:ea typeface="Meiryo UI" panose="020B0604030504040204" pitchFamily="50" charset="-128"/>
                        </a:rPr>
                        <a:t>コレステロール</a:t>
                      </a:r>
                      <a:r>
                        <a:rPr lang="en-US" altLang="ja-JP" sz="1200" b="1" u="none" strike="noStrike" dirty="0">
                          <a:effectLst/>
                          <a:latin typeface="Meiryo UI" panose="020B0604030504040204" pitchFamily="50" charset="-128"/>
                          <a:ea typeface="Meiryo UI" panose="020B0604030504040204" pitchFamily="50" charset="-128"/>
                        </a:rPr>
                        <a:t>(mmol/L)</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1.5 (0.4)</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3214570355"/>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クレアチニン</a:t>
                      </a:r>
                      <a:r>
                        <a:rPr lang="en-US" altLang="ja-JP" sz="1200" b="1" u="none" strike="noStrike" dirty="0">
                          <a:effectLst/>
                          <a:latin typeface="Meiryo UI" panose="020B0604030504040204" pitchFamily="50" charset="-128"/>
                          <a:ea typeface="Meiryo UI" panose="020B0604030504040204" pitchFamily="50" charset="-128"/>
                        </a:rPr>
                        <a:t>(</a:t>
                      </a:r>
                      <a:r>
                        <a:rPr lang="en-US" altLang="ja-JP" sz="1200" b="1" u="none" strike="noStrike" dirty="0" err="1">
                          <a:effectLst/>
                          <a:latin typeface="Meiryo UI" panose="020B0604030504040204" pitchFamily="50" charset="-128"/>
                          <a:ea typeface="Meiryo UI" panose="020B0604030504040204" pitchFamily="50" charset="-128"/>
                        </a:rPr>
                        <a:t>umol</a:t>
                      </a:r>
                      <a:r>
                        <a:rPr lang="en-US" altLang="ja-JP" sz="1200" b="1" u="none" strike="noStrike" dirty="0">
                          <a:effectLst/>
                          <a:latin typeface="Meiryo UI" panose="020B0604030504040204" pitchFamily="50" charset="-128"/>
                          <a:ea typeface="Meiryo UI" panose="020B0604030504040204" pitchFamily="50" charset="-128"/>
                        </a:rPr>
                        <a:t>/L)</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70.1 (21.3)</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17964294"/>
                  </a:ext>
                </a:extLst>
              </a:tr>
              <a:tr h="340800">
                <a:tc>
                  <a:txBody>
                    <a:bodyPr/>
                    <a:lstStyle/>
                    <a:p>
                      <a:pPr algn="l" fontAlgn="t"/>
                      <a:r>
                        <a:rPr lang="en-US" sz="1200" b="1" u="none" strike="noStrike" dirty="0">
                          <a:effectLst/>
                          <a:latin typeface="Meiryo UI" panose="020B0604030504040204" pitchFamily="50" charset="-128"/>
                          <a:ea typeface="Meiryo UI" panose="020B0604030504040204" pitchFamily="50" charset="-128"/>
                        </a:rPr>
                        <a:t>eGFR(mL/</a:t>
                      </a:r>
                      <a:r>
                        <a:rPr lang="ja-JP" altLang="en-US" sz="1200" b="1" u="none" strike="noStrike" dirty="0">
                          <a:effectLst/>
                          <a:latin typeface="Meiryo UI" panose="020B0604030504040204" pitchFamily="50" charset="-128"/>
                          <a:ea typeface="Meiryo UI" panose="020B0604030504040204" pitchFamily="50" charset="-128"/>
                        </a:rPr>
                        <a:t>分</a:t>
                      </a:r>
                      <a:r>
                        <a:rPr lang="en-US" altLang="ja-JP" sz="1200" b="1" u="none" strike="noStrike" dirty="0">
                          <a:effectLst/>
                          <a:latin typeface="Meiryo UI" panose="020B0604030504040204" pitchFamily="50" charset="-128"/>
                          <a:ea typeface="Meiryo UI" panose="020B0604030504040204" pitchFamily="50" charset="-128"/>
                        </a:rPr>
                        <a:t>/1.73</a:t>
                      </a:r>
                      <a:r>
                        <a:rPr lang="ja-JP" altLang="en-US" sz="1200" b="1" u="none" strike="noStrike" dirty="0">
                          <a:effectLst/>
                          <a:latin typeface="Meiryo UI" panose="020B0604030504040204" pitchFamily="50" charset="-128"/>
                          <a:ea typeface="Meiryo UI" panose="020B0604030504040204" pitchFamily="50" charset="-128"/>
                        </a:rPr>
                        <a:t>㎡</a:t>
                      </a:r>
                      <a:r>
                        <a:rPr lang="en-US" altLang="ja-JP" sz="1200" b="1" u="none" strike="noStrike" dirty="0">
                          <a:effectLst/>
                          <a:latin typeface="Meiryo UI" panose="020B0604030504040204" pitchFamily="50" charset="-128"/>
                          <a:ea typeface="Meiryo UI" panose="020B0604030504040204" pitchFamily="50" charset="-128"/>
                        </a:rPr>
                        <a:t>)</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71.7 (19.5)</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2705972341"/>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定期的な運動、</a:t>
                      </a:r>
                      <a:r>
                        <a:rPr lang="en-US" altLang="ja-JP" sz="1200" b="1" u="none" strike="noStrike" dirty="0">
                          <a:effectLst/>
                          <a:latin typeface="Meiryo UI" panose="020B0604030504040204" pitchFamily="50" charset="-128"/>
                          <a:ea typeface="Meiryo UI" panose="020B0604030504040204" pitchFamily="50" charset="-128"/>
                        </a:rPr>
                        <a:t>%(</a:t>
                      </a:r>
                      <a:r>
                        <a:rPr lang="en-US" sz="1200" b="1" u="none" strike="noStrike" dirty="0">
                          <a:effectLst/>
                          <a:latin typeface="Meiryo UI" panose="020B0604030504040204" pitchFamily="50" charset="-128"/>
                          <a:ea typeface="Meiryo UI" panose="020B0604030504040204" pitchFamily="50" charset="-128"/>
                        </a:rPr>
                        <a:t>n) </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40.1 (127)</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5237523"/>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現在喫煙、</a:t>
                      </a:r>
                      <a:r>
                        <a:rPr lang="en-US" altLang="ja-JP" sz="1200" b="1" u="none" strike="noStrike" dirty="0">
                          <a:effectLst/>
                          <a:latin typeface="Meiryo UI" panose="020B0604030504040204" pitchFamily="50" charset="-128"/>
                          <a:ea typeface="Meiryo UI" panose="020B0604030504040204" pitchFamily="50" charset="-128"/>
                        </a:rPr>
                        <a:t>%(</a:t>
                      </a:r>
                      <a:r>
                        <a:rPr lang="en-US" sz="1200" b="1" u="none" strike="noStrike" dirty="0">
                          <a:effectLst/>
                          <a:latin typeface="Meiryo UI" panose="020B0604030504040204" pitchFamily="50" charset="-128"/>
                          <a:ea typeface="Meiryo UI" panose="020B0604030504040204" pitchFamily="50" charset="-128"/>
                        </a:rPr>
                        <a:t>n)</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13.6 (43)</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1737622804"/>
                  </a:ext>
                </a:extLst>
              </a:tr>
            </a:tbl>
          </a:graphicData>
        </a:graphic>
      </p:graphicFrame>
      <p:graphicFrame>
        <p:nvGraphicFramePr>
          <p:cNvPr id="8" name="表 7">
            <a:extLst>
              <a:ext uri="{FF2B5EF4-FFF2-40B4-BE49-F238E27FC236}">
                <a16:creationId xmlns:a16="http://schemas.microsoft.com/office/drawing/2014/main" id="{97583C9C-80CB-6661-798F-7E30997EF4F6}"/>
              </a:ext>
            </a:extLst>
          </p:cNvPr>
          <p:cNvGraphicFramePr>
            <a:graphicFrameLocks noGrp="1"/>
          </p:cNvGraphicFramePr>
          <p:nvPr>
            <p:extLst>
              <p:ext uri="{D42A27DB-BD31-4B8C-83A1-F6EECF244321}">
                <p14:modId xmlns:p14="http://schemas.microsoft.com/office/powerpoint/2010/main" val="3512699485"/>
              </p:ext>
            </p:extLst>
          </p:nvPr>
        </p:nvGraphicFramePr>
        <p:xfrm>
          <a:off x="4641669" y="1072990"/>
          <a:ext cx="4228217" cy="5112000"/>
        </p:xfrm>
        <a:graphic>
          <a:graphicData uri="http://schemas.openxmlformats.org/drawingml/2006/table">
            <a:tbl>
              <a:tblPr>
                <a:tableStyleId>{5C22544A-7EE6-4342-B048-85BDC9FD1C3A}</a:tableStyleId>
              </a:tblPr>
              <a:tblGrid>
                <a:gridCol w="2608217">
                  <a:extLst>
                    <a:ext uri="{9D8B030D-6E8A-4147-A177-3AD203B41FA5}">
                      <a16:colId xmlns:a16="http://schemas.microsoft.com/office/drawing/2014/main" val="1175203702"/>
                    </a:ext>
                  </a:extLst>
                </a:gridCol>
                <a:gridCol w="1620000">
                  <a:extLst>
                    <a:ext uri="{9D8B030D-6E8A-4147-A177-3AD203B41FA5}">
                      <a16:colId xmlns:a16="http://schemas.microsoft.com/office/drawing/2014/main" val="4141267164"/>
                    </a:ext>
                  </a:extLst>
                </a:gridCol>
              </a:tblGrid>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インスリン使用、</a:t>
                      </a:r>
                      <a:r>
                        <a:rPr lang="en-US" altLang="ja-JP" sz="1200" b="1" u="none" strike="noStrike" dirty="0">
                          <a:effectLst/>
                          <a:latin typeface="Meiryo UI" panose="020B0604030504040204" pitchFamily="50" charset="-128"/>
                          <a:ea typeface="Meiryo UI" panose="020B0604030504040204" pitchFamily="50" charset="-128"/>
                        </a:rPr>
                        <a:t>%(n)</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20.8 (66)</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2470342260"/>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インスリン分泌促進薬使用</a:t>
                      </a:r>
                      <a:r>
                        <a:rPr lang="ja-JP" altLang="en-US" sz="1200" b="1" u="none" strike="noStrike" baseline="30000" dirty="0">
                          <a:effectLst/>
                          <a:latin typeface="Meiryo UI" panose="020B0604030504040204" pitchFamily="50" charset="-128"/>
                          <a:ea typeface="Meiryo UI" panose="020B0604030504040204" pitchFamily="50" charset="-128"/>
                        </a:rPr>
                        <a:t>*</a:t>
                      </a:r>
                      <a:r>
                        <a:rPr lang="ja-JP" altLang="en-US" sz="1200" b="1" u="none" strike="noStrike" dirty="0">
                          <a:effectLst/>
                          <a:latin typeface="Meiryo UI" panose="020B0604030504040204" pitchFamily="50" charset="-128"/>
                          <a:ea typeface="Meiryo UI" panose="020B0604030504040204" pitchFamily="50" charset="-128"/>
                        </a:rPr>
                        <a:t>、</a:t>
                      </a:r>
                      <a:r>
                        <a:rPr lang="en-US" altLang="ja-JP" sz="1200" b="1" u="none" strike="noStrike" dirty="0">
                          <a:effectLst/>
                          <a:latin typeface="Meiryo UI" panose="020B0604030504040204" pitchFamily="50" charset="-128"/>
                          <a:ea typeface="Meiryo UI" panose="020B0604030504040204" pitchFamily="50" charset="-128"/>
                        </a:rPr>
                        <a:t>%(n)</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66.2 (210)</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9918887"/>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インスリン抵抗性改善薬使用</a:t>
                      </a:r>
                      <a:r>
                        <a:rPr lang="en-US" altLang="ja-JP" sz="1200" b="1" u="none" strike="noStrike" baseline="30000" dirty="0">
                          <a:effectLst/>
                          <a:latin typeface="Meiryo UI" panose="020B0604030504040204" pitchFamily="50" charset="-128"/>
                          <a:ea typeface="Meiryo UI" panose="020B0604030504040204" pitchFamily="50" charset="-128"/>
                        </a:rPr>
                        <a:t>†</a:t>
                      </a:r>
                      <a:r>
                        <a:rPr lang="ja-JP" altLang="en-US" sz="1200" b="1" u="none" strike="noStrike" dirty="0">
                          <a:effectLst/>
                          <a:latin typeface="Meiryo UI" panose="020B0604030504040204" pitchFamily="50" charset="-128"/>
                          <a:ea typeface="Meiryo UI" panose="020B0604030504040204" pitchFamily="50" charset="-128"/>
                        </a:rPr>
                        <a:t>、</a:t>
                      </a:r>
                      <a:r>
                        <a:rPr lang="en-US" altLang="ja-JP" sz="1200" b="1" u="none" strike="noStrike" dirty="0">
                          <a:effectLst/>
                          <a:latin typeface="Meiryo UI" panose="020B0604030504040204" pitchFamily="50" charset="-128"/>
                          <a:ea typeface="Meiryo UI" panose="020B0604030504040204" pitchFamily="50" charset="-128"/>
                        </a:rPr>
                        <a:t>%(n)</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47.6 (151)</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1720024594"/>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糖吸収・排泄調節薬使用</a:t>
                      </a:r>
                      <a:r>
                        <a:rPr lang="en-US" altLang="ja-JP" sz="1200" b="1" u="none" strike="noStrike" baseline="30000" dirty="0">
                          <a:effectLst/>
                          <a:latin typeface="Meiryo UI" panose="020B0604030504040204" pitchFamily="50" charset="-128"/>
                          <a:ea typeface="Meiryo UI" panose="020B0604030504040204" pitchFamily="50" charset="-128"/>
                        </a:rPr>
                        <a:t>‡</a:t>
                      </a:r>
                      <a:r>
                        <a:rPr lang="ja-JP" altLang="en-US" sz="1200" b="1" u="none" strike="noStrike" dirty="0">
                          <a:effectLst/>
                          <a:latin typeface="Meiryo UI" panose="020B0604030504040204" pitchFamily="50" charset="-128"/>
                          <a:ea typeface="Meiryo UI" panose="020B0604030504040204" pitchFamily="50" charset="-128"/>
                        </a:rPr>
                        <a:t>、</a:t>
                      </a:r>
                      <a:r>
                        <a:rPr lang="en-US" altLang="ja-JP" sz="1200" b="1" u="none" strike="noStrike" dirty="0">
                          <a:effectLst/>
                          <a:latin typeface="Meiryo UI" panose="020B0604030504040204" pitchFamily="50" charset="-128"/>
                          <a:ea typeface="Meiryo UI" panose="020B0604030504040204" pitchFamily="50" charset="-128"/>
                        </a:rPr>
                        <a:t>%(</a:t>
                      </a:r>
                      <a:r>
                        <a:rPr lang="en-US" sz="1200" b="1" u="none" strike="noStrike" dirty="0">
                          <a:effectLst/>
                          <a:latin typeface="Meiryo UI" panose="020B0604030504040204" pitchFamily="50" charset="-128"/>
                          <a:ea typeface="Meiryo UI" panose="020B0604030504040204" pitchFamily="50" charset="-128"/>
                        </a:rPr>
                        <a:t>n)</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16.4 (52)</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489065"/>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総エネルギー摂取量</a:t>
                      </a:r>
                      <a:r>
                        <a:rPr lang="en-US" altLang="ja-JP" sz="1200" b="1" u="none" strike="noStrike" dirty="0">
                          <a:effectLst/>
                          <a:latin typeface="Meiryo UI" panose="020B0604030504040204" pitchFamily="50" charset="-128"/>
                          <a:ea typeface="Meiryo UI" panose="020B0604030504040204" pitchFamily="50" charset="-128"/>
                        </a:rPr>
                        <a:t>(kcal/</a:t>
                      </a:r>
                      <a:r>
                        <a:rPr lang="ja-JP" altLang="en-US" sz="1200" b="1" u="none" strike="noStrike" dirty="0">
                          <a:effectLst/>
                          <a:latin typeface="Meiryo UI" panose="020B0604030504040204" pitchFamily="50" charset="-128"/>
                          <a:ea typeface="Meiryo UI" panose="020B0604030504040204" pitchFamily="50" charset="-128"/>
                        </a:rPr>
                        <a:t>日</a:t>
                      </a:r>
                      <a:r>
                        <a:rPr lang="en-US" altLang="ja-JP" sz="1200" b="1" u="none" strike="noStrike" dirty="0">
                          <a:effectLst/>
                          <a:latin typeface="Meiryo UI" panose="020B0604030504040204" pitchFamily="50" charset="-128"/>
                          <a:ea typeface="Meiryo UI" panose="020B0604030504040204" pitchFamily="50" charset="-128"/>
                        </a:rPr>
                        <a:t>)</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1744 (564)</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3567151414"/>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総エネルギー摂取量</a:t>
                      </a:r>
                      <a:r>
                        <a:rPr lang="en-US" altLang="ja-JP" sz="1200" b="1" u="none" strike="noStrike" dirty="0">
                          <a:effectLst/>
                          <a:latin typeface="Meiryo UI" panose="020B0604030504040204" pitchFamily="50" charset="-128"/>
                          <a:ea typeface="Meiryo UI" panose="020B0604030504040204" pitchFamily="50" charset="-128"/>
                        </a:rPr>
                        <a:t>(kcal/</a:t>
                      </a:r>
                      <a:r>
                        <a:rPr lang="ja-JP" altLang="en-US" sz="1200" b="1" u="none" strike="noStrike" dirty="0">
                          <a:effectLst/>
                          <a:latin typeface="Meiryo UI" panose="020B0604030504040204" pitchFamily="50" charset="-128"/>
                          <a:ea typeface="Meiryo UI" panose="020B0604030504040204" pitchFamily="50" charset="-128"/>
                        </a:rPr>
                        <a:t>理想体重</a:t>
                      </a:r>
                      <a:r>
                        <a:rPr lang="en-US" altLang="ja-JP" sz="1200" b="1" u="none" strike="noStrike" dirty="0">
                          <a:effectLst/>
                          <a:latin typeface="Meiryo UI" panose="020B0604030504040204" pitchFamily="50" charset="-128"/>
                          <a:ea typeface="Meiryo UI" panose="020B0604030504040204" pitchFamily="50" charset="-128"/>
                        </a:rPr>
                        <a:t>)</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30.5 (9.5)</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8290153"/>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炭水化物摂取量</a:t>
                      </a:r>
                      <a:r>
                        <a:rPr lang="en-US" altLang="ja-JP" sz="1200" b="1" u="none" strike="noStrike" dirty="0">
                          <a:effectLst/>
                          <a:latin typeface="Meiryo UI" panose="020B0604030504040204" pitchFamily="50" charset="-128"/>
                          <a:ea typeface="Meiryo UI" panose="020B0604030504040204" pitchFamily="50" charset="-128"/>
                        </a:rPr>
                        <a:t>(</a:t>
                      </a:r>
                      <a:r>
                        <a:rPr lang="en-US" sz="1200" b="1" u="none" strike="noStrike" dirty="0">
                          <a:effectLst/>
                          <a:latin typeface="Meiryo UI" panose="020B0604030504040204" pitchFamily="50" charset="-128"/>
                          <a:ea typeface="Meiryo UI" panose="020B0604030504040204" pitchFamily="50" charset="-128"/>
                        </a:rPr>
                        <a:t>g/</a:t>
                      </a:r>
                      <a:r>
                        <a:rPr lang="ja-JP" altLang="en-US" sz="1200" b="1" u="none" strike="noStrike" dirty="0">
                          <a:effectLst/>
                          <a:latin typeface="Meiryo UI" panose="020B0604030504040204" pitchFamily="50" charset="-128"/>
                          <a:ea typeface="Meiryo UI" panose="020B0604030504040204" pitchFamily="50" charset="-128"/>
                        </a:rPr>
                        <a:t>日</a:t>
                      </a:r>
                      <a:r>
                        <a:rPr lang="en-US" altLang="ja-JP" sz="1200" b="1" u="none" strike="noStrike" dirty="0">
                          <a:effectLst/>
                          <a:latin typeface="Meiryo UI" panose="020B0604030504040204" pitchFamily="50" charset="-128"/>
                          <a:ea typeface="Meiryo UI" panose="020B0604030504040204" pitchFamily="50" charset="-128"/>
                        </a:rPr>
                        <a:t>)</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220.3 (80.7)</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331579799"/>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炭水化物エネルギー比率</a:t>
                      </a:r>
                      <a:r>
                        <a:rPr lang="en-US" altLang="ja-JP" sz="1200" b="1" u="none" strike="noStrike" dirty="0">
                          <a:effectLst/>
                          <a:latin typeface="Meiryo UI" panose="020B0604030504040204" pitchFamily="50" charset="-128"/>
                          <a:ea typeface="Meiryo UI" panose="020B0604030504040204" pitchFamily="50" charset="-128"/>
                        </a:rPr>
                        <a:t>(%)</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50.5 (8.8)</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0718648"/>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タンパク質摂取量</a:t>
                      </a:r>
                      <a:r>
                        <a:rPr lang="en-US" altLang="ja-JP" sz="1200" b="1" u="none" strike="noStrike" dirty="0">
                          <a:effectLst/>
                          <a:latin typeface="Meiryo UI" panose="020B0604030504040204" pitchFamily="50" charset="-128"/>
                          <a:ea typeface="Meiryo UI" panose="020B0604030504040204" pitchFamily="50" charset="-128"/>
                        </a:rPr>
                        <a:t>(g/</a:t>
                      </a:r>
                      <a:r>
                        <a:rPr lang="ja-JP" altLang="en-US" sz="1200" b="1" u="none" strike="noStrike" dirty="0">
                          <a:effectLst/>
                          <a:latin typeface="Meiryo UI" panose="020B0604030504040204" pitchFamily="50" charset="-128"/>
                          <a:ea typeface="Meiryo UI" panose="020B0604030504040204" pitchFamily="50" charset="-128"/>
                        </a:rPr>
                        <a:t>日</a:t>
                      </a:r>
                      <a:r>
                        <a:rPr lang="en-US" altLang="ja-JP" sz="1200" b="1" u="none" strike="noStrike" dirty="0">
                          <a:effectLst/>
                          <a:latin typeface="Meiryo UI" panose="020B0604030504040204" pitchFamily="50" charset="-128"/>
                          <a:ea typeface="Meiryo UI" panose="020B0604030504040204" pitchFamily="50" charset="-128"/>
                        </a:rPr>
                        <a:t>)</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71.9 (26.3)</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4203040611"/>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タンパク質エネルギー比率</a:t>
                      </a:r>
                      <a:r>
                        <a:rPr lang="en-US" altLang="ja-JP" sz="1200" b="1" u="none" strike="noStrike" dirty="0">
                          <a:effectLst/>
                          <a:latin typeface="Meiryo UI" panose="020B0604030504040204" pitchFamily="50" charset="-128"/>
                          <a:ea typeface="Meiryo UI" panose="020B0604030504040204" pitchFamily="50" charset="-128"/>
                        </a:rPr>
                        <a:t>(%)</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16.7 (3.5)</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0433222"/>
                  </a:ext>
                </a:extLst>
              </a:tr>
              <a:tr h="340800">
                <a:tc>
                  <a:txBody>
                    <a:bodyPr/>
                    <a:lstStyle/>
                    <a:p>
                      <a:pPr algn="l" fontAlgn="t"/>
                      <a:r>
                        <a:rPr lang="zh-TW" altLang="en-US" sz="1200" b="1" u="none" strike="noStrike" dirty="0">
                          <a:effectLst/>
                          <a:latin typeface="Meiryo UI" panose="020B0604030504040204" pitchFamily="50" charset="-128"/>
                          <a:ea typeface="Meiryo UI" panose="020B0604030504040204" pitchFamily="50" charset="-128"/>
                        </a:rPr>
                        <a:t>脂質摂取量</a:t>
                      </a:r>
                      <a:r>
                        <a:rPr lang="en-US" altLang="zh-TW" sz="1200" b="1" u="none" strike="noStrike" dirty="0">
                          <a:effectLst/>
                          <a:latin typeface="Meiryo UI" panose="020B0604030504040204" pitchFamily="50" charset="-128"/>
                          <a:ea typeface="Meiryo UI" panose="020B0604030504040204" pitchFamily="50" charset="-128"/>
                        </a:rPr>
                        <a:t>(g/</a:t>
                      </a:r>
                      <a:r>
                        <a:rPr lang="zh-TW" altLang="en-US" sz="1200" b="1" u="none" strike="noStrike" dirty="0">
                          <a:effectLst/>
                          <a:latin typeface="Meiryo UI" panose="020B0604030504040204" pitchFamily="50" charset="-128"/>
                          <a:ea typeface="Meiryo UI" panose="020B0604030504040204" pitchFamily="50" charset="-128"/>
                        </a:rPr>
                        <a:t>日</a:t>
                      </a:r>
                      <a:r>
                        <a:rPr lang="en-US" altLang="zh-TW" sz="1200" b="1" u="none" strike="noStrike" dirty="0">
                          <a:effectLst/>
                          <a:latin typeface="Meiryo UI" panose="020B0604030504040204" pitchFamily="50" charset="-128"/>
                          <a:ea typeface="Meiryo UI" panose="020B0604030504040204" pitchFamily="50" charset="-128"/>
                        </a:rPr>
                        <a:t>)</a:t>
                      </a:r>
                      <a:endParaRPr lang="zh-TW"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55.2 (20.6)</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1646886602"/>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脂質エネルギー比率</a:t>
                      </a:r>
                      <a:r>
                        <a:rPr lang="en-US" altLang="ja-JP" sz="1200" b="1" u="none" strike="noStrike" dirty="0">
                          <a:effectLst/>
                          <a:latin typeface="Meiryo UI" panose="020B0604030504040204" pitchFamily="50" charset="-128"/>
                          <a:ea typeface="Meiryo UI" panose="020B0604030504040204" pitchFamily="50" charset="-128"/>
                        </a:rPr>
                        <a:t>(%)</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28.7 (6.4)</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9044786"/>
                  </a:ext>
                </a:extLst>
              </a:tr>
              <a:tr h="340800">
                <a:tc>
                  <a:txBody>
                    <a:bodyPr/>
                    <a:lstStyle/>
                    <a:p>
                      <a:pPr algn="l" fontAlgn="t"/>
                      <a:r>
                        <a:rPr lang="zh-TW" altLang="en-US" sz="1200" b="1" u="none" strike="noStrike" dirty="0">
                          <a:effectLst/>
                          <a:latin typeface="Meiryo UI" panose="020B0604030504040204" pitchFamily="50" charset="-128"/>
                          <a:ea typeface="Meiryo UI" panose="020B0604030504040204" pitchFamily="50" charset="-128"/>
                        </a:rPr>
                        <a:t>食物繊維摂取量</a:t>
                      </a:r>
                      <a:r>
                        <a:rPr lang="en-US" altLang="zh-TW" sz="1200" b="1" u="none" strike="noStrike" dirty="0">
                          <a:effectLst/>
                          <a:latin typeface="Meiryo UI" panose="020B0604030504040204" pitchFamily="50" charset="-128"/>
                          <a:ea typeface="Meiryo UI" panose="020B0604030504040204" pitchFamily="50" charset="-128"/>
                        </a:rPr>
                        <a:t>(g/</a:t>
                      </a:r>
                      <a:r>
                        <a:rPr lang="zh-TW" altLang="en-US" sz="1200" b="1" u="none" strike="noStrike" dirty="0">
                          <a:effectLst/>
                          <a:latin typeface="Meiryo UI" panose="020B0604030504040204" pitchFamily="50" charset="-128"/>
                          <a:ea typeface="Meiryo UI" panose="020B0604030504040204" pitchFamily="50" charset="-128"/>
                        </a:rPr>
                        <a:t>日</a:t>
                      </a:r>
                      <a:r>
                        <a:rPr lang="en-US" altLang="zh-TW" sz="1200" b="1" u="none" strike="noStrike" dirty="0">
                          <a:effectLst/>
                          <a:latin typeface="Meiryo UI" panose="020B0604030504040204" pitchFamily="50" charset="-128"/>
                          <a:ea typeface="Meiryo UI" panose="020B0604030504040204" pitchFamily="50" charset="-128"/>
                        </a:rPr>
                        <a:t>)</a:t>
                      </a:r>
                      <a:endParaRPr lang="zh-TW"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12.1 (5)</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643285988"/>
                  </a:ext>
                </a:extLst>
              </a:tr>
              <a:tr h="340800">
                <a:tc>
                  <a:txBody>
                    <a:bodyPr/>
                    <a:lstStyle/>
                    <a:p>
                      <a:pPr algn="l" fontAlgn="t"/>
                      <a:r>
                        <a:rPr lang="zh-TW" altLang="en-US" sz="1200" b="1" u="none" strike="noStrike" dirty="0">
                          <a:effectLst/>
                          <a:latin typeface="Meiryo UI" panose="020B0604030504040204" pitchFamily="50" charset="-128"/>
                          <a:ea typeface="Meiryo UI" panose="020B0604030504040204" pitchFamily="50" charset="-128"/>
                        </a:rPr>
                        <a:t>炭水化物</a:t>
                      </a:r>
                      <a:r>
                        <a:rPr lang="en-US" altLang="zh-TW" sz="1200" b="1" u="none" strike="noStrike" dirty="0">
                          <a:effectLst/>
                          <a:latin typeface="Meiryo UI" panose="020B0604030504040204" pitchFamily="50" charset="-128"/>
                          <a:ea typeface="Meiryo UI" panose="020B0604030504040204" pitchFamily="50" charset="-128"/>
                        </a:rPr>
                        <a:t>/</a:t>
                      </a:r>
                      <a:r>
                        <a:rPr lang="zh-TW" altLang="en-US" sz="1200" b="1" u="none" strike="noStrike" dirty="0">
                          <a:effectLst/>
                          <a:latin typeface="Meiryo UI" panose="020B0604030504040204" pitchFamily="50" charset="-128"/>
                          <a:ea typeface="Meiryo UI" panose="020B0604030504040204" pitchFamily="50" charset="-128"/>
                        </a:rPr>
                        <a:t>食物繊維比</a:t>
                      </a:r>
                      <a:endParaRPr lang="zh-TW"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19.9 (7.6)</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98932277"/>
                  </a:ext>
                </a:extLst>
              </a:tr>
              <a:tr h="3408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アルコール摂取量</a:t>
                      </a:r>
                      <a:r>
                        <a:rPr lang="en-US" altLang="ja-JP" sz="1200" b="1" u="none" strike="noStrike" dirty="0">
                          <a:effectLst/>
                          <a:latin typeface="Meiryo UI" panose="020B0604030504040204" pitchFamily="50" charset="-128"/>
                          <a:ea typeface="Meiryo UI" panose="020B0604030504040204" pitchFamily="50" charset="-128"/>
                        </a:rPr>
                        <a:t>(g/</a:t>
                      </a:r>
                      <a:r>
                        <a:rPr lang="ja-JP" altLang="en-US" sz="1200" b="1" u="none" strike="noStrike" dirty="0">
                          <a:effectLst/>
                          <a:latin typeface="Meiryo UI" panose="020B0604030504040204" pitchFamily="50" charset="-128"/>
                          <a:ea typeface="Meiryo UI" panose="020B0604030504040204" pitchFamily="50" charset="-128"/>
                        </a:rPr>
                        <a:t>日</a:t>
                      </a:r>
                      <a:r>
                        <a:rPr lang="en-US" altLang="ja-JP" sz="1200" b="1" u="none" strike="noStrike" dirty="0">
                          <a:effectLst/>
                          <a:latin typeface="Meiryo UI" panose="020B0604030504040204" pitchFamily="50" charset="-128"/>
                          <a:ea typeface="Meiryo UI" panose="020B0604030504040204" pitchFamily="50" charset="-128"/>
                        </a:rPr>
                        <a:t>)</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 (0-5.2)</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4467" marT="44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CEDED"/>
                    </a:solidFill>
                  </a:tcPr>
                </a:tc>
                <a:extLst>
                  <a:ext uri="{0D108BD9-81ED-4DB2-BD59-A6C34878D82A}">
                    <a16:rowId xmlns:a16="http://schemas.microsoft.com/office/drawing/2014/main" val="676370919"/>
                  </a:ext>
                </a:extLst>
              </a:tr>
            </a:tbl>
          </a:graphicData>
        </a:graphic>
      </p:graphicFrame>
      <p:sp>
        <p:nvSpPr>
          <p:cNvPr id="11" name="テキスト ボックス 10">
            <a:extLst>
              <a:ext uri="{FF2B5EF4-FFF2-40B4-BE49-F238E27FC236}">
                <a16:creationId xmlns:a16="http://schemas.microsoft.com/office/drawing/2014/main" id="{43982A69-B5AC-C926-3A82-B3C6680FE080}"/>
              </a:ext>
            </a:extLst>
          </p:cNvPr>
          <p:cNvSpPr txBox="1"/>
          <p:nvPr/>
        </p:nvSpPr>
        <p:spPr>
          <a:xfrm>
            <a:off x="243059" y="6234541"/>
            <a:ext cx="6756978" cy="430887"/>
          </a:xfrm>
          <a:prstGeom prst="rect">
            <a:avLst/>
          </a:prstGeom>
          <a:noFill/>
        </p:spPr>
        <p:txBody>
          <a:bodyPr wrap="none" rtlCol="0">
            <a:spAutoFit/>
          </a:bodyPr>
          <a:lstStyle/>
          <a:p>
            <a:r>
              <a:rPr kumimoji="1" lang="ja-JP" altLang="en-US" sz="1100" dirty="0">
                <a:latin typeface="Meiryo UI" panose="020B0604030504040204" pitchFamily="50" charset="-128"/>
                <a:ea typeface="Meiryo UI" panose="020B0604030504040204" pitchFamily="50" charset="-128"/>
              </a:rPr>
              <a:t>データは平均値</a:t>
            </a:r>
            <a:r>
              <a:rPr kumimoji="1" lang="en-US" altLang="ja-JP" sz="1100" dirty="0">
                <a:latin typeface="Meiryo UI" panose="020B0604030504040204" pitchFamily="50" charset="-128"/>
                <a:ea typeface="Meiryo UI" panose="020B0604030504040204" pitchFamily="50" charset="-128"/>
              </a:rPr>
              <a:t>(SD)</a:t>
            </a:r>
            <a:r>
              <a:rPr kumimoji="1" lang="ja-JP" altLang="en-US" sz="1100" dirty="0">
                <a:latin typeface="Meiryo UI" panose="020B0604030504040204" pitchFamily="50" charset="-128"/>
                <a:ea typeface="Meiryo UI" panose="020B0604030504040204" pitchFamily="50" charset="-128"/>
              </a:rPr>
              <a:t>または中央値</a:t>
            </a: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四分位範囲</a:t>
            </a: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%(n)</a:t>
            </a:r>
            <a:r>
              <a:rPr kumimoji="1" lang="ja-JP" altLang="en-US" sz="1100" dirty="0">
                <a:latin typeface="Meiryo UI" panose="020B0604030504040204" pitchFamily="50" charset="-128"/>
                <a:ea typeface="Meiryo UI" panose="020B0604030504040204" pitchFamily="50" charset="-128"/>
              </a:rPr>
              <a:t>で示した。</a:t>
            </a:r>
            <a:endParaRPr kumimoji="1" lang="en-US" altLang="ja-JP" sz="1100" dirty="0">
              <a:latin typeface="Meiryo UI" panose="020B0604030504040204" pitchFamily="50" charset="-128"/>
              <a:ea typeface="Meiryo UI" panose="020B0604030504040204" pitchFamily="50" charset="-128"/>
            </a:endParaRPr>
          </a:p>
          <a:p>
            <a:r>
              <a:rPr kumimoji="1" lang="ja-JP" altLang="en-US" sz="1100" baseline="300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SU</a:t>
            </a:r>
            <a:r>
              <a:rPr kumimoji="1" lang="ja-JP" altLang="en-US" sz="1100" dirty="0">
                <a:latin typeface="Meiryo UI" panose="020B0604030504040204" pitchFamily="50" charset="-128"/>
                <a:ea typeface="Meiryo UI" panose="020B0604030504040204" pitchFamily="50" charset="-128"/>
              </a:rPr>
              <a:t>薬、グリニド薬、</a:t>
            </a:r>
            <a:r>
              <a:rPr kumimoji="1" lang="en-US" altLang="ja-JP" sz="1100" dirty="0">
                <a:latin typeface="Meiryo UI" panose="020B0604030504040204" pitchFamily="50" charset="-128"/>
                <a:ea typeface="Meiryo UI" panose="020B0604030504040204" pitchFamily="50" charset="-128"/>
              </a:rPr>
              <a:t>DPP-4</a:t>
            </a:r>
            <a:r>
              <a:rPr kumimoji="1" lang="ja-JP" altLang="en-US" sz="1100" dirty="0">
                <a:latin typeface="Meiryo UI" panose="020B0604030504040204" pitchFamily="50" charset="-128"/>
                <a:ea typeface="Meiryo UI" panose="020B0604030504040204" pitchFamily="50" charset="-128"/>
              </a:rPr>
              <a:t>阻害薬、</a:t>
            </a:r>
            <a:r>
              <a:rPr kumimoji="1" lang="en-US" altLang="ja-JP" sz="1100" dirty="0">
                <a:latin typeface="Meiryo UI" panose="020B0604030504040204" pitchFamily="50" charset="-128"/>
                <a:ea typeface="Meiryo UI" panose="020B0604030504040204" pitchFamily="50" charset="-128"/>
              </a:rPr>
              <a:t>GLP-1</a:t>
            </a:r>
            <a:r>
              <a:rPr kumimoji="1" lang="ja-JP" altLang="en-US" sz="1100" dirty="0">
                <a:latin typeface="Meiryo UI" panose="020B0604030504040204" pitchFamily="50" charset="-128"/>
                <a:ea typeface="Meiryo UI" panose="020B0604030504040204" pitchFamily="50" charset="-128"/>
              </a:rPr>
              <a:t>受容体作動薬　</a:t>
            </a:r>
            <a:r>
              <a:rPr kumimoji="1" lang="en-US" altLang="ja-JP" sz="1100" baseline="300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ピオグリタゾン、メトホルミン　</a:t>
            </a:r>
            <a:r>
              <a:rPr kumimoji="1" lang="en-US" altLang="ja-JP" sz="1100" baseline="300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α-GI</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SGLT2</a:t>
            </a:r>
            <a:r>
              <a:rPr kumimoji="1" lang="ja-JP" altLang="en-US" sz="1100" dirty="0">
                <a:latin typeface="Meiryo UI" panose="020B0604030504040204" pitchFamily="50" charset="-128"/>
                <a:ea typeface="Meiryo UI" panose="020B0604030504040204" pitchFamily="50" charset="-128"/>
              </a:rPr>
              <a:t>阻害薬</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CC46DCF-28D6-11E5-E586-D3E1D6DDD8D6}"/>
              </a:ext>
            </a:extLst>
          </p:cNvPr>
          <p:cNvSpPr txBox="1"/>
          <p:nvPr/>
        </p:nvSpPr>
        <p:spPr>
          <a:xfrm>
            <a:off x="5821191" y="6604084"/>
            <a:ext cx="3322809" cy="253916"/>
          </a:xfrm>
          <a:prstGeom prst="rect">
            <a:avLst/>
          </a:prstGeom>
          <a:noFill/>
        </p:spPr>
        <p:txBody>
          <a:bodyPr wrap="square" anchor="b">
            <a:spAutoFit/>
          </a:bodyPr>
          <a:lstStyle/>
          <a:p>
            <a:r>
              <a:rPr lang="es-ES" altLang="ja-JP" sz="1050" b="0" i="0" u="none" strike="noStrike" baseline="0" dirty="0">
                <a:latin typeface="Meiryo UI" panose="020B0604030504040204" pitchFamily="50" charset="-128"/>
                <a:ea typeface="Meiryo UI" panose="020B0604030504040204" pitchFamily="50" charset="-128"/>
              </a:rPr>
              <a:t>Hashimoto Y, et al. Nutrition 71: 110639, 2020</a:t>
            </a:r>
            <a:endParaRPr lang="ja-JP" altLang="en-US" sz="10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213981"/>
            <a:ext cx="3265254"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朝食欠食者の割合</a:t>
            </a:r>
            <a:endParaRPr lang="en-US" altLang="ja-JP" sz="2800" b="1" i="0" u="none" strike="noStrike" baseline="0" dirty="0">
              <a:latin typeface="Meiryo UI" panose="020B0604030504040204" pitchFamily="50" charset="-128"/>
              <a:ea typeface="Meiryo UI" panose="020B0604030504040204" pitchFamily="50" charset="-128"/>
            </a:endParaRPr>
          </a:p>
        </p:txBody>
      </p:sp>
      <p:graphicFrame>
        <p:nvGraphicFramePr>
          <p:cNvPr id="4" name="グラフ 3">
            <a:extLst>
              <a:ext uri="{FF2B5EF4-FFF2-40B4-BE49-F238E27FC236}">
                <a16:creationId xmlns:a16="http://schemas.microsoft.com/office/drawing/2014/main" id="{7B05F414-A3E4-FE47-98D9-BF57AE0401C7}"/>
              </a:ext>
            </a:extLst>
          </p:cNvPr>
          <p:cNvGraphicFramePr/>
          <p:nvPr>
            <p:extLst>
              <p:ext uri="{D42A27DB-BD31-4B8C-83A1-F6EECF244321}">
                <p14:modId xmlns:p14="http://schemas.microsoft.com/office/powerpoint/2010/main" val="4173391490"/>
              </p:ext>
            </p:extLst>
          </p:nvPr>
        </p:nvGraphicFramePr>
        <p:xfrm>
          <a:off x="904674" y="1297351"/>
          <a:ext cx="5917190" cy="4722769"/>
        </p:xfrm>
        <a:graphic>
          <a:graphicData uri="http://schemas.openxmlformats.org/drawingml/2006/chart">
            <c:chart xmlns:c="http://schemas.openxmlformats.org/drawingml/2006/chart" xmlns:r="http://schemas.openxmlformats.org/officeDocument/2006/relationships" r:id="rId2"/>
          </a:graphicData>
        </a:graphic>
      </p:graphicFrame>
      <p:sp>
        <p:nvSpPr>
          <p:cNvPr id="5" name="テキスト ボックス 4">
            <a:extLst>
              <a:ext uri="{FF2B5EF4-FFF2-40B4-BE49-F238E27FC236}">
                <a16:creationId xmlns:a16="http://schemas.microsoft.com/office/drawing/2014/main" id="{32397A0C-81EA-350B-2359-C8A73F8BA091}"/>
              </a:ext>
            </a:extLst>
          </p:cNvPr>
          <p:cNvSpPr txBox="1"/>
          <p:nvPr/>
        </p:nvSpPr>
        <p:spPr>
          <a:xfrm>
            <a:off x="3426607" y="6140928"/>
            <a:ext cx="1058303" cy="400110"/>
          </a:xfrm>
          <a:prstGeom prst="rect">
            <a:avLst/>
          </a:prstGeom>
          <a:noFill/>
        </p:spPr>
        <p:txBody>
          <a:bodyPr wrap="none" rtlCol="0">
            <a:spAutoFit/>
          </a:bodyPr>
          <a:lstStyle/>
          <a:p>
            <a:r>
              <a:rPr kumimoji="1" lang="en-US" altLang="ja-JP" sz="2000" dirty="0">
                <a:latin typeface="Meiryo UI" panose="020B0604030504040204" pitchFamily="50" charset="-128"/>
                <a:ea typeface="Meiryo UI" panose="020B0604030504040204" pitchFamily="50" charset="-128"/>
              </a:rPr>
              <a:t>N=317</a:t>
            </a:r>
            <a:endParaRPr kumimoji="1" lang="ja-JP" altLang="en-US" sz="20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EEDE341C-D01A-1B9A-C5A3-8DC03E8E386A}"/>
              </a:ext>
            </a:extLst>
          </p:cNvPr>
          <p:cNvSpPr txBox="1"/>
          <p:nvPr/>
        </p:nvSpPr>
        <p:spPr>
          <a:xfrm>
            <a:off x="6953943" y="2061306"/>
            <a:ext cx="1611559" cy="646331"/>
          </a:xfrm>
          <a:prstGeom prst="rect">
            <a:avLst/>
          </a:prstGeom>
          <a:noFill/>
          <a:ln w="12700">
            <a:solidFill>
              <a:schemeClr val="tx1"/>
            </a:solidFill>
          </a:ln>
        </p:spPr>
        <p:txBody>
          <a:bodyPr wrap="square" lIns="54000" rIns="54000" rtlCol="0">
            <a:spAutoFit/>
          </a:bodyPr>
          <a:lstStyle/>
          <a:p>
            <a:pPr algn="ctr"/>
            <a:r>
              <a:rPr kumimoji="1" lang="ja-JP" altLang="en-US" b="1" dirty="0">
                <a:latin typeface="Meiryo UI" panose="020B0604030504040204" pitchFamily="50" charset="-128"/>
                <a:ea typeface="Meiryo UI" panose="020B0604030504040204" pitchFamily="50" charset="-128"/>
              </a:rPr>
              <a:t>朝食欠食群</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b="1" dirty="0">
                <a:latin typeface="Meiryo UI" panose="020B0604030504040204" pitchFamily="50" charset="-128"/>
                <a:ea typeface="Meiryo UI" panose="020B0604030504040204" pitchFamily="50" charset="-128"/>
              </a:rPr>
              <a:t>22</a:t>
            </a:r>
            <a:r>
              <a:rPr kumimoji="1" lang="ja-JP" altLang="en-US" b="1" dirty="0">
                <a:latin typeface="Meiryo UI" panose="020B0604030504040204" pitchFamily="50" charset="-128"/>
                <a:ea typeface="Meiryo UI" panose="020B0604030504040204" pitchFamily="50" charset="-128"/>
              </a:rPr>
              <a:t>例</a:t>
            </a:r>
            <a:r>
              <a:rPr kumimoji="1" lang="en-US" altLang="ja-JP" b="1" dirty="0">
                <a:latin typeface="Meiryo UI" panose="020B0604030504040204" pitchFamily="50" charset="-128"/>
                <a:ea typeface="Meiryo UI" panose="020B0604030504040204" pitchFamily="50" charset="-128"/>
              </a:rPr>
              <a:t>(6.9%)</a:t>
            </a:r>
            <a:endParaRPr kumimoji="1" lang="ja-JP" altLang="en-US" b="1" dirty="0">
              <a:latin typeface="Meiryo UI" panose="020B0604030504040204" pitchFamily="50" charset="-128"/>
              <a:ea typeface="Meiryo UI" panose="020B0604030504040204" pitchFamily="50" charset="-128"/>
            </a:endParaRPr>
          </a:p>
        </p:txBody>
      </p:sp>
      <p:cxnSp>
        <p:nvCxnSpPr>
          <p:cNvPr id="8" name="コネクタ: カギ線 7">
            <a:extLst>
              <a:ext uri="{FF2B5EF4-FFF2-40B4-BE49-F238E27FC236}">
                <a16:creationId xmlns:a16="http://schemas.microsoft.com/office/drawing/2014/main" id="{4FDB643B-5228-5A09-E59E-F368B77B421B}"/>
              </a:ext>
            </a:extLst>
          </p:cNvPr>
          <p:cNvCxnSpPr>
            <a:cxnSpLocks/>
            <a:stCxn id="7" idx="1"/>
          </p:cNvCxnSpPr>
          <p:nvPr/>
        </p:nvCxnSpPr>
        <p:spPr>
          <a:xfrm rot="10800000">
            <a:off x="4470417" y="1778012"/>
            <a:ext cx="2483527" cy="606461"/>
          </a:xfrm>
          <a:prstGeom prst="bentConnector3">
            <a:avLst>
              <a:gd name="adj1" fmla="val 50000"/>
            </a:avLst>
          </a:prstGeom>
          <a:ln w="12700">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8199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CC46DCF-28D6-11E5-E586-D3E1D6DDD8D6}"/>
              </a:ext>
            </a:extLst>
          </p:cNvPr>
          <p:cNvSpPr txBox="1"/>
          <p:nvPr/>
        </p:nvSpPr>
        <p:spPr>
          <a:xfrm>
            <a:off x="5821191" y="6604084"/>
            <a:ext cx="3322809" cy="253916"/>
          </a:xfrm>
          <a:prstGeom prst="rect">
            <a:avLst/>
          </a:prstGeom>
          <a:noFill/>
        </p:spPr>
        <p:txBody>
          <a:bodyPr wrap="square" anchor="b">
            <a:spAutoFit/>
          </a:bodyPr>
          <a:lstStyle/>
          <a:p>
            <a:r>
              <a:rPr lang="es-ES" altLang="ja-JP" sz="1050" b="0" i="0" u="none" strike="noStrike" baseline="0" dirty="0">
                <a:latin typeface="Meiryo UI" panose="020B0604030504040204" pitchFamily="50" charset="-128"/>
                <a:ea typeface="Meiryo UI" panose="020B0604030504040204" pitchFamily="50" charset="-128"/>
              </a:rPr>
              <a:t>Hashimoto Y, et al. Nutrition 71: 110639, 2020</a:t>
            </a:r>
            <a:endParaRPr lang="ja-JP" altLang="en-US" sz="10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9" y="-9963"/>
            <a:ext cx="7296076" cy="954107"/>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朝食欠食群および朝食非欠食群における</a:t>
            </a:r>
            <a:endParaRPr lang="en-US" altLang="ja-JP" sz="2800" b="1" i="0" u="none" strike="noStrike" baseline="0" dirty="0">
              <a:latin typeface="Meiryo UI" panose="020B0604030504040204" pitchFamily="50" charset="-128"/>
              <a:ea typeface="Meiryo UI" panose="020B0604030504040204" pitchFamily="50" charset="-128"/>
            </a:endParaRPr>
          </a:p>
          <a:p>
            <a:r>
              <a:rPr lang="ja-JP" altLang="en-US" sz="2800" b="1" i="0" u="none" strike="noStrike" baseline="0" dirty="0">
                <a:latin typeface="Meiryo UI" panose="020B0604030504040204" pitchFamily="50" charset="-128"/>
                <a:ea typeface="Meiryo UI" panose="020B0604030504040204" pitchFamily="50" charset="-128"/>
              </a:rPr>
              <a:t>年齢、喫煙者の割合</a:t>
            </a:r>
            <a:endParaRPr lang="en-US" altLang="ja-JP" sz="2800" b="1" i="0" u="none" strike="noStrike" baseline="0" dirty="0">
              <a:latin typeface="Meiryo UI" panose="020B0604030504040204" pitchFamily="50" charset="-128"/>
              <a:ea typeface="Meiryo UI" panose="020B0604030504040204" pitchFamily="50" charset="-128"/>
            </a:endParaRPr>
          </a:p>
        </p:txBody>
      </p:sp>
      <p:graphicFrame>
        <p:nvGraphicFramePr>
          <p:cNvPr id="6" name="グラフ 5">
            <a:extLst>
              <a:ext uri="{FF2B5EF4-FFF2-40B4-BE49-F238E27FC236}">
                <a16:creationId xmlns:a16="http://schemas.microsoft.com/office/drawing/2014/main" id="{DD8159C5-8981-9BAF-D536-6F2FC46902C6}"/>
              </a:ext>
            </a:extLst>
          </p:cNvPr>
          <p:cNvGraphicFramePr/>
          <p:nvPr>
            <p:extLst>
              <p:ext uri="{D42A27DB-BD31-4B8C-83A1-F6EECF244321}">
                <p14:modId xmlns:p14="http://schemas.microsoft.com/office/powerpoint/2010/main" val="2718024007"/>
              </p:ext>
            </p:extLst>
          </p:nvPr>
        </p:nvGraphicFramePr>
        <p:xfrm>
          <a:off x="1133180" y="1624103"/>
          <a:ext cx="3373506" cy="4616703"/>
        </p:xfrm>
        <a:graphic>
          <a:graphicData uri="http://schemas.openxmlformats.org/drawingml/2006/chart">
            <c:chart xmlns:c="http://schemas.openxmlformats.org/drawingml/2006/chart" xmlns:r="http://schemas.openxmlformats.org/officeDocument/2006/relationships" r:id="rId2"/>
          </a:graphicData>
        </a:graphic>
      </p:graphicFrame>
      <p:sp>
        <p:nvSpPr>
          <p:cNvPr id="9" name="四角形: 角を丸くする 8">
            <a:extLst>
              <a:ext uri="{FF2B5EF4-FFF2-40B4-BE49-F238E27FC236}">
                <a16:creationId xmlns:a16="http://schemas.microsoft.com/office/drawing/2014/main" id="{D5D1B576-6AB9-38B7-C09B-340C017DB2BD}"/>
              </a:ext>
            </a:extLst>
          </p:cNvPr>
          <p:cNvSpPr/>
          <p:nvPr/>
        </p:nvSpPr>
        <p:spPr>
          <a:xfrm>
            <a:off x="1842607" y="1122211"/>
            <a:ext cx="1954652" cy="336752"/>
          </a:xfrm>
          <a:prstGeom prst="roundRect">
            <a:avLst>
              <a:gd name="adj" fmla="val 50000"/>
            </a:avLst>
          </a:prstGeom>
          <a:solidFill>
            <a:srgbClr val="E486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0" name="テキスト ボックス 9">
            <a:extLst>
              <a:ext uri="{FF2B5EF4-FFF2-40B4-BE49-F238E27FC236}">
                <a16:creationId xmlns:a16="http://schemas.microsoft.com/office/drawing/2014/main" id="{843BC512-7723-89C7-D8F8-DCCB560A67DA}"/>
              </a:ext>
            </a:extLst>
          </p:cNvPr>
          <p:cNvSpPr txBox="1"/>
          <p:nvPr/>
        </p:nvSpPr>
        <p:spPr>
          <a:xfrm>
            <a:off x="2539954" y="1121380"/>
            <a:ext cx="589316" cy="338554"/>
          </a:xfrm>
          <a:prstGeom prst="rect">
            <a:avLst/>
          </a:prstGeom>
          <a:noFill/>
        </p:spPr>
        <p:txBody>
          <a:bodyPr wrap="square" rtlCol="0">
            <a:spAutoFit/>
          </a:bodyPr>
          <a:lstStyle/>
          <a:p>
            <a:r>
              <a:rPr kumimoji="1" lang="ja-JP" altLang="en-US" sz="1600" b="1" dirty="0">
                <a:solidFill>
                  <a:schemeClr val="bg1"/>
                </a:solidFill>
                <a:latin typeface="Meiryo UI" panose="020B0604030504040204" pitchFamily="50" charset="-128"/>
                <a:ea typeface="Meiryo UI" panose="020B0604030504040204" pitchFamily="50" charset="-128"/>
              </a:rPr>
              <a:t>年齢</a:t>
            </a:r>
          </a:p>
        </p:txBody>
      </p:sp>
      <p:graphicFrame>
        <p:nvGraphicFramePr>
          <p:cNvPr id="11" name="グラフ 10">
            <a:extLst>
              <a:ext uri="{FF2B5EF4-FFF2-40B4-BE49-F238E27FC236}">
                <a16:creationId xmlns:a16="http://schemas.microsoft.com/office/drawing/2014/main" id="{ADDAF5D6-F3A2-DD21-DFDB-A2213141B301}"/>
              </a:ext>
            </a:extLst>
          </p:cNvPr>
          <p:cNvGraphicFramePr/>
          <p:nvPr>
            <p:extLst>
              <p:ext uri="{D42A27DB-BD31-4B8C-83A1-F6EECF244321}">
                <p14:modId xmlns:p14="http://schemas.microsoft.com/office/powerpoint/2010/main" val="2754243981"/>
              </p:ext>
            </p:extLst>
          </p:nvPr>
        </p:nvGraphicFramePr>
        <p:xfrm>
          <a:off x="4885322" y="1624103"/>
          <a:ext cx="3373506" cy="4616703"/>
        </p:xfrm>
        <a:graphic>
          <a:graphicData uri="http://schemas.openxmlformats.org/drawingml/2006/chart">
            <c:chart xmlns:c="http://schemas.openxmlformats.org/drawingml/2006/chart" xmlns:r="http://schemas.openxmlformats.org/officeDocument/2006/relationships" r:id="rId3"/>
          </a:graphicData>
        </a:graphic>
      </p:graphicFrame>
      <p:sp>
        <p:nvSpPr>
          <p:cNvPr id="12" name="四角形: 角を丸くする 11">
            <a:extLst>
              <a:ext uri="{FF2B5EF4-FFF2-40B4-BE49-F238E27FC236}">
                <a16:creationId xmlns:a16="http://schemas.microsoft.com/office/drawing/2014/main" id="{F1F620D4-79B9-A77C-940E-5CF3D15AC6DA}"/>
              </a:ext>
            </a:extLst>
          </p:cNvPr>
          <p:cNvSpPr/>
          <p:nvPr/>
        </p:nvSpPr>
        <p:spPr>
          <a:xfrm>
            <a:off x="5620333" y="1124795"/>
            <a:ext cx="1954652" cy="336752"/>
          </a:xfrm>
          <a:prstGeom prst="roundRect">
            <a:avLst>
              <a:gd name="adj" fmla="val 50000"/>
            </a:avLst>
          </a:prstGeom>
          <a:solidFill>
            <a:srgbClr val="E486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3" name="テキスト ボックス 12">
            <a:extLst>
              <a:ext uri="{FF2B5EF4-FFF2-40B4-BE49-F238E27FC236}">
                <a16:creationId xmlns:a16="http://schemas.microsoft.com/office/drawing/2014/main" id="{E645E7D5-40A1-6D27-8661-51305BFE8FB1}"/>
              </a:ext>
            </a:extLst>
          </p:cNvPr>
          <p:cNvSpPr txBox="1"/>
          <p:nvPr/>
        </p:nvSpPr>
        <p:spPr>
          <a:xfrm>
            <a:off x="5890831" y="1122211"/>
            <a:ext cx="1413656" cy="338554"/>
          </a:xfrm>
          <a:prstGeom prst="rect">
            <a:avLst/>
          </a:prstGeom>
          <a:noFill/>
        </p:spPr>
        <p:txBody>
          <a:bodyPr wrap="square" rtlCol="0">
            <a:spAutoFit/>
          </a:bodyPr>
          <a:lstStyle/>
          <a:p>
            <a:r>
              <a:rPr kumimoji="1" lang="ja-JP" altLang="en-US" sz="1600" b="1" dirty="0">
                <a:solidFill>
                  <a:schemeClr val="bg1"/>
                </a:solidFill>
                <a:latin typeface="Meiryo UI" panose="020B0604030504040204" pitchFamily="50" charset="-128"/>
                <a:ea typeface="Meiryo UI" panose="020B0604030504040204" pitchFamily="50" charset="-128"/>
              </a:rPr>
              <a:t>喫煙者の割合</a:t>
            </a:r>
          </a:p>
        </p:txBody>
      </p:sp>
      <p:sp>
        <p:nvSpPr>
          <p:cNvPr id="14" name="テキスト ボックス 13">
            <a:extLst>
              <a:ext uri="{FF2B5EF4-FFF2-40B4-BE49-F238E27FC236}">
                <a16:creationId xmlns:a16="http://schemas.microsoft.com/office/drawing/2014/main" id="{743DCD33-6695-8207-E877-C06647415E9A}"/>
              </a:ext>
            </a:extLst>
          </p:cNvPr>
          <p:cNvSpPr txBox="1"/>
          <p:nvPr/>
        </p:nvSpPr>
        <p:spPr>
          <a:xfrm>
            <a:off x="1109671" y="1469690"/>
            <a:ext cx="567756"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歳</a:t>
            </a:r>
            <a:r>
              <a:rPr kumimoji="1"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6E6C6AB1-C55E-EF61-4E3C-B4520EC32F00}"/>
              </a:ext>
            </a:extLst>
          </p:cNvPr>
          <p:cNvSpPr txBox="1"/>
          <p:nvPr/>
        </p:nvSpPr>
        <p:spPr>
          <a:xfrm>
            <a:off x="4940065" y="1474865"/>
            <a:ext cx="567755"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a:t>
            </a:r>
            <a:r>
              <a:rPr kumimoji="1"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4B4A6C87-7B1A-40BD-1831-7149065B2A63}"/>
              </a:ext>
            </a:extLst>
          </p:cNvPr>
          <p:cNvSpPr txBox="1"/>
          <p:nvPr/>
        </p:nvSpPr>
        <p:spPr>
          <a:xfrm>
            <a:off x="1699168" y="2762592"/>
            <a:ext cx="1199853" cy="338554"/>
          </a:xfrm>
          <a:prstGeom prst="rect">
            <a:avLst/>
          </a:prstGeom>
          <a:noFill/>
        </p:spPr>
        <p:txBody>
          <a:bodyPr wrap="square" rtlCol="0">
            <a:spAutoFit/>
          </a:bodyPr>
          <a:lstStyle/>
          <a:p>
            <a:r>
              <a:rPr kumimoji="1" lang="en-US" altLang="ja-JP" sz="1600" b="1" dirty="0">
                <a:latin typeface="Meiryo UI" panose="020B0604030504040204" pitchFamily="50" charset="-128"/>
                <a:ea typeface="Meiryo UI" panose="020B0604030504040204" pitchFamily="50" charset="-128"/>
              </a:rPr>
              <a:t>58(14.5)</a:t>
            </a:r>
            <a:endParaRPr kumimoji="1" lang="ja-JP" altLang="en-US" sz="1600" b="1"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660E25E3-1756-D7D6-6BCF-D31CD469C9CC}"/>
              </a:ext>
            </a:extLst>
          </p:cNvPr>
          <p:cNvSpPr txBox="1"/>
          <p:nvPr/>
        </p:nvSpPr>
        <p:spPr>
          <a:xfrm>
            <a:off x="3025611" y="2221271"/>
            <a:ext cx="1353039" cy="338554"/>
          </a:xfrm>
          <a:prstGeom prst="rect">
            <a:avLst/>
          </a:prstGeom>
          <a:noFill/>
        </p:spPr>
        <p:txBody>
          <a:bodyPr wrap="square" rtlCol="0">
            <a:spAutoFit/>
          </a:bodyPr>
          <a:lstStyle/>
          <a:p>
            <a:r>
              <a:rPr kumimoji="1" lang="en-US" altLang="ja-JP" sz="1600" b="1" dirty="0">
                <a:latin typeface="Meiryo UI" panose="020B0604030504040204" pitchFamily="50" charset="-128"/>
                <a:ea typeface="Meiryo UI" panose="020B0604030504040204" pitchFamily="50" charset="-128"/>
              </a:rPr>
              <a:t>67.4(10.1)</a:t>
            </a:r>
            <a:endParaRPr kumimoji="1" lang="ja-JP" altLang="en-US" sz="1600" b="1"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EDD8C8FF-42AC-BED2-7742-213E0727B3A0}"/>
              </a:ext>
            </a:extLst>
          </p:cNvPr>
          <p:cNvSpPr txBox="1"/>
          <p:nvPr/>
        </p:nvSpPr>
        <p:spPr>
          <a:xfrm>
            <a:off x="5620333" y="3351194"/>
            <a:ext cx="1079517" cy="338554"/>
          </a:xfrm>
          <a:prstGeom prst="rect">
            <a:avLst/>
          </a:prstGeom>
          <a:noFill/>
        </p:spPr>
        <p:txBody>
          <a:bodyPr wrap="square" rtlCol="0">
            <a:spAutoFit/>
          </a:bodyPr>
          <a:lstStyle/>
          <a:p>
            <a:r>
              <a:rPr kumimoji="1" lang="en-US" altLang="ja-JP" sz="1600" b="1" dirty="0">
                <a:latin typeface="Meiryo UI" panose="020B0604030504040204" pitchFamily="50" charset="-128"/>
                <a:ea typeface="Meiryo UI" panose="020B0604030504040204" pitchFamily="50" charset="-128"/>
              </a:rPr>
              <a:t>40.9(9)</a:t>
            </a:r>
            <a:endParaRPr kumimoji="1" lang="ja-JP" altLang="en-US" sz="16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A089718-2558-8694-D6E7-7CB115D7667B}"/>
              </a:ext>
            </a:extLst>
          </p:cNvPr>
          <p:cNvSpPr txBox="1"/>
          <p:nvPr/>
        </p:nvSpPr>
        <p:spPr>
          <a:xfrm>
            <a:off x="6824848" y="3515407"/>
            <a:ext cx="1220026" cy="338554"/>
          </a:xfrm>
          <a:prstGeom prst="rect">
            <a:avLst/>
          </a:prstGeom>
          <a:noFill/>
        </p:spPr>
        <p:txBody>
          <a:bodyPr wrap="square" rtlCol="0">
            <a:spAutoFit/>
          </a:bodyPr>
          <a:lstStyle/>
          <a:p>
            <a:r>
              <a:rPr kumimoji="1" lang="en-US" altLang="ja-JP" sz="1600" b="1" dirty="0">
                <a:latin typeface="Meiryo UI" panose="020B0604030504040204" pitchFamily="50" charset="-128"/>
                <a:ea typeface="Meiryo UI" panose="020B0604030504040204" pitchFamily="50" charset="-128"/>
              </a:rPr>
              <a:t>11.5(34)</a:t>
            </a:r>
            <a:endParaRPr kumimoji="1" lang="ja-JP" altLang="en-US" sz="1600" b="1"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D3E559AC-F9E1-5884-ADFC-9AD454937726}"/>
              </a:ext>
            </a:extLst>
          </p:cNvPr>
          <p:cNvSpPr txBox="1"/>
          <p:nvPr/>
        </p:nvSpPr>
        <p:spPr>
          <a:xfrm>
            <a:off x="2550060" y="1814965"/>
            <a:ext cx="990846"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P&lt;0.001</a:t>
            </a:r>
            <a:endParaRPr kumimoji="1" lang="ja-JP" altLang="en-US" sz="1200" dirty="0">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2A653FA2-B00A-6A6E-D7FC-C817012D9F1D}"/>
              </a:ext>
            </a:extLst>
          </p:cNvPr>
          <p:cNvCxnSpPr>
            <a:cxnSpLocks/>
          </p:cNvCxnSpPr>
          <p:nvPr/>
        </p:nvCxnSpPr>
        <p:spPr>
          <a:xfrm>
            <a:off x="1956067" y="2091964"/>
            <a:ext cx="1970227" cy="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A61C3EC5-A561-8C34-8ECF-671377985F1C}"/>
              </a:ext>
            </a:extLst>
          </p:cNvPr>
          <p:cNvSpPr txBox="1"/>
          <p:nvPr/>
        </p:nvSpPr>
        <p:spPr>
          <a:xfrm>
            <a:off x="6292039" y="2938687"/>
            <a:ext cx="972263"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P&lt;0.001</a:t>
            </a:r>
            <a:endParaRPr kumimoji="1" lang="ja-JP" altLang="en-US" sz="120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38D2AFE0-6A44-B8C5-4674-8CD7959F1BC3}"/>
              </a:ext>
            </a:extLst>
          </p:cNvPr>
          <p:cNvSpPr txBox="1"/>
          <p:nvPr/>
        </p:nvSpPr>
        <p:spPr>
          <a:xfrm>
            <a:off x="7954834" y="6102306"/>
            <a:ext cx="1006619"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平均値</a:t>
            </a:r>
            <a:r>
              <a:rPr kumimoji="1" lang="en-US" altLang="ja-JP" sz="1200" dirty="0">
                <a:latin typeface="Meiryo UI" panose="020B0604030504040204" pitchFamily="50" charset="-128"/>
                <a:ea typeface="Meiryo UI" panose="020B0604030504040204" pitchFamily="50" charset="-128"/>
              </a:rPr>
              <a:t>(SD)</a:t>
            </a:r>
            <a:endParaRPr kumimoji="1" lang="ja-JP" altLang="en-US" sz="120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6F0BE141-9B81-1851-B7D5-58160485015F}"/>
              </a:ext>
            </a:extLst>
          </p:cNvPr>
          <p:cNvSpPr txBox="1"/>
          <p:nvPr/>
        </p:nvSpPr>
        <p:spPr>
          <a:xfrm>
            <a:off x="3405673" y="6321037"/>
            <a:ext cx="5575081"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連続変数：</a:t>
            </a:r>
            <a:r>
              <a:rPr kumimoji="1" lang="en-US" altLang="ja-JP" sz="1200" dirty="0">
                <a:latin typeface="Meiryo UI" panose="020B0604030504040204" pitchFamily="50" charset="-128"/>
                <a:ea typeface="Meiryo UI" panose="020B0604030504040204" pitchFamily="50" charset="-128"/>
              </a:rPr>
              <a:t>Student‘s t</a:t>
            </a:r>
            <a:r>
              <a:rPr kumimoji="1" lang="ja-JP" altLang="en-US" sz="1200" dirty="0">
                <a:latin typeface="Meiryo UI" panose="020B0604030504040204" pitchFamily="50" charset="-128"/>
                <a:ea typeface="Meiryo UI" panose="020B0604030504040204" pitchFamily="50" charset="-128"/>
              </a:rPr>
              <a:t>検定または</a:t>
            </a:r>
            <a:r>
              <a:rPr kumimoji="1" lang="en-US" altLang="ja-JP" sz="1200" dirty="0">
                <a:latin typeface="Meiryo UI" panose="020B0604030504040204" pitchFamily="50" charset="-128"/>
                <a:ea typeface="Meiryo UI" panose="020B0604030504040204" pitchFamily="50" charset="-128"/>
              </a:rPr>
              <a:t>Mann Whitney U</a:t>
            </a:r>
            <a:r>
              <a:rPr kumimoji="1" lang="ja-JP" altLang="en-US" sz="1200" dirty="0">
                <a:latin typeface="Meiryo UI" panose="020B0604030504040204" pitchFamily="50" charset="-128"/>
                <a:ea typeface="Meiryo UI" panose="020B0604030504040204" pitchFamily="50" charset="-128"/>
              </a:rPr>
              <a:t>検定、カテゴリー変数：</a:t>
            </a:r>
            <a:r>
              <a:rPr kumimoji="1" lang="el-GR" altLang="ja-JP" sz="1200" dirty="0">
                <a:latin typeface="Meiryo UI" panose="020B0604030504040204" pitchFamily="50" charset="-128"/>
                <a:ea typeface="Meiryo UI" panose="020B0604030504040204" pitchFamily="50" charset="-128"/>
              </a:rPr>
              <a:t>χ</a:t>
            </a:r>
            <a:r>
              <a:rPr kumimoji="1" lang="el-GR" altLang="ja-JP" sz="1200" baseline="300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検定</a:t>
            </a:r>
            <a:endParaRPr kumimoji="1" lang="ja-JP" altLang="en-US" dirty="0">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EAD527DB-4AF1-B116-EB2E-A77BC398722D}"/>
              </a:ext>
            </a:extLst>
          </p:cNvPr>
          <p:cNvCxnSpPr>
            <a:cxnSpLocks/>
          </p:cNvCxnSpPr>
          <p:nvPr/>
        </p:nvCxnSpPr>
        <p:spPr>
          <a:xfrm>
            <a:off x="5727741" y="3211781"/>
            <a:ext cx="1970227" cy="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3106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CC46DCF-28D6-11E5-E586-D3E1D6DDD8D6}"/>
              </a:ext>
            </a:extLst>
          </p:cNvPr>
          <p:cNvSpPr txBox="1"/>
          <p:nvPr/>
        </p:nvSpPr>
        <p:spPr>
          <a:xfrm>
            <a:off x="5821191" y="6604084"/>
            <a:ext cx="3322809" cy="253916"/>
          </a:xfrm>
          <a:prstGeom prst="rect">
            <a:avLst/>
          </a:prstGeom>
          <a:noFill/>
        </p:spPr>
        <p:txBody>
          <a:bodyPr wrap="square" anchor="b">
            <a:spAutoFit/>
          </a:bodyPr>
          <a:lstStyle/>
          <a:p>
            <a:r>
              <a:rPr lang="es-ES" altLang="ja-JP" sz="1050" b="0" i="0" u="none" strike="noStrike" baseline="0" dirty="0">
                <a:latin typeface="Meiryo UI" panose="020B0604030504040204" pitchFamily="50" charset="-128"/>
                <a:ea typeface="Meiryo UI" panose="020B0604030504040204" pitchFamily="50" charset="-128"/>
              </a:rPr>
              <a:t>Hashimoto Y, et al. Nutrition 71: 110639, 2020</a:t>
            </a:r>
            <a:endParaRPr lang="ja-JP" altLang="en-US" sz="10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8" y="213981"/>
            <a:ext cx="8350435"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朝食欠食群および朝食非欠食群における血糖関連指標</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76B52338-55B8-3DD6-4D5A-105069C21F11}"/>
              </a:ext>
            </a:extLst>
          </p:cNvPr>
          <p:cNvSpPr/>
          <p:nvPr/>
        </p:nvSpPr>
        <p:spPr>
          <a:xfrm>
            <a:off x="3600988" y="1113943"/>
            <a:ext cx="1986803" cy="342291"/>
          </a:xfrm>
          <a:prstGeom prst="roundRect">
            <a:avLst>
              <a:gd name="adj" fmla="val 50000"/>
            </a:avLst>
          </a:prstGeom>
          <a:solidFill>
            <a:srgbClr val="E486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p>
        </p:txBody>
      </p:sp>
      <p:sp>
        <p:nvSpPr>
          <p:cNvPr id="9" name="四角形: 角を丸くする 8">
            <a:extLst>
              <a:ext uri="{FF2B5EF4-FFF2-40B4-BE49-F238E27FC236}">
                <a16:creationId xmlns:a16="http://schemas.microsoft.com/office/drawing/2014/main" id="{24AA9E9E-6FFB-0651-149A-DE51EFC2DFA1}"/>
              </a:ext>
            </a:extLst>
          </p:cNvPr>
          <p:cNvSpPr/>
          <p:nvPr/>
        </p:nvSpPr>
        <p:spPr>
          <a:xfrm>
            <a:off x="6598896" y="1123170"/>
            <a:ext cx="1986803" cy="342291"/>
          </a:xfrm>
          <a:prstGeom prst="roundRect">
            <a:avLst>
              <a:gd name="adj" fmla="val 50000"/>
            </a:avLst>
          </a:prstGeom>
          <a:solidFill>
            <a:srgbClr val="E486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10" name="四角形: 角を丸くする 9">
            <a:extLst>
              <a:ext uri="{FF2B5EF4-FFF2-40B4-BE49-F238E27FC236}">
                <a16:creationId xmlns:a16="http://schemas.microsoft.com/office/drawing/2014/main" id="{D446143C-119A-5E58-77B9-B8ABA953BBA3}"/>
              </a:ext>
            </a:extLst>
          </p:cNvPr>
          <p:cNvSpPr/>
          <p:nvPr/>
        </p:nvSpPr>
        <p:spPr>
          <a:xfrm>
            <a:off x="606304" y="1123170"/>
            <a:ext cx="1986803" cy="342291"/>
          </a:xfrm>
          <a:prstGeom prst="roundRect">
            <a:avLst>
              <a:gd name="adj" fmla="val 50000"/>
            </a:avLst>
          </a:prstGeom>
          <a:solidFill>
            <a:srgbClr val="E486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graphicFrame>
        <p:nvGraphicFramePr>
          <p:cNvPr id="11" name="グラフ 10">
            <a:extLst>
              <a:ext uri="{FF2B5EF4-FFF2-40B4-BE49-F238E27FC236}">
                <a16:creationId xmlns:a16="http://schemas.microsoft.com/office/drawing/2014/main" id="{ABE51268-04C5-3F85-3688-D60AD812920B}"/>
              </a:ext>
            </a:extLst>
          </p:cNvPr>
          <p:cNvGraphicFramePr/>
          <p:nvPr>
            <p:extLst>
              <p:ext uri="{D42A27DB-BD31-4B8C-83A1-F6EECF244321}">
                <p14:modId xmlns:p14="http://schemas.microsoft.com/office/powerpoint/2010/main" val="340030154"/>
              </p:ext>
            </p:extLst>
          </p:nvPr>
        </p:nvGraphicFramePr>
        <p:xfrm>
          <a:off x="48396" y="1777352"/>
          <a:ext cx="2946067" cy="450261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グラフ 11">
            <a:extLst>
              <a:ext uri="{FF2B5EF4-FFF2-40B4-BE49-F238E27FC236}">
                <a16:creationId xmlns:a16="http://schemas.microsoft.com/office/drawing/2014/main" id="{6120FF1A-ED06-1ED1-DB89-CDDF29BAAD45}"/>
              </a:ext>
            </a:extLst>
          </p:cNvPr>
          <p:cNvGraphicFramePr/>
          <p:nvPr>
            <p:extLst>
              <p:ext uri="{D42A27DB-BD31-4B8C-83A1-F6EECF244321}">
                <p14:modId xmlns:p14="http://schemas.microsoft.com/office/powerpoint/2010/main" val="1942791226"/>
              </p:ext>
            </p:extLst>
          </p:nvPr>
        </p:nvGraphicFramePr>
        <p:xfrm>
          <a:off x="3018403" y="1777352"/>
          <a:ext cx="2946067" cy="450261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グラフ 12">
            <a:extLst>
              <a:ext uri="{FF2B5EF4-FFF2-40B4-BE49-F238E27FC236}">
                <a16:creationId xmlns:a16="http://schemas.microsoft.com/office/drawing/2014/main" id="{6C131061-4FE4-906D-657C-280955DAE4D1}"/>
              </a:ext>
            </a:extLst>
          </p:cNvPr>
          <p:cNvGraphicFramePr/>
          <p:nvPr>
            <p:extLst>
              <p:ext uri="{D42A27DB-BD31-4B8C-83A1-F6EECF244321}">
                <p14:modId xmlns:p14="http://schemas.microsoft.com/office/powerpoint/2010/main" val="3185940571"/>
              </p:ext>
            </p:extLst>
          </p:nvPr>
        </p:nvGraphicFramePr>
        <p:xfrm>
          <a:off x="5988410" y="1777352"/>
          <a:ext cx="2946067" cy="4502614"/>
        </p:xfrm>
        <a:graphic>
          <a:graphicData uri="http://schemas.openxmlformats.org/drawingml/2006/chart">
            <c:chart xmlns:c="http://schemas.openxmlformats.org/drawingml/2006/chart" xmlns:r="http://schemas.openxmlformats.org/officeDocument/2006/relationships" r:id="rId4"/>
          </a:graphicData>
        </a:graphic>
      </p:graphicFrame>
      <p:sp>
        <p:nvSpPr>
          <p:cNvPr id="14" name="テキスト ボックス 13">
            <a:extLst>
              <a:ext uri="{FF2B5EF4-FFF2-40B4-BE49-F238E27FC236}">
                <a16:creationId xmlns:a16="http://schemas.microsoft.com/office/drawing/2014/main" id="{D07D30C1-2E7F-AC88-AFA1-24A1C04E01F1}"/>
              </a:ext>
            </a:extLst>
          </p:cNvPr>
          <p:cNvSpPr txBox="1"/>
          <p:nvPr/>
        </p:nvSpPr>
        <p:spPr>
          <a:xfrm>
            <a:off x="921058" y="1123170"/>
            <a:ext cx="1340632" cy="338554"/>
          </a:xfrm>
          <a:prstGeom prst="rect">
            <a:avLst/>
          </a:prstGeom>
          <a:noFill/>
        </p:spPr>
        <p:txBody>
          <a:bodyPr wrap="square" rtlCol="0">
            <a:spAutoFit/>
          </a:bodyPr>
          <a:lstStyle/>
          <a:p>
            <a:r>
              <a:rPr kumimoji="1" lang="ja-JP" altLang="en-US" sz="1600" b="1" dirty="0">
                <a:solidFill>
                  <a:schemeClr val="bg1"/>
                </a:solidFill>
                <a:latin typeface="Meiryo UI" panose="020B0604030504040204" pitchFamily="50" charset="-128"/>
                <a:ea typeface="Meiryo UI" panose="020B0604030504040204" pitchFamily="50" charset="-128"/>
              </a:rPr>
              <a:t>平均</a:t>
            </a:r>
            <a:r>
              <a:rPr kumimoji="1" lang="en-US" altLang="ja-JP" sz="1600" b="1" dirty="0">
                <a:solidFill>
                  <a:schemeClr val="bg1"/>
                </a:solidFill>
                <a:latin typeface="Meiryo UI" panose="020B0604030504040204" pitchFamily="50" charset="-128"/>
                <a:ea typeface="Meiryo UI" panose="020B0604030504040204" pitchFamily="50" charset="-128"/>
              </a:rPr>
              <a:t>HbA1c</a:t>
            </a:r>
            <a:endParaRPr kumimoji="1" lang="ja-JP" altLang="en-US" sz="1600" b="1" dirty="0">
              <a:solidFill>
                <a:schemeClr val="bg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02CBA67-C971-169F-712A-E6C1194ED816}"/>
              </a:ext>
            </a:extLst>
          </p:cNvPr>
          <p:cNvSpPr txBox="1"/>
          <p:nvPr/>
        </p:nvSpPr>
        <p:spPr>
          <a:xfrm>
            <a:off x="4352081" y="1115811"/>
            <a:ext cx="484615" cy="338554"/>
          </a:xfrm>
          <a:prstGeom prst="rect">
            <a:avLst/>
          </a:prstGeom>
          <a:noFill/>
        </p:spPr>
        <p:txBody>
          <a:bodyPr wrap="square" rtlCol="0">
            <a:spAutoFit/>
          </a:bodyPr>
          <a:lstStyle/>
          <a:p>
            <a:r>
              <a:rPr kumimoji="1" lang="en-US" altLang="ja-JP" sz="1600" b="1" dirty="0">
                <a:solidFill>
                  <a:schemeClr val="bg1"/>
                </a:solidFill>
                <a:latin typeface="Meiryo UI" panose="020B0604030504040204" pitchFamily="50" charset="-128"/>
                <a:ea typeface="Meiryo UI" panose="020B0604030504040204" pitchFamily="50" charset="-128"/>
              </a:rPr>
              <a:t>SD</a:t>
            </a:r>
            <a:endParaRPr kumimoji="1" lang="ja-JP" altLang="en-US" sz="1600" b="1" dirty="0">
              <a:solidFill>
                <a:schemeClr val="bg1"/>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DA51B0A5-5723-5568-36F6-9105974E5910}"/>
              </a:ext>
            </a:extLst>
          </p:cNvPr>
          <p:cNvSpPr txBox="1"/>
          <p:nvPr/>
        </p:nvSpPr>
        <p:spPr>
          <a:xfrm>
            <a:off x="7355189" y="1124891"/>
            <a:ext cx="474216" cy="338554"/>
          </a:xfrm>
          <a:prstGeom prst="rect">
            <a:avLst/>
          </a:prstGeom>
          <a:noFill/>
        </p:spPr>
        <p:txBody>
          <a:bodyPr wrap="square" rtlCol="0">
            <a:spAutoFit/>
          </a:bodyPr>
          <a:lstStyle/>
          <a:p>
            <a:r>
              <a:rPr kumimoji="1" lang="en-US" altLang="ja-JP" sz="1600" b="1" dirty="0">
                <a:solidFill>
                  <a:schemeClr val="bg1"/>
                </a:solidFill>
                <a:latin typeface="Meiryo UI" panose="020B0604030504040204" pitchFamily="50" charset="-128"/>
                <a:ea typeface="Meiryo UI" panose="020B0604030504040204" pitchFamily="50" charset="-128"/>
              </a:rPr>
              <a:t>CV</a:t>
            </a:r>
            <a:endParaRPr kumimoji="1" lang="ja-JP" altLang="en-US" sz="1600" b="1" dirty="0">
              <a:solidFill>
                <a:schemeClr val="bg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3649B41C-29E5-EA6A-329D-72BD68338CFE}"/>
              </a:ext>
            </a:extLst>
          </p:cNvPr>
          <p:cNvSpPr txBox="1"/>
          <p:nvPr/>
        </p:nvSpPr>
        <p:spPr>
          <a:xfrm>
            <a:off x="662290" y="2125788"/>
            <a:ext cx="981567" cy="307777"/>
          </a:xfrm>
          <a:prstGeom prst="rect">
            <a:avLst/>
          </a:prstGeom>
          <a:noFill/>
        </p:spPr>
        <p:txBody>
          <a:bodyPr wrap="square" rtlCol="0">
            <a:spAutoFit/>
          </a:bodyPr>
          <a:lstStyle/>
          <a:p>
            <a:r>
              <a:rPr kumimoji="1" lang="en-US" altLang="ja-JP" sz="1400" b="1" dirty="0">
                <a:latin typeface="Meiryo UI" panose="020B0604030504040204" pitchFamily="50" charset="-128"/>
                <a:ea typeface="Meiryo UI" panose="020B0604030504040204" pitchFamily="50" charset="-128"/>
              </a:rPr>
              <a:t>7.7(1.3)</a:t>
            </a:r>
            <a:endParaRPr kumimoji="1" lang="ja-JP" altLang="en-US" sz="1400" b="1"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0920C273-0D1D-0A16-8891-1BF495D27F4C}"/>
              </a:ext>
            </a:extLst>
          </p:cNvPr>
          <p:cNvSpPr txBox="1"/>
          <p:nvPr/>
        </p:nvSpPr>
        <p:spPr>
          <a:xfrm>
            <a:off x="1749355" y="3338475"/>
            <a:ext cx="981567" cy="307777"/>
          </a:xfrm>
          <a:prstGeom prst="rect">
            <a:avLst/>
          </a:prstGeom>
          <a:noFill/>
        </p:spPr>
        <p:txBody>
          <a:bodyPr wrap="square" rtlCol="0">
            <a:spAutoFit/>
          </a:bodyPr>
          <a:lstStyle/>
          <a:p>
            <a:r>
              <a:rPr kumimoji="1" lang="en-US" altLang="ja-JP" sz="1400" b="1" dirty="0">
                <a:latin typeface="Meiryo UI" panose="020B0604030504040204" pitchFamily="50" charset="-128"/>
                <a:ea typeface="Meiryo UI" panose="020B0604030504040204" pitchFamily="50" charset="-128"/>
              </a:rPr>
              <a:t>7.1(0.8)</a:t>
            </a:r>
            <a:endParaRPr kumimoji="1" lang="ja-JP" altLang="en-US" sz="14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218869CC-66DC-359F-5539-F769507DF567}"/>
              </a:ext>
            </a:extLst>
          </p:cNvPr>
          <p:cNvSpPr txBox="1"/>
          <p:nvPr/>
        </p:nvSpPr>
        <p:spPr>
          <a:xfrm>
            <a:off x="3434870" y="2020085"/>
            <a:ext cx="1295079" cy="523220"/>
          </a:xfrm>
          <a:prstGeom prst="rect">
            <a:avLst/>
          </a:prstGeom>
          <a:noFill/>
        </p:spPr>
        <p:txBody>
          <a:bodyPr wrap="square" rtlCol="0">
            <a:spAutoFit/>
          </a:bodyPr>
          <a:lstStyle/>
          <a:p>
            <a:pPr algn="ctr"/>
            <a:r>
              <a:rPr kumimoji="1" lang="en-US" altLang="ja-JP" sz="1400" b="1" dirty="0">
                <a:latin typeface="Meiryo UI" panose="020B0604030504040204" pitchFamily="50" charset="-128"/>
                <a:ea typeface="Meiryo UI" panose="020B0604030504040204" pitchFamily="50" charset="-128"/>
              </a:rPr>
              <a:t>0.32</a:t>
            </a:r>
          </a:p>
          <a:p>
            <a:pPr algn="ctr"/>
            <a:r>
              <a:rPr kumimoji="1" lang="en-US" altLang="ja-JP" sz="1400" b="1" dirty="0">
                <a:latin typeface="Meiryo UI" panose="020B0604030504040204" pitchFamily="50" charset="-128"/>
                <a:ea typeface="Meiryo UI" panose="020B0604030504040204" pitchFamily="50" charset="-128"/>
              </a:rPr>
              <a:t>(0.17-0.85)</a:t>
            </a:r>
            <a:endParaRPr kumimoji="1" lang="ja-JP" altLang="en-US" sz="1400" b="1"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EA82D677-9E2B-D3EB-D8F6-1C0E6109B25E}"/>
              </a:ext>
            </a:extLst>
          </p:cNvPr>
          <p:cNvSpPr txBox="1"/>
          <p:nvPr/>
        </p:nvSpPr>
        <p:spPr>
          <a:xfrm>
            <a:off x="4544007" y="3923265"/>
            <a:ext cx="1295080" cy="523220"/>
          </a:xfrm>
          <a:prstGeom prst="rect">
            <a:avLst/>
          </a:prstGeom>
          <a:noFill/>
        </p:spPr>
        <p:txBody>
          <a:bodyPr wrap="square" rtlCol="0">
            <a:spAutoFit/>
          </a:bodyPr>
          <a:lstStyle/>
          <a:p>
            <a:pPr algn="ctr"/>
            <a:r>
              <a:rPr kumimoji="1" lang="en-US" altLang="ja-JP" sz="1400" b="1" dirty="0">
                <a:latin typeface="Meiryo UI" panose="020B0604030504040204" pitchFamily="50" charset="-128"/>
                <a:ea typeface="Meiryo UI" panose="020B0604030504040204" pitchFamily="50" charset="-128"/>
              </a:rPr>
              <a:t>0.21</a:t>
            </a:r>
          </a:p>
          <a:p>
            <a:pPr algn="ctr"/>
            <a:r>
              <a:rPr kumimoji="1" lang="en-US" altLang="ja-JP" sz="1400" b="1" dirty="0">
                <a:latin typeface="Meiryo UI" panose="020B0604030504040204" pitchFamily="50" charset="-128"/>
                <a:ea typeface="Meiryo UI" panose="020B0604030504040204" pitchFamily="50" charset="-128"/>
              </a:rPr>
              <a:t>(0.14-0.35)</a:t>
            </a:r>
            <a:endParaRPr kumimoji="1" lang="ja-JP" altLang="en-US" sz="1400" b="1"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B562A6F4-8339-9021-4863-B9C6E2EF91FE}"/>
              </a:ext>
            </a:extLst>
          </p:cNvPr>
          <p:cNvSpPr txBox="1"/>
          <p:nvPr/>
        </p:nvSpPr>
        <p:spPr>
          <a:xfrm>
            <a:off x="6490891" y="2054412"/>
            <a:ext cx="1295080" cy="523220"/>
          </a:xfrm>
          <a:prstGeom prst="rect">
            <a:avLst/>
          </a:prstGeom>
          <a:noFill/>
        </p:spPr>
        <p:txBody>
          <a:bodyPr wrap="square" rtlCol="0">
            <a:spAutoFit/>
          </a:bodyPr>
          <a:lstStyle/>
          <a:p>
            <a:pPr algn="ctr"/>
            <a:r>
              <a:rPr kumimoji="1" lang="en-US" altLang="ja-JP" sz="1400" b="1" dirty="0">
                <a:latin typeface="Meiryo UI" panose="020B0604030504040204" pitchFamily="50" charset="-128"/>
                <a:ea typeface="Meiryo UI" panose="020B0604030504040204" pitchFamily="50" charset="-128"/>
              </a:rPr>
              <a:t>0.04</a:t>
            </a:r>
          </a:p>
          <a:p>
            <a:pPr algn="ctr"/>
            <a:r>
              <a:rPr kumimoji="1" lang="en-US" altLang="ja-JP" sz="1400" b="1" dirty="0">
                <a:latin typeface="Meiryo UI" panose="020B0604030504040204" pitchFamily="50" charset="-128"/>
                <a:ea typeface="Meiryo UI" panose="020B0604030504040204" pitchFamily="50" charset="-128"/>
              </a:rPr>
              <a:t>(0.03-0.10)</a:t>
            </a:r>
            <a:endParaRPr kumimoji="1" lang="ja-JP" altLang="en-US" sz="1400" b="1"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800C97F6-7F2E-ACCA-2CB9-9D2D16F68D4A}"/>
              </a:ext>
            </a:extLst>
          </p:cNvPr>
          <p:cNvSpPr txBox="1"/>
          <p:nvPr/>
        </p:nvSpPr>
        <p:spPr>
          <a:xfrm>
            <a:off x="7619168" y="3981789"/>
            <a:ext cx="1295080" cy="523220"/>
          </a:xfrm>
          <a:prstGeom prst="rect">
            <a:avLst/>
          </a:prstGeom>
          <a:noFill/>
        </p:spPr>
        <p:txBody>
          <a:bodyPr wrap="square" rtlCol="0">
            <a:spAutoFit/>
          </a:bodyPr>
          <a:lstStyle/>
          <a:p>
            <a:pPr algn="ctr"/>
            <a:r>
              <a:rPr kumimoji="1" lang="en-US" altLang="ja-JP" sz="1400" b="1" dirty="0">
                <a:latin typeface="Meiryo UI" panose="020B0604030504040204" pitchFamily="50" charset="-128"/>
                <a:ea typeface="Meiryo UI" panose="020B0604030504040204" pitchFamily="50" charset="-128"/>
              </a:rPr>
              <a:t>0.03</a:t>
            </a:r>
          </a:p>
          <a:p>
            <a:pPr algn="ctr"/>
            <a:r>
              <a:rPr kumimoji="1" lang="en-US" altLang="ja-JP" sz="1400" b="1" dirty="0">
                <a:latin typeface="Meiryo UI" panose="020B0604030504040204" pitchFamily="50" charset="-128"/>
                <a:ea typeface="Meiryo UI" panose="020B0604030504040204" pitchFamily="50" charset="-128"/>
              </a:rPr>
              <a:t>(0.02-0.05)</a:t>
            </a:r>
            <a:endParaRPr kumimoji="1" lang="ja-JP" altLang="en-US" sz="1400" b="1"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D65F47B1-77B1-E925-6D56-5AA1E84C2C81}"/>
              </a:ext>
            </a:extLst>
          </p:cNvPr>
          <p:cNvSpPr txBox="1"/>
          <p:nvPr/>
        </p:nvSpPr>
        <p:spPr>
          <a:xfrm>
            <a:off x="1758686" y="2498882"/>
            <a:ext cx="1070897"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平均値</a:t>
            </a:r>
            <a:r>
              <a:rPr kumimoji="1" lang="en-US" altLang="ja-JP" sz="1200" dirty="0">
                <a:latin typeface="Meiryo UI" panose="020B0604030504040204" pitchFamily="50" charset="-128"/>
                <a:ea typeface="Meiryo UI" panose="020B0604030504040204" pitchFamily="50" charset="-128"/>
              </a:rPr>
              <a:t>(SD)</a:t>
            </a:r>
            <a:endParaRPr kumimoji="1" lang="ja-JP" altLang="en-US" sz="120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A71BD539-967B-D3B0-2BE7-0FE2D3F2C478}"/>
              </a:ext>
            </a:extLst>
          </p:cNvPr>
          <p:cNvSpPr txBox="1"/>
          <p:nvPr/>
        </p:nvSpPr>
        <p:spPr>
          <a:xfrm>
            <a:off x="4647545" y="2498882"/>
            <a:ext cx="1109443"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中央値</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四分位範囲</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6539843A-E023-2110-0E56-CF72A6B66F0B}"/>
              </a:ext>
            </a:extLst>
          </p:cNvPr>
          <p:cNvSpPr txBox="1"/>
          <p:nvPr/>
        </p:nvSpPr>
        <p:spPr>
          <a:xfrm>
            <a:off x="7691543" y="2498882"/>
            <a:ext cx="1088564"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中央値</a:t>
            </a:r>
            <a:endParaRPr kumimoji="1" lang="en-US" altLang="ja-JP" sz="1200" dirty="0">
              <a:latin typeface="Meiryo UI" panose="020B0604030504040204" pitchFamily="50" charset="-128"/>
              <a:ea typeface="Meiryo UI" panose="020B0604030504040204" pitchFamily="50" charset="-128"/>
            </a:endParaRPr>
          </a:p>
          <a:p>
            <a:pPr algn="ct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四分位範囲</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11C2FA3D-37B0-80D5-DEEE-D21C6AE38AA8}"/>
              </a:ext>
            </a:extLst>
          </p:cNvPr>
          <p:cNvSpPr txBox="1"/>
          <p:nvPr/>
        </p:nvSpPr>
        <p:spPr>
          <a:xfrm>
            <a:off x="1282052" y="1729214"/>
            <a:ext cx="805513"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P</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0.003</a:t>
            </a:r>
            <a:endParaRPr kumimoji="1" lang="ja-JP" altLang="en-US" sz="1100" dirty="0">
              <a:latin typeface="Meiryo UI" panose="020B0604030504040204" pitchFamily="50" charset="-128"/>
              <a:ea typeface="Meiryo UI" panose="020B0604030504040204" pitchFamily="50" charset="-128"/>
            </a:endParaRPr>
          </a:p>
        </p:txBody>
      </p:sp>
      <p:cxnSp>
        <p:nvCxnSpPr>
          <p:cNvPr id="28" name="直線コネクタ 27">
            <a:extLst>
              <a:ext uri="{FF2B5EF4-FFF2-40B4-BE49-F238E27FC236}">
                <a16:creationId xmlns:a16="http://schemas.microsoft.com/office/drawing/2014/main" id="{BEC9F972-E67F-C0B1-9FCC-0F17C9F68C25}"/>
              </a:ext>
            </a:extLst>
          </p:cNvPr>
          <p:cNvCxnSpPr>
            <a:cxnSpLocks/>
          </p:cNvCxnSpPr>
          <p:nvPr/>
        </p:nvCxnSpPr>
        <p:spPr>
          <a:xfrm>
            <a:off x="994707" y="2011391"/>
            <a:ext cx="1340632"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583A2CBC-D401-B0BA-0E69-C7708658E79B}"/>
              </a:ext>
            </a:extLst>
          </p:cNvPr>
          <p:cNvSpPr txBox="1"/>
          <p:nvPr/>
        </p:nvSpPr>
        <p:spPr>
          <a:xfrm>
            <a:off x="4226303" y="1729214"/>
            <a:ext cx="805513"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P</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0.024</a:t>
            </a:r>
            <a:endParaRPr kumimoji="1" lang="ja-JP" altLang="en-US" sz="1100" dirty="0">
              <a:latin typeface="Meiryo UI" panose="020B0604030504040204" pitchFamily="50" charset="-128"/>
              <a:ea typeface="Meiryo UI" panose="020B0604030504040204" pitchFamily="50" charset="-128"/>
            </a:endParaRPr>
          </a:p>
        </p:txBody>
      </p:sp>
      <p:cxnSp>
        <p:nvCxnSpPr>
          <p:cNvPr id="30" name="直線コネクタ 29">
            <a:extLst>
              <a:ext uri="{FF2B5EF4-FFF2-40B4-BE49-F238E27FC236}">
                <a16:creationId xmlns:a16="http://schemas.microsoft.com/office/drawing/2014/main" id="{ACE4A858-FC0E-19B5-D6FC-BB595A5DB42E}"/>
              </a:ext>
            </a:extLst>
          </p:cNvPr>
          <p:cNvCxnSpPr>
            <a:cxnSpLocks/>
          </p:cNvCxnSpPr>
          <p:nvPr/>
        </p:nvCxnSpPr>
        <p:spPr>
          <a:xfrm>
            <a:off x="3938958" y="2011391"/>
            <a:ext cx="1340632"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B767F178-711C-923A-F5C6-D597AFBE06B2}"/>
              </a:ext>
            </a:extLst>
          </p:cNvPr>
          <p:cNvSpPr txBox="1"/>
          <p:nvPr/>
        </p:nvSpPr>
        <p:spPr>
          <a:xfrm>
            <a:off x="7254859" y="1729214"/>
            <a:ext cx="805513"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P</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0.028</a:t>
            </a:r>
            <a:endParaRPr kumimoji="1" lang="ja-JP" altLang="en-US" sz="1100" dirty="0">
              <a:latin typeface="Meiryo UI" panose="020B0604030504040204" pitchFamily="50" charset="-128"/>
              <a:ea typeface="Meiryo UI" panose="020B0604030504040204" pitchFamily="50" charset="-128"/>
            </a:endParaRPr>
          </a:p>
        </p:txBody>
      </p:sp>
      <p:cxnSp>
        <p:nvCxnSpPr>
          <p:cNvPr id="32" name="直線コネクタ 31">
            <a:extLst>
              <a:ext uri="{FF2B5EF4-FFF2-40B4-BE49-F238E27FC236}">
                <a16:creationId xmlns:a16="http://schemas.microsoft.com/office/drawing/2014/main" id="{62EEAB60-40A4-EB40-4632-E562DBDAB4D1}"/>
              </a:ext>
            </a:extLst>
          </p:cNvPr>
          <p:cNvCxnSpPr>
            <a:cxnSpLocks/>
          </p:cNvCxnSpPr>
          <p:nvPr/>
        </p:nvCxnSpPr>
        <p:spPr>
          <a:xfrm>
            <a:off x="6967514" y="2011391"/>
            <a:ext cx="1340632"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A0F669F9-40BB-3085-691F-FF46DA3B93B0}"/>
              </a:ext>
            </a:extLst>
          </p:cNvPr>
          <p:cNvSpPr txBox="1"/>
          <p:nvPr/>
        </p:nvSpPr>
        <p:spPr>
          <a:xfrm>
            <a:off x="3405673" y="6321037"/>
            <a:ext cx="5575081"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連続変数：</a:t>
            </a:r>
            <a:r>
              <a:rPr kumimoji="1" lang="en-US" altLang="ja-JP" sz="1200" dirty="0">
                <a:latin typeface="Meiryo UI" panose="020B0604030504040204" pitchFamily="50" charset="-128"/>
                <a:ea typeface="Meiryo UI" panose="020B0604030504040204" pitchFamily="50" charset="-128"/>
              </a:rPr>
              <a:t>Student‘s t</a:t>
            </a:r>
            <a:r>
              <a:rPr kumimoji="1" lang="ja-JP" altLang="en-US" sz="1200" dirty="0">
                <a:latin typeface="Meiryo UI" panose="020B0604030504040204" pitchFamily="50" charset="-128"/>
                <a:ea typeface="Meiryo UI" panose="020B0604030504040204" pitchFamily="50" charset="-128"/>
              </a:rPr>
              <a:t>検定または</a:t>
            </a:r>
            <a:r>
              <a:rPr kumimoji="1" lang="en-US" altLang="ja-JP" sz="1200" dirty="0">
                <a:latin typeface="Meiryo UI" panose="020B0604030504040204" pitchFamily="50" charset="-128"/>
                <a:ea typeface="Meiryo UI" panose="020B0604030504040204" pitchFamily="50" charset="-128"/>
              </a:rPr>
              <a:t>Mann Whitney U</a:t>
            </a:r>
            <a:r>
              <a:rPr kumimoji="1" lang="ja-JP" altLang="en-US" sz="1200" dirty="0">
                <a:latin typeface="Meiryo UI" panose="020B0604030504040204" pitchFamily="50" charset="-128"/>
                <a:ea typeface="Meiryo UI" panose="020B0604030504040204" pitchFamily="50" charset="-128"/>
              </a:rPr>
              <a:t>検定、カテゴリー変数：</a:t>
            </a:r>
            <a:r>
              <a:rPr kumimoji="1" lang="el-GR" altLang="ja-JP" sz="1200" dirty="0">
                <a:latin typeface="Meiryo UI" panose="020B0604030504040204" pitchFamily="50" charset="-128"/>
                <a:ea typeface="Meiryo UI" panose="020B0604030504040204" pitchFamily="50" charset="-128"/>
              </a:rPr>
              <a:t>χ</a:t>
            </a:r>
            <a:r>
              <a:rPr kumimoji="1" lang="el-GR" altLang="ja-JP" sz="1200" baseline="300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検定</a:t>
            </a:r>
            <a:endParaRPr kumimoji="1" lang="ja-JP" altLang="en-US"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AA9EAF00-6007-B4F1-A4EF-5C27A69ACC33}"/>
              </a:ext>
            </a:extLst>
          </p:cNvPr>
          <p:cNvSpPr txBox="1"/>
          <p:nvPr/>
        </p:nvSpPr>
        <p:spPr>
          <a:xfrm>
            <a:off x="48396" y="1579857"/>
            <a:ext cx="805513" cy="261610"/>
          </a:xfrm>
          <a:prstGeom prst="rect">
            <a:avLst/>
          </a:prstGeom>
          <a:noFill/>
        </p:spPr>
        <p:txBody>
          <a:bodyPr wrap="square" rtlCol="0">
            <a:spAutoFit/>
          </a:bodyPr>
          <a:lstStyle/>
          <a:p>
            <a:r>
              <a:rPr kumimoji="1" lang="en-US" altLang="ja-JP" sz="1100" dirty="0">
                <a:latin typeface="Meiryo UI" panose="020B0604030504040204" pitchFamily="50" charset="-128"/>
                <a:ea typeface="Meiryo UI" panose="020B0604030504040204" pitchFamily="50" charset="-128"/>
              </a:rPr>
              <a:t>(%)</a:t>
            </a:r>
            <a:endParaRPr kumimoji="1" lang="ja-JP" altLang="en-US"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02334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CC46DCF-28D6-11E5-E586-D3E1D6DDD8D6}"/>
              </a:ext>
            </a:extLst>
          </p:cNvPr>
          <p:cNvSpPr txBox="1"/>
          <p:nvPr/>
        </p:nvSpPr>
        <p:spPr>
          <a:xfrm>
            <a:off x="5821191" y="6604084"/>
            <a:ext cx="3322809" cy="253916"/>
          </a:xfrm>
          <a:prstGeom prst="rect">
            <a:avLst/>
          </a:prstGeom>
          <a:noFill/>
        </p:spPr>
        <p:txBody>
          <a:bodyPr wrap="square" anchor="b">
            <a:spAutoFit/>
          </a:bodyPr>
          <a:lstStyle/>
          <a:p>
            <a:r>
              <a:rPr lang="es-ES" altLang="ja-JP" sz="1050" b="0" i="0" u="none" strike="noStrike" baseline="0" dirty="0">
                <a:latin typeface="Meiryo UI" panose="020B0604030504040204" pitchFamily="50" charset="-128"/>
                <a:ea typeface="Meiryo UI" panose="020B0604030504040204" pitchFamily="50" charset="-128"/>
              </a:rPr>
              <a:t>Hashimoto Y, et al. Nutrition 71: 110639, 2020</a:t>
            </a:r>
            <a:endParaRPr lang="ja-JP" altLang="en-US" sz="10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B3FB90A6-7E7F-4D34-29E8-32C7BE0E7894}"/>
              </a:ext>
            </a:extLst>
          </p:cNvPr>
          <p:cNvSpPr txBox="1"/>
          <p:nvPr/>
        </p:nvSpPr>
        <p:spPr>
          <a:xfrm>
            <a:off x="243058" y="213981"/>
            <a:ext cx="7911897"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朝食の欠食と血糖関連指標との関連：重回帰分析</a:t>
            </a:r>
            <a:endParaRPr lang="en-US" altLang="ja-JP" sz="2800" b="1" i="0" u="none" strike="noStrike" baseline="0" dirty="0">
              <a:latin typeface="Meiryo UI" panose="020B0604030504040204" pitchFamily="50" charset="-128"/>
              <a:ea typeface="Meiryo UI" panose="020B0604030504040204" pitchFamily="50" charset="-128"/>
            </a:endParaRPr>
          </a:p>
        </p:txBody>
      </p:sp>
      <p:graphicFrame>
        <p:nvGraphicFramePr>
          <p:cNvPr id="6" name="表 5">
            <a:extLst>
              <a:ext uri="{FF2B5EF4-FFF2-40B4-BE49-F238E27FC236}">
                <a16:creationId xmlns:a16="http://schemas.microsoft.com/office/drawing/2014/main" id="{856C8F3E-8864-A981-99AD-F60EB110D6B9}"/>
              </a:ext>
            </a:extLst>
          </p:cNvPr>
          <p:cNvGraphicFramePr>
            <a:graphicFrameLocks noGrp="1"/>
          </p:cNvGraphicFramePr>
          <p:nvPr>
            <p:extLst>
              <p:ext uri="{D42A27DB-BD31-4B8C-83A1-F6EECF244321}">
                <p14:modId xmlns:p14="http://schemas.microsoft.com/office/powerpoint/2010/main" val="4107093715"/>
              </p:ext>
            </p:extLst>
          </p:nvPr>
        </p:nvGraphicFramePr>
        <p:xfrm>
          <a:off x="611999" y="1066598"/>
          <a:ext cx="7920001" cy="5040000"/>
        </p:xfrm>
        <a:graphic>
          <a:graphicData uri="http://schemas.openxmlformats.org/drawingml/2006/table">
            <a:tbl>
              <a:tblPr>
                <a:tableStyleId>{5C22544A-7EE6-4342-B048-85BDC9FD1C3A}</a:tableStyleId>
              </a:tblPr>
              <a:tblGrid>
                <a:gridCol w="2996129">
                  <a:extLst>
                    <a:ext uri="{9D8B030D-6E8A-4147-A177-3AD203B41FA5}">
                      <a16:colId xmlns:a16="http://schemas.microsoft.com/office/drawing/2014/main" val="2508382376"/>
                    </a:ext>
                  </a:extLst>
                </a:gridCol>
                <a:gridCol w="1230968">
                  <a:extLst>
                    <a:ext uri="{9D8B030D-6E8A-4147-A177-3AD203B41FA5}">
                      <a16:colId xmlns:a16="http://schemas.microsoft.com/office/drawing/2014/main" val="3764148405"/>
                    </a:ext>
                  </a:extLst>
                </a:gridCol>
                <a:gridCol w="1230968">
                  <a:extLst>
                    <a:ext uri="{9D8B030D-6E8A-4147-A177-3AD203B41FA5}">
                      <a16:colId xmlns:a16="http://schemas.microsoft.com/office/drawing/2014/main" val="1025175067"/>
                    </a:ext>
                  </a:extLst>
                </a:gridCol>
                <a:gridCol w="1230968">
                  <a:extLst>
                    <a:ext uri="{9D8B030D-6E8A-4147-A177-3AD203B41FA5}">
                      <a16:colId xmlns:a16="http://schemas.microsoft.com/office/drawing/2014/main" val="2633029588"/>
                    </a:ext>
                  </a:extLst>
                </a:gridCol>
                <a:gridCol w="1230968">
                  <a:extLst>
                    <a:ext uri="{9D8B030D-6E8A-4147-A177-3AD203B41FA5}">
                      <a16:colId xmlns:a16="http://schemas.microsoft.com/office/drawing/2014/main" val="4022450184"/>
                    </a:ext>
                  </a:extLst>
                </a:gridCol>
              </a:tblGrid>
              <a:tr h="315000">
                <a:tc rowSpan="2">
                  <a:txBody>
                    <a:bodyPr/>
                    <a:lstStyle/>
                    <a:p>
                      <a:pPr algn="ctr" fontAlgn="t"/>
                      <a:r>
                        <a:rPr lang="ja-JP" altLang="en-US" sz="1200" u="none" strike="noStrike" dirty="0">
                          <a:effectLst/>
                          <a:latin typeface="Meiryo UI" panose="020B0604030504040204" pitchFamily="50" charset="-128"/>
                          <a:ea typeface="Meiryo UI" panose="020B0604030504040204" pitchFamily="50" charset="-128"/>
                        </a:rPr>
                        <a:t>　</a:t>
                      </a:r>
                    </a:p>
                    <a:p>
                      <a:pPr algn="ctr" fontAlgn="t"/>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4E8EA"/>
                    </a:solidFill>
                  </a:tcPr>
                </a:tc>
                <a:tc gridSpan="2">
                  <a:txBody>
                    <a:bodyPr/>
                    <a:lstStyle/>
                    <a:p>
                      <a:pPr algn="ctr" fontAlgn="t"/>
                      <a:r>
                        <a:rPr lang="ja-JP" altLang="en-US" sz="1600" b="1" u="none" strike="noStrike" dirty="0">
                          <a:solidFill>
                            <a:schemeClr val="bg1"/>
                          </a:solidFill>
                          <a:effectLst/>
                          <a:latin typeface="Meiryo UI" panose="020B0604030504040204" pitchFamily="50" charset="-128"/>
                          <a:ea typeface="Meiryo UI" panose="020B0604030504040204" pitchFamily="50" charset="-128"/>
                        </a:rPr>
                        <a:t>平均</a:t>
                      </a:r>
                      <a:r>
                        <a:rPr lang="en-US" sz="1600" b="1" u="none" strike="noStrike" dirty="0">
                          <a:solidFill>
                            <a:schemeClr val="bg1"/>
                          </a:solidFill>
                          <a:effectLst/>
                          <a:latin typeface="Meiryo UI" panose="020B0604030504040204" pitchFamily="50" charset="-128"/>
                          <a:ea typeface="Meiryo UI" panose="020B0604030504040204" pitchFamily="50" charset="-128"/>
                        </a:rPr>
                        <a:t>HbA1c</a:t>
                      </a:r>
                      <a:endParaRPr lang="en-US" sz="16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59AC1"/>
                    </a:solidFill>
                  </a:tcPr>
                </a:tc>
                <a:tc hMerge="1">
                  <a:txBody>
                    <a:bodyPr/>
                    <a:lstStyle/>
                    <a:p>
                      <a:endParaRPr kumimoji="1" lang="ja-JP" altLang="en-US"/>
                    </a:p>
                  </a:txBody>
                  <a:tcPr/>
                </a:tc>
                <a:tc gridSpan="2">
                  <a:txBody>
                    <a:bodyPr/>
                    <a:lstStyle/>
                    <a:p>
                      <a:pPr algn="ctr" fontAlgn="t"/>
                      <a:r>
                        <a:rPr lang="en-US" sz="1600" b="1" u="none" strike="noStrike" dirty="0">
                          <a:solidFill>
                            <a:schemeClr val="bg1"/>
                          </a:solidFill>
                          <a:effectLst/>
                          <a:latin typeface="Meiryo UI" panose="020B0604030504040204" pitchFamily="50" charset="-128"/>
                          <a:ea typeface="Meiryo UI" panose="020B0604030504040204" pitchFamily="50" charset="-128"/>
                        </a:rPr>
                        <a:t>CV</a:t>
                      </a:r>
                      <a:endParaRPr lang="en-US" sz="16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0C047"/>
                    </a:solidFill>
                  </a:tcPr>
                </a:tc>
                <a:tc hMerge="1">
                  <a:txBody>
                    <a:bodyPr/>
                    <a:lstStyle/>
                    <a:p>
                      <a:endParaRPr kumimoji="1" lang="ja-JP" altLang="en-US"/>
                    </a:p>
                  </a:txBody>
                  <a:tcPr/>
                </a:tc>
                <a:extLst>
                  <a:ext uri="{0D108BD9-81ED-4DB2-BD59-A6C34878D82A}">
                    <a16:rowId xmlns:a16="http://schemas.microsoft.com/office/drawing/2014/main" val="1983857172"/>
                  </a:ext>
                </a:extLst>
              </a:tr>
              <a:tr h="315000">
                <a:tc vMerge="1">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0"/>
                </a:tc>
                <a:tc>
                  <a:txBody>
                    <a:bodyPr/>
                    <a:lstStyle/>
                    <a:p>
                      <a:pPr algn="ctr" fontAlgn="t"/>
                      <a:r>
                        <a:rPr lang="el-GR" sz="1400" u="none" strike="noStrike" dirty="0">
                          <a:effectLst/>
                          <a:latin typeface="Meiryo UI" panose="020B0604030504040204" pitchFamily="50" charset="-128"/>
                          <a:ea typeface="Meiryo UI" panose="020B0604030504040204" pitchFamily="50" charset="-128"/>
                        </a:rPr>
                        <a:t>β</a:t>
                      </a:r>
                      <a:endParaRPr lang="el-GR"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4E8EA"/>
                    </a:solidFill>
                  </a:tcPr>
                </a:tc>
                <a:tc>
                  <a:txBody>
                    <a:bodyPr/>
                    <a:lstStyle/>
                    <a:p>
                      <a:pPr algn="ctr" fontAlgn="t"/>
                      <a:r>
                        <a:rPr lang="en-US" sz="1400" u="none" strike="noStrike" dirty="0">
                          <a:effectLst/>
                          <a:latin typeface="Meiryo UI" panose="020B0604030504040204" pitchFamily="50" charset="-128"/>
                          <a:ea typeface="Meiryo UI" panose="020B0604030504040204" pitchFamily="50" charset="-128"/>
                        </a:rPr>
                        <a:t>P</a:t>
                      </a:r>
                      <a:r>
                        <a:rPr lang="ja-JP" altLang="en-US" sz="1400" u="none" strike="noStrike" dirty="0">
                          <a:effectLst/>
                          <a:latin typeface="Meiryo UI" panose="020B0604030504040204" pitchFamily="50" charset="-128"/>
                          <a:ea typeface="Meiryo UI" panose="020B0604030504040204" pitchFamily="50" charset="-128"/>
                        </a:rPr>
                        <a:t>値</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4E8EA"/>
                    </a:solidFill>
                  </a:tcPr>
                </a:tc>
                <a:tc>
                  <a:txBody>
                    <a:bodyPr/>
                    <a:lstStyle/>
                    <a:p>
                      <a:pPr algn="ctr" fontAlgn="t"/>
                      <a:r>
                        <a:rPr lang="el-GR" sz="1400" u="none" strike="noStrike" dirty="0">
                          <a:effectLst/>
                          <a:latin typeface="Meiryo UI" panose="020B0604030504040204" pitchFamily="50" charset="-128"/>
                          <a:ea typeface="Meiryo UI" panose="020B0604030504040204" pitchFamily="50" charset="-128"/>
                        </a:rPr>
                        <a:t>β</a:t>
                      </a:r>
                      <a:endParaRPr lang="el-GR"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4E8EA"/>
                    </a:solidFill>
                  </a:tcPr>
                </a:tc>
                <a:tc>
                  <a:txBody>
                    <a:bodyPr/>
                    <a:lstStyle/>
                    <a:p>
                      <a:pPr algn="ctr" fontAlgn="t"/>
                      <a:r>
                        <a:rPr lang="en-US" sz="1400" u="none" strike="noStrike" dirty="0">
                          <a:effectLst/>
                          <a:latin typeface="Meiryo UI" panose="020B0604030504040204" pitchFamily="50" charset="-128"/>
                          <a:ea typeface="Meiryo UI" panose="020B0604030504040204" pitchFamily="50" charset="-128"/>
                        </a:rPr>
                        <a:t>P</a:t>
                      </a:r>
                      <a:r>
                        <a:rPr lang="ja-JP" altLang="en-US" sz="1400" u="none" strike="noStrike" dirty="0">
                          <a:effectLst/>
                          <a:latin typeface="Meiryo UI" panose="020B0604030504040204" pitchFamily="50" charset="-128"/>
                          <a:ea typeface="Meiryo UI" panose="020B0604030504040204" pitchFamily="50" charset="-128"/>
                        </a:rPr>
                        <a:t>値</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4E8EA"/>
                    </a:solidFill>
                  </a:tcPr>
                </a:tc>
                <a:extLst>
                  <a:ext uri="{0D108BD9-81ED-4DB2-BD59-A6C34878D82A}">
                    <a16:rowId xmlns:a16="http://schemas.microsoft.com/office/drawing/2014/main" val="3045857244"/>
                  </a:ext>
                </a:extLst>
              </a:tr>
              <a:tr h="315000">
                <a:tc>
                  <a:txBody>
                    <a:bodyPr/>
                    <a:lstStyle/>
                    <a:p>
                      <a:pPr algn="l" fontAlgn="t"/>
                      <a:r>
                        <a:rPr lang="ja-JP" altLang="en-US" sz="1400" u="none" strike="noStrike" dirty="0">
                          <a:effectLst/>
                          <a:latin typeface="Meiryo UI" panose="020B0604030504040204" pitchFamily="50" charset="-128"/>
                          <a:ea typeface="Meiryo UI" panose="020B0604030504040204" pitchFamily="50" charset="-128"/>
                        </a:rPr>
                        <a:t>男性</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0.013</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0.907</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0.008</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0.071</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57717"/>
                  </a:ext>
                </a:extLst>
              </a:tr>
              <a:tr h="315000">
                <a:tc>
                  <a:txBody>
                    <a:bodyPr/>
                    <a:lstStyle/>
                    <a:p>
                      <a:pPr algn="l" fontAlgn="t"/>
                      <a:r>
                        <a:rPr lang="ja-JP" altLang="en-US" sz="1400" u="none" strike="noStrike" dirty="0">
                          <a:effectLst/>
                          <a:latin typeface="Meiryo UI" panose="020B0604030504040204" pitchFamily="50" charset="-128"/>
                          <a:ea typeface="Meiryo UI" panose="020B0604030504040204" pitchFamily="50" charset="-128"/>
                        </a:rPr>
                        <a:t>年齢</a:t>
                      </a:r>
                      <a:r>
                        <a:rPr lang="en-US" altLang="ja-JP" sz="1400" u="none" strike="noStrike" dirty="0">
                          <a:effectLst/>
                          <a:latin typeface="Meiryo UI" panose="020B0604030504040204" pitchFamily="50" charset="-128"/>
                          <a:ea typeface="Meiryo UI" panose="020B0604030504040204" pitchFamily="50" charset="-128"/>
                        </a:rPr>
                        <a:t>(</a:t>
                      </a:r>
                      <a:r>
                        <a:rPr lang="ja-JP" altLang="en-US" sz="1400" u="none" strike="noStrike" dirty="0">
                          <a:effectLst/>
                          <a:latin typeface="Meiryo UI" panose="020B0604030504040204" pitchFamily="50" charset="-128"/>
                          <a:ea typeface="Meiryo UI" panose="020B0604030504040204" pitchFamily="50" charset="-128"/>
                        </a:rPr>
                        <a:t>歳</a:t>
                      </a:r>
                      <a:r>
                        <a:rPr lang="en-US" altLang="ja-JP" sz="1400" u="none" strike="noStrike" dirty="0">
                          <a:effectLst/>
                          <a:latin typeface="Meiryo UI" panose="020B0604030504040204" pitchFamily="50" charset="-128"/>
                          <a:ea typeface="Meiryo UI" panose="020B0604030504040204" pitchFamily="50" charset="-128"/>
                        </a:rPr>
                        <a:t>)</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-0.013</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0.023</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-0.001</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0.022</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extLst>
                  <a:ext uri="{0D108BD9-81ED-4DB2-BD59-A6C34878D82A}">
                    <a16:rowId xmlns:a16="http://schemas.microsoft.com/office/drawing/2014/main" val="1130452312"/>
                  </a:ext>
                </a:extLst>
              </a:tr>
              <a:tr h="315000">
                <a:tc>
                  <a:txBody>
                    <a:bodyPr/>
                    <a:lstStyle/>
                    <a:p>
                      <a:pPr algn="l" fontAlgn="t"/>
                      <a:r>
                        <a:rPr lang="zh-TW" altLang="en-US" sz="1400" u="none" strike="noStrike" dirty="0">
                          <a:effectLst/>
                          <a:latin typeface="Meiryo UI" panose="020B0604030504040204" pitchFamily="50" charset="-128"/>
                          <a:ea typeface="Meiryo UI" panose="020B0604030504040204" pitchFamily="50" charset="-128"/>
                        </a:rPr>
                        <a:t>糖尿病罹病期間</a:t>
                      </a:r>
                      <a:r>
                        <a:rPr lang="en-US" altLang="zh-TW" sz="1400" u="none" strike="noStrike" dirty="0">
                          <a:effectLst/>
                          <a:latin typeface="Meiryo UI" panose="020B0604030504040204" pitchFamily="50" charset="-128"/>
                          <a:ea typeface="Meiryo UI" panose="020B0604030504040204" pitchFamily="50" charset="-128"/>
                        </a:rPr>
                        <a:t>(</a:t>
                      </a:r>
                      <a:r>
                        <a:rPr lang="zh-TW" altLang="en-US" sz="1400" u="none" strike="noStrike" dirty="0">
                          <a:effectLst/>
                          <a:latin typeface="Meiryo UI" panose="020B0604030504040204" pitchFamily="50" charset="-128"/>
                          <a:ea typeface="Meiryo UI" panose="020B0604030504040204" pitchFamily="50" charset="-128"/>
                        </a:rPr>
                        <a:t>年</a:t>
                      </a:r>
                      <a:r>
                        <a:rPr lang="en-US" altLang="zh-TW" sz="1400" u="none" strike="noStrike" dirty="0">
                          <a:effectLst/>
                          <a:latin typeface="Meiryo UI" panose="020B0604030504040204" pitchFamily="50" charset="-128"/>
                          <a:ea typeface="Meiryo UI" panose="020B0604030504040204" pitchFamily="50" charset="-128"/>
                        </a:rPr>
                        <a:t>)</a:t>
                      </a:r>
                      <a:endParaRPr lang="en-US" altLang="zh-TW"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0.013</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a:effectLst/>
                          <a:latin typeface="Meiryo UI" panose="020B0604030504040204" pitchFamily="50" charset="-128"/>
                          <a:ea typeface="Meiryo UI" panose="020B0604030504040204" pitchFamily="50" charset="-128"/>
                        </a:rPr>
                        <a:t>0.009</a:t>
                      </a:r>
                      <a:endParaRPr lang="en-US" altLang="ja-JP" sz="1400" b="0" i="0" u="none" strike="noStrike">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0.000</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0.816</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5244616"/>
                  </a:ext>
                </a:extLst>
              </a:tr>
              <a:tr h="315000">
                <a:tc>
                  <a:txBody>
                    <a:bodyPr/>
                    <a:lstStyle/>
                    <a:p>
                      <a:pPr algn="l" fontAlgn="t"/>
                      <a:r>
                        <a:rPr lang="en-US" sz="1400" u="none" strike="noStrike" dirty="0">
                          <a:effectLst/>
                          <a:latin typeface="Meiryo UI" panose="020B0604030504040204" pitchFamily="50" charset="-128"/>
                          <a:ea typeface="Meiryo UI" panose="020B0604030504040204" pitchFamily="50" charset="-128"/>
                        </a:rPr>
                        <a:t>BMI(kg/㎡)</a:t>
                      </a:r>
                      <a:endParaRPr 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0.10</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0.117</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0.002</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0.001</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extLst>
                  <a:ext uri="{0D108BD9-81ED-4DB2-BD59-A6C34878D82A}">
                    <a16:rowId xmlns:a16="http://schemas.microsoft.com/office/drawing/2014/main" val="3781382876"/>
                  </a:ext>
                </a:extLst>
              </a:tr>
              <a:tr h="315000">
                <a:tc>
                  <a:txBody>
                    <a:bodyPr/>
                    <a:lstStyle/>
                    <a:p>
                      <a:pPr algn="l" fontAlgn="t"/>
                      <a:r>
                        <a:rPr lang="ja-JP" altLang="en-US" sz="1400" u="none" strike="noStrike" dirty="0">
                          <a:effectLst/>
                          <a:latin typeface="Meiryo UI" panose="020B0604030504040204" pitchFamily="50" charset="-128"/>
                          <a:ea typeface="Meiryo UI" panose="020B0604030504040204" pitchFamily="50" charset="-128"/>
                        </a:rPr>
                        <a:t>運動</a:t>
                      </a:r>
                      <a:r>
                        <a:rPr lang="ja-JP" altLang="en-US" sz="1400" u="none" strike="noStrike" baseline="30000" dirty="0">
                          <a:effectLst/>
                          <a:latin typeface="Meiryo UI" panose="020B0604030504040204" pitchFamily="50" charset="-128"/>
                          <a:ea typeface="Meiryo UI" panose="020B0604030504040204" pitchFamily="50" charset="-128"/>
                        </a:rPr>
                        <a:t>*</a:t>
                      </a:r>
                      <a:endParaRPr lang="ja-JP" altLang="en-US" sz="14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-0.115</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0.239</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a:effectLst/>
                          <a:latin typeface="Meiryo UI" panose="020B0604030504040204" pitchFamily="50" charset="-128"/>
                          <a:ea typeface="Meiryo UI" panose="020B0604030504040204" pitchFamily="50" charset="-128"/>
                        </a:rPr>
                        <a:t>-0.011</a:t>
                      </a:r>
                      <a:endParaRPr lang="ja-JP" altLang="en-US" sz="1400" b="0" i="0" u="none" strike="noStrike">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0.007</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00737398"/>
                  </a:ext>
                </a:extLst>
              </a:tr>
              <a:tr h="315000">
                <a:tc>
                  <a:txBody>
                    <a:bodyPr/>
                    <a:lstStyle/>
                    <a:p>
                      <a:pPr algn="l" fontAlgn="t"/>
                      <a:r>
                        <a:rPr lang="ja-JP" altLang="en-US" sz="1400" u="none" strike="noStrike" dirty="0">
                          <a:effectLst/>
                          <a:latin typeface="Meiryo UI" panose="020B0604030504040204" pitchFamily="50" charset="-128"/>
                          <a:ea typeface="Meiryo UI" panose="020B0604030504040204" pitchFamily="50" charset="-128"/>
                        </a:rPr>
                        <a:t>喫煙</a:t>
                      </a:r>
                      <a:r>
                        <a:rPr lang="en-US" altLang="ja-JP" sz="1400" u="none" strike="noStrike" baseline="30000" dirty="0">
                          <a:effectLst/>
                          <a:latin typeface="Meiryo UI" panose="020B0604030504040204" pitchFamily="50" charset="-128"/>
                          <a:ea typeface="Meiryo UI" panose="020B0604030504040204" pitchFamily="50" charset="-128"/>
                        </a:rPr>
                        <a:t>†</a:t>
                      </a:r>
                      <a:endParaRPr lang="en-US" altLang="ja-JP" sz="14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-0.103</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0.470</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-0.011</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0.063</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extLst>
                  <a:ext uri="{0D108BD9-81ED-4DB2-BD59-A6C34878D82A}">
                    <a16:rowId xmlns:a16="http://schemas.microsoft.com/office/drawing/2014/main" val="2517354321"/>
                  </a:ext>
                </a:extLst>
              </a:tr>
              <a:tr h="315000">
                <a:tc>
                  <a:txBody>
                    <a:bodyPr/>
                    <a:lstStyle/>
                    <a:p>
                      <a:pPr algn="l" fontAlgn="t"/>
                      <a:r>
                        <a:rPr lang="ja-JP" altLang="en-US" sz="1400" u="none" strike="noStrike" dirty="0">
                          <a:effectLst/>
                          <a:latin typeface="Meiryo UI" panose="020B0604030504040204" pitchFamily="50" charset="-128"/>
                          <a:ea typeface="Meiryo UI" panose="020B0604030504040204" pitchFamily="50" charset="-128"/>
                        </a:rPr>
                        <a:t>総エネルギー摂取量</a:t>
                      </a:r>
                      <a:r>
                        <a:rPr lang="en-US" altLang="ja-JP" sz="1400" u="none" strike="noStrike" dirty="0">
                          <a:effectLst/>
                          <a:latin typeface="Meiryo UI" panose="020B0604030504040204" pitchFamily="50" charset="-128"/>
                          <a:ea typeface="Meiryo UI" panose="020B0604030504040204" pitchFamily="50" charset="-128"/>
                        </a:rPr>
                        <a:t>(kcal/</a:t>
                      </a:r>
                      <a:r>
                        <a:rPr lang="ja-JP" altLang="en-US" sz="1400" u="none" strike="noStrike" dirty="0">
                          <a:effectLst/>
                          <a:latin typeface="Meiryo UI" panose="020B0604030504040204" pitchFamily="50" charset="-128"/>
                          <a:ea typeface="Meiryo UI" panose="020B0604030504040204" pitchFamily="50" charset="-128"/>
                        </a:rPr>
                        <a:t>理想体重</a:t>
                      </a:r>
                      <a:r>
                        <a:rPr lang="en-US" altLang="ja-JP" sz="1400" u="none" strike="noStrike" dirty="0">
                          <a:effectLst/>
                          <a:latin typeface="Meiryo UI" panose="020B0604030504040204" pitchFamily="50" charset="-128"/>
                          <a:ea typeface="Meiryo UI" panose="020B0604030504040204" pitchFamily="50" charset="-128"/>
                        </a:rPr>
                        <a:t>)</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-0.008</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0.131</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0.000</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a:effectLst/>
                          <a:latin typeface="Meiryo UI" panose="020B0604030504040204" pitchFamily="50" charset="-128"/>
                          <a:ea typeface="Meiryo UI" panose="020B0604030504040204" pitchFamily="50" charset="-128"/>
                        </a:rPr>
                        <a:t>0.925</a:t>
                      </a:r>
                      <a:endParaRPr lang="en-US" altLang="ja-JP" sz="1400" b="0" i="0" u="none" strike="noStrike">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11645588"/>
                  </a:ext>
                </a:extLst>
              </a:tr>
              <a:tr h="315000">
                <a:tc>
                  <a:txBody>
                    <a:bodyPr/>
                    <a:lstStyle/>
                    <a:p>
                      <a:pPr algn="l" fontAlgn="t"/>
                      <a:r>
                        <a:rPr lang="ja-JP" altLang="en-US" sz="1400" u="none" strike="noStrike" dirty="0">
                          <a:effectLst/>
                          <a:latin typeface="Meiryo UI" panose="020B0604030504040204" pitchFamily="50" charset="-128"/>
                          <a:ea typeface="Meiryo UI" panose="020B0604030504040204" pitchFamily="50" charset="-128"/>
                        </a:rPr>
                        <a:t>炭水化物エネルギー比率</a:t>
                      </a:r>
                      <a:r>
                        <a:rPr lang="en-US" altLang="ja-JP" sz="1400" u="none" strike="noStrike" dirty="0">
                          <a:effectLst/>
                          <a:latin typeface="Meiryo UI" panose="020B0604030504040204" pitchFamily="50" charset="-128"/>
                          <a:ea typeface="Meiryo UI" panose="020B0604030504040204" pitchFamily="50" charset="-128"/>
                        </a:rPr>
                        <a:t>(%)</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0.001</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0.800</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0.000</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0.220</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extLst>
                  <a:ext uri="{0D108BD9-81ED-4DB2-BD59-A6C34878D82A}">
                    <a16:rowId xmlns:a16="http://schemas.microsoft.com/office/drawing/2014/main" val="2792001700"/>
                  </a:ext>
                </a:extLst>
              </a:tr>
              <a:tr h="315000">
                <a:tc>
                  <a:txBody>
                    <a:bodyPr/>
                    <a:lstStyle/>
                    <a:p>
                      <a:pPr algn="l" fontAlgn="t"/>
                      <a:r>
                        <a:rPr lang="ja-JP" altLang="en-US" sz="1400" u="none" strike="noStrike">
                          <a:effectLst/>
                          <a:latin typeface="Meiryo UI" panose="020B0604030504040204" pitchFamily="50" charset="-128"/>
                          <a:ea typeface="Meiryo UI" panose="020B0604030504040204" pitchFamily="50" charset="-128"/>
                        </a:rPr>
                        <a:t>対数変換アルコール摂取量</a:t>
                      </a:r>
                      <a:r>
                        <a:rPr lang="en-US" altLang="ja-JP" sz="1400" u="none" strike="noStrike">
                          <a:effectLst/>
                          <a:latin typeface="Meiryo UI" panose="020B0604030504040204" pitchFamily="50" charset="-128"/>
                          <a:ea typeface="Meiryo UI" panose="020B0604030504040204" pitchFamily="50" charset="-128"/>
                        </a:rPr>
                        <a:t>(+1)</a:t>
                      </a:r>
                      <a:endParaRPr lang="en-US" altLang="ja-JP" sz="1400" b="0" i="0" u="none" strike="noStrike">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-0.006</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0.892</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0.005</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0.009</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3099733"/>
                  </a:ext>
                </a:extLst>
              </a:tr>
              <a:tr h="315000">
                <a:tc>
                  <a:txBody>
                    <a:bodyPr/>
                    <a:lstStyle/>
                    <a:p>
                      <a:pPr algn="l" fontAlgn="t"/>
                      <a:r>
                        <a:rPr lang="ja-JP" altLang="en-US" sz="1400" u="none" strike="noStrike" dirty="0">
                          <a:effectLst/>
                          <a:latin typeface="Meiryo UI" panose="020B0604030504040204" pitchFamily="50" charset="-128"/>
                          <a:ea typeface="Meiryo UI" panose="020B0604030504040204" pitchFamily="50" charset="-128"/>
                        </a:rPr>
                        <a:t>インスリン治療</a:t>
                      </a:r>
                      <a:r>
                        <a:rPr lang="en-US" altLang="ja-JP" sz="1400" u="none" strike="noStrike" baseline="30000" dirty="0">
                          <a:effectLst/>
                          <a:latin typeface="Meiryo UI" panose="020B0604030504040204" pitchFamily="50" charset="-128"/>
                          <a:ea typeface="Meiryo UI" panose="020B0604030504040204" pitchFamily="50" charset="-128"/>
                        </a:rPr>
                        <a:t>‡</a:t>
                      </a:r>
                      <a:endParaRPr lang="en-US" altLang="ja-JP" sz="14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-0.013</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0.907</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0.14</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0.161</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extLst>
                  <a:ext uri="{0D108BD9-81ED-4DB2-BD59-A6C34878D82A}">
                    <a16:rowId xmlns:a16="http://schemas.microsoft.com/office/drawing/2014/main" val="1253276384"/>
                  </a:ext>
                </a:extLst>
              </a:tr>
              <a:tr h="315000">
                <a:tc>
                  <a:txBody>
                    <a:bodyPr/>
                    <a:lstStyle/>
                    <a:p>
                      <a:pPr algn="l" fontAlgn="t"/>
                      <a:r>
                        <a:rPr lang="ja-JP" altLang="en-US" sz="1400" u="none" strike="noStrike" dirty="0">
                          <a:effectLst/>
                          <a:latin typeface="Meiryo UI" panose="020B0604030504040204" pitchFamily="50" charset="-128"/>
                          <a:ea typeface="Meiryo UI" panose="020B0604030504040204" pitchFamily="50" charset="-128"/>
                        </a:rPr>
                        <a:t>インスリン分泌促進薬</a:t>
                      </a:r>
                      <a:r>
                        <a:rPr lang="en-US" altLang="ja-JP" sz="1400" u="none" strike="noStrike" baseline="30000" dirty="0">
                          <a:effectLst/>
                          <a:latin typeface="Meiryo UI" panose="020B0604030504040204" pitchFamily="50" charset="-128"/>
                          <a:ea typeface="Meiryo UI" panose="020B0604030504040204" pitchFamily="50" charset="-128"/>
                        </a:rPr>
                        <a:t>‡§</a:t>
                      </a:r>
                      <a:endParaRPr lang="ja-JP" altLang="en-US" sz="14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0.549</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0.006</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0.009</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0.287</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26483676"/>
                  </a:ext>
                </a:extLst>
              </a:tr>
              <a:tr h="315000">
                <a:tc>
                  <a:txBody>
                    <a:bodyPr/>
                    <a:lstStyle/>
                    <a:p>
                      <a:pPr algn="l" fontAlgn="t"/>
                      <a:r>
                        <a:rPr lang="ja-JP" altLang="en-US" sz="1400" u="none" strike="noStrike" dirty="0">
                          <a:effectLst/>
                          <a:latin typeface="Meiryo UI" panose="020B0604030504040204" pitchFamily="50" charset="-128"/>
                          <a:ea typeface="Meiryo UI" panose="020B0604030504040204" pitchFamily="50" charset="-128"/>
                        </a:rPr>
                        <a:t>インスリン抵抗性改善薬</a:t>
                      </a:r>
                      <a:r>
                        <a:rPr lang="en-US" altLang="ja-JP" sz="1400" u="none" strike="noStrike" baseline="30000" dirty="0">
                          <a:effectLst/>
                          <a:latin typeface="Meiryo UI" panose="020B0604030504040204" pitchFamily="50" charset="-128"/>
                          <a:ea typeface="Meiryo UI" panose="020B0604030504040204" pitchFamily="50" charset="-128"/>
                        </a:rPr>
                        <a:t>‡||</a:t>
                      </a:r>
                      <a:endParaRPr lang="ja-JP" altLang="en-US" sz="14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0.376</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0.075</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0.000</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0.956</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extLst>
                  <a:ext uri="{0D108BD9-81ED-4DB2-BD59-A6C34878D82A}">
                    <a16:rowId xmlns:a16="http://schemas.microsoft.com/office/drawing/2014/main" val="3768353832"/>
                  </a:ext>
                </a:extLst>
              </a:tr>
              <a:tr h="315000">
                <a:tc>
                  <a:txBody>
                    <a:bodyPr/>
                    <a:lstStyle/>
                    <a:p>
                      <a:pPr algn="l" fontAlgn="t"/>
                      <a:r>
                        <a:rPr lang="ja-JP" altLang="en-US" sz="1400" u="none" strike="noStrike" dirty="0">
                          <a:effectLst/>
                          <a:latin typeface="Meiryo UI" panose="020B0604030504040204" pitchFamily="50" charset="-128"/>
                          <a:ea typeface="Meiryo UI" panose="020B0604030504040204" pitchFamily="50" charset="-128"/>
                        </a:rPr>
                        <a:t>糖吸収・排泄調節薬</a:t>
                      </a:r>
                      <a:r>
                        <a:rPr lang="en-US" altLang="ja-JP" sz="1400" u="none" strike="noStrike" baseline="30000" dirty="0">
                          <a:effectLst/>
                          <a:latin typeface="Meiryo UI" panose="020B0604030504040204" pitchFamily="50" charset="-128"/>
                          <a:ea typeface="Meiryo UI" panose="020B0604030504040204" pitchFamily="50" charset="-128"/>
                        </a:rPr>
                        <a:t>‡¶</a:t>
                      </a:r>
                      <a:endParaRPr lang="ja-JP" altLang="en-US" sz="14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a:effectLst/>
                          <a:latin typeface="Meiryo UI" panose="020B0604030504040204" pitchFamily="50" charset="-128"/>
                          <a:ea typeface="Meiryo UI" panose="020B0604030504040204" pitchFamily="50" charset="-128"/>
                        </a:rPr>
                        <a:t>0.245</a:t>
                      </a:r>
                      <a:endParaRPr lang="en-US" altLang="ja-JP" sz="1400" b="0" i="0" u="none" strike="noStrike">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0.432</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-0.007</a:t>
                      </a:r>
                      <a:endParaRPr lang="ja-JP" altLang="en-US"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altLang="ja-JP" sz="1400" u="none" strike="noStrike" dirty="0">
                          <a:effectLst/>
                          <a:latin typeface="Meiryo UI" panose="020B0604030504040204" pitchFamily="50" charset="-128"/>
                          <a:ea typeface="Meiryo UI" panose="020B0604030504040204" pitchFamily="50" charset="-128"/>
                        </a:rPr>
                        <a:t>0.573</a:t>
                      </a:r>
                      <a:endParaRPr lang="en-US" altLang="ja-JP" sz="14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6351160"/>
                  </a:ext>
                </a:extLst>
              </a:tr>
              <a:tr h="315000">
                <a:tc>
                  <a:txBody>
                    <a:bodyPr/>
                    <a:lstStyle/>
                    <a:p>
                      <a:pPr algn="l" fontAlgn="t"/>
                      <a:r>
                        <a:rPr lang="ja-JP" altLang="en-US" sz="1400" b="1" u="none" strike="noStrike" dirty="0">
                          <a:effectLst/>
                          <a:latin typeface="Meiryo UI" panose="020B0604030504040204" pitchFamily="50" charset="-128"/>
                          <a:ea typeface="Meiryo UI" panose="020B0604030504040204" pitchFamily="50" charset="-128"/>
                        </a:rPr>
                        <a:t>朝食の欠食</a:t>
                      </a:r>
                      <a:r>
                        <a:rPr lang="en-US" altLang="ja-JP" sz="1400" b="1" u="none" strike="noStrike" baseline="30000" dirty="0">
                          <a:effectLst/>
                          <a:latin typeface="Meiryo UI" panose="020B0604030504040204" pitchFamily="50" charset="-128"/>
                          <a:ea typeface="Meiryo UI" panose="020B0604030504040204" pitchFamily="50" charset="-128"/>
                        </a:rPr>
                        <a:t>#</a:t>
                      </a:r>
                      <a:endParaRPr lang="en-US" altLang="ja-JP" sz="14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b="1" u="none" strike="noStrike" dirty="0">
                          <a:effectLst/>
                          <a:latin typeface="Meiryo UI" panose="020B0604030504040204" pitchFamily="50" charset="-128"/>
                          <a:ea typeface="Meiryo UI" panose="020B0604030504040204" pitchFamily="50" charset="-128"/>
                        </a:rPr>
                        <a:t>0.527</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b="1" u="none" strike="noStrike" dirty="0">
                          <a:effectLst/>
                          <a:latin typeface="Meiryo UI" panose="020B0604030504040204" pitchFamily="50" charset="-128"/>
                          <a:ea typeface="Meiryo UI" panose="020B0604030504040204" pitchFamily="50" charset="-128"/>
                        </a:rPr>
                        <a:t>0.006</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b="1" u="none" strike="noStrike" dirty="0">
                          <a:effectLst/>
                          <a:latin typeface="Meiryo UI" panose="020B0604030504040204" pitchFamily="50" charset="-128"/>
                          <a:ea typeface="Meiryo UI" panose="020B0604030504040204" pitchFamily="50" charset="-128"/>
                        </a:rPr>
                        <a:t>0.026</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tc>
                  <a:txBody>
                    <a:bodyPr/>
                    <a:lstStyle/>
                    <a:p>
                      <a:pPr algn="ctr" fontAlgn="t"/>
                      <a:r>
                        <a:rPr lang="en-US" altLang="ja-JP" sz="1400" b="1" u="none" strike="noStrike" dirty="0">
                          <a:effectLst/>
                          <a:latin typeface="Meiryo UI" panose="020B0604030504040204" pitchFamily="50" charset="-128"/>
                          <a:ea typeface="Meiryo UI" panose="020B0604030504040204" pitchFamily="50" charset="-128"/>
                        </a:rPr>
                        <a:t>0.001</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7620" marT="7620" marB="108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DED"/>
                    </a:solidFill>
                  </a:tcPr>
                </a:tc>
                <a:extLst>
                  <a:ext uri="{0D108BD9-81ED-4DB2-BD59-A6C34878D82A}">
                    <a16:rowId xmlns:a16="http://schemas.microsoft.com/office/drawing/2014/main" val="863387528"/>
                  </a:ext>
                </a:extLst>
              </a:tr>
            </a:tbl>
          </a:graphicData>
        </a:graphic>
      </p:graphicFrame>
      <p:sp>
        <p:nvSpPr>
          <p:cNvPr id="9" name="テキスト ボックス 8">
            <a:extLst>
              <a:ext uri="{FF2B5EF4-FFF2-40B4-BE49-F238E27FC236}">
                <a16:creationId xmlns:a16="http://schemas.microsoft.com/office/drawing/2014/main" id="{FAD15FB2-4F71-3D41-1771-5BAE36F1B713}"/>
              </a:ext>
            </a:extLst>
          </p:cNvPr>
          <p:cNvSpPr txBox="1"/>
          <p:nvPr/>
        </p:nvSpPr>
        <p:spPr>
          <a:xfrm>
            <a:off x="7677901" y="6118852"/>
            <a:ext cx="954107"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重回帰分析</a:t>
            </a:r>
          </a:p>
        </p:txBody>
      </p:sp>
      <p:sp>
        <p:nvSpPr>
          <p:cNvPr id="10" name="テキスト ボックス 9">
            <a:extLst>
              <a:ext uri="{FF2B5EF4-FFF2-40B4-BE49-F238E27FC236}">
                <a16:creationId xmlns:a16="http://schemas.microsoft.com/office/drawing/2014/main" id="{E22FB988-9A04-55BF-373C-D1425B0FC2FE}"/>
              </a:ext>
            </a:extLst>
          </p:cNvPr>
          <p:cNvSpPr txBox="1"/>
          <p:nvPr/>
        </p:nvSpPr>
        <p:spPr>
          <a:xfrm>
            <a:off x="511992" y="6226491"/>
            <a:ext cx="8323112" cy="400110"/>
          </a:xfrm>
          <a:prstGeom prst="rect">
            <a:avLst/>
          </a:prstGeom>
          <a:noFill/>
        </p:spPr>
        <p:txBody>
          <a:bodyPr wrap="none" rtlCol="0">
            <a:spAutoFit/>
          </a:bodyPr>
          <a:lstStyle/>
          <a:p>
            <a:r>
              <a:rPr kumimoji="1" lang="ja-JP" altLang="en-US" sz="1000" baseline="30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定期的に運動していない者</a:t>
            </a:r>
            <a:r>
              <a:rPr kumimoji="1" lang="en-US" altLang="ja-JP" sz="1000" dirty="0">
                <a:latin typeface="Meiryo UI" panose="020B0604030504040204" pitchFamily="50" charset="-128"/>
                <a:ea typeface="Meiryo UI" panose="020B0604030504040204" pitchFamily="50" charset="-128"/>
              </a:rPr>
              <a:t>(=0)/</a:t>
            </a:r>
            <a:r>
              <a:rPr kumimoji="1" lang="ja-JP" altLang="en-US" sz="1000" dirty="0">
                <a:latin typeface="Meiryo UI" panose="020B0604030504040204" pitchFamily="50" charset="-128"/>
                <a:ea typeface="Meiryo UI" panose="020B0604030504040204" pitchFamily="50" charset="-128"/>
              </a:rPr>
              <a:t>定期的に運動している者</a:t>
            </a:r>
            <a:r>
              <a:rPr kumimoji="1" lang="en-US" altLang="ja-JP" sz="1000" dirty="0">
                <a:latin typeface="Meiryo UI" panose="020B0604030504040204" pitchFamily="50" charset="-128"/>
                <a:ea typeface="Meiryo UI" panose="020B0604030504040204" pitchFamily="50" charset="-128"/>
              </a:rPr>
              <a:t>(=1)</a:t>
            </a:r>
            <a:r>
              <a:rPr kumimoji="1" lang="ja-JP" altLang="en-US" sz="1000" dirty="0">
                <a:latin typeface="Meiryo UI" panose="020B0604030504040204" pitchFamily="50" charset="-128"/>
                <a:ea typeface="Meiryo UI" panose="020B0604030504040204" pitchFamily="50" charset="-128"/>
              </a:rPr>
              <a:t>　</a:t>
            </a:r>
            <a:r>
              <a:rPr kumimoji="1" lang="en-US" altLang="ja-JP" sz="1000" baseline="30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非喫煙者</a:t>
            </a:r>
            <a:r>
              <a:rPr kumimoji="1" lang="en-US" altLang="ja-JP" sz="1000" dirty="0">
                <a:latin typeface="Meiryo UI" panose="020B0604030504040204" pitchFamily="50" charset="-128"/>
                <a:ea typeface="Meiryo UI" panose="020B0604030504040204" pitchFamily="50" charset="-128"/>
              </a:rPr>
              <a:t>(=0)/</a:t>
            </a:r>
            <a:r>
              <a:rPr kumimoji="1" lang="ja-JP" altLang="en-US" sz="1000" dirty="0">
                <a:latin typeface="Meiryo UI" panose="020B0604030504040204" pitchFamily="50" charset="-128"/>
                <a:ea typeface="Meiryo UI" panose="020B0604030504040204" pitchFamily="50" charset="-128"/>
              </a:rPr>
              <a:t>喫煙者</a:t>
            </a:r>
            <a:r>
              <a:rPr kumimoji="1" lang="en-US" altLang="ja-JP" sz="1000" dirty="0">
                <a:latin typeface="Meiryo UI" panose="020B0604030504040204" pitchFamily="50" charset="-128"/>
                <a:ea typeface="Meiryo UI" panose="020B0604030504040204" pitchFamily="50" charset="-128"/>
              </a:rPr>
              <a:t>(=1)</a:t>
            </a:r>
            <a:r>
              <a:rPr kumimoji="1" lang="ja-JP" altLang="en-US" sz="1000" dirty="0">
                <a:latin typeface="Meiryo UI" panose="020B0604030504040204" pitchFamily="50" charset="-128"/>
                <a:ea typeface="Meiryo UI" panose="020B0604030504040204" pitchFamily="50" charset="-128"/>
              </a:rPr>
              <a:t>　</a:t>
            </a:r>
            <a:r>
              <a:rPr kumimoji="1" lang="en-US" altLang="ja-JP" sz="1000" baseline="30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非使用者</a:t>
            </a:r>
            <a:r>
              <a:rPr kumimoji="1" lang="en-US" altLang="ja-JP" sz="1000" dirty="0">
                <a:latin typeface="Meiryo UI" panose="020B0604030504040204" pitchFamily="50" charset="-128"/>
                <a:ea typeface="Meiryo UI" panose="020B0604030504040204" pitchFamily="50" charset="-128"/>
              </a:rPr>
              <a:t>(=0)/</a:t>
            </a:r>
            <a:r>
              <a:rPr kumimoji="1" lang="ja-JP" altLang="en-US" sz="1000" dirty="0">
                <a:latin typeface="Meiryo UI" panose="020B0604030504040204" pitchFamily="50" charset="-128"/>
                <a:ea typeface="Meiryo UI" panose="020B0604030504040204" pitchFamily="50" charset="-128"/>
              </a:rPr>
              <a:t>使用者</a:t>
            </a:r>
            <a:r>
              <a:rPr kumimoji="1" lang="en-US" altLang="ja-JP" sz="1000" dirty="0">
                <a:latin typeface="Meiryo UI" panose="020B0604030504040204" pitchFamily="50" charset="-128"/>
                <a:ea typeface="Meiryo UI" panose="020B0604030504040204" pitchFamily="50" charset="-128"/>
              </a:rPr>
              <a:t>(=1)</a:t>
            </a:r>
          </a:p>
          <a:p>
            <a:r>
              <a:rPr kumimoji="1" lang="en-US" altLang="ja-JP" sz="1000" baseline="30000" dirty="0">
                <a:latin typeface="Meiryo UI" panose="020B0604030504040204" pitchFamily="50" charset="-128"/>
                <a:ea typeface="Meiryo UI" panose="020B0604030504040204" pitchFamily="50" charset="-128"/>
              </a:rPr>
              <a:t>§</a:t>
            </a:r>
            <a:r>
              <a:rPr kumimoji="1" lang="en-US" altLang="ja-JP" sz="1000" dirty="0">
                <a:latin typeface="Meiryo UI" panose="020B0604030504040204" pitchFamily="50" charset="-128"/>
                <a:ea typeface="Meiryo UI" panose="020B0604030504040204" pitchFamily="50" charset="-128"/>
              </a:rPr>
              <a:t>SU</a:t>
            </a:r>
            <a:r>
              <a:rPr kumimoji="1" lang="ja-JP" altLang="en-US" sz="1000" dirty="0">
                <a:latin typeface="Meiryo UI" panose="020B0604030504040204" pitchFamily="50" charset="-128"/>
                <a:ea typeface="Meiryo UI" panose="020B0604030504040204" pitchFamily="50" charset="-128"/>
              </a:rPr>
              <a:t>薬、グリニド薬、</a:t>
            </a:r>
            <a:r>
              <a:rPr kumimoji="1" lang="en-US" altLang="ja-JP" sz="1000" dirty="0">
                <a:latin typeface="Meiryo UI" panose="020B0604030504040204" pitchFamily="50" charset="-128"/>
                <a:ea typeface="Meiryo UI" panose="020B0604030504040204" pitchFamily="50" charset="-128"/>
              </a:rPr>
              <a:t>DPP-4</a:t>
            </a:r>
            <a:r>
              <a:rPr kumimoji="1" lang="ja-JP" altLang="en-US" sz="1000" dirty="0">
                <a:latin typeface="Meiryo UI" panose="020B0604030504040204" pitchFamily="50" charset="-128"/>
                <a:ea typeface="Meiryo UI" panose="020B0604030504040204" pitchFamily="50" charset="-128"/>
              </a:rPr>
              <a:t>阻害薬、</a:t>
            </a:r>
            <a:r>
              <a:rPr kumimoji="1" lang="en-US" altLang="ja-JP" sz="1000" dirty="0">
                <a:latin typeface="Meiryo UI" panose="020B0604030504040204" pitchFamily="50" charset="-128"/>
                <a:ea typeface="Meiryo UI" panose="020B0604030504040204" pitchFamily="50" charset="-128"/>
              </a:rPr>
              <a:t>GLP-1</a:t>
            </a:r>
            <a:r>
              <a:rPr kumimoji="1" lang="ja-JP" altLang="en-US" sz="1000" dirty="0">
                <a:latin typeface="Meiryo UI" panose="020B0604030504040204" pitchFamily="50" charset="-128"/>
                <a:ea typeface="Meiryo UI" panose="020B0604030504040204" pitchFamily="50" charset="-128"/>
              </a:rPr>
              <a:t>受容体作動薬　</a:t>
            </a:r>
            <a:r>
              <a:rPr kumimoji="1" lang="en-US" altLang="ja-JP" sz="1000" baseline="30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ピオグリタゾン、メトホルミン　</a:t>
            </a:r>
            <a:r>
              <a:rPr kumimoji="1" lang="en-US" altLang="ja-JP" sz="1000" baseline="30000" dirty="0">
                <a:latin typeface="Meiryo UI" panose="020B0604030504040204" pitchFamily="50" charset="-128"/>
                <a:ea typeface="Meiryo UI" panose="020B0604030504040204" pitchFamily="50" charset="-128"/>
              </a:rPr>
              <a:t>¶</a:t>
            </a:r>
            <a:r>
              <a:rPr kumimoji="1" lang="en-US" altLang="ja-JP" sz="1000" dirty="0">
                <a:latin typeface="Meiryo UI" panose="020B0604030504040204" pitchFamily="50" charset="-128"/>
                <a:ea typeface="Meiryo UI" panose="020B0604030504040204" pitchFamily="50" charset="-128"/>
              </a:rPr>
              <a:t>α-GI</a:t>
            </a:r>
            <a:r>
              <a:rPr kumimoji="1" lang="ja-JP" altLang="en-US" sz="1000" dirty="0">
                <a:latin typeface="Meiryo UI" panose="020B0604030504040204" pitchFamily="50" charset="-128"/>
                <a:ea typeface="Meiryo UI" panose="020B0604030504040204" pitchFamily="50" charset="-128"/>
              </a:rPr>
              <a:t>、</a:t>
            </a:r>
            <a:r>
              <a:rPr kumimoji="1" lang="en-US" altLang="ja-JP" sz="1000" dirty="0">
                <a:latin typeface="Meiryo UI" panose="020B0604030504040204" pitchFamily="50" charset="-128"/>
                <a:ea typeface="Meiryo UI" panose="020B0604030504040204" pitchFamily="50" charset="-128"/>
              </a:rPr>
              <a:t>SGLT2</a:t>
            </a:r>
            <a:r>
              <a:rPr kumimoji="1" lang="ja-JP" altLang="en-US" sz="1000" dirty="0">
                <a:latin typeface="Meiryo UI" panose="020B0604030504040204" pitchFamily="50" charset="-128"/>
                <a:ea typeface="Meiryo UI" panose="020B0604030504040204" pitchFamily="50" charset="-128"/>
              </a:rPr>
              <a:t>阻害薬　</a:t>
            </a:r>
            <a:r>
              <a:rPr kumimoji="1" lang="ja-JP" altLang="en-US" sz="1000" baseline="30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朝食非欠食者</a:t>
            </a:r>
            <a:r>
              <a:rPr kumimoji="1" lang="en-US" altLang="ja-JP" sz="1000" dirty="0">
                <a:latin typeface="Meiryo UI" panose="020B0604030504040204" pitchFamily="50" charset="-128"/>
                <a:ea typeface="Meiryo UI" panose="020B0604030504040204" pitchFamily="50" charset="-128"/>
              </a:rPr>
              <a:t>(=0)/</a:t>
            </a:r>
            <a:r>
              <a:rPr kumimoji="1" lang="ja-JP" altLang="en-US" sz="1000" dirty="0">
                <a:latin typeface="Meiryo UI" panose="020B0604030504040204" pitchFamily="50" charset="-128"/>
                <a:ea typeface="Meiryo UI" panose="020B0604030504040204" pitchFamily="50" charset="-128"/>
              </a:rPr>
              <a:t>朝食欠食者</a:t>
            </a:r>
            <a:r>
              <a:rPr kumimoji="1" lang="en-US" altLang="ja-JP" sz="1000" dirty="0">
                <a:latin typeface="Meiryo UI" panose="020B0604030504040204" pitchFamily="50" charset="-128"/>
                <a:ea typeface="Meiryo UI" panose="020B0604030504040204" pitchFamily="50" charset="-128"/>
              </a:rPr>
              <a:t>(=1)</a:t>
            </a:r>
            <a:endParaRPr kumimoji="1"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84946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26268" y="207215"/>
            <a:ext cx="1794122"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結果・結論</a:t>
            </a:r>
          </a:p>
        </p:txBody>
      </p:sp>
      <p:sp>
        <p:nvSpPr>
          <p:cNvPr id="2" name="テキスト ボックス 1">
            <a:extLst>
              <a:ext uri="{FF2B5EF4-FFF2-40B4-BE49-F238E27FC236}">
                <a16:creationId xmlns:a16="http://schemas.microsoft.com/office/drawing/2014/main" id="{1768165D-7CF6-92A8-A2BF-302034D07A58}"/>
              </a:ext>
            </a:extLst>
          </p:cNvPr>
          <p:cNvSpPr txBox="1"/>
          <p:nvPr/>
        </p:nvSpPr>
        <p:spPr>
          <a:xfrm>
            <a:off x="5821191" y="6604084"/>
            <a:ext cx="3322809" cy="253916"/>
          </a:xfrm>
          <a:prstGeom prst="rect">
            <a:avLst/>
          </a:prstGeom>
          <a:noFill/>
        </p:spPr>
        <p:txBody>
          <a:bodyPr wrap="square" anchor="b">
            <a:spAutoFit/>
          </a:bodyPr>
          <a:lstStyle/>
          <a:p>
            <a:r>
              <a:rPr lang="es-ES" altLang="ja-JP" sz="1050" b="0" i="0" u="none" strike="noStrike" baseline="0" dirty="0">
                <a:latin typeface="Meiryo UI" panose="020B0604030504040204" pitchFamily="50" charset="-128"/>
                <a:ea typeface="Meiryo UI" panose="020B0604030504040204" pitchFamily="50" charset="-128"/>
              </a:rPr>
              <a:t>Hashimoto Y, et al. Nutrition 71: 110639, 2020</a:t>
            </a:r>
            <a:endParaRPr lang="ja-JP" altLang="en-US" sz="10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CE593817-2254-0210-0CB3-B36FBEA349DC}"/>
              </a:ext>
            </a:extLst>
          </p:cNvPr>
          <p:cNvSpPr txBox="1"/>
          <p:nvPr/>
        </p:nvSpPr>
        <p:spPr>
          <a:xfrm>
            <a:off x="628788" y="1317268"/>
            <a:ext cx="7886424" cy="2111732"/>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日本人</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型糖尿病患者を対象とした横断研究の結果、朝食を欠食していた患者は朝食を欠食していなかった患者に比べて有意に若齢であり、喫煙率が有意に高かった。血糖関連指標は平均</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SD</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CV</a:t>
            </a:r>
            <a:r>
              <a:rPr lang="ja-JP" altLang="en-US" b="0" i="0" u="none" strike="noStrike" baseline="0" dirty="0">
                <a:latin typeface="Meiryo UI" panose="020B0604030504040204" pitchFamily="50" charset="-128"/>
                <a:ea typeface="Meiryo UI" panose="020B0604030504040204" pitchFamily="50" charset="-128"/>
              </a:rPr>
              <a:t>のいずれも朝食欠食群で有意に高かった。重回帰分析の結果、朝食の欠食は年齢や性別、</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、喫煙の有無など他の因子を調整後も、平均</a:t>
            </a:r>
            <a:r>
              <a:rPr lang="en-US" altLang="ja-JP" b="0" i="0" u="none" strike="noStrike" baseline="0" dirty="0">
                <a:latin typeface="Meiryo UI" panose="020B0604030504040204" pitchFamily="50" charset="-128"/>
                <a:ea typeface="Meiryo UI" panose="020B0604030504040204" pitchFamily="50" charset="-128"/>
              </a:rPr>
              <a:t>HbA1c</a:t>
            </a:r>
            <a:r>
              <a:rPr lang="ja-JP" altLang="en-US" b="0" i="0" u="none" strike="noStrike" baseline="0" dirty="0">
                <a:latin typeface="Meiryo UI" panose="020B0604030504040204" pitchFamily="50" charset="-128"/>
                <a:ea typeface="Meiryo UI" panose="020B0604030504040204" pitchFamily="50" charset="-128"/>
              </a:rPr>
              <a:t>や</a:t>
            </a:r>
            <a:r>
              <a:rPr lang="en-US" altLang="ja-JP" b="0" i="0" u="none" strike="noStrike" baseline="0" dirty="0">
                <a:latin typeface="Meiryo UI" panose="020B0604030504040204" pitchFamily="50" charset="-128"/>
                <a:ea typeface="Meiryo UI" panose="020B0604030504040204" pitchFamily="50" charset="-128"/>
              </a:rPr>
              <a:t>CV</a:t>
            </a:r>
            <a:r>
              <a:rPr lang="ja-JP" altLang="en-US" b="0" i="0" u="none" strike="noStrike" baseline="0" dirty="0">
                <a:latin typeface="Meiryo UI" panose="020B0604030504040204" pitchFamily="50" charset="-128"/>
                <a:ea typeface="Meiryo UI" panose="020B0604030504040204" pitchFamily="50" charset="-128"/>
              </a:rPr>
              <a:t>との間に独立した関連が認められた。</a:t>
            </a:r>
            <a:endParaRPr lang="ja-JP" altLang="en-US"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628788" y="3763920"/>
            <a:ext cx="7886424" cy="2111732"/>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監修コメント</a:t>
            </a:r>
            <a:endParaRPr lang="en-US" altLang="ja-JP" dirty="0">
              <a:latin typeface="Meiryo UI" panose="020B0604030504040204" pitchFamily="50" charset="-128"/>
              <a:ea typeface="Meiryo UI" panose="020B0604030504040204" pitchFamily="50" charset="-128"/>
            </a:endParaRPr>
          </a:p>
          <a:p>
            <a:pPr>
              <a:lnSpc>
                <a:spcPct val="150000"/>
              </a:lnSpc>
              <a:buClr>
                <a:srgbClr val="D82B83"/>
              </a:buClr>
              <a:defRPr/>
            </a:pPr>
            <a:r>
              <a:rPr lang="ja-JP" altLang="en-US" dirty="0">
                <a:latin typeface="Meiryo UI" panose="020B0604030504040204" pitchFamily="50" charset="-128"/>
                <a:ea typeface="Meiryo UI" panose="020B0604030504040204" pitchFamily="50" charset="-128"/>
              </a:rPr>
              <a:t>　　</a:t>
            </a:r>
            <a:r>
              <a:rPr lang="ja-JP" altLang="en-US" kern="100" dirty="0">
                <a:solidFill>
                  <a:srgbClr val="D82B83"/>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本研究では、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型糖尿病患者において、朝食の欠食と血糖変動を含む血糖コン</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nSpc>
                <a:spcPct val="150000"/>
              </a:lnSpc>
              <a:buClr>
                <a:srgbClr val="D82B83"/>
              </a:buClr>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　　　 トロールの悪化との間には独立した関連が認められた。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nSpc>
                <a:spcPct val="150000"/>
              </a:lnSpc>
              <a:buClr>
                <a:srgbClr val="D82B83"/>
              </a:buClr>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kern="100" dirty="0">
                <a:solidFill>
                  <a:srgbClr val="D82B83"/>
                </a:solidFill>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型糖尿病患者の管理には、朝食の摂取を含むライフスタイルの変化に注目す</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nSpc>
                <a:spcPct val="150000"/>
              </a:lnSpc>
              <a:buClr>
                <a:srgbClr val="D82B83"/>
              </a:buClr>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　　　 ることが推奨される。</a:t>
            </a:r>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981068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1760</TotalTime>
  <Words>1664</Words>
  <Application>Microsoft Office PowerPoint</Application>
  <PresentationFormat>画面に合わせる (4:3)</PresentationFormat>
  <Paragraphs>228</Paragraphs>
  <Slides>10</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小池 龍之</cp:lastModifiedBy>
  <cp:revision>25</cp:revision>
  <dcterms:created xsi:type="dcterms:W3CDTF">2022-04-07T06:17:16Z</dcterms:created>
  <dcterms:modified xsi:type="dcterms:W3CDTF">2022-10-05T02:26:23Z</dcterms:modified>
</cp:coreProperties>
</file>