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41" r:id="rId5"/>
    <p:sldId id="330" r:id="rId6"/>
    <p:sldId id="327" r:id="rId7"/>
    <p:sldId id="342" r:id="rId8"/>
    <p:sldId id="339" r:id="rId9"/>
    <p:sldId id="333" r:id="rId10"/>
    <p:sldId id="33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668A"/>
    <a:srgbClr val="8BCAEA"/>
    <a:srgbClr val="2990D0"/>
    <a:srgbClr val="E4E8EA"/>
    <a:srgbClr val="64BCE3"/>
    <a:srgbClr val="E6F3FB"/>
    <a:srgbClr val="DFE9F6"/>
    <a:srgbClr val="FFFFFF"/>
    <a:srgbClr val="E8EDF0"/>
    <a:srgbClr val="E486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C76163-99DA-4EBA-8BA7-EF720F8BECEA}" v="3" dt="2022-10-11T05:58:01.01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75" d="100"/>
          <a:sy n="75" d="100"/>
        </p:scale>
        <p:origin x="8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6BC76163-99DA-4EBA-8BA7-EF720F8BECEA}"/>
    <pc:docChg chg="modSld">
      <pc:chgData name="小池 龍之" userId="f53a0154-d3a6-4995-a654-bafaeb40b6fd" providerId="ADAL" clId="{6BC76163-99DA-4EBA-8BA7-EF720F8BECEA}" dt="2022-10-11T05:58:01.012" v="18"/>
      <pc:docMkLst>
        <pc:docMk/>
      </pc:docMkLst>
      <pc:sldChg chg="modSp mod">
        <pc:chgData name="小池 龍之" userId="f53a0154-d3a6-4995-a654-bafaeb40b6fd" providerId="ADAL" clId="{6BC76163-99DA-4EBA-8BA7-EF720F8BECEA}" dt="2022-10-11T05:57:10.342" v="1" actId="6549"/>
        <pc:sldMkLst>
          <pc:docMk/>
          <pc:sldMk cId="1233471206" sldId="341"/>
        </pc:sldMkLst>
        <pc:spChg chg="mod">
          <ac:chgData name="小池 龍之" userId="f53a0154-d3a6-4995-a654-bafaeb40b6fd" providerId="ADAL" clId="{6BC76163-99DA-4EBA-8BA7-EF720F8BECEA}" dt="2022-10-11T05:57:10.342" v="1" actId="6549"/>
          <ac:spMkLst>
            <pc:docMk/>
            <pc:sldMk cId="1233471206" sldId="341"/>
            <ac:spMk id="12" creationId="{BF5B3F2C-78F2-4C47-3954-D30E1BF6A3EA}"/>
          </ac:spMkLst>
        </pc:spChg>
      </pc:sldChg>
      <pc:sldChg chg="modSp mod">
        <pc:chgData name="小池 龍之" userId="f53a0154-d3a6-4995-a654-bafaeb40b6fd" providerId="ADAL" clId="{6BC76163-99DA-4EBA-8BA7-EF720F8BECEA}" dt="2022-10-11T05:58:01.012" v="18"/>
        <pc:sldMkLst>
          <pc:docMk/>
          <pc:sldMk cId="3730331923" sldId="342"/>
        </pc:sldMkLst>
        <pc:spChg chg="mod">
          <ac:chgData name="小池 龍之" userId="f53a0154-d3a6-4995-a654-bafaeb40b6fd" providerId="ADAL" clId="{6BC76163-99DA-4EBA-8BA7-EF720F8BECEA}" dt="2022-10-11T05:58:01.012" v="18"/>
          <ac:spMkLst>
            <pc:docMk/>
            <pc:sldMk cId="3730331923" sldId="342"/>
            <ac:spMk id="5" creationId="{EDEDD589-25F5-2888-D1D2-DD098B1F3CD1}"/>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ベースライン</c:v>
                </c:pt>
              </c:strCache>
            </c:strRef>
          </c:tx>
          <c:spPr>
            <a:solidFill>
              <a:srgbClr val="2990D0"/>
            </a:solidFill>
            <a:ln>
              <a:noFill/>
            </a:ln>
            <a:effectLst/>
          </c:spPr>
          <c:invertIfNegative val="0"/>
          <c:dPt>
            <c:idx val="0"/>
            <c:invertIfNegative val="0"/>
            <c:bubble3D val="0"/>
            <c:spPr>
              <a:solidFill>
                <a:srgbClr val="2990D0"/>
              </a:solidFill>
              <a:ln>
                <a:noFill/>
              </a:ln>
              <a:effectLst/>
            </c:spPr>
            <c:extLst>
              <c:ext xmlns:c16="http://schemas.microsoft.com/office/drawing/2014/chart" uri="{C3380CC4-5D6E-409C-BE32-E72D297353CC}">
                <c16:uniqueId val="{00000001-21A1-4D00-ABE3-F4DC1512FF63}"/>
              </c:ext>
            </c:extLst>
          </c:dPt>
          <c:dPt>
            <c:idx val="1"/>
            <c:invertIfNegative val="0"/>
            <c:bubble3D val="0"/>
            <c:spPr>
              <a:solidFill>
                <a:srgbClr val="8BCAEA"/>
              </a:solidFill>
              <a:ln>
                <a:noFill/>
              </a:ln>
              <a:effectLst/>
            </c:spPr>
            <c:extLst>
              <c:ext xmlns:c16="http://schemas.microsoft.com/office/drawing/2014/chart" uri="{C3380CC4-5D6E-409C-BE32-E72D297353CC}">
                <c16:uniqueId val="{00000003-21A1-4D00-ABE3-F4DC1512FF63}"/>
              </c:ext>
            </c:extLst>
          </c:dPt>
          <c:errBars>
            <c:errBarType val="minus"/>
            <c:errValType val="cust"/>
            <c:noEndCap val="0"/>
            <c:plus>
              <c:numLit>
                <c:formatCode>General</c:formatCode>
                <c:ptCount val="2"/>
                <c:pt idx="0">
                  <c:v>1.5</c:v>
                </c:pt>
                <c:pt idx="1">
                  <c:v>1.2</c:v>
                </c:pt>
              </c:numLit>
            </c:plus>
            <c:minus>
              <c:numLit>
                <c:formatCode>General</c:formatCode>
                <c:ptCount val="2"/>
                <c:pt idx="0">
                  <c:v>1.5</c:v>
                </c:pt>
                <c:pt idx="1">
                  <c:v>1.2</c:v>
                </c:pt>
              </c:numLit>
            </c:minus>
            <c:spPr>
              <a:noFill/>
              <a:ln w="9525" cap="flat" cmpd="sng" algn="ctr">
                <a:solidFill>
                  <a:schemeClr val="tx1">
                    <a:lumMod val="65000"/>
                    <a:lumOff val="35000"/>
                  </a:schemeClr>
                </a:solidFill>
                <a:round/>
              </a:ln>
              <a:effectLst/>
            </c:spPr>
          </c:errBars>
          <c:cat>
            <c:strRef>
              <c:f>Sheet1!$A$2:$A$3</c:f>
              <c:strCache>
                <c:ptCount val="2"/>
                <c:pt idx="0">
                  <c:v>rtCGM群</c:v>
                </c:pt>
                <c:pt idx="1">
                  <c:v>SMBG群</c:v>
                </c:pt>
              </c:strCache>
            </c:strRef>
          </c:cat>
          <c:val>
            <c:numRef>
              <c:f>Sheet1!$B$2:$B$3</c:f>
              <c:numCache>
                <c:formatCode>General</c:formatCode>
                <c:ptCount val="2"/>
                <c:pt idx="0">
                  <c:v>-1.1000000000000001</c:v>
                </c:pt>
                <c:pt idx="1">
                  <c:v>-0.6</c:v>
                </c:pt>
              </c:numCache>
            </c:numRef>
          </c:val>
          <c:extLst>
            <c:ext xmlns:c16="http://schemas.microsoft.com/office/drawing/2014/chart" uri="{C3380CC4-5D6E-409C-BE32-E72D297353CC}">
              <c16:uniqueId val="{00000004-21A1-4D00-ABE3-F4DC1512FF63}"/>
            </c:ext>
          </c:extLst>
        </c:ser>
        <c:dLbls>
          <c:showLegendKey val="0"/>
          <c:showVal val="0"/>
          <c:showCatName val="0"/>
          <c:showSerName val="0"/>
          <c:showPercent val="0"/>
          <c:showBubbleSize val="0"/>
        </c:dLbls>
        <c:gapWidth val="80"/>
        <c:overlap val="-10"/>
        <c:axId val="556206911"/>
        <c:axId val="556205663"/>
      </c:barChart>
      <c:catAx>
        <c:axId val="556206911"/>
        <c:scaling>
          <c:orientation val="minMax"/>
        </c:scaling>
        <c:delete val="0"/>
        <c:axPos val="b"/>
        <c:numFmt formatCode="General" sourceLinked="1"/>
        <c:majorTickMark val="none"/>
        <c:minorTickMark val="none"/>
        <c:tickLblPos val="high"/>
        <c:spPr>
          <a:noFill/>
          <a:ln w="15875" cap="flat" cmpd="sng" algn="ctr">
            <a:solidFill>
              <a:schemeClr val="tx1"/>
            </a:solidFill>
            <a:round/>
          </a:ln>
          <a:effectLst/>
        </c:spPr>
        <c:txPr>
          <a:bodyPr rot="-60000000" spcFirstLastPara="1" vertOverflow="ellipsis" vert="horz" wrap="square" anchor="ctr" anchorCtr="0"/>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5663"/>
        <c:crosses val="autoZero"/>
        <c:auto val="1"/>
        <c:lblAlgn val="ctr"/>
        <c:lblOffset val="130"/>
        <c:noMultiLvlLbl val="0"/>
      </c:catAx>
      <c:valAx>
        <c:axId val="556205663"/>
        <c:scaling>
          <c:orientation val="minMax"/>
          <c:max val="0"/>
        </c:scaling>
        <c:delete val="0"/>
        <c:axPos val="l"/>
        <c:numFmt formatCode="#,##0.0_ "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69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ベースライン</c:v>
                </c:pt>
              </c:strCache>
            </c:strRef>
          </c:tx>
          <c:spPr>
            <a:solidFill>
              <a:srgbClr val="2990D0"/>
            </a:solidFill>
            <a:ln>
              <a:noFill/>
            </a:ln>
            <a:effectLst/>
          </c:spPr>
          <c:invertIfNegative val="0"/>
          <c:dPt>
            <c:idx val="0"/>
            <c:invertIfNegative val="0"/>
            <c:bubble3D val="0"/>
            <c:spPr>
              <a:solidFill>
                <a:srgbClr val="2990D0"/>
              </a:solidFill>
              <a:ln>
                <a:noFill/>
              </a:ln>
              <a:effectLst/>
            </c:spPr>
            <c:extLst>
              <c:ext xmlns:c16="http://schemas.microsoft.com/office/drawing/2014/chart" uri="{C3380CC4-5D6E-409C-BE32-E72D297353CC}">
                <c16:uniqueId val="{00000001-0B2F-42D9-96A2-EC99AC0C19EE}"/>
              </c:ext>
            </c:extLst>
          </c:dPt>
          <c:dPt>
            <c:idx val="1"/>
            <c:invertIfNegative val="0"/>
            <c:bubble3D val="0"/>
            <c:spPr>
              <a:solidFill>
                <a:srgbClr val="8BCAEA"/>
              </a:solidFill>
              <a:ln>
                <a:noFill/>
              </a:ln>
              <a:effectLst/>
            </c:spPr>
            <c:extLst>
              <c:ext xmlns:c16="http://schemas.microsoft.com/office/drawing/2014/chart" uri="{C3380CC4-5D6E-409C-BE32-E72D297353CC}">
                <c16:uniqueId val="{00000003-0B2F-42D9-96A2-EC99AC0C19EE}"/>
              </c:ext>
            </c:extLst>
          </c:dPt>
          <c:errBars>
            <c:errBarType val="plus"/>
            <c:errValType val="cust"/>
            <c:noEndCap val="0"/>
            <c:plus>
              <c:numLit>
                <c:formatCode>General</c:formatCode>
                <c:ptCount val="2"/>
                <c:pt idx="0">
                  <c:v>25</c:v>
                </c:pt>
                <c:pt idx="1">
                  <c:v>26</c:v>
                </c:pt>
              </c:numLit>
            </c:plus>
            <c:minus>
              <c:numLit>
                <c:formatCode>General</c:formatCode>
                <c:ptCount val="2"/>
                <c:pt idx="0">
                  <c:v>25</c:v>
                </c:pt>
                <c:pt idx="1">
                  <c:v>26</c:v>
                </c:pt>
              </c:numLit>
            </c:minus>
            <c:spPr>
              <a:noFill/>
              <a:ln w="9525" cap="flat" cmpd="sng" algn="ctr">
                <a:solidFill>
                  <a:schemeClr val="tx1">
                    <a:lumMod val="65000"/>
                    <a:lumOff val="35000"/>
                  </a:schemeClr>
                </a:solidFill>
                <a:round/>
              </a:ln>
              <a:effectLst/>
            </c:spPr>
          </c:errBars>
          <c:cat>
            <c:strRef>
              <c:f>Sheet1!$A$2:$A$3</c:f>
              <c:strCache>
                <c:ptCount val="2"/>
                <c:pt idx="0">
                  <c:v>rtCGM群</c:v>
                </c:pt>
                <c:pt idx="1">
                  <c:v>SMBG群</c:v>
                </c:pt>
              </c:strCache>
            </c:strRef>
          </c:cat>
          <c:val>
            <c:numRef>
              <c:f>Sheet1!$B$2:$B$3</c:f>
              <c:numCache>
                <c:formatCode>General</c:formatCode>
                <c:ptCount val="2"/>
                <c:pt idx="0">
                  <c:v>59</c:v>
                </c:pt>
                <c:pt idx="1">
                  <c:v>43</c:v>
                </c:pt>
              </c:numCache>
            </c:numRef>
          </c:val>
          <c:extLst>
            <c:ext xmlns:c16="http://schemas.microsoft.com/office/drawing/2014/chart" uri="{C3380CC4-5D6E-409C-BE32-E72D297353CC}">
              <c16:uniqueId val="{00000004-0B2F-42D9-96A2-EC99AC0C19EE}"/>
            </c:ext>
          </c:extLst>
        </c:ser>
        <c:dLbls>
          <c:showLegendKey val="0"/>
          <c:showVal val="0"/>
          <c:showCatName val="0"/>
          <c:showSerName val="0"/>
          <c:showPercent val="0"/>
          <c:showBubbleSize val="0"/>
        </c:dLbls>
        <c:gapWidth val="80"/>
        <c:overlap val="-10"/>
        <c:axId val="556206911"/>
        <c:axId val="556205663"/>
      </c:barChart>
      <c:catAx>
        <c:axId val="556206911"/>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5663"/>
        <c:crosses val="autoZero"/>
        <c:auto val="1"/>
        <c:lblAlgn val="ctr"/>
        <c:lblOffset val="100"/>
        <c:noMultiLvlLbl val="0"/>
      </c:catAx>
      <c:valAx>
        <c:axId val="556205663"/>
        <c:scaling>
          <c:orientation val="minMax"/>
          <c:max val="100"/>
          <c:min val="0"/>
        </c:scaling>
        <c:delete val="0"/>
        <c:axPos val="l"/>
        <c:numFmt formatCode="#,##0_ "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6911"/>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ベースライン</c:v>
                </c:pt>
              </c:strCache>
            </c:strRef>
          </c:tx>
          <c:spPr>
            <a:solidFill>
              <a:schemeClr val="accent1"/>
            </a:solidFill>
            <a:ln>
              <a:noFill/>
            </a:ln>
            <a:effectLst/>
          </c:spPr>
          <c:invertIfNegative val="0"/>
          <c:dPt>
            <c:idx val="0"/>
            <c:invertIfNegative val="0"/>
            <c:bubble3D val="0"/>
            <c:spPr>
              <a:solidFill>
                <a:srgbClr val="2990D0"/>
              </a:solidFill>
              <a:ln>
                <a:noFill/>
              </a:ln>
              <a:effectLst/>
            </c:spPr>
            <c:extLst>
              <c:ext xmlns:c16="http://schemas.microsoft.com/office/drawing/2014/chart" uri="{C3380CC4-5D6E-409C-BE32-E72D297353CC}">
                <c16:uniqueId val="{00000001-2071-4C16-ABA7-D718CF37ACAA}"/>
              </c:ext>
            </c:extLst>
          </c:dPt>
          <c:dPt>
            <c:idx val="1"/>
            <c:invertIfNegative val="0"/>
            <c:bubble3D val="0"/>
            <c:spPr>
              <a:solidFill>
                <a:srgbClr val="8BCAEA"/>
              </a:solidFill>
              <a:ln>
                <a:noFill/>
              </a:ln>
              <a:effectLst/>
            </c:spPr>
            <c:extLst>
              <c:ext xmlns:c16="http://schemas.microsoft.com/office/drawing/2014/chart" uri="{C3380CC4-5D6E-409C-BE32-E72D297353CC}">
                <c16:uniqueId val="{00000003-2071-4C16-ABA7-D718CF37ACAA}"/>
              </c:ext>
            </c:extLst>
          </c:dPt>
          <c:errBars>
            <c:errBarType val="plus"/>
            <c:errValType val="cust"/>
            <c:noEndCap val="0"/>
            <c:plus>
              <c:numLit>
                <c:formatCode>General</c:formatCode>
                <c:ptCount val="2"/>
                <c:pt idx="0">
                  <c:v>43</c:v>
                </c:pt>
                <c:pt idx="1">
                  <c:v>53</c:v>
                </c:pt>
              </c:numLit>
            </c:plus>
            <c:minus>
              <c:numLit>
                <c:formatCode>General</c:formatCode>
                <c:ptCount val="2"/>
                <c:pt idx="0">
                  <c:v>43</c:v>
                </c:pt>
                <c:pt idx="1">
                  <c:v>53</c:v>
                </c:pt>
              </c:numLit>
            </c:minus>
            <c:spPr>
              <a:noFill/>
              <a:ln w="9525" cap="flat" cmpd="sng" algn="ctr">
                <a:solidFill>
                  <a:schemeClr val="tx1">
                    <a:lumMod val="65000"/>
                    <a:lumOff val="35000"/>
                  </a:schemeClr>
                </a:solidFill>
                <a:round/>
              </a:ln>
              <a:effectLst/>
            </c:spPr>
          </c:errBars>
          <c:cat>
            <c:strRef>
              <c:f>Sheet1!$A$2:$A$3</c:f>
              <c:strCache>
                <c:ptCount val="2"/>
                <c:pt idx="0">
                  <c:v>rtCGM群</c:v>
                </c:pt>
                <c:pt idx="1">
                  <c:v>SMBG群</c:v>
                </c:pt>
              </c:strCache>
            </c:strRef>
          </c:cat>
          <c:val>
            <c:numRef>
              <c:f>Sheet1!$B$2:$B$3</c:f>
              <c:numCache>
                <c:formatCode>General</c:formatCode>
                <c:ptCount val="2"/>
                <c:pt idx="0">
                  <c:v>179</c:v>
                </c:pt>
                <c:pt idx="1">
                  <c:v>206</c:v>
                </c:pt>
              </c:numCache>
            </c:numRef>
          </c:val>
          <c:extLst>
            <c:ext xmlns:c16="http://schemas.microsoft.com/office/drawing/2014/chart" uri="{C3380CC4-5D6E-409C-BE32-E72D297353CC}">
              <c16:uniqueId val="{00000004-2071-4C16-ABA7-D718CF37ACAA}"/>
            </c:ext>
          </c:extLst>
        </c:ser>
        <c:dLbls>
          <c:showLegendKey val="0"/>
          <c:showVal val="0"/>
          <c:showCatName val="0"/>
          <c:showSerName val="0"/>
          <c:showPercent val="0"/>
          <c:showBubbleSize val="0"/>
        </c:dLbls>
        <c:gapWidth val="80"/>
        <c:overlap val="-10"/>
        <c:axId val="556206911"/>
        <c:axId val="556205663"/>
      </c:barChart>
      <c:catAx>
        <c:axId val="556206911"/>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5663"/>
        <c:crosses val="autoZero"/>
        <c:auto val="1"/>
        <c:lblAlgn val="ctr"/>
        <c:lblOffset val="100"/>
        <c:noMultiLvlLbl val="0"/>
      </c:catAx>
      <c:valAx>
        <c:axId val="556205663"/>
        <c:scaling>
          <c:orientation val="minMax"/>
          <c:max val="300"/>
          <c:min val="0"/>
        </c:scaling>
        <c:delete val="0"/>
        <c:axPos val="l"/>
        <c:numFmt formatCode="#,##0_ "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6911"/>
        <c:crosses val="autoZero"/>
        <c:crossBetween val="between"/>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ベースライン</c:v>
                </c:pt>
              </c:strCache>
            </c:strRef>
          </c:tx>
          <c:spPr>
            <a:solidFill>
              <a:schemeClr val="accent1"/>
            </a:solidFill>
            <a:ln>
              <a:noFill/>
            </a:ln>
            <a:effectLst/>
          </c:spPr>
          <c:invertIfNegative val="0"/>
          <c:dPt>
            <c:idx val="0"/>
            <c:invertIfNegative val="0"/>
            <c:bubble3D val="0"/>
            <c:spPr>
              <a:solidFill>
                <a:srgbClr val="2990D0"/>
              </a:solidFill>
              <a:ln>
                <a:noFill/>
              </a:ln>
              <a:effectLst/>
            </c:spPr>
            <c:extLst>
              <c:ext xmlns:c16="http://schemas.microsoft.com/office/drawing/2014/chart" uri="{C3380CC4-5D6E-409C-BE32-E72D297353CC}">
                <c16:uniqueId val="{00000001-212C-4EE7-AC6F-B4CC53B29DF4}"/>
              </c:ext>
            </c:extLst>
          </c:dPt>
          <c:dPt>
            <c:idx val="1"/>
            <c:invertIfNegative val="0"/>
            <c:bubble3D val="0"/>
            <c:spPr>
              <a:solidFill>
                <a:srgbClr val="8BCAEA"/>
              </a:solidFill>
              <a:ln>
                <a:noFill/>
              </a:ln>
              <a:effectLst/>
            </c:spPr>
            <c:extLst>
              <c:ext xmlns:c16="http://schemas.microsoft.com/office/drawing/2014/chart" uri="{C3380CC4-5D6E-409C-BE32-E72D297353CC}">
                <c16:uniqueId val="{00000003-212C-4EE7-AC6F-B4CC53B29DF4}"/>
              </c:ext>
            </c:extLst>
          </c:dPt>
          <c:errBars>
            <c:errBarType val="plus"/>
            <c:errValType val="cust"/>
            <c:noEndCap val="0"/>
            <c:plus>
              <c:numLit>
                <c:formatCode>General</c:formatCode>
                <c:ptCount val="2"/>
                <c:pt idx="0">
                  <c:v>11</c:v>
                </c:pt>
                <c:pt idx="1">
                  <c:v>24</c:v>
                </c:pt>
              </c:numLit>
            </c:plus>
            <c:minus>
              <c:numLit>
                <c:formatCode>General</c:formatCode>
                <c:ptCount val="2"/>
                <c:pt idx="0">
                  <c:v>11</c:v>
                </c:pt>
                <c:pt idx="1">
                  <c:v>24</c:v>
                </c:pt>
              </c:numLit>
            </c:minus>
            <c:spPr>
              <a:noFill/>
              <a:ln w="9525" cap="flat" cmpd="sng" algn="ctr">
                <a:solidFill>
                  <a:schemeClr val="tx1">
                    <a:lumMod val="65000"/>
                    <a:lumOff val="35000"/>
                  </a:schemeClr>
                </a:solidFill>
                <a:round/>
              </a:ln>
              <a:effectLst/>
            </c:spPr>
          </c:errBars>
          <c:cat>
            <c:strRef>
              <c:f>Sheet1!$A$2:$A$3</c:f>
              <c:strCache>
                <c:ptCount val="2"/>
                <c:pt idx="0">
                  <c:v>rtCGM群</c:v>
                </c:pt>
                <c:pt idx="1">
                  <c:v>SMBG群</c:v>
                </c:pt>
              </c:strCache>
            </c:strRef>
          </c:cat>
          <c:val>
            <c:numRef>
              <c:f>Sheet1!$B$2:$B$3</c:f>
              <c:numCache>
                <c:formatCode>General</c:formatCode>
                <c:ptCount val="2"/>
                <c:pt idx="0">
                  <c:v>11</c:v>
                </c:pt>
                <c:pt idx="1">
                  <c:v>27</c:v>
                </c:pt>
              </c:numCache>
            </c:numRef>
          </c:val>
          <c:extLst>
            <c:ext xmlns:c16="http://schemas.microsoft.com/office/drawing/2014/chart" uri="{C3380CC4-5D6E-409C-BE32-E72D297353CC}">
              <c16:uniqueId val="{00000004-212C-4EE7-AC6F-B4CC53B29DF4}"/>
            </c:ext>
          </c:extLst>
        </c:ser>
        <c:dLbls>
          <c:showLegendKey val="0"/>
          <c:showVal val="0"/>
          <c:showCatName val="0"/>
          <c:showSerName val="0"/>
          <c:showPercent val="0"/>
          <c:showBubbleSize val="0"/>
        </c:dLbls>
        <c:gapWidth val="80"/>
        <c:overlap val="-10"/>
        <c:axId val="556206911"/>
        <c:axId val="556205663"/>
      </c:barChart>
      <c:catAx>
        <c:axId val="556206911"/>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5663"/>
        <c:crosses val="autoZero"/>
        <c:auto val="1"/>
        <c:lblAlgn val="ctr"/>
        <c:lblOffset val="80"/>
        <c:noMultiLvlLbl val="0"/>
      </c:catAx>
      <c:valAx>
        <c:axId val="556205663"/>
        <c:scaling>
          <c:orientation val="minMax"/>
          <c:max val="100"/>
          <c:min val="0"/>
        </c:scaling>
        <c:delete val="0"/>
        <c:axPos val="l"/>
        <c:numFmt formatCode="#,##0_ "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56206911"/>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2022/10/11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基礎インスリン治療中の</a:t>
            </a:r>
            <a:r>
              <a:rPr lang="en-US" altLang="ja-JP" sz="2800" b="1" dirty="0">
                <a:solidFill>
                  <a:srgbClr val="002060"/>
                </a:solidFill>
                <a:latin typeface="Meiryo UI" panose="020B0604030504040204" pitchFamily="50" charset="-128"/>
                <a:ea typeface="Meiryo UI" panose="020B0604030504040204" pitchFamily="50" charset="-128"/>
              </a:rPr>
              <a:t>2</a:t>
            </a:r>
            <a:r>
              <a:rPr lang="ja-JP" altLang="en-US" sz="2800" b="1" dirty="0">
                <a:solidFill>
                  <a:srgbClr val="002060"/>
                </a:solidFill>
                <a:latin typeface="Meiryo UI" panose="020B0604030504040204" pitchFamily="50" charset="-128"/>
                <a:ea typeface="Meiryo UI" panose="020B0604030504040204" pitchFamily="50" charset="-128"/>
              </a:rPr>
              <a:t>型糖尿病患者における</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持続血糖モニターが血糖コントロールに及ぼす影響：ランダム化比較試験</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230878"/>
            <a:ext cx="7505412" cy="6438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TBGoStdL-Normal"/>
              </a:rPr>
              <a:t>Effect of Continuous Glucose Monitoring on Glycemic Control in Patients With Type 2 Diabetes Treated With Basal Insulin A Randomize d Clinical Trial</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15796"/>
            <a:ext cx="5570865" cy="369332"/>
          </a:xfrm>
          <a:prstGeom prst="rect">
            <a:avLst/>
          </a:prstGeom>
          <a:noFill/>
        </p:spPr>
        <p:txBody>
          <a:bodyPr wrap="square" anchor="b">
            <a:spAutoFit/>
          </a:bodyPr>
          <a:lstStyle/>
          <a:p>
            <a:r>
              <a:rPr lang="fr-FR" altLang="ja-JP" sz="1800" b="0" i="0" u="none" strike="noStrike" baseline="0" dirty="0">
                <a:latin typeface="UDShinGoPro-Light"/>
              </a:rPr>
              <a:t>Martens T, et al. JAMA 325</a:t>
            </a:r>
            <a:r>
              <a:rPr lang="ja-JP" altLang="fr-FR" sz="1800" b="0" i="0" u="none" strike="noStrike" baseline="0" dirty="0">
                <a:latin typeface="UDShinGoPro-Light"/>
              </a:rPr>
              <a:t>（</a:t>
            </a:r>
            <a:r>
              <a:rPr lang="fr-FR" altLang="ja-JP" sz="1800" b="0" i="0" u="none" strike="noStrike" baseline="0" dirty="0">
                <a:latin typeface="UDShinGoPro-Light"/>
              </a:rPr>
              <a:t>22</a:t>
            </a:r>
            <a:r>
              <a:rPr lang="ja-JP" altLang="fr-FR" sz="1800" b="0" i="0" u="none" strike="noStrike" baseline="0" dirty="0">
                <a:latin typeface="UDShinGoPro-Light"/>
              </a:rPr>
              <a:t>）</a:t>
            </a:r>
            <a:r>
              <a:rPr lang="fr-FR" altLang="ja-JP" sz="1800" b="0" i="0" u="none" strike="noStrike" baseline="0" dirty="0">
                <a:latin typeface="UDShinGoPro-Light"/>
              </a:rPr>
              <a:t>: 2262-2272, 2021</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MAT-JP-2206407-1.0-10/2022</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5" y="5846144"/>
            <a:ext cx="7017657" cy="307777"/>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昭和大学医学部内科学 糖尿病・代謝・内分泌内科学部門 主任教授 山岸 昌一先生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666206" y="1478674"/>
            <a:ext cx="7811588"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追跡期間は</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カ月間のみであったことから、長期にわたり</a:t>
            </a: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が頻用され、血糖改善効果が維持されるか否かは不明である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参加者の試験継続率は計画時の予測より高かったが、</a:t>
            </a:r>
            <a:r>
              <a:rPr lang="en-US" altLang="ja-JP" dirty="0">
                <a:latin typeface="Meiryo UI" panose="020B0604030504040204" pitchFamily="50" charset="-128"/>
                <a:ea typeface="Meiryo UI" panose="020B0604030504040204" pitchFamily="50" charset="-128"/>
              </a:rPr>
              <a:t>COVID-19</a:t>
            </a:r>
            <a:r>
              <a:rPr lang="ja-JP" altLang="en-US" dirty="0">
                <a:latin typeface="Meiryo UI" panose="020B0604030504040204" pitchFamily="50" charset="-128"/>
                <a:ea typeface="Meiryo UI" panose="020B0604030504040204" pitchFamily="50" charset="-128"/>
              </a:rPr>
              <a:t>のパンデミックにより</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カ月後の受診を遠隔で完了する必要があった。そのため、一部の患者では</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カ月後の</a:t>
            </a:r>
            <a:r>
              <a:rPr lang="en-US" altLang="ja-JP" dirty="0">
                <a:latin typeface="Meiryo UI" panose="020B0604030504040204" pitchFamily="50" charset="-128"/>
                <a:ea typeface="Meiryo UI" panose="020B0604030504040204" pitchFamily="50" charset="-128"/>
              </a:rPr>
              <a:t>HbA1c</a:t>
            </a:r>
            <a:r>
              <a:rPr lang="ja-JP" altLang="en-US" dirty="0">
                <a:latin typeface="Meiryo UI" panose="020B0604030504040204" pitchFamily="50" charset="-128"/>
                <a:ea typeface="Meiryo UI" panose="020B0604030504040204" pitchFamily="50" charset="-128"/>
              </a:rPr>
              <a:t>や</a:t>
            </a:r>
            <a:r>
              <a:rPr lang="en-US" altLang="ja-JP" dirty="0">
                <a:latin typeface="Meiryo UI" panose="020B0604030504040204" pitchFamily="50" charset="-128"/>
                <a:ea typeface="Meiryo UI" panose="020B0604030504040204" pitchFamily="50" charset="-128"/>
              </a:rPr>
              <a:t>CGM</a:t>
            </a:r>
            <a:r>
              <a:rPr lang="ja-JP" altLang="en-US" dirty="0">
                <a:latin typeface="Meiryo UI" panose="020B0604030504040204" pitchFamily="50" charset="-128"/>
                <a:ea typeface="Meiryo UI" panose="020B0604030504040204" pitchFamily="50" charset="-128"/>
              </a:rPr>
              <a:t>データが得られなかった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参加者は通常よりも診療スタッフと接触する機会が多かったため、今回の知見の日常診療への一般化するには限界がある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SMBG</a:t>
            </a:r>
            <a:r>
              <a:rPr lang="ja-JP" altLang="en-US" dirty="0">
                <a:latin typeface="Meiryo UI" panose="020B0604030504040204" pitchFamily="50" charset="-128"/>
                <a:ea typeface="Meiryo UI" panose="020B0604030504040204" pitchFamily="50" charset="-128"/>
              </a:rPr>
              <a:t>に対する</a:t>
            </a: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の有用性が示された一方、</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カ月後の</a:t>
            </a:r>
            <a:r>
              <a:rPr lang="en-US" altLang="ja-JP" dirty="0">
                <a:latin typeface="Meiryo UI" panose="020B0604030504040204" pitchFamily="50" charset="-128"/>
                <a:ea typeface="Meiryo UI" panose="020B0604030504040204" pitchFamily="50" charset="-128"/>
              </a:rPr>
              <a:t>HbA1c</a:t>
            </a:r>
            <a:r>
              <a:rPr lang="ja-JP" altLang="en-US" dirty="0">
                <a:latin typeface="Meiryo UI" panose="020B0604030504040204" pitchFamily="50" charset="-128"/>
                <a:ea typeface="Meiryo UI" panose="020B0604030504040204" pitchFamily="50" charset="-128"/>
              </a:rPr>
              <a:t>が</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を超えていた患者は</a:t>
            </a: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群の約</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割を占めていたことから、より積極的な薬物療法のアプローチが有用であった可能性が示唆された</a:t>
            </a:r>
          </a:p>
        </p:txBody>
      </p:sp>
      <p:sp>
        <p:nvSpPr>
          <p:cNvPr id="2" name="テキスト ボックス 1">
            <a:extLst>
              <a:ext uri="{FF2B5EF4-FFF2-40B4-BE49-F238E27FC236}">
                <a16:creationId xmlns:a16="http://schemas.microsoft.com/office/drawing/2014/main" id="{EA9DFBBE-BE79-2CB1-1691-14990E38ED63}"/>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2433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213865" y="4093427"/>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213863" y="1246801"/>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345306" y="1137272"/>
            <a:ext cx="7412288" cy="1200329"/>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リアルタイム持続皮下グルコース測定</a:t>
            </a:r>
            <a:r>
              <a:rPr lang="en-US" altLang="ja-JP" i="0" u="none" strike="noStrike" baseline="0" dirty="0">
                <a:latin typeface="Meiryo UI" panose="020B0604030504040204" pitchFamily="50" charset="-128"/>
                <a:ea typeface="Meiryo UI" panose="020B0604030504040204" pitchFamily="50" charset="-128"/>
              </a:rPr>
              <a:t>(</a:t>
            </a:r>
            <a:r>
              <a:rPr lang="en-US" altLang="ja-JP" i="0" u="none" strike="noStrike" baseline="0" dirty="0" err="1">
                <a:latin typeface="Meiryo UI" panose="020B0604030504040204" pitchFamily="50" charset="-128"/>
                <a:ea typeface="Meiryo UI" panose="020B0604030504040204" pitchFamily="50" charset="-128"/>
              </a:rPr>
              <a:t>rtCGM</a:t>
            </a:r>
            <a:r>
              <a:rPr lang="en-US" altLang="ja-JP"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は、これまでに強化インスリン療法実施中の</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型糖尿病患者に対する有効性が示されているが</a:t>
            </a:r>
            <a:r>
              <a:rPr lang="en-US" altLang="ja-JP" i="0" u="none" strike="noStrike" baseline="30000" dirty="0">
                <a:latin typeface="Meiryo UI" panose="020B0604030504040204" pitchFamily="50" charset="-128"/>
                <a:ea typeface="Meiryo UI" panose="020B0604030504040204" pitchFamily="50" charset="-128"/>
              </a:rPr>
              <a:t>1</a:t>
            </a:r>
            <a:r>
              <a:rPr lang="ja-JP" altLang="en-US" i="0" u="none" strike="noStrike" baseline="30000"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、基礎インスリン製剤単独または基礎インスリン製剤と追加インスリン製剤を除く他の糖尿病治療薬との併用による治療を受けている患者に対する使用は十分に検討されていない。</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345304" y="3964578"/>
            <a:ext cx="7412289" cy="2031325"/>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米国のプライマリケア施設で持効型インスリン製剤または中間型インスリン製剤による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回皮下投与のインスリン療法を</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カ月以上受けている</a:t>
            </a:r>
            <a:r>
              <a:rPr lang="en-US" altLang="ja-JP" b="0" i="0" u="none" strike="noStrike" baseline="0" dirty="0">
                <a:latin typeface="Meiryo UI" panose="020B0604030504040204" pitchFamily="50" charset="-128"/>
                <a:ea typeface="Meiryo UI" panose="020B0604030504040204" pitchFamily="50" charset="-128"/>
              </a:rPr>
              <a:t>30</a:t>
            </a:r>
            <a:r>
              <a:rPr lang="ja-JP" altLang="en-US" b="0" i="0" u="none" strike="noStrike" baseline="0" dirty="0">
                <a:latin typeface="Meiryo UI" panose="020B0604030504040204" pitchFamily="50" charset="-128"/>
                <a:ea typeface="Meiryo UI" panose="020B0604030504040204" pitchFamily="50" charset="-128"/>
              </a:rPr>
              <a:t>歳以上の血糖コントロール不良</a:t>
            </a:r>
            <a:r>
              <a:rPr lang="en-US" altLang="ja-JP" b="0" i="0" u="none" strike="noStrike" baseline="0" dirty="0">
                <a:latin typeface="Meiryo UI" panose="020B0604030504040204" pitchFamily="50" charset="-128"/>
                <a:ea typeface="Meiryo UI" panose="020B0604030504040204" pitchFamily="50" charset="-128"/>
              </a:rPr>
              <a:t>(HbA1c7.8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11.5%</a:t>
            </a:r>
            <a:r>
              <a:rPr lang="ja-JP" altLang="en-US" b="0" i="0" u="none" strike="noStrike" baseline="30000"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型糖尿病患者で、自己申告による自己血糖測定</a:t>
            </a:r>
            <a:r>
              <a:rPr lang="en-US" altLang="ja-JP" b="0" i="0" u="none" strike="noStrike" baseline="0" dirty="0">
                <a:latin typeface="Meiryo UI" panose="020B0604030504040204" pitchFamily="50" charset="-128"/>
                <a:ea typeface="Meiryo UI" panose="020B0604030504040204" pitchFamily="50" charset="-128"/>
              </a:rPr>
              <a:t>(SMBG</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回数が平均週</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回以上、かつ</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デバイスと互換性のあるスマートフォンが入手可能であった</a:t>
            </a:r>
            <a:r>
              <a:rPr lang="en-US" altLang="ja-JP" b="0" i="0" u="none" strike="noStrike" baseline="0" dirty="0">
                <a:latin typeface="Meiryo UI" panose="020B0604030504040204" pitchFamily="50" charset="-128"/>
                <a:ea typeface="Meiryo UI" panose="020B0604030504040204" pitchFamily="50" charset="-128"/>
              </a:rPr>
              <a:t>175</a:t>
            </a:r>
            <a:r>
              <a:rPr lang="ja-JP" altLang="en-US" b="0" i="0" u="none" strike="noStrike" baseline="0" dirty="0">
                <a:latin typeface="Meiryo UI" panose="020B0604030504040204" pitchFamily="50" charset="-128"/>
                <a:ea typeface="Meiryo UI" panose="020B0604030504040204" pitchFamily="50" charset="-128"/>
              </a:rPr>
              <a:t>例をランダム化の対象とした。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治療レジメンが</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カ月以上安定していた場合は、基礎インスリン製剤と追加インスリン製剤を除く他の糖尿病治療薬との併用の有無は問わなかった。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012A4F03-50AA-95E7-B231-FEE1CCF8F402}"/>
              </a:ext>
            </a:extLst>
          </p:cNvPr>
          <p:cNvSpPr txBox="1"/>
          <p:nvPr/>
        </p:nvSpPr>
        <p:spPr>
          <a:xfrm>
            <a:off x="3927566" y="2429507"/>
            <a:ext cx="4830027" cy="276999"/>
          </a:xfrm>
          <a:prstGeom prst="rect">
            <a:avLst/>
          </a:prstGeom>
          <a:noFill/>
        </p:spPr>
        <p:txBody>
          <a:bodyPr wrap="square" anchor="b">
            <a:spAutoFit/>
          </a:bodyPr>
          <a:lstStyle/>
          <a:p>
            <a:r>
              <a:rPr lang="es-ES" altLang="ja-JP" baseline="30000" dirty="0">
                <a:latin typeface="Meiryo UI" panose="020B0604030504040204" pitchFamily="50" charset="-128"/>
                <a:ea typeface="Meiryo UI" panose="020B0604030504040204" pitchFamily="50" charset="-128"/>
              </a:rPr>
              <a:t>1</a:t>
            </a:r>
            <a:r>
              <a:rPr lang="en-US" altLang="ja-JP" baseline="30000" dirty="0">
                <a:latin typeface="Meiryo UI" panose="020B0604030504040204" pitchFamily="50" charset="-128"/>
                <a:ea typeface="Meiryo UI" panose="020B0604030504040204" pitchFamily="50" charset="-128"/>
              </a:rPr>
              <a:t>)</a:t>
            </a:r>
            <a:r>
              <a:rPr lang="ja-JP" altLang="en-US" baseline="30000" dirty="0">
                <a:latin typeface="Meiryo UI" panose="020B0604030504040204" pitchFamily="50" charset="-128"/>
                <a:ea typeface="Meiryo UI" panose="020B0604030504040204" pitchFamily="50" charset="-128"/>
              </a:rPr>
              <a:t>　</a:t>
            </a:r>
            <a:r>
              <a:rPr lang="en-US" altLang="ja-JP" baseline="30000" dirty="0">
                <a:latin typeface="Meiryo UI" panose="020B0604030504040204" pitchFamily="50" charset="-128"/>
                <a:ea typeface="Meiryo UI" panose="020B0604030504040204" pitchFamily="50" charset="-128"/>
              </a:rPr>
              <a:t>Beck RW, et al. Ann Intern Med 167</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6</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 365-374, 2017</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345305" y="3028331"/>
            <a:ext cx="7412288" cy="369332"/>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多施設共同、ランダム化、オープンラベル並行群間比較試験</a:t>
            </a:r>
            <a:endParaRPr lang="ja-JP" altLang="en-US"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3FD00930-008C-E024-447D-42DCBD63E329}"/>
              </a:ext>
            </a:extLst>
          </p:cNvPr>
          <p:cNvSpPr txBox="1"/>
          <p:nvPr/>
        </p:nvSpPr>
        <p:spPr>
          <a:xfrm>
            <a:off x="4313728" y="6096679"/>
            <a:ext cx="4443865" cy="276999"/>
          </a:xfrm>
          <a:prstGeom prst="rect">
            <a:avLst/>
          </a:prstGeom>
          <a:noFill/>
        </p:spPr>
        <p:txBody>
          <a:bodyPr wrap="square" anchor="b">
            <a:spAutoFit/>
          </a:bodyPr>
          <a:lstStyle/>
          <a:p>
            <a:r>
              <a:rPr lang="ja-JP" altLang="en-US" baseline="30000" dirty="0">
                <a:latin typeface="Meiryo UI" panose="020B0604030504040204" pitchFamily="50" charset="-128"/>
                <a:ea typeface="Meiryo UI" panose="020B0604030504040204" pitchFamily="50" charset="-128"/>
              </a:rPr>
              <a:t>＊登録促進のため試験期間中に下限値を</a:t>
            </a:r>
            <a:r>
              <a:rPr lang="en-US" altLang="ja-JP" baseline="30000" dirty="0">
                <a:latin typeface="Meiryo UI" panose="020B0604030504040204" pitchFamily="50" charset="-128"/>
                <a:ea typeface="Meiryo UI" panose="020B0604030504040204" pitchFamily="50" charset="-128"/>
              </a:rPr>
              <a:t>8.0%</a:t>
            </a:r>
            <a:r>
              <a:rPr lang="ja-JP" altLang="en-US" baseline="30000" dirty="0">
                <a:latin typeface="Meiryo UI" panose="020B0604030504040204" pitchFamily="50" charset="-128"/>
                <a:ea typeface="Meiryo UI" panose="020B0604030504040204" pitchFamily="50" charset="-128"/>
              </a:rPr>
              <a:t>から</a:t>
            </a:r>
            <a:r>
              <a:rPr lang="en-US" altLang="ja-JP" baseline="30000" dirty="0">
                <a:latin typeface="Meiryo UI" panose="020B0604030504040204" pitchFamily="50" charset="-128"/>
                <a:ea typeface="Meiryo UI" panose="020B0604030504040204" pitchFamily="50" charset="-128"/>
              </a:rPr>
              <a:t>7.8</a:t>
            </a:r>
            <a:r>
              <a:rPr lang="ja-JP" altLang="en-US" baseline="30000" dirty="0">
                <a:latin typeface="Meiryo UI" panose="020B0604030504040204" pitchFamily="50" charset="-128"/>
                <a:ea typeface="Meiryo UI" panose="020B0604030504040204" pitchFamily="50" charset="-128"/>
              </a:rPr>
              <a:t>％に変更した</a:t>
            </a:r>
            <a:endParaRPr lang="en-US" altLang="ja-JP" baseline="300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213866" y="2886735"/>
            <a:ext cx="1058213" cy="714884"/>
            <a:chOff x="286872" y="2822072"/>
            <a:chExt cx="1058213" cy="714884"/>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22072"/>
              <a:ext cx="1058213" cy="714884"/>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65679"/>
              <a:ext cx="1058213"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試験</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デザイン</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5" y="1417184"/>
            <a:ext cx="7472124" cy="4937121"/>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ランダム化前にブラインド</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を最大</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日間施行した後、対象患者を</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群または</a:t>
            </a:r>
            <a:r>
              <a:rPr lang="en-US" altLang="ja-JP" b="0" i="0" u="none" strike="noStrike" baseline="0" dirty="0">
                <a:latin typeface="Meiryo UI" panose="020B0604030504040204" pitchFamily="50" charset="-128"/>
                <a:ea typeface="Meiryo UI" panose="020B0604030504040204" pitchFamily="50" charset="-128"/>
              </a:rPr>
              <a:t>SMBG</a:t>
            </a:r>
            <a:r>
              <a:rPr lang="ja-JP" altLang="en-US" b="0" i="0" u="none" strike="noStrike" baseline="0" dirty="0">
                <a:latin typeface="Meiryo UI" panose="020B0604030504040204" pitchFamily="50" charset="-128"/>
                <a:ea typeface="Meiryo UI" panose="020B0604030504040204" pitchFamily="50" charset="-128"/>
              </a:rPr>
              <a:t>群に</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の割合でランダムに割り付けた。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両群に</a:t>
            </a:r>
            <a:r>
              <a:rPr lang="en-US" altLang="ja-JP" b="0" i="0" u="none" strike="noStrike" baseline="0" dirty="0">
                <a:latin typeface="Meiryo UI" panose="020B0604030504040204" pitchFamily="50" charset="-128"/>
                <a:ea typeface="Meiryo UI" panose="020B0604030504040204" pitchFamily="50" charset="-128"/>
              </a:rPr>
              <a:t>Bluetooth</a:t>
            </a:r>
            <a:r>
              <a:rPr lang="ja-JP" altLang="en-US" b="0" i="0" u="none" strike="noStrike" baseline="0" dirty="0">
                <a:latin typeface="Meiryo UI" panose="020B0604030504040204" pitchFamily="50" charset="-128"/>
                <a:ea typeface="Meiryo UI" panose="020B0604030504040204" pitchFamily="50" charset="-128"/>
              </a:rPr>
              <a:t>対応</a:t>
            </a:r>
            <a:r>
              <a:rPr lang="en-US" altLang="ja-JP" b="0" i="0" u="none" strike="noStrike" baseline="0" dirty="0">
                <a:latin typeface="Meiryo UI" panose="020B0604030504040204" pitchFamily="50" charset="-128"/>
                <a:ea typeface="Meiryo UI" panose="020B0604030504040204" pitchFamily="50" charset="-128"/>
              </a:rPr>
              <a:t>SMBG</a:t>
            </a:r>
            <a:r>
              <a:rPr lang="ja-JP" altLang="en-US" b="0" i="0" u="none" strike="noStrike" baseline="0" dirty="0">
                <a:latin typeface="Meiryo UI" panose="020B0604030504040204" pitchFamily="50" charset="-128"/>
                <a:ea typeface="Meiryo UI" panose="020B0604030504040204" pitchFamily="50" charset="-128"/>
              </a:rPr>
              <a:t>デバイス</a:t>
            </a:r>
            <a:r>
              <a:rPr lang="en-US" altLang="ja-JP" b="0" i="0" u="none" strike="noStrike" baseline="0" dirty="0">
                <a:latin typeface="Meiryo UI" panose="020B0604030504040204" pitchFamily="50" charset="-128"/>
                <a:ea typeface="Meiryo UI" panose="020B0604030504040204" pitchFamily="50" charset="-128"/>
              </a:rPr>
              <a:t>(OneTouch </a:t>
            </a:r>
            <a:r>
              <a:rPr lang="en-US" altLang="ja-JP" b="0" i="0" u="none" strike="noStrike" baseline="0" dirty="0" err="1">
                <a:latin typeface="Meiryo UI" panose="020B0604030504040204" pitchFamily="50" charset="-128"/>
                <a:ea typeface="Meiryo UI" panose="020B0604030504040204" pitchFamily="50" charset="-128"/>
              </a:rPr>
              <a:t>Verio</a:t>
            </a:r>
            <a:r>
              <a:rPr lang="en-US" altLang="ja-JP" b="0" i="0" u="none" strike="noStrike" baseline="0" dirty="0">
                <a:latin typeface="Meiryo UI" panose="020B0604030504040204" pitchFamily="50" charset="-128"/>
                <a:ea typeface="Meiryo UI" panose="020B0604030504040204" pitchFamily="50" charset="-128"/>
              </a:rPr>
              <a:t> Flex</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と試験紙を提供し、</a:t>
            </a:r>
            <a:r>
              <a:rPr lang="en-US" altLang="ja-JP" b="0" i="0" u="none" strike="noStrike" baseline="0" dirty="0">
                <a:latin typeface="Meiryo UI" panose="020B0604030504040204" pitchFamily="50" charset="-128"/>
                <a:ea typeface="Meiryo UI" panose="020B0604030504040204" pitchFamily="50" charset="-128"/>
              </a:rPr>
              <a:t>SMBG</a:t>
            </a:r>
            <a:r>
              <a:rPr lang="ja-JP" altLang="en-US" b="0" i="0" u="none" strike="noStrike" baseline="0" dirty="0">
                <a:latin typeface="Meiryo UI" panose="020B0604030504040204" pitchFamily="50" charset="-128"/>
                <a:ea typeface="Meiryo UI" panose="020B0604030504040204" pitchFamily="50" charset="-128"/>
              </a:rPr>
              <a:t>群では空腹時および食後の血糖値を</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回測定した。</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群では間質液中のグルコース濃度を</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分間隔で測定する</a:t>
            </a:r>
            <a:r>
              <a:rPr lang="en-US" altLang="ja-JP" b="0" i="0" u="none" strike="noStrike" baseline="0" dirty="0">
                <a:latin typeface="Meiryo UI" panose="020B0604030504040204" pitchFamily="50" charset="-128"/>
                <a:ea typeface="Meiryo UI" panose="020B0604030504040204" pitchFamily="50" charset="-128"/>
              </a:rPr>
              <a:t>Dexcom G6 Continuous Glucose Monitoring System</a:t>
            </a:r>
            <a:r>
              <a:rPr lang="ja-JP" altLang="en-US" b="0" i="0" u="none" strike="noStrike" baseline="0" dirty="0">
                <a:latin typeface="Meiryo UI" panose="020B0604030504040204" pitchFamily="50" charset="-128"/>
                <a:ea typeface="Meiryo UI" panose="020B0604030504040204" pitchFamily="50" charset="-128"/>
              </a:rPr>
              <a:t>を用いてグルコースデータを測定し、必要に応じて</a:t>
            </a:r>
            <a:r>
              <a:rPr lang="en-US" altLang="ja-JP" b="0" i="0" u="none" strike="noStrike" baseline="0" dirty="0">
                <a:latin typeface="Meiryo UI" panose="020B0604030504040204" pitchFamily="50" charset="-128"/>
                <a:ea typeface="Meiryo UI" panose="020B0604030504040204" pitchFamily="50" charset="-128"/>
              </a:rPr>
              <a:t>SMBG</a:t>
            </a:r>
            <a:r>
              <a:rPr lang="ja-JP" altLang="en-US" b="0" i="0" u="none" strike="noStrike" baseline="0" dirty="0">
                <a:latin typeface="Meiryo UI" panose="020B0604030504040204" pitchFamily="50" charset="-128"/>
                <a:ea typeface="Meiryo UI" panose="020B0604030504040204" pitchFamily="50" charset="-128"/>
              </a:rPr>
              <a:t>を実施した。高</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低グルコース値のアラート機能を試験開始時に設定し、試験中は指示に従い調整した。グルコースデータおよびセルフタイトレーションの振り返りのためのクリニック受診が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週、</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カ月、</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カ月後に、また電話による遠隔受診が２、４、６カ月後に行われた。それぞれのクリニック受診または遠隔受診の後、治験担当医はプライマリケア医にグルコースデータを送信し、診療方針を提案した。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糖尿病治療の変更は、研究センターの治験責任医師が安全性の観点から必要と判断した場合を除き、プライマリケア医によって行われた。両群ともに</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カ月後に</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を測定した。</a:t>
            </a:r>
            <a:r>
              <a:rPr lang="en-US" altLang="ja-JP" b="0" i="0" u="none" strike="noStrike" baseline="0" dirty="0">
                <a:latin typeface="Meiryo UI" panose="020B0604030504040204" pitchFamily="50" charset="-128"/>
                <a:ea typeface="Meiryo UI" panose="020B0604030504040204" pitchFamily="50" charset="-128"/>
              </a:rPr>
              <a:t>SMBG</a:t>
            </a:r>
            <a:r>
              <a:rPr lang="ja-JP" altLang="en-US" b="0" i="0" u="none" strike="noStrike" baseline="0" dirty="0">
                <a:latin typeface="Meiryo UI" panose="020B0604030504040204" pitchFamily="50" charset="-128"/>
                <a:ea typeface="Meiryo UI" panose="020B0604030504040204" pitchFamily="50" charset="-128"/>
              </a:rPr>
              <a:t>群では、</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カ月後の受診時、および</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カ月後の受診の前にブラインドの</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センサーを装着した。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499391"/>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45595" y="284541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2" name="テキスト ボックス 1">
            <a:extLst>
              <a:ext uri="{FF2B5EF4-FFF2-40B4-BE49-F238E27FC236}">
                <a16:creationId xmlns:a16="http://schemas.microsoft.com/office/drawing/2014/main" id="{1E07AF5C-2997-A165-EAF9-5DE9D7EF7054}"/>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345305" y="1155922"/>
            <a:ext cx="7546768" cy="1754326"/>
          </a:xfrm>
          <a:prstGeom prst="rect">
            <a:avLst/>
          </a:prstGeom>
          <a:noFill/>
        </p:spPr>
        <p:txBody>
          <a:bodyPr wrap="square">
            <a:spAutoFit/>
          </a:bodyPr>
          <a:lstStyle/>
          <a:p>
            <a:pPr algn="l"/>
            <a:r>
              <a:rPr lang="en-US" altLang="zh-TW" b="1" i="0" u="none" strike="noStrike" baseline="0" dirty="0">
                <a:latin typeface="Meiryo UI" panose="020B0604030504040204" pitchFamily="50" charset="-128"/>
                <a:ea typeface="Meiryo UI" panose="020B0604030504040204" pitchFamily="50" charset="-128"/>
              </a:rPr>
              <a:t>[</a:t>
            </a:r>
            <a:r>
              <a:rPr lang="zh-TW" altLang="en-US" b="1" i="0" u="none" strike="noStrike" baseline="0" dirty="0">
                <a:latin typeface="Meiryo UI" panose="020B0604030504040204" pitchFamily="50" charset="-128"/>
                <a:ea typeface="Meiryo UI" panose="020B0604030504040204" pitchFamily="50" charset="-128"/>
              </a:rPr>
              <a:t>主要評価項目</a:t>
            </a:r>
            <a:r>
              <a:rPr lang="en-US" altLang="zh-TW" b="1"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のベースラインからの変化量</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zh-TW" b="1" i="0" u="none" strike="noStrike" baseline="0" dirty="0">
                <a:latin typeface="Meiryo UI" panose="020B0604030504040204" pitchFamily="50" charset="-128"/>
                <a:ea typeface="Meiryo UI" panose="020B0604030504040204" pitchFamily="50" charset="-128"/>
              </a:rPr>
              <a:t>[</a:t>
            </a:r>
            <a:r>
              <a:rPr lang="ja-JP" altLang="en-US" b="1" i="0" u="none" strike="noStrike" baseline="0" dirty="0">
                <a:latin typeface="Meiryo UI" panose="020B0604030504040204" pitchFamily="50" charset="-128"/>
                <a:ea typeface="Meiryo UI" panose="020B0604030504040204" pitchFamily="50" charset="-128"/>
              </a:rPr>
              <a:t>主な副次</a:t>
            </a:r>
            <a:r>
              <a:rPr lang="zh-TW" altLang="en-US" b="1" i="0" u="none" strike="noStrike" baseline="0" dirty="0">
                <a:latin typeface="Meiryo UI" panose="020B0604030504040204" pitchFamily="50" charset="-128"/>
                <a:ea typeface="Meiryo UI" panose="020B0604030504040204" pitchFamily="50" charset="-128"/>
              </a:rPr>
              <a:t>評価項目</a:t>
            </a:r>
            <a:r>
              <a:rPr lang="en-US" altLang="zh-TW" b="1" i="0" u="none" strike="noStrike" baseline="0" dirty="0">
                <a:latin typeface="Meiryo UI" panose="020B0604030504040204" pitchFamily="50" charset="-128"/>
                <a:ea typeface="Meiryo UI" panose="020B0604030504040204" pitchFamily="50" charset="-128"/>
              </a:rPr>
              <a:t>]</a:t>
            </a:r>
            <a:r>
              <a:rPr lang="en-US" altLang="ja-JP" i="0" u="none" strike="noStrike" baseline="0" dirty="0">
                <a:latin typeface="Meiryo UI" panose="020B0604030504040204" pitchFamily="50" charset="-128"/>
                <a:ea typeface="Meiryo UI" panose="020B0604030504040204" pitchFamily="50" charset="-128"/>
              </a:rPr>
              <a:t>8</a:t>
            </a:r>
            <a:r>
              <a:rPr lang="ja-JP" altLang="en-US" i="0" u="none" strike="noStrike" baseline="0" dirty="0">
                <a:latin typeface="Meiryo UI" panose="020B0604030504040204" pitchFamily="50" charset="-128"/>
                <a:ea typeface="Meiryo UI" panose="020B0604030504040204" pitchFamily="50" charset="-128"/>
              </a:rPr>
              <a:t>カ月後の</a:t>
            </a:r>
            <a:r>
              <a:rPr lang="en-US" altLang="ja-JP" i="0" u="none" strike="noStrike" baseline="0" dirty="0">
                <a:latin typeface="Meiryo UI" panose="020B0604030504040204" pitchFamily="50" charset="-128"/>
                <a:ea typeface="Meiryo UI" panose="020B0604030504040204" pitchFamily="50" charset="-128"/>
              </a:rPr>
              <a:t>Time in Range</a:t>
            </a:r>
            <a:r>
              <a:rPr lang="en-US" altLang="ja-JP"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グルコース値</a:t>
            </a:r>
            <a:r>
              <a:rPr lang="en-US" altLang="ja-JP" i="0" u="none" strike="noStrike" baseline="0" dirty="0">
                <a:latin typeface="Meiryo UI" panose="020B0604030504040204" pitchFamily="50" charset="-128"/>
                <a:ea typeface="Meiryo UI" panose="020B0604030504040204" pitchFamily="50" charset="-128"/>
              </a:rPr>
              <a:t>70</a:t>
            </a:r>
            <a:r>
              <a:rPr lang="ja-JP" altLang="en-US" i="0" u="none" strike="noStrike" baseline="0" dirty="0">
                <a:latin typeface="Meiryo UI" panose="020B0604030504040204" pitchFamily="50" charset="-128"/>
                <a:ea typeface="Meiryo UI" panose="020B0604030504040204" pitchFamily="50" charset="-128"/>
              </a:rPr>
              <a:t>～</a:t>
            </a:r>
            <a:r>
              <a:rPr lang="en-US" altLang="ja-JP" i="0" u="none" strike="noStrike" baseline="0" dirty="0">
                <a:latin typeface="Meiryo UI" panose="020B0604030504040204" pitchFamily="50" charset="-128"/>
                <a:ea typeface="Meiryo UI" panose="020B0604030504040204" pitchFamily="50" charset="-128"/>
              </a:rPr>
              <a:t>180mg/dL</a:t>
            </a:r>
            <a:r>
              <a:rPr lang="en-US" altLang="ja-JP"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、グルコース値＞</a:t>
            </a:r>
            <a:r>
              <a:rPr lang="en-US" altLang="ja-JP" i="0" u="none" strike="noStrike" baseline="0" dirty="0">
                <a:latin typeface="Meiryo UI" panose="020B0604030504040204" pitchFamily="50" charset="-128"/>
                <a:ea typeface="Meiryo UI" panose="020B0604030504040204" pitchFamily="50" charset="-128"/>
              </a:rPr>
              <a:t>250mg/dL</a:t>
            </a:r>
            <a:r>
              <a:rPr lang="ja-JP" altLang="en-US" i="0" u="none" strike="noStrike" baseline="0" dirty="0">
                <a:latin typeface="Meiryo UI" panose="020B0604030504040204" pitchFamily="50" charset="-128"/>
                <a:ea typeface="Meiryo UI" panose="020B0604030504040204" pitchFamily="50" charset="-128"/>
              </a:rPr>
              <a:t>の時間割合、平均グルコース値 など</a:t>
            </a:r>
            <a:endParaRPr lang="en-US" altLang="zh-TW" i="0" u="none" strike="noStrike" baseline="0" dirty="0">
              <a:latin typeface="Meiryo UI" panose="020B0604030504040204" pitchFamily="50" charset="-128"/>
              <a:ea typeface="Meiryo UI" panose="020B0604030504040204" pitchFamily="50" charset="-128"/>
            </a:endParaRPr>
          </a:p>
          <a:p>
            <a:pPr algn="l"/>
            <a:r>
              <a:rPr lang="en-US" altLang="zh-TW" b="1" i="0" u="none" strike="noStrike" baseline="0"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有害事象</a:t>
            </a:r>
            <a:r>
              <a:rPr lang="en-US" altLang="zh-TW" b="1" i="0" u="none" strike="noStrike" baseline="0"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デバイスまたは試験に関連する全ての有害事象、重症低血糖</a:t>
            </a:r>
            <a:r>
              <a:rPr lang="en-US" altLang="ja-JP" dirty="0">
                <a:latin typeface="Meiryo UI" panose="020B0604030504040204" pitchFamily="50" charset="-128"/>
                <a:ea typeface="Meiryo UI" panose="020B0604030504040204" pitchFamily="50" charset="-128"/>
              </a:rPr>
              <a:t> </a:t>
            </a:r>
            <a:r>
              <a:rPr lang="en-US" altLang="ja-JP" i="0" u="none" strike="noStrike" baseline="0"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ブドウ糖投与や他の救命措置のために第三者による介助を要したイベント</a:t>
            </a:r>
            <a:r>
              <a:rPr lang="en-US" altLang="ja-JP" i="0" u="none" strike="noStrike" baseline="30000" dirty="0">
                <a:latin typeface="Meiryo UI" panose="020B0604030504040204" pitchFamily="50" charset="-128"/>
                <a:ea typeface="Meiryo UI" panose="020B0604030504040204" pitchFamily="50" charset="-128"/>
              </a:rPr>
              <a:t>※</a:t>
            </a:r>
            <a:r>
              <a:rPr lang="en-US" altLang="ja-JP" i="0" u="none" strike="noStrike" baseline="0"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、全ての重篤な有害事象</a:t>
            </a:r>
            <a:endParaRPr lang="ja-JP" altLang="en-US"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F5B3F2C-78F2-4C47-3954-D30E1BF6A3EA}"/>
              </a:ext>
            </a:extLst>
          </p:cNvPr>
          <p:cNvSpPr txBox="1"/>
          <p:nvPr/>
        </p:nvSpPr>
        <p:spPr>
          <a:xfrm>
            <a:off x="1345305" y="2926644"/>
            <a:ext cx="7500115" cy="3693319"/>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サンプルサイズは</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平均値の群間差を</a:t>
            </a:r>
            <a:r>
              <a:rPr lang="en-US" altLang="ja-JP" b="0" i="0" u="none" strike="noStrike" baseline="0" dirty="0">
                <a:latin typeface="Meiryo UI" panose="020B0604030504040204" pitchFamily="50" charset="-128"/>
                <a:ea typeface="Meiryo UI" panose="020B0604030504040204" pitchFamily="50" charset="-128"/>
              </a:rPr>
              <a:t>0.4</a:t>
            </a:r>
            <a:r>
              <a:rPr lang="ja-JP" altLang="en-US" b="0" i="0" u="none" strike="noStrike" baseline="0" dirty="0">
                <a:latin typeface="Meiryo UI" panose="020B0604030504040204" pitchFamily="50" charset="-128"/>
                <a:ea typeface="Meiryo UI" panose="020B0604030504040204" pitchFamily="50" charset="-128"/>
              </a:rPr>
              <a:t>％、標準偏差</a:t>
            </a:r>
            <a:r>
              <a:rPr lang="en-US" altLang="ja-JP" b="0" i="0" u="none" strike="noStrike" baseline="0" dirty="0">
                <a:latin typeface="Meiryo UI" panose="020B0604030504040204" pitchFamily="50" charset="-128"/>
                <a:ea typeface="Meiryo UI" panose="020B0604030504040204" pitchFamily="50" charset="-128"/>
              </a:rPr>
              <a:t>0.8</a:t>
            </a:r>
            <a:r>
              <a:rPr lang="ja-JP" altLang="en-US" b="0" i="0" u="none" strike="noStrike" baseline="0" dirty="0">
                <a:latin typeface="Meiryo UI" panose="020B0604030504040204" pitchFamily="50" charset="-128"/>
                <a:ea typeface="Meiryo UI" panose="020B0604030504040204" pitchFamily="50" charset="-128"/>
              </a:rPr>
              <a:t>、 両側</a:t>
            </a:r>
            <a:r>
              <a:rPr lang="en-US" altLang="ja-JP" b="0" i="0" u="none" strike="noStrike" baseline="0" dirty="0">
                <a:latin typeface="Meiryo UI" panose="020B0604030504040204" pitchFamily="50" charset="-128"/>
                <a:ea typeface="Meiryo UI" panose="020B0604030504040204" pitchFamily="50" charset="-128"/>
              </a:rPr>
              <a:t>α0.05</a:t>
            </a:r>
            <a:r>
              <a:rPr lang="ja-JP" altLang="en-US" b="0" i="0" u="none" strike="noStrike" baseline="0" dirty="0">
                <a:latin typeface="Meiryo UI" panose="020B0604030504040204" pitchFamily="50" charset="-128"/>
                <a:ea typeface="Meiryo UI" panose="020B0604030504040204" pitchFamily="50" charset="-128"/>
              </a:rPr>
              <a:t>と仮定し、検出力</a:t>
            </a:r>
            <a:r>
              <a:rPr lang="en-US" altLang="ja-JP" b="0" i="0" u="none" strike="noStrike" baseline="0" dirty="0">
                <a:latin typeface="Meiryo UI" panose="020B0604030504040204" pitchFamily="50" charset="-128"/>
                <a:ea typeface="Meiryo UI" panose="020B0604030504040204" pitchFamily="50" charset="-128"/>
              </a:rPr>
              <a:t>85</a:t>
            </a:r>
            <a:r>
              <a:rPr lang="ja-JP" altLang="en-US" b="0" i="0" u="none" strike="noStrike" baseline="0" dirty="0">
                <a:latin typeface="Meiryo UI" panose="020B0604030504040204" pitchFamily="50" charset="-128"/>
                <a:ea typeface="Meiryo UI" panose="020B0604030504040204" pitchFamily="50" charset="-128"/>
              </a:rPr>
              <a:t>％以上で検出するために</a:t>
            </a:r>
            <a:r>
              <a:rPr lang="en-US" altLang="ja-JP" b="0" i="0" u="none" strike="noStrike" baseline="0" dirty="0">
                <a:latin typeface="Meiryo UI" panose="020B0604030504040204" pitchFamily="50" charset="-128"/>
                <a:ea typeface="Meiryo UI" panose="020B0604030504040204" pitchFamily="50" charset="-128"/>
              </a:rPr>
              <a:t>207</a:t>
            </a:r>
            <a:r>
              <a:rPr lang="ja-JP" altLang="en-US" b="0" i="0" u="none" strike="noStrike" baseline="0" dirty="0">
                <a:latin typeface="Meiryo UI" panose="020B0604030504040204" pitchFamily="50" charset="-128"/>
                <a:ea typeface="Meiryo UI" panose="020B0604030504040204" pitchFamily="50" charset="-128"/>
              </a:rPr>
              <a:t>例が必要と算出 された。</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カ月後の受診者数は</a:t>
            </a:r>
            <a:r>
              <a:rPr lang="en-US" altLang="ja-JP" b="0" i="0" u="none" strike="noStrike" baseline="0" dirty="0">
                <a:latin typeface="Meiryo UI" panose="020B0604030504040204" pitchFamily="50" charset="-128"/>
                <a:ea typeface="Meiryo UI" panose="020B0604030504040204" pitchFamily="50" charset="-128"/>
              </a:rPr>
              <a:t>165</a:t>
            </a:r>
            <a:r>
              <a:rPr lang="ja-JP" altLang="en-US" b="0" i="0" u="none" strike="noStrike" baseline="0" dirty="0">
                <a:latin typeface="Meiryo UI" panose="020B0604030504040204" pitchFamily="50" charset="-128"/>
                <a:ea typeface="Meiryo UI" panose="020B0604030504040204" pitchFamily="50" charset="-128"/>
              </a:rPr>
              <a:t>例と仮定した</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脱落率</a:t>
            </a:r>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主要解析である</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のベースラインからの変化量については、ベースライン時の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を固定効果とし、診療施設を変量効果とした縦断的混合効果線形モデルを用いて解析した。全ての評価項目の欠測値は直接尤度法を用いて処理した。</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に関する評価項目は日中</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午前</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時～午後</a:t>
            </a:r>
            <a:r>
              <a:rPr lang="en-US" altLang="ja-JP" b="0" i="0" u="none" strike="noStrike" baseline="0" dirty="0">
                <a:latin typeface="Meiryo UI" panose="020B0604030504040204" pitchFamily="50" charset="-128"/>
                <a:ea typeface="Meiryo UI" panose="020B0604030504040204" pitchFamily="50" charset="-128"/>
              </a:rPr>
              <a:t>11</a:t>
            </a:r>
            <a:r>
              <a:rPr lang="ja-JP" altLang="en-US" b="0" i="0" u="none" strike="noStrike" baseline="0" dirty="0">
                <a:latin typeface="Meiryo UI" panose="020B0604030504040204" pitchFamily="50" charset="-128"/>
                <a:ea typeface="Meiryo UI" panose="020B0604030504040204" pitchFamily="50" charset="-128"/>
              </a:rPr>
              <a:t>時</a:t>
            </a:r>
            <a:r>
              <a:rPr lang="en-US" altLang="ja-JP" b="0" i="0" u="none" strike="noStrike" baseline="0" dirty="0">
                <a:latin typeface="Meiryo UI" panose="020B0604030504040204" pitchFamily="50" charset="-128"/>
                <a:ea typeface="Meiryo UI" panose="020B0604030504040204" pitchFamily="50" charset="-128"/>
              </a:rPr>
              <a:t>59</a:t>
            </a:r>
            <a:r>
              <a:rPr lang="ja-JP" altLang="en-US" b="0" i="0" u="none" strike="noStrike" baseline="0" dirty="0">
                <a:latin typeface="Meiryo UI" panose="020B0604030504040204" pitchFamily="50" charset="-128"/>
                <a:ea typeface="Meiryo UI" panose="020B0604030504040204" pitchFamily="50" charset="-128"/>
              </a:rPr>
              <a:t>分</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と夜間</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午前</a:t>
            </a:r>
            <a:r>
              <a:rPr lang="en-US" altLang="ja-JP" b="0" i="0" u="none" strike="noStrike" baseline="0" dirty="0">
                <a:latin typeface="Meiryo UI" panose="020B0604030504040204" pitchFamily="50" charset="-128"/>
                <a:ea typeface="Meiryo UI" panose="020B0604030504040204" pitchFamily="50" charset="-128"/>
              </a:rPr>
              <a:t>0</a:t>
            </a:r>
            <a:r>
              <a:rPr lang="ja-JP" altLang="en-US" b="0" i="0" u="none" strike="noStrike" baseline="0" dirty="0">
                <a:latin typeface="Meiryo UI" panose="020B0604030504040204" pitchFamily="50" charset="-128"/>
                <a:ea typeface="Meiryo UI" panose="020B0604030504040204" pitchFamily="50" charset="-128"/>
              </a:rPr>
              <a:t>時～午前</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時</a:t>
            </a:r>
            <a:r>
              <a:rPr lang="en-US" altLang="ja-JP" b="0" i="0" u="none" strike="noStrike" baseline="0" dirty="0">
                <a:latin typeface="Meiryo UI" panose="020B0604030504040204" pitchFamily="50" charset="-128"/>
                <a:ea typeface="Meiryo UI" panose="020B0604030504040204" pitchFamily="50" charset="-128"/>
              </a:rPr>
              <a:t>59</a:t>
            </a:r>
            <a:r>
              <a:rPr lang="ja-JP" altLang="en-US" b="0" i="0" u="none" strike="noStrike" baseline="0" dirty="0">
                <a:latin typeface="Meiryo UI" panose="020B0604030504040204" pitchFamily="50" charset="-128"/>
                <a:ea typeface="Meiryo UI" panose="020B0604030504040204" pitchFamily="50" charset="-128"/>
              </a:rPr>
              <a:t>分</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に分けて算出した。介入効果と時間帯の交互作用を評価するため、介入</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時間帯の交互作用項を混合効果モデルに含めた。主要解析および３つの主な副次評価項目（帰無仮説族の第</a:t>
            </a:r>
            <a:r>
              <a:rPr lang="en-US" altLang="ja-JP" b="0" i="0" u="none" strike="noStrike" baseline="0" dirty="0">
                <a:latin typeface="Meiryo UI" panose="020B0604030504040204" pitchFamily="50" charset="-128"/>
                <a:ea typeface="Meiryo UI" panose="020B0604030504040204" pitchFamily="50" charset="-128"/>
              </a:rPr>
              <a:t>Ⅰ</a:t>
            </a:r>
            <a:r>
              <a:rPr lang="ja-JP" altLang="en-US" b="0" i="0" u="none" strike="noStrike" baseline="0" dirty="0">
                <a:latin typeface="Meiryo UI" panose="020B0604030504040204" pitchFamily="50" charset="-128"/>
                <a:ea typeface="Meiryo UI" panose="020B0604030504040204" pitchFamily="50" charset="-128"/>
              </a:rPr>
              <a:t>種過誤を調整するため、主要評価項目との階層の一部として事前に規定）である</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カ月後の</a:t>
            </a:r>
            <a:r>
              <a:rPr lang="en-US" altLang="ja-JP" b="0" i="0" u="none" strike="noStrike" baseline="0" dirty="0">
                <a:latin typeface="Meiryo UI" panose="020B0604030504040204" pitchFamily="50" charset="-128"/>
                <a:ea typeface="Meiryo UI" panose="020B0604030504040204" pitchFamily="50" charset="-128"/>
              </a:rPr>
              <a:t>Time in Range</a:t>
            </a:r>
            <a:r>
              <a:rPr lang="ja-JP" altLang="en-US" b="0" i="0" u="none" strike="noStrike" baseline="0" dirty="0">
                <a:latin typeface="Meiryo UI" panose="020B0604030504040204" pitchFamily="50" charset="-128"/>
                <a:ea typeface="Meiryo UI" panose="020B0604030504040204" pitchFamily="50" charset="-128"/>
              </a:rPr>
              <a:t>（グルコース値</a:t>
            </a:r>
            <a:r>
              <a:rPr lang="en-US" altLang="ja-JP" b="0" i="0" u="none" strike="noStrike" baseline="0" dirty="0">
                <a:latin typeface="Meiryo UI" panose="020B0604030504040204" pitchFamily="50" charset="-128"/>
                <a:ea typeface="Meiryo UI" panose="020B0604030504040204" pitchFamily="50" charset="-128"/>
              </a:rPr>
              <a:t>70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180mg/dL</a:t>
            </a:r>
            <a:r>
              <a:rPr lang="ja-JP" altLang="en-US" b="0" i="0" u="none" strike="noStrike" baseline="0" dirty="0">
                <a:latin typeface="Meiryo UI" panose="020B0604030504040204" pitchFamily="50" charset="-128"/>
                <a:ea typeface="Meiryo UI" panose="020B0604030504040204" pitchFamily="50" charset="-128"/>
              </a:rPr>
              <a:t>）、グルコース値＞</a:t>
            </a:r>
            <a:r>
              <a:rPr lang="en-US" altLang="ja-JP" b="0" i="0" u="none" strike="noStrike" baseline="0" dirty="0">
                <a:latin typeface="Meiryo UI" panose="020B0604030504040204" pitchFamily="50" charset="-128"/>
                <a:ea typeface="Meiryo UI" panose="020B0604030504040204" pitchFamily="50" charset="-128"/>
              </a:rPr>
              <a:t>250mg/dL</a:t>
            </a:r>
            <a:r>
              <a:rPr lang="ja-JP" altLang="en-US" b="0" i="0" u="none" strike="noStrike" baseline="0" dirty="0">
                <a:latin typeface="Meiryo UI" panose="020B0604030504040204" pitchFamily="50" charset="-128"/>
                <a:ea typeface="Meiryo UI" panose="020B0604030504040204" pitchFamily="50" charset="-128"/>
              </a:rPr>
              <a:t>の時間割合、平均グルコース値の統計学的有意水準は</a:t>
            </a:r>
            <a:r>
              <a:rPr lang="en-US" altLang="ja-JP" b="0" i="0" u="none" strike="noStrike" baseline="0" dirty="0">
                <a:latin typeface="Meiryo UI" panose="020B0604030504040204" pitchFamily="50" charset="-128"/>
                <a:ea typeface="Meiryo UI" panose="020B0604030504040204" pitchFamily="50" charset="-128"/>
              </a:rPr>
              <a:t>P</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0.05</a:t>
            </a:r>
            <a:r>
              <a:rPr lang="ja-JP" altLang="en-US" b="0" i="0" u="none" strike="noStrike" baseline="0" dirty="0">
                <a:latin typeface="Meiryo UI" panose="020B0604030504040204" pitchFamily="50" charset="-128"/>
                <a:ea typeface="Meiryo UI" panose="020B0604030504040204" pitchFamily="50" charset="-128"/>
              </a:rPr>
              <a:t>と定義した。</a:t>
            </a:r>
          </a:p>
        </p:txBody>
      </p:sp>
      <p:grpSp>
        <p:nvGrpSpPr>
          <p:cNvPr id="13" name="グループ化 12">
            <a:extLst>
              <a:ext uri="{FF2B5EF4-FFF2-40B4-BE49-F238E27FC236}">
                <a16:creationId xmlns:a16="http://schemas.microsoft.com/office/drawing/2014/main" id="{C78218A3-324E-E65B-0F97-343AA7C47029}"/>
              </a:ext>
            </a:extLst>
          </p:cNvPr>
          <p:cNvGrpSpPr/>
          <p:nvPr/>
        </p:nvGrpSpPr>
        <p:grpSpPr>
          <a:xfrm>
            <a:off x="213866" y="1250367"/>
            <a:ext cx="1058213" cy="676707"/>
            <a:chOff x="536363" y="2822072"/>
            <a:chExt cx="1055217" cy="681252"/>
          </a:xfrm>
        </p:grpSpPr>
        <p:sp>
          <p:nvSpPr>
            <p:cNvPr id="14" name="四角形: 角を丸くする 13">
              <a:extLst>
                <a:ext uri="{FF2B5EF4-FFF2-40B4-BE49-F238E27FC236}">
                  <a16:creationId xmlns:a16="http://schemas.microsoft.com/office/drawing/2014/main" id="{461661BA-96FD-104B-CD1C-F53DD00A45D9}"/>
                </a:ext>
              </a:extLst>
            </p:cNvPr>
            <p:cNvSpPr/>
            <p:nvPr/>
          </p:nvSpPr>
          <p:spPr>
            <a:xfrm>
              <a:off x="536363" y="2822072"/>
              <a:ext cx="1055217" cy="681252"/>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FC6C1E2-EA1E-994B-81CE-98ABB4119918}"/>
                </a:ext>
              </a:extLst>
            </p:cNvPr>
            <p:cNvSpPr txBox="1"/>
            <p:nvPr/>
          </p:nvSpPr>
          <p:spPr>
            <a:xfrm>
              <a:off x="707407" y="2856993"/>
              <a:ext cx="713127"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評価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項目</a:t>
              </a:r>
            </a:p>
          </p:txBody>
        </p:sp>
      </p:grpSp>
      <p:grpSp>
        <p:nvGrpSpPr>
          <p:cNvPr id="17" name="グループ化 16">
            <a:extLst>
              <a:ext uri="{FF2B5EF4-FFF2-40B4-BE49-F238E27FC236}">
                <a16:creationId xmlns:a16="http://schemas.microsoft.com/office/drawing/2014/main" id="{04587B31-E044-A328-6588-E42BCD13EE17}"/>
              </a:ext>
            </a:extLst>
          </p:cNvPr>
          <p:cNvGrpSpPr/>
          <p:nvPr/>
        </p:nvGrpSpPr>
        <p:grpSpPr>
          <a:xfrm>
            <a:off x="213866" y="3035575"/>
            <a:ext cx="1058213" cy="676707"/>
            <a:chOff x="286872" y="2822072"/>
            <a:chExt cx="1263773" cy="490087"/>
          </a:xfrm>
        </p:grpSpPr>
        <p:sp>
          <p:nvSpPr>
            <p:cNvPr id="18" name="四角形: 角を丸くする 17">
              <a:extLst>
                <a:ext uri="{FF2B5EF4-FFF2-40B4-BE49-F238E27FC236}">
                  <a16:creationId xmlns:a16="http://schemas.microsoft.com/office/drawing/2014/main" id="{6678BDD5-C76D-26D4-A7A9-5DAE3F195B70}"/>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1817E35C-31A7-8E20-5874-99BB48F18145}"/>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計画</a:t>
              </a:r>
            </a:p>
          </p:txBody>
        </p:sp>
      </p:grpSp>
      <p:sp>
        <p:nvSpPr>
          <p:cNvPr id="25" name="テキスト ボックス 24">
            <a:extLst>
              <a:ext uri="{FF2B5EF4-FFF2-40B4-BE49-F238E27FC236}">
                <a16:creationId xmlns:a16="http://schemas.microsoft.com/office/drawing/2014/main" id="{57F237DF-AF91-D32F-B170-D49E07CFD9B3}"/>
              </a:ext>
            </a:extLst>
          </p:cNvPr>
          <p:cNvSpPr txBox="1"/>
          <p:nvPr/>
        </p:nvSpPr>
        <p:spPr>
          <a:xfrm>
            <a:off x="6689309" y="2665524"/>
            <a:ext cx="2156111" cy="276999"/>
          </a:xfrm>
          <a:prstGeom prst="rect">
            <a:avLst/>
          </a:prstGeom>
          <a:noFill/>
        </p:spPr>
        <p:txBody>
          <a:bodyPr wrap="square" anchor="b">
            <a:spAutoFit/>
          </a:bodyPr>
          <a:lstStyle/>
          <a:p>
            <a:r>
              <a:rPr lang="en-US" altLang="ja-JP" baseline="30000" dirty="0">
                <a:latin typeface="Meiryo UI" panose="020B0604030504040204" pitchFamily="50" charset="-128"/>
                <a:ea typeface="Meiryo UI" panose="020B0604030504040204" pitchFamily="50" charset="-128"/>
              </a:rPr>
              <a:t>※</a:t>
            </a:r>
            <a:r>
              <a:rPr lang="ja-JP" altLang="en-US" baseline="30000" dirty="0">
                <a:latin typeface="Meiryo UI" panose="020B0604030504040204" pitchFamily="50" charset="-128"/>
                <a:ea typeface="Meiryo UI" panose="020B0604030504040204" pitchFamily="50" charset="-128"/>
              </a:rPr>
              <a:t>糖尿病ケトアシドーシスを含む</a:t>
            </a:r>
            <a:endParaRPr lang="en-US" altLang="ja-JP" baseline="300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421EF2D8-252A-ECB8-DA61-A14FA8DCCC26}"/>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471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9" y="213981"/>
            <a:ext cx="326525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主な患者背景</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6" name="表 5">
            <a:extLst>
              <a:ext uri="{FF2B5EF4-FFF2-40B4-BE49-F238E27FC236}">
                <a16:creationId xmlns:a16="http://schemas.microsoft.com/office/drawing/2014/main" id="{442C0288-033E-BAB1-A306-ADD74CAF899F}"/>
              </a:ext>
            </a:extLst>
          </p:cNvPr>
          <p:cNvGraphicFramePr>
            <a:graphicFrameLocks noGrp="1"/>
          </p:cNvGraphicFramePr>
          <p:nvPr>
            <p:extLst>
              <p:ext uri="{D42A27DB-BD31-4B8C-83A1-F6EECF244321}">
                <p14:modId xmlns:p14="http://schemas.microsoft.com/office/powerpoint/2010/main" val="1811600289"/>
              </p:ext>
            </p:extLst>
          </p:nvPr>
        </p:nvGraphicFramePr>
        <p:xfrm>
          <a:off x="231484" y="1188669"/>
          <a:ext cx="4248000" cy="5330880"/>
        </p:xfrm>
        <a:graphic>
          <a:graphicData uri="http://schemas.openxmlformats.org/drawingml/2006/table">
            <a:tbl>
              <a:tblPr>
                <a:tableStyleId>{5C22544A-7EE6-4342-B048-85BDC9FD1C3A}</a:tableStyleId>
              </a:tblPr>
              <a:tblGrid>
                <a:gridCol w="2304000">
                  <a:extLst>
                    <a:ext uri="{9D8B030D-6E8A-4147-A177-3AD203B41FA5}">
                      <a16:colId xmlns:a16="http://schemas.microsoft.com/office/drawing/2014/main" val="2464340423"/>
                    </a:ext>
                  </a:extLst>
                </a:gridCol>
                <a:gridCol w="972000">
                  <a:extLst>
                    <a:ext uri="{9D8B030D-6E8A-4147-A177-3AD203B41FA5}">
                      <a16:colId xmlns:a16="http://schemas.microsoft.com/office/drawing/2014/main" val="3418342991"/>
                    </a:ext>
                  </a:extLst>
                </a:gridCol>
                <a:gridCol w="972000">
                  <a:extLst>
                    <a:ext uri="{9D8B030D-6E8A-4147-A177-3AD203B41FA5}">
                      <a16:colId xmlns:a16="http://schemas.microsoft.com/office/drawing/2014/main" val="1232177571"/>
                    </a:ext>
                  </a:extLst>
                </a:gridCol>
              </a:tblGrid>
              <a:tr h="266560">
                <a:tc rowSpan="2">
                  <a:txBody>
                    <a:bodyPr/>
                    <a:lstStyle/>
                    <a:p>
                      <a:pPr algn="l" fontAlgn="ctr"/>
                      <a:endParaRPr lang="ja-JP" altLang="en-US" sz="1200" u="none" strike="noStrike" dirty="0">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gridSpan="2">
                  <a:txBody>
                    <a:bodyPr/>
                    <a:lstStyle/>
                    <a:p>
                      <a:pPr algn="ctr" fontAlgn="t"/>
                      <a:r>
                        <a:rPr lang="en-US" sz="1200" u="none" strike="noStrike" dirty="0">
                          <a:effectLst/>
                          <a:latin typeface="Meiryo UI" panose="020B0604030504040204" pitchFamily="50" charset="-128"/>
                          <a:ea typeface="Meiryo UI" panose="020B0604030504040204" pitchFamily="50" charset="-128"/>
                        </a:rPr>
                        <a:t>n(%)</a:t>
                      </a:r>
                      <a:endParaRPr lang="en-US" sz="12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19810989"/>
                  </a:ext>
                </a:extLst>
              </a:tr>
              <a:tr h="532800">
                <a:tc vMerge="1">
                  <a:txBody>
                    <a:bodyPr/>
                    <a:lstStyle/>
                    <a:p>
                      <a:pPr algn="l" fontAlgn="ctr"/>
                      <a:r>
                        <a:rPr lang="ja-JP" altLang="en-US" sz="600" u="none" strike="noStrike">
                          <a:effectLst/>
                        </a:rPr>
                        <a:t>　</a:t>
                      </a:r>
                      <a:endParaRPr lang="ja-JP" altLang="en-US" sz="600" b="0" i="0" u="none" strike="noStrike">
                        <a:solidFill>
                          <a:srgbClr val="000000"/>
                        </a:solidFill>
                        <a:effectLst/>
                        <a:latin typeface="Times New Roman" panose="02020603050405020304" pitchFamily="18" charset="0"/>
                        <a:ea typeface="游ゴシック" panose="020B0400000000000000" pitchFamily="50" charset="-128"/>
                      </a:endParaRPr>
                    </a:p>
                  </a:txBody>
                  <a:tcPr marL="4835" marR="4835" marT="4835" marB="0" anchor="ctr"/>
                </a:tc>
                <a:tc>
                  <a:txBody>
                    <a:bodyPr/>
                    <a:lstStyle/>
                    <a:p>
                      <a:pPr algn="ctr" fontAlgn="t"/>
                      <a:r>
                        <a:rPr lang="en-US" sz="1200" b="1" u="none" strike="noStrike" dirty="0" err="1">
                          <a:solidFill>
                            <a:schemeClr val="bg1"/>
                          </a:solidFill>
                          <a:effectLst/>
                          <a:latin typeface="Meiryo UI" panose="020B0604030504040204" pitchFamily="50" charset="-128"/>
                          <a:ea typeface="Meiryo UI" panose="020B0604030504040204" pitchFamily="50" charset="-128"/>
                        </a:rPr>
                        <a:t>rtCGM</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群</a:t>
                      </a:r>
                      <a:endParaRPr lang="en-US" altLang="ja-JP" sz="1200" b="1" u="none" strike="noStrike" dirty="0">
                        <a:solidFill>
                          <a:schemeClr val="bg1"/>
                        </a:solidFill>
                        <a:effectLst/>
                        <a:latin typeface="Meiryo UI" panose="020B0604030504040204" pitchFamily="50" charset="-128"/>
                        <a:ea typeface="Meiryo UI" panose="020B0604030504040204" pitchFamily="50" charset="-128"/>
                      </a:endParaRPr>
                    </a:p>
                    <a:p>
                      <a:pPr algn="ctr" fontAlgn="t"/>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n=116)</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2990D0"/>
                    </a:solidFill>
                  </a:tcPr>
                </a:tc>
                <a:tc>
                  <a:txBody>
                    <a:bodyPr/>
                    <a:lstStyle/>
                    <a:p>
                      <a:pPr algn="ctr" fontAlgn="t"/>
                      <a:r>
                        <a:rPr lang="en-US" sz="1200" b="1" u="none" strike="noStrike" dirty="0">
                          <a:solidFill>
                            <a:schemeClr val="bg1"/>
                          </a:solidFill>
                          <a:effectLst/>
                          <a:latin typeface="Meiryo UI" panose="020B0604030504040204" pitchFamily="50" charset="-128"/>
                          <a:ea typeface="Meiryo UI" panose="020B0604030504040204" pitchFamily="50" charset="-128"/>
                        </a:rPr>
                        <a:t>SMBG</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群</a:t>
                      </a:r>
                      <a:endParaRPr lang="en-US" altLang="ja-JP" sz="1200" b="1" u="none" strike="noStrike" dirty="0">
                        <a:solidFill>
                          <a:schemeClr val="bg1"/>
                        </a:solidFill>
                        <a:effectLst/>
                        <a:latin typeface="Meiryo UI" panose="020B0604030504040204" pitchFamily="50" charset="-128"/>
                        <a:ea typeface="Meiryo UI" panose="020B0604030504040204" pitchFamily="50" charset="-128"/>
                      </a:endParaRPr>
                    </a:p>
                    <a:p>
                      <a:pPr algn="ctr" fontAlgn="t"/>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n=59)</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4BCE3"/>
                    </a:solidFill>
                  </a:tcPr>
                </a:tc>
                <a:extLst>
                  <a:ext uri="{0D108BD9-81ED-4DB2-BD59-A6C34878D82A}">
                    <a16:rowId xmlns:a16="http://schemas.microsoft.com/office/drawing/2014/main" val="3585690694"/>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年齢</a:t>
                      </a:r>
                      <a:r>
                        <a:rPr lang="en-US" altLang="ja-JP" sz="1150" b="1" u="none" strike="noStrike" dirty="0">
                          <a:effectLst/>
                          <a:latin typeface="Meiryo UI" panose="020B0604030504040204" pitchFamily="50" charset="-128"/>
                          <a:ea typeface="Meiryo UI" panose="020B0604030504040204" pitchFamily="50" charset="-128"/>
                        </a:rPr>
                        <a:t>(</a:t>
                      </a:r>
                      <a:r>
                        <a:rPr lang="ja-JP" altLang="en-US" sz="1150" b="1" u="none" strike="noStrike" dirty="0">
                          <a:effectLst/>
                          <a:latin typeface="Meiryo UI" panose="020B0604030504040204" pitchFamily="50" charset="-128"/>
                          <a:ea typeface="Meiryo UI" panose="020B0604030504040204" pitchFamily="50" charset="-128"/>
                        </a:rPr>
                        <a:t>歳</a:t>
                      </a:r>
                      <a:r>
                        <a:rPr lang="en-US" altLang="ja-JP" sz="1150" b="1" u="none" strike="noStrike" dirty="0">
                          <a:effectLst/>
                          <a:latin typeface="Meiryo UI" panose="020B0604030504040204" pitchFamily="50" charset="-128"/>
                          <a:ea typeface="Meiryo UI" panose="020B0604030504040204" pitchFamily="50" charset="-128"/>
                        </a:rPr>
                        <a:t>)</a:t>
                      </a:r>
                      <a:r>
                        <a:rPr lang="ja-JP" altLang="en-US" sz="1150" b="1" u="none" strike="noStrike" dirty="0">
                          <a:effectLst/>
                          <a:latin typeface="Meiryo UI" panose="020B0604030504040204" pitchFamily="50" charset="-128"/>
                          <a:ea typeface="Meiryo UI" panose="020B0604030504040204" pitchFamily="50" charset="-128"/>
                        </a:rPr>
                        <a:t>、平均値</a:t>
                      </a:r>
                      <a:r>
                        <a:rPr lang="en-US" altLang="ja-JP" sz="1150" b="1" u="none" strike="noStrike" dirty="0">
                          <a:effectLst/>
                          <a:latin typeface="Meiryo UI" panose="020B0604030504040204" pitchFamily="50" charset="-128"/>
                          <a:ea typeface="Meiryo UI" panose="020B0604030504040204" pitchFamily="50" charset="-128"/>
                        </a:rPr>
                        <a:t>(</a:t>
                      </a:r>
                      <a:r>
                        <a:rPr lang="en-US" sz="1150" b="1" u="none" strike="noStrike" dirty="0">
                          <a:effectLst/>
                          <a:latin typeface="Meiryo UI" panose="020B0604030504040204" pitchFamily="50" charset="-128"/>
                          <a:ea typeface="Meiryo UI" panose="020B0604030504040204" pitchFamily="50" charset="-128"/>
                        </a:rPr>
                        <a:t>SD)</a:t>
                      </a:r>
                      <a:endParaRPr 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56 (9)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59 (9)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893873597"/>
                  </a:ext>
                </a:extLst>
              </a:tr>
              <a:tr h="266560">
                <a:tc>
                  <a:txBody>
                    <a:bodyPr/>
                    <a:lstStyle/>
                    <a:p>
                      <a:pPr algn="l" fontAlgn="t"/>
                      <a:r>
                        <a:rPr lang="en-US" altLang="ja-JP" sz="1150" b="1" u="none" strike="noStrike" dirty="0">
                          <a:effectLst/>
                          <a:latin typeface="Meiryo UI" panose="020B0604030504040204" pitchFamily="50" charset="-128"/>
                          <a:ea typeface="Meiryo UI" panose="020B0604030504040204" pitchFamily="50" charset="-128"/>
                        </a:rPr>
                        <a:t>60</a:t>
                      </a:r>
                      <a:r>
                        <a:rPr lang="ja-JP" altLang="en-US" sz="1150" b="1" u="none" strike="noStrike" dirty="0">
                          <a:effectLst/>
                          <a:latin typeface="Meiryo UI" panose="020B0604030504040204" pitchFamily="50" charset="-128"/>
                          <a:ea typeface="Meiryo UI" panose="020B0604030504040204" pitchFamily="50" charset="-128"/>
                        </a:rPr>
                        <a:t>歳以上</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43 (37)</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28 (47)</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479399166"/>
                  </a:ext>
                </a:extLst>
              </a:tr>
              <a:tr h="266560">
                <a:tc gridSpan="3">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性別</a:t>
                      </a: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3619632"/>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男性</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61 (53)</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27 (46)</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636527323"/>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女性</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55 (47)</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32 (54)</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43792841"/>
                  </a:ext>
                </a:extLst>
              </a:tr>
              <a:tr h="266560">
                <a:tc>
                  <a:txBody>
                    <a:bodyPr/>
                    <a:lstStyle/>
                    <a:p>
                      <a:pPr algn="l" fontAlgn="t"/>
                      <a:r>
                        <a:rPr lang="zh-TW" altLang="en-US" sz="1150" b="1" u="none" strike="noStrike" dirty="0">
                          <a:effectLst/>
                          <a:latin typeface="Meiryo UI" panose="020B0604030504040204" pitchFamily="50" charset="-128"/>
                          <a:ea typeface="Meiryo UI" panose="020B0604030504040204" pitchFamily="50" charset="-128"/>
                        </a:rPr>
                        <a:t>糖尿病罹病期間</a:t>
                      </a:r>
                      <a:r>
                        <a:rPr lang="en-US" altLang="zh-TW" sz="1150" b="1" u="none" strike="noStrike" dirty="0">
                          <a:effectLst/>
                          <a:latin typeface="Meiryo UI" panose="020B0604030504040204" pitchFamily="50" charset="-128"/>
                          <a:ea typeface="Meiryo UI" panose="020B0604030504040204" pitchFamily="50" charset="-128"/>
                        </a:rPr>
                        <a:t>(</a:t>
                      </a:r>
                      <a:r>
                        <a:rPr lang="zh-TW" altLang="en-US" sz="1150" b="1" u="none" strike="noStrike" dirty="0">
                          <a:effectLst/>
                          <a:latin typeface="Meiryo UI" panose="020B0604030504040204" pitchFamily="50" charset="-128"/>
                          <a:ea typeface="Meiryo UI" panose="020B0604030504040204" pitchFamily="50" charset="-128"/>
                        </a:rPr>
                        <a:t>年</a:t>
                      </a:r>
                      <a:r>
                        <a:rPr lang="en-US" altLang="zh-TW" sz="1150" b="1" u="none" strike="noStrike" dirty="0">
                          <a:effectLst/>
                          <a:latin typeface="Meiryo UI" panose="020B0604030504040204" pitchFamily="50" charset="-128"/>
                          <a:ea typeface="Meiryo UI" panose="020B0604030504040204" pitchFamily="50" charset="-128"/>
                        </a:rPr>
                        <a:t>)</a:t>
                      </a:r>
                      <a:r>
                        <a:rPr lang="zh-TW" altLang="en-US" sz="1150" b="1" u="none" strike="noStrike" dirty="0">
                          <a:effectLst/>
                          <a:latin typeface="Meiryo UI" panose="020B0604030504040204" pitchFamily="50" charset="-128"/>
                          <a:ea typeface="Meiryo UI" panose="020B0604030504040204" pitchFamily="50" charset="-128"/>
                        </a:rPr>
                        <a:t>、平均値</a:t>
                      </a:r>
                      <a:r>
                        <a:rPr lang="en-US" altLang="zh-TW" sz="1150" b="1" u="none" strike="noStrike" dirty="0">
                          <a:effectLst/>
                          <a:latin typeface="Meiryo UI" panose="020B0604030504040204" pitchFamily="50" charset="-128"/>
                          <a:ea typeface="Meiryo UI" panose="020B0604030504040204" pitchFamily="50" charset="-128"/>
                        </a:rPr>
                        <a:t>(SD)</a:t>
                      </a:r>
                      <a:endParaRPr lang="en-US" altLang="zh-TW"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14 (9)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15 (10)</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856073468"/>
                  </a:ext>
                </a:extLst>
              </a:tr>
              <a:tr h="266560">
                <a:tc gridSpan="3">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自己申告による</a:t>
                      </a:r>
                      <a:r>
                        <a:rPr lang="en-US" altLang="ja-JP" sz="1150" b="1" u="none" strike="noStrike" dirty="0">
                          <a:effectLst/>
                          <a:latin typeface="Meiryo UI" panose="020B0604030504040204" pitchFamily="50" charset="-128"/>
                          <a:ea typeface="Meiryo UI" panose="020B0604030504040204" pitchFamily="50" charset="-128"/>
                        </a:rPr>
                        <a:t>1</a:t>
                      </a:r>
                      <a:r>
                        <a:rPr lang="ja-JP" altLang="en-US" sz="1150" b="1" u="none" strike="noStrike" dirty="0">
                          <a:effectLst/>
                          <a:latin typeface="Meiryo UI" panose="020B0604030504040204" pitchFamily="50" charset="-128"/>
                          <a:ea typeface="Meiryo UI" panose="020B0604030504040204" pitchFamily="50" charset="-128"/>
                        </a:rPr>
                        <a:t>日あたりの</a:t>
                      </a:r>
                      <a:r>
                        <a:rPr lang="en-US" altLang="ja-JP" sz="1150" b="1" u="none" strike="noStrike" dirty="0">
                          <a:effectLst/>
                          <a:latin typeface="Meiryo UI" panose="020B0604030504040204" pitchFamily="50" charset="-128"/>
                          <a:ea typeface="Meiryo UI" panose="020B0604030504040204" pitchFamily="50" charset="-128"/>
                        </a:rPr>
                        <a:t>SMBG</a:t>
                      </a:r>
                      <a:r>
                        <a:rPr lang="ja-JP" altLang="en-US" sz="1150" b="1" u="none" strike="noStrike" dirty="0">
                          <a:effectLst/>
                          <a:latin typeface="Meiryo UI" panose="020B0604030504040204" pitchFamily="50" charset="-128"/>
                          <a:ea typeface="Meiryo UI" panose="020B0604030504040204" pitchFamily="50" charset="-128"/>
                        </a:rPr>
                        <a:t>回数</a:t>
                      </a:r>
                      <a:endParaRPr lang="ja-JP" altLang="en-US" sz="115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1100" u="none" strike="noStrike">
                          <a:effectLst/>
                          <a:latin typeface="Meiryo UI" panose="020B0604030504040204" pitchFamily="50" charset="-128"/>
                          <a:ea typeface="Meiryo UI" panose="020B0604030504040204" pitchFamily="50" charset="-128"/>
                        </a:rPr>
                        <a:t>　</a:t>
                      </a: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4835" marT="4835" marB="0" anchor="ctr"/>
                </a:tc>
                <a:tc hMerge="1">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835" marT="483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95707269"/>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1</a:t>
                      </a:r>
                      <a:r>
                        <a:rPr lang="ja-JP" altLang="en-US" sz="1150" b="1" u="none" strike="noStrike" dirty="0">
                          <a:effectLst/>
                          <a:latin typeface="Meiryo UI" panose="020B0604030504040204" pitchFamily="50" charset="-128"/>
                          <a:ea typeface="Meiryo UI" panose="020B0604030504040204" pitchFamily="50" charset="-128"/>
                        </a:rPr>
                        <a:t>回以上</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61 (53)</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23 (39)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449947428"/>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2</a:t>
                      </a:r>
                      <a:r>
                        <a:rPr lang="ja-JP" altLang="en-US" sz="1150" b="1" u="none" strike="noStrike" dirty="0">
                          <a:effectLst/>
                          <a:latin typeface="Meiryo UI" panose="020B0604030504040204" pitchFamily="50" charset="-128"/>
                          <a:ea typeface="Meiryo UI" panose="020B0604030504040204" pitchFamily="50" charset="-128"/>
                        </a:rPr>
                        <a:t>～</a:t>
                      </a:r>
                      <a:r>
                        <a:rPr lang="en-US" altLang="ja-JP" sz="1150" b="1" u="none" strike="noStrike" dirty="0">
                          <a:effectLst/>
                          <a:latin typeface="Meiryo UI" panose="020B0604030504040204" pitchFamily="50" charset="-128"/>
                          <a:ea typeface="Meiryo UI" panose="020B0604030504040204" pitchFamily="50" charset="-128"/>
                        </a:rPr>
                        <a:t>3</a:t>
                      </a:r>
                      <a:r>
                        <a:rPr lang="ja-JP" altLang="en-US" sz="1150" b="1" u="none" strike="noStrike" dirty="0">
                          <a:effectLst/>
                          <a:latin typeface="Meiryo UI" panose="020B0604030504040204" pitchFamily="50" charset="-128"/>
                          <a:ea typeface="Meiryo UI" panose="020B0604030504040204" pitchFamily="50" charset="-128"/>
                        </a:rPr>
                        <a:t>回</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54 (47)</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36 (61)</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4000800"/>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4</a:t>
                      </a:r>
                      <a:r>
                        <a:rPr lang="ja-JP" altLang="en-US" sz="1150" b="1" u="none" strike="noStrike" dirty="0">
                          <a:effectLst/>
                          <a:latin typeface="Meiryo UI" panose="020B0604030504040204" pitchFamily="50" charset="-128"/>
                          <a:ea typeface="Meiryo UI" panose="020B0604030504040204" pitchFamily="50" charset="-128"/>
                        </a:rPr>
                        <a:t>回以上</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 (&lt;1)</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0</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473197933"/>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zh-TW" altLang="en-US" sz="1150" b="1" u="none" strike="noStrike" dirty="0">
                          <a:effectLst/>
                          <a:latin typeface="Meiryo UI" panose="020B0604030504040204" pitchFamily="50" charset="-128"/>
                          <a:ea typeface="Meiryo UI" panose="020B0604030504040204" pitchFamily="50" charset="-128"/>
                        </a:rPr>
                        <a:t>中央値</a:t>
                      </a:r>
                      <a:r>
                        <a:rPr lang="en-US" altLang="zh-TW" sz="1150" b="1" u="none" strike="noStrike" dirty="0">
                          <a:effectLst/>
                          <a:latin typeface="Meiryo UI" panose="020B0604030504040204" pitchFamily="50" charset="-128"/>
                          <a:ea typeface="Meiryo UI" panose="020B0604030504040204" pitchFamily="50" charset="-128"/>
                        </a:rPr>
                        <a:t>(</a:t>
                      </a:r>
                      <a:r>
                        <a:rPr lang="zh-TW" altLang="en-US" sz="1150" b="1" u="none" strike="noStrike" dirty="0">
                          <a:effectLst/>
                          <a:latin typeface="Meiryo UI" panose="020B0604030504040204" pitchFamily="50" charset="-128"/>
                          <a:ea typeface="Meiryo UI" panose="020B0604030504040204" pitchFamily="50" charset="-128"/>
                        </a:rPr>
                        <a:t>四分位範囲</a:t>
                      </a:r>
                      <a:r>
                        <a:rPr lang="en-US" altLang="zh-TW" sz="1150" b="1" u="none" strike="noStrike" dirty="0">
                          <a:effectLst/>
                          <a:latin typeface="Meiryo UI" panose="020B0604030504040204" pitchFamily="50" charset="-128"/>
                          <a:ea typeface="Meiryo UI" panose="020B0604030504040204" pitchFamily="50" charset="-128"/>
                        </a:rPr>
                        <a:t>)</a:t>
                      </a:r>
                      <a:endParaRPr lang="en-US" altLang="zh-TW"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 (1, 2)</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 (1, 2)</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412659681"/>
                  </a:ext>
                </a:extLst>
              </a:tr>
              <a:tr h="266560">
                <a:tc gridSpan="3">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インスリン以外の血糖降下薬</a:t>
                      </a: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3019578"/>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なし</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11 (9)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 (8)</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524741251"/>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1</a:t>
                      </a:r>
                      <a:r>
                        <a:rPr lang="ja-JP" altLang="en-US" sz="1150" b="1" u="none" strike="noStrike" dirty="0">
                          <a:effectLst/>
                          <a:latin typeface="Meiryo UI" panose="020B0604030504040204" pitchFamily="50" charset="-128"/>
                          <a:ea typeface="Meiryo UI" panose="020B0604030504040204" pitchFamily="50" charset="-128"/>
                        </a:rPr>
                        <a:t>剤</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42 (36)</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20 (34)</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579331719"/>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2</a:t>
                      </a:r>
                      <a:r>
                        <a:rPr lang="ja-JP" altLang="en-US" sz="1150" b="1" u="none" strike="noStrike" dirty="0">
                          <a:effectLst/>
                          <a:latin typeface="Meiryo UI" panose="020B0604030504040204" pitchFamily="50" charset="-128"/>
                          <a:ea typeface="Meiryo UI" panose="020B0604030504040204" pitchFamily="50" charset="-128"/>
                        </a:rPr>
                        <a:t>剤</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56 (48)</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28 (47)</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689602223"/>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3</a:t>
                      </a:r>
                      <a:r>
                        <a:rPr lang="ja-JP" altLang="en-US" sz="1150" b="1" u="none" strike="noStrike" dirty="0">
                          <a:effectLst/>
                          <a:latin typeface="Meiryo UI" panose="020B0604030504040204" pitchFamily="50" charset="-128"/>
                          <a:ea typeface="Meiryo UI" panose="020B0604030504040204" pitchFamily="50" charset="-128"/>
                        </a:rPr>
                        <a:t>剤</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6 (5)</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 (8)</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690972551"/>
                  </a:ext>
                </a:extLst>
              </a:tr>
              <a:tr h="26656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4</a:t>
                      </a:r>
                      <a:r>
                        <a:rPr lang="ja-JP" altLang="en-US" sz="1150" b="1" u="none" strike="noStrike" dirty="0">
                          <a:effectLst/>
                          <a:latin typeface="Meiryo UI" panose="020B0604030504040204" pitchFamily="50" charset="-128"/>
                          <a:ea typeface="Meiryo UI" panose="020B0604030504040204" pitchFamily="50" charset="-128"/>
                        </a:rPr>
                        <a:t>剤以上</a:t>
                      </a:r>
                      <a:endParaRPr lang="ja-JP" alt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 (&lt;1)</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 (2)</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897380105"/>
                  </a:ext>
                </a:extLst>
              </a:tr>
            </a:tbl>
          </a:graphicData>
        </a:graphic>
      </p:graphicFrame>
      <p:graphicFrame>
        <p:nvGraphicFramePr>
          <p:cNvPr id="7" name="表 6">
            <a:extLst>
              <a:ext uri="{FF2B5EF4-FFF2-40B4-BE49-F238E27FC236}">
                <a16:creationId xmlns:a16="http://schemas.microsoft.com/office/drawing/2014/main" id="{810CE3F9-F13E-16E7-B641-A22ED2266838}"/>
              </a:ext>
            </a:extLst>
          </p:cNvPr>
          <p:cNvGraphicFramePr>
            <a:graphicFrameLocks noGrp="1"/>
          </p:cNvGraphicFramePr>
          <p:nvPr>
            <p:extLst>
              <p:ext uri="{D42A27DB-BD31-4B8C-83A1-F6EECF244321}">
                <p14:modId xmlns:p14="http://schemas.microsoft.com/office/powerpoint/2010/main" val="1016104100"/>
              </p:ext>
            </p:extLst>
          </p:nvPr>
        </p:nvGraphicFramePr>
        <p:xfrm>
          <a:off x="4713748" y="1188669"/>
          <a:ext cx="4248000" cy="4795200"/>
        </p:xfrm>
        <a:graphic>
          <a:graphicData uri="http://schemas.openxmlformats.org/drawingml/2006/table">
            <a:tbl>
              <a:tblPr>
                <a:tableStyleId>{5C22544A-7EE6-4342-B048-85BDC9FD1C3A}</a:tableStyleId>
              </a:tblPr>
              <a:tblGrid>
                <a:gridCol w="2304000">
                  <a:extLst>
                    <a:ext uri="{9D8B030D-6E8A-4147-A177-3AD203B41FA5}">
                      <a16:colId xmlns:a16="http://schemas.microsoft.com/office/drawing/2014/main" val="2464340423"/>
                    </a:ext>
                  </a:extLst>
                </a:gridCol>
                <a:gridCol w="972000">
                  <a:extLst>
                    <a:ext uri="{9D8B030D-6E8A-4147-A177-3AD203B41FA5}">
                      <a16:colId xmlns:a16="http://schemas.microsoft.com/office/drawing/2014/main" val="4227493957"/>
                    </a:ext>
                  </a:extLst>
                </a:gridCol>
                <a:gridCol w="972000">
                  <a:extLst>
                    <a:ext uri="{9D8B030D-6E8A-4147-A177-3AD203B41FA5}">
                      <a16:colId xmlns:a16="http://schemas.microsoft.com/office/drawing/2014/main" val="1232177571"/>
                    </a:ext>
                  </a:extLst>
                </a:gridCol>
              </a:tblGrid>
              <a:tr h="266400">
                <a:tc rowSpan="2">
                  <a:txBody>
                    <a:bodyPr/>
                    <a:lstStyle/>
                    <a:p>
                      <a:pPr algn="l" fontAlgn="ctr"/>
                      <a:endParaRPr lang="ja-JP" altLang="en-US" sz="1200" u="none" strike="noStrike" dirty="0">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gridSpan="2">
                  <a:txBody>
                    <a:bodyPr/>
                    <a:lstStyle/>
                    <a:p>
                      <a:pPr algn="l" fontAlgn="ctr"/>
                      <a:r>
                        <a:rPr lang="en-US" sz="1200" u="none" strike="noStrike" dirty="0">
                          <a:effectLst/>
                          <a:latin typeface="Meiryo UI" panose="020B0604030504040204" pitchFamily="50" charset="-128"/>
                          <a:ea typeface="Meiryo UI" panose="020B0604030504040204" pitchFamily="50" charset="-128"/>
                        </a:rPr>
                        <a:t>n(%)</a:t>
                      </a:r>
                      <a:endParaRPr lang="ja-JP" altLang="en-US" sz="1200" u="none" strike="noStrike" dirty="0">
                        <a:effectLst/>
                        <a:latin typeface="Meiryo UI" panose="020B0604030504040204" pitchFamily="50" charset="-128"/>
                        <a:ea typeface="Meiryo UI" panose="020B0604030504040204" pitchFamily="50" charset="-128"/>
                      </a:endParaRPr>
                    </a:p>
                  </a:txBody>
                  <a:tcPr marL="3600" marR="4835" marT="4835" marB="3600" anchor="ctr" anchorCtr="1">
                    <a:lnL w="6350" cap="flat" cmpd="sng" algn="ctr">
                      <a:solidFill>
                        <a:schemeClr val="tx1"/>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8EA"/>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19810989"/>
                  </a:ext>
                </a:extLst>
              </a:tr>
              <a:tr h="532800">
                <a:tc vMerge="1">
                  <a:txBody>
                    <a:bodyPr/>
                    <a:lstStyle/>
                    <a:p>
                      <a:pPr algn="l" fontAlgn="ctr"/>
                      <a:r>
                        <a:rPr lang="ja-JP" altLang="en-US" sz="600" u="none" strike="noStrike">
                          <a:effectLst/>
                        </a:rPr>
                        <a:t>　</a:t>
                      </a:r>
                      <a:endParaRPr lang="ja-JP" altLang="en-US" sz="600" b="0" i="0" u="none" strike="noStrike">
                        <a:solidFill>
                          <a:srgbClr val="000000"/>
                        </a:solidFill>
                        <a:effectLst/>
                        <a:latin typeface="Times New Roman" panose="02020603050405020304" pitchFamily="18" charset="0"/>
                        <a:ea typeface="游ゴシック" panose="020B0400000000000000" pitchFamily="50" charset="-128"/>
                      </a:endParaRPr>
                    </a:p>
                  </a:txBody>
                  <a:tcPr marL="4835" marR="4835" marT="4835" marB="0" anchor="ctr"/>
                </a:tc>
                <a:tc>
                  <a:txBody>
                    <a:bodyPr/>
                    <a:lstStyle/>
                    <a:p>
                      <a:pPr algn="ctr" fontAlgn="t"/>
                      <a:r>
                        <a:rPr lang="en-US" sz="1200" b="1" u="none" strike="noStrike" dirty="0" err="1">
                          <a:solidFill>
                            <a:schemeClr val="bg1"/>
                          </a:solidFill>
                          <a:effectLst/>
                          <a:latin typeface="Meiryo UI" panose="020B0604030504040204" pitchFamily="50" charset="-128"/>
                          <a:ea typeface="Meiryo UI" panose="020B0604030504040204" pitchFamily="50" charset="-128"/>
                        </a:rPr>
                        <a:t>rtCGM</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群</a:t>
                      </a:r>
                      <a:endParaRPr lang="en-US" altLang="ja-JP" sz="1200" b="1" u="none" strike="noStrike" dirty="0">
                        <a:solidFill>
                          <a:schemeClr val="bg1"/>
                        </a:solidFill>
                        <a:effectLst/>
                        <a:latin typeface="Meiryo UI" panose="020B0604030504040204" pitchFamily="50" charset="-128"/>
                        <a:ea typeface="Meiryo UI" panose="020B0604030504040204" pitchFamily="50" charset="-128"/>
                      </a:endParaRPr>
                    </a:p>
                    <a:p>
                      <a:pPr algn="ctr" fontAlgn="t"/>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n=116)</a:t>
                      </a:r>
                      <a:endParaRPr kumimoji="1" lang="ja-JP" altLang="en-US" sz="1200" dirty="0"/>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2990D0"/>
                    </a:solidFill>
                  </a:tcPr>
                </a:tc>
                <a:tc>
                  <a:txBody>
                    <a:bodyPr/>
                    <a:lstStyle/>
                    <a:p>
                      <a:pPr algn="ctr" fontAlgn="t"/>
                      <a:r>
                        <a:rPr lang="en-US" sz="1200" b="1" u="none" strike="noStrike" dirty="0">
                          <a:solidFill>
                            <a:schemeClr val="bg1"/>
                          </a:solidFill>
                          <a:effectLst/>
                          <a:latin typeface="Meiryo UI" panose="020B0604030504040204" pitchFamily="50" charset="-128"/>
                          <a:ea typeface="Meiryo UI" panose="020B0604030504040204" pitchFamily="50" charset="-128"/>
                        </a:rPr>
                        <a:t>SMBG</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群</a:t>
                      </a:r>
                      <a:endParaRPr lang="en-US" altLang="ja-JP" sz="1200" b="1" u="none" strike="noStrike" dirty="0">
                        <a:solidFill>
                          <a:schemeClr val="bg1"/>
                        </a:solidFill>
                        <a:effectLst/>
                        <a:latin typeface="Meiryo UI" panose="020B0604030504040204" pitchFamily="50" charset="-128"/>
                        <a:ea typeface="Meiryo UI" panose="020B0604030504040204" pitchFamily="50" charset="-128"/>
                      </a:endParaRPr>
                    </a:p>
                    <a:p>
                      <a:pPr algn="ctr" fontAlgn="t"/>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n=59)</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4BCE3"/>
                    </a:solidFill>
                  </a:tcPr>
                </a:tc>
                <a:extLst>
                  <a:ext uri="{0D108BD9-81ED-4DB2-BD59-A6C34878D82A}">
                    <a16:rowId xmlns:a16="http://schemas.microsoft.com/office/drawing/2014/main" val="3585690694"/>
                  </a:ext>
                </a:extLst>
              </a:tr>
              <a:tr h="266400">
                <a:tc gridSpan="3">
                  <a:txBody>
                    <a:bodyPr/>
                    <a:lstStyle/>
                    <a:p>
                      <a:pPr algn="l" fontAlgn="t"/>
                      <a:r>
                        <a:rPr lang="en-US" sz="1150" b="1" u="none" strike="noStrike" dirty="0">
                          <a:effectLst/>
                          <a:latin typeface="Meiryo UI" panose="020B0604030504040204" pitchFamily="50" charset="-128"/>
                          <a:ea typeface="Meiryo UI" panose="020B0604030504040204" pitchFamily="50" charset="-128"/>
                        </a:rPr>
                        <a:t>HbA1c(%)</a:t>
                      </a:r>
                      <a:r>
                        <a:rPr lang="ja-JP" altLang="en-US" sz="1150" u="none" strike="noStrike" dirty="0">
                          <a:effectLst/>
                          <a:latin typeface="Meiryo UI" panose="020B0604030504040204" pitchFamily="50" charset="-128"/>
                          <a:ea typeface="Meiryo UI" panose="020B0604030504040204" pitchFamily="50" charset="-128"/>
                        </a:rPr>
                        <a:t>　</a:t>
                      </a:r>
                      <a:endParaRPr lang="ja-JP" altLang="en-US" sz="1150" b="0"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pPr algn="ctr" fontAlgn="t"/>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0311865"/>
                  </a:ext>
                </a:extLst>
              </a:tr>
              <a:tr h="2664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スクリーニング時点、平均値</a:t>
                      </a:r>
                      <a:r>
                        <a:rPr lang="en-US" altLang="ja-JP" sz="1150" b="1" u="none" strike="noStrike" dirty="0">
                          <a:effectLst/>
                          <a:latin typeface="Meiryo UI" panose="020B0604030504040204" pitchFamily="50" charset="-128"/>
                          <a:ea typeface="Meiryo UI" panose="020B0604030504040204" pitchFamily="50" charset="-128"/>
                        </a:rPr>
                        <a:t>(SD)</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9.2 (1.0) </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9.0 (0.9)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471356065"/>
                  </a:ext>
                </a:extLst>
              </a:tr>
              <a:tr h="5328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ランダム化時点、平均値</a:t>
                      </a:r>
                      <a:r>
                        <a:rPr lang="en-US" altLang="ja-JP" sz="1150" b="1" u="none" strike="noStrike" dirty="0">
                          <a:effectLst/>
                          <a:latin typeface="Meiryo UI" panose="020B0604030504040204" pitchFamily="50" charset="-128"/>
                          <a:ea typeface="Meiryo UI" panose="020B0604030504040204" pitchFamily="50" charset="-128"/>
                        </a:rPr>
                        <a:t>(SD)[n]</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9.1 (1.0) </a:t>
                      </a:r>
                    </a:p>
                    <a:p>
                      <a:pPr algn="ctr" fontAlgn="t"/>
                      <a:r>
                        <a:rPr lang="en-US" altLang="ja-JP" sz="1300" u="none" strike="noStrike" dirty="0">
                          <a:effectLst/>
                          <a:latin typeface="Meiryo UI" panose="020B0604030504040204" pitchFamily="50" charset="-128"/>
                          <a:ea typeface="Meiryo UI" panose="020B0604030504040204" pitchFamily="50" charset="-128"/>
                        </a:rPr>
                        <a:t>[115]</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9.0 (0.9)</a:t>
                      </a:r>
                    </a:p>
                    <a:p>
                      <a:pPr algn="ctr" fontAlgn="t"/>
                      <a:r>
                        <a:rPr lang="en-US" altLang="ja-JP" sz="1300" u="none" strike="noStrike" dirty="0">
                          <a:effectLst/>
                          <a:latin typeface="Meiryo UI" panose="020B0604030504040204" pitchFamily="50" charset="-128"/>
                          <a:ea typeface="Meiryo UI" panose="020B0604030504040204" pitchFamily="50" charset="-128"/>
                        </a:rPr>
                        <a:t>[58]</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757617912"/>
                  </a:ext>
                </a:extLst>
              </a:tr>
              <a:tr h="2664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&lt;8.5%</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31 (27) </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17 (29)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060001370"/>
                  </a:ext>
                </a:extLst>
              </a:tr>
              <a:tr h="2664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8.5%</a:t>
                      </a:r>
                      <a:r>
                        <a:rPr lang="ja-JP" altLang="en-US" sz="1150" b="1" u="none" strike="noStrike" dirty="0">
                          <a:effectLst/>
                          <a:latin typeface="Meiryo UI" panose="020B0604030504040204" pitchFamily="50" charset="-128"/>
                          <a:ea typeface="Meiryo UI" panose="020B0604030504040204" pitchFamily="50" charset="-128"/>
                        </a:rPr>
                        <a:t>～</a:t>
                      </a:r>
                      <a:r>
                        <a:rPr lang="en-US" altLang="ja-JP" sz="1150" b="1" u="none" strike="noStrike" dirty="0">
                          <a:effectLst/>
                          <a:latin typeface="Meiryo UI" panose="020B0604030504040204" pitchFamily="50" charset="-128"/>
                          <a:ea typeface="Meiryo UI" panose="020B0604030504040204" pitchFamily="50" charset="-128"/>
                        </a:rPr>
                        <a:t>&lt;10.0%</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58 (50) </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32 (55)</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109878400"/>
                  </a:ext>
                </a:extLst>
              </a:tr>
              <a:tr h="2664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a:t>
                      </a:r>
                      <a:r>
                        <a:rPr lang="en-US" altLang="ja-JP" sz="1150" b="1" u="none" strike="noStrike" dirty="0">
                          <a:effectLst/>
                          <a:latin typeface="Meiryo UI" panose="020B0604030504040204" pitchFamily="50" charset="-128"/>
                          <a:ea typeface="Meiryo UI" panose="020B0604030504040204" pitchFamily="50" charset="-128"/>
                        </a:rPr>
                        <a:t>10.0%</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26 (23) </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 (16)</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612910142"/>
                  </a:ext>
                </a:extLst>
              </a:tr>
              <a:tr h="266400">
                <a:tc gridSpan="3">
                  <a:txBody>
                    <a:bodyPr/>
                    <a:lstStyle/>
                    <a:p>
                      <a:pPr algn="l" fontAlgn="t"/>
                      <a:r>
                        <a:rPr lang="en-US" sz="1150" b="1" u="none" strike="noStrike" dirty="0">
                          <a:effectLst/>
                          <a:latin typeface="Meiryo UI" panose="020B0604030504040204" pitchFamily="50" charset="-128"/>
                          <a:ea typeface="Meiryo UI" panose="020B0604030504040204" pitchFamily="50" charset="-128"/>
                        </a:rPr>
                        <a:t>BMI</a:t>
                      </a:r>
                      <a:r>
                        <a:rPr lang="ja-JP" altLang="en-US" sz="1150" u="none" strike="noStrike" dirty="0">
                          <a:effectLst/>
                          <a:latin typeface="Meiryo UI" panose="020B0604030504040204" pitchFamily="50" charset="-128"/>
                          <a:ea typeface="Meiryo UI" panose="020B0604030504040204" pitchFamily="50" charset="-128"/>
                        </a:rPr>
                        <a:t>　</a:t>
                      </a:r>
                      <a:endParaRPr lang="ja-JP" altLang="en-US" sz="1150" b="0"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pPr algn="ctr" fontAlgn="t"/>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274300"/>
                  </a:ext>
                </a:extLst>
              </a:tr>
              <a:tr h="5328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平均値</a:t>
                      </a:r>
                      <a:r>
                        <a:rPr lang="en-US" altLang="ja-JP" sz="1150" b="1" u="none" strike="noStrike" dirty="0">
                          <a:effectLst/>
                          <a:latin typeface="Meiryo UI" panose="020B0604030504040204" pitchFamily="50" charset="-128"/>
                          <a:ea typeface="Meiryo UI" panose="020B0604030504040204" pitchFamily="50" charset="-128"/>
                        </a:rPr>
                        <a:t>(</a:t>
                      </a:r>
                      <a:r>
                        <a:rPr lang="en-US" sz="1150" b="1" u="none" strike="noStrike" dirty="0">
                          <a:effectLst/>
                          <a:latin typeface="Meiryo UI" panose="020B0604030504040204" pitchFamily="50" charset="-128"/>
                          <a:ea typeface="Meiryo UI" panose="020B0604030504040204" pitchFamily="50" charset="-128"/>
                        </a:rPr>
                        <a:t>SD)[n]</a:t>
                      </a:r>
                      <a:endParaRPr lang="en-US"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33.8 (6.7)</a:t>
                      </a:r>
                    </a:p>
                    <a:p>
                      <a:pPr algn="ctr" fontAlgn="t"/>
                      <a:r>
                        <a:rPr lang="en-US" altLang="ja-JP" sz="1300" u="none" strike="noStrike" dirty="0">
                          <a:effectLst/>
                          <a:latin typeface="Meiryo UI" panose="020B0604030504040204" pitchFamily="50" charset="-128"/>
                          <a:ea typeface="Meiryo UI" panose="020B0604030504040204" pitchFamily="50" charset="-128"/>
                        </a:rPr>
                        <a:t>[115]</a:t>
                      </a:r>
                      <a:endParaRPr lang="en-US"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33.9 (6.3)</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393071951"/>
                  </a:ext>
                </a:extLst>
              </a:tr>
              <a:tr h="2664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　重度肥満</a:t>
                      </a:r>
                      <a:r>
                        <a:rPr lang="en-US" altLang="ja-JP" sz="1150" b="1" u="none" strike="noStrike" dirty="0">
                          <a:effectLst/>
                          <a:latin typeface="Meiryo UI" panose="020B0604030504040204" pitchFamily="50" charset="-128"/>
                          <a:ea typeface="Meiryo UI" panose="020B0604030504040204" pitchFamily="50" charset="-128"/>
                        </a:rPr>
                        <a:t>(≧35)</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44 (38)</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23 (39)</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4265059759"/>
                  </a:ext>
                </a:extLst>
              </a:tr>
              <a:tr h="5328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基礎インスリン製剤</a:t>
                      </a:r>
                      <a:r>
                        <a:rPr lang="en-US" altLang="ja-JP" sz="1150" b="1" u="none" strike="noStrike" dirty="0">
                          <a:effectLst/>
                          <a:latin typeface="Meiryo UI" panose="020B0604030504040204" pitchFamily="50" charset="-128"/>
                          <a:ea typeface="Meiryo UI" panose="020B0604030504040204" pitchFamily="50" charset="-128"/>
                        </a:rPr>
                        <a:t>(U/kg/</a:t>
                      </a:r>
                      <a:r>
                        <a:rPr lang="ja-JP" altLang="en-US" sz="1150" b="1" u="none" strike="noStrike" dirty="0">
                          <a:effectLst/>
                          <a:latin typeface="Meiryo UI" panose="020B0604030504040204" pitchFamily="50" charset="-128"/>
                          <a:ea typeface="Meiryo UI" panose="020B0604030504040204" pitchFamily="50" charset="-128"/>
                        </a:rPr>
                        <a:t>日</a:t>
                      </a:r>
                      <a:r>
                        <a:rPr lang="en-US" altLang="ja-JP" sz="1150" b="1" u="none" strike="noStrike" dirty="0">
                          <a:effectLst/>
                          <a:latin typeface="Meiryo UI" panose="020B0604030504040204" pitchFamily="50" charset="-128"/>
                          <a:ea typeface="Meiryo UI" panose="020B0604030504040204" pitchFamily="50" charset="-128"/>
                        </a:rPr>
                        <a:t>)</a:t>
                      </a:r>
                      <a:r>
                        <a:rPr lang="ja-JP" altLang="en-US" sz="1150" b="1" u="none" strike="noStrike" dirty="0">
                          <a:effectLst/>
                          <a:latin typeface="Meiryo UI" panose="020B0604030504040204" pitchFamily="50" charset="-128"/>
                          <a:ea typeface="Meiryo UI" panose="020B0604030504040204" pitchFamily="50" charset="-128"/>
                        </a:rPr>
                        <a:t>、</a:t>
                      </a:r>
                      <a:endParaRPr lang="en-US" altLang="ja-JP" sz="1150" b="1" u="none" strike="noStrike" dirty="0">
                        <a:effectLst/>
                        <a:latin typeface="Meiryo UI" panose="020B0604030504040204" pitchFamily="50" charset="-128"/>
                        <a:ea typeface="Meiryo UI" panose="020B0604030504040204" pitchFamily="50" charset="-128"/>
                      </a:endParaRPr>
                    </a:p>
                    <a:p>
                      <a:pPr algn="l" fontAlgn="t"/>
                      <a:r>
                        <a:rPr lang="ja-JP" altLang="en-US" sz="1150" b="1" u="none" strike="noStrike" dirty="0">
                          <a:effectLst/>
                          <a:latin typeface="Meiryo UI" panose="020B0604030504040204" pitchFamily="50" charset="-128"/>
                          <a:ea typeface="Meiryo UI" panose="020B0604030504040204" pitchFamily="50" charset="-128"/>
                        </a:rPr>
                        <a:t>平均値</a:t>
                      </a:r>
                      <a:r>
                        <a:rPr lang="en-US" altLang="ja-JP" sz="1150" b="1" u="none" strike="noStrike" dirty="0">
                          <a:effectLst/>
                          <a:latin typeface="Meiryo UI" panose="020B0604030504040204" pitchFamily="50" charset="-128"/>
                          <a:ea typeface="Meiryo UI" panose="020B0604030504040204" pitchFamily="50" charset="-128"/>
                        </a:rPr>
                        <a:t>(SD)</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0.47 (0.26)</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0.49 (0.30)</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117370406"/>
                  </a:ext>
                </a:extLst>
              </a:tr>
              <a:tr h="532800">
                <a:tc>
                  <a:txBody>
                    <a:bodyPr/>
                    <a:lstStyle/>
                    <a:p>
                      <a:pPr algn="l" fontAlgn="t"/>
                      <a:r>
                        <a:rPr lang="ja-JP" altLang="en-US" sz="1150" b="1" u="none" strike="noStrike" dirty="0">
                          <a:effectLst/>
                          <a:latin typeface="Meiryo UI" panose="020B0604030504040204" pitchFamily="50" charset="-128"/>
                          <a:ea typeface="Meiryo UI" panose="020B0604030504040204" pitchFamily="50" charset="-128"/>
                        </a:rPr>
                        <a:t>非空腹時</a:t>
                      </a:r>
                      <a:r>
                        <a:rPr lang="en-US" altLang="ja-JP" sz="1150" b="1" u="none" strike="noStrike" dirty="0">
                          <a:effectLst/>
                          <a:latin typeface="Meiryo UI" panose="020B0604030504040204" pitchFamily="50" charset="-128"/>
                          <a:ea typeface="Meiryo UI" panose="020B0604030504040204" pitchFamily="50" charset="-128"/>
                        </a:rPr>
                        <a:t>C</a:t>
                      </a:r>
                      <a:r>
                        <a:rPr lang="ja-JP" altLang="en-US" sz="1150" b="1" u="none" strike="noStrike" dirty="0">
                          <a:effectLst/>
                          <a:latin typeface="Meiryo UI" panose="020B0604030504040204" pitchFamily="50" charset="-128"/>
                          <a:ea typeface="Meiryo UI" panose="020B0604030504040204" pitchFamily="50" charset="-128"/>
                        </a:rPr>
                        <a:t>ペプチド値</a:t>
                      </a:r>
                      <a:r>
                        <a:rPr lang="en-US" altLang="ja-JP" sz="1150" b="1" u="none" strike="noStrike" dirty="0">
                          <a:effectLst/>
                          <a:latin typeface="Meiryo UI" panose="020B0604030504040204" pitchFamily="50" charset="-128"/>
                          <a:ea typeface="Meiryo UI" panose="020B0604030504040204" pitchFamily="50" charset="-128"/>
                        </a:rPr>
                        <a:t>(ng/mL)</a:t>
                      </a:r>
                      <a:r>
                        <a:rPr lang="ja-JP" altLang="en-US" sz="1150" b="1" u="none" strike="noStrike" dirty="0">
                          <a:effectLst/>
                          <a:latin typeface="Meiryo UI" panose="020B0604030504040204" pitchFamily="50" charset="-128"/>
                          <a:ea typeface="Meiryo UI" panose="020B0604030504040204" pitchFamily="50" charset="-128"/>
                        </a:rPr>
                        <a:t>、</a:t>
                      </a:r>
                      <a:endParaRPr lang="en-US" altLang="ja-JP" sz="1150" b="1" u="none" strike="noStrike" dirty="0">
                        <a:effectLst/>
                        <a:latin typeface="Meiryo UI" panose="020B0604030504040204" pitchFamily="50" charset="-128"/>
                        <a:ea typeface="Meiryo UI" panose="020B0604030504040204" pitchFamily="50" charset="-128"/>
                      </a:endParaRPr>
                    </a:p>
                    <a:p>
                      <a:pPr algn="l" fontAlgn="t"/>
                      <a:r>
                        <a:rPr lang="ja-JP" altLang="en-US" sz="1150" b="1" u="none" strike="noStrike" dirty="0">
                          <a:effectLst/>
                          <a:latin typeface="Meiryo UI" panose="020B0604030504040204" pitchFamily="50" charset="-128"/>
                          <a:ea typeface="Meiryo UI" panose="020B0604030504040204" pitchFamily="50" charset="-128"/>
                        </a:rPr>
                        <a:t>平均値</a:t>
                      </a:r>
                      <a:r>
                        <a:rPr lang="en-US" altLang="ja-JP" sz="1150" b="1" u="none" strike="noStrike" dirty="0">
                          <a:effectLst/>
                          <a:latin typeface="Meiryo UI" panose="020B0604030504040204" pitchFamily="50" charset="-128"/>
                          <a:ea typeface="Meiryo UI" panose="020B0604030504040204" pitchFamily="50" charset="-128"/>
                        </a:rPr>
                        <a:t>(SD)</a:t>
                      </a:r>
                      <a:endParaRPr lang="en-US" altLang="ja-JP" sz="115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4835" marT="4835"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2.9 (2.2) </a:t>
                      </a:r>
                    </a:p>
                    <a:p>
                      <a:pPr algn="ctr" fontAlgn="t"/>
                      <a:r>
                        <a:rPr lang="en-US" altLang="ja-JP" sz="1300" u="none" strike="noStrike" dirty="0">
                          <a:effectLst/>
                          <a:latin typeface="Meiryo UI" panose="020B0604030504040204" pitchFamily="50" charset="-128"/>
                          <a:ea typeface="Meiryo UI" panose="020B0604030504040204" pitchFamily="50" charset="-128"/>
                        </a:rPr>
                        <a:t>[112]</a:t>
                      </a:r>
                      <a:endParaRPr lang="en-US" altLang="ja-JP" sz="1300" b="1"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3.4 (3.0)</a:t>
                      </a:r>
                    </a:p>
                    <a:p>
                      <a:pPr algn="ctr" fontAlgn="t"/>
                      <a:r>
                        <a:rPr lang="en-US" altLang="ja-JP" sz="1300" u="none" strike="noStrike" dirty="0">
                          <a:effectLst/>
                          <a:latin typeface="Meiryo UI" panose="020B0604030504040204" pitchFamily="50" charset="-128"/>
                          <a:ea typeface="Meiryo UI" panose="020B0604030504040204" pitchFamily="50" charset="-128"/>
                        </a:rPr>
                        <a:t>[51]</a:t>
                      </a:r>
                      <a:endParaRPr lang="en-US" altLang="ja-JP" sz="13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4835" marT="4835"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770202623"/>
                  </a:ext>
                </a:extLst>
              </a:tr>
            </a:tbl>
          </a:graphicData>
        </a:graphic>
      </p:graphicFrame>
      <p:sp>
        <p:nvSpPr>
          <p:cNvPr id="2" name="テキスト ボックス 1">
            <a:extLst>
              <a:ext uri="{FF2B5EF4-FFF2-40B4-BE49-F238E27FC236}">
                <a16:creationId xmlns:a16="http://schemas.microsoft.com/office/drawing/2014/main" id="{6F8FE84D-7D64-8958-D452-3C267F015C4D}"/>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グラフ 43">
            <a:extLst>
              <a:ext uri="{FF2B5EF4-FFF2-40B4-BE49-F238E27FC236}">
                <a16:creationId xmlns:a16="http://schemas.microsoft.com/office/drawing/2014/main" id="{E9B3759B-9DD9-BFBA-C08C-38837777AC45}"/>
              </a:ext>
            </a:extLst>
          </p:cNvPr>
          <p:cNvGraphicFramePr/>
          <p:nvPr>
            <p:extLst>
              <p:ext uri="{D42A27DB-BD31-4B8C-83A1-F6EECF244321}">
                <p14:modId xmlns:p14="http://schemas.microsoft.com/office/powerpoint/2010/main" val="479911235"/>
              </p:ext>
            </p:extLst>
          </p:nvPr>
        </p:nvGraphicFramePr>
        <p:xfrm>
          <a:off x="617891" y="1540666"/>
          <a:ext cx="3654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en-US" altLang="ja-JP" sz="2800" b="1" i="0" u="none" strike="noStrike" baseline="0" dirty="0">
                <a:latin typeface="Meiryo UI" panose="020B0604030504040204" pitchFamily="50" charset="-128"/>
                <a:ea typeface="Meiryo UI" panose="020B0604030504040204" pitchFamily="50" charset="-128"/>
              </a:rPr>
              <a:t>8</a:t>
            </a:r>
            <a:r>
              <a:rPr lang="ja-JP" altLang="en-US" sz="2800" b="1" i="0" u="none" strike="noStrike" baseline="0" dirty="0">
                <a:latin typeface="Meiryo UI" panose="020B0604030504040204" pitchFamily="50" charset="-128"/>
                <a:ea typeface="Meiryo UI" panose="020B0604030504040204" pitchFamily="50" charset="-128"/>
              </a:rPr>
              <a:t>カ月後の</a:t>
            </a:r>
            <a:r>
              <a:rPr lang="en-US" altLang="ja-JP" sz="2800" b="1" i="0" u="none" strike="noStrike" baseline="0" dirty="0">
                <a:latin typeface="Meiryo UI" panose="020B0604030504040204" pitchFamily="50" charset="-128"/>
                <a:ea typeface="Meiryo UI" panose="020B0604030504040204" pitchFamily="50" charset="-128"/>
              </a:rPr>
              <a:t>HbA1c</a:t>
            </a:r>
            <a:r>
              <a:rPr lang="ja-JP" altLang="en-US" sz="2800" b="1" i="0" u="none" strike="noStrike" baseline="0" dirty="0">
                <a:latin typeface="Meiryo UI" panose="020B0604030504040204" pitchFamily="50" charset="-128"/>
                <a:ea typeface="Meiryo UI" panose="020B0604030504040204" pitchFamily="50" charset="-128"/>
              </a:rPr>
              <a:t>変化量および</a:t>
            </a:r>
            <a:r>
              <a:rPr lang="en-US" altLang="ja-JP" sz="2800" b="1" i="0" u="none" strike="noStrike" baseline="0" dirty="0">
                <a:latin typeface="Meiryo UI" panose="020B0604030504040204" pitchFamily="50" charset="-128"/>
                <a:ea typeface="Meiryo UI" panose="020B0604030504040204" pitchFamily="50" charset="-128"/>
              </a:rPr>
              <a:t>CGM</a:t>
            </a:r>
            <a:r>
              <a:rPr lang="ja-JP" altLang="en-US" sz="2800" b="1" i="0" u="none" strike="noStrike" baseline="0" dirty="0">
                <a:latin typeface="Meiryo UI" panose="020B0604030504040204" pitchFamily="50" charset="-128"/>
                <a:ea typeface="Meiryo UI" panose="020B0604030504040204" pitchFamily="50" charset="-128"/>
              </a:rPr>
              <a:t>関連指標</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33" name="グラフ 32">
            <a:extLst>
              <a:ext uri="{FF2B5EF4-FFF2-40B4-BE49-F238E27FC236}">
                <a16:creationId xmlns:a16="http://schemas.microsoft.com/office/drawing/2014/main" id="{30E1BC09-4D2F-BF37-8C20-125E12C580C9}"/>
              </a:ext>
            </a:extLst>
          </p:cNvPr>
          <p:cNvGraphicFramePr/>
          <p:nvPr>
            <p:extLst>
              <p:ext uri="{D42A27DB-BD31-4B8C-83A1-F6EECF244321}">
                <p14:modId xmlns:p14="http://schemas.microsoft.com/office/powerpoint/2010/main" val="329154310"/>
              </p:ext>
            </p:extLst>
          </p:nvPr>
        </p:nvGraphicFramePr>
        <p:xfrm>
          <a:off x="4959318" y="1981592"/>
          <a:ext cx="3654000" cy="4242627"/>
        </p:xfrm>
        <a:graphic>
          <a:graphicData uri="http://schemas.openxmlformats.org/drawingml/2006/chart">
            <c:chart xmlns:c="http://schemas.openxmlformats.org/drawingml/2006/chart" xmlns:r="http://schemas.openxmlformats.org/officeDocument/2006/relationships" r:id="rId3"/>
          </a:graphicData>
        </a:graphic>
      </p:graphicFrame>
      <p:sp>
        <p:nvSpPr>
          <p:cNvPr id="34" name="テキスト ボックス 33">
            <a:extLst>
              <a:ext uri="{FF2B5EF4-FFF2-40B4-BE49-F238E27FC236}">
                <a16:creationId xmlns:a16="http://schemas.microsoft.com/office/drawing/2014/main" id="{E07362E6-0C7A-1B7F-D82A-9132F332D7BC}"/>
              </a:ext>
            </a:extLst>
          </p:cNvPr>
          <p:cNvSpPr txBox="1"/>
          <p:nvPr/>
        </p:nvSpPr>
        <p:spPr>
          <a:xfrm>
            <a:off x="5838950" y="2274942"/>
            <a:ext cx="848309"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59(25)</a:t>
            </a:r>
            <a:endParaRPr kumimoji="1" lang="ja-JP" altLang="en-US" sz="140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1C2C5EFA-1976-AEE7-490E-772058F41BE6}"/>
              </a:ext>
            </a:extLst>
          </p:cNvPr>
          <p:cNvSpPr txBox="1"/>
          <p:nvPr/>
        </p:nvSpPr>
        <p:spPr>
          <a:xfrm>
            <a:off x="7309533" y="2837393"/>
            <a:ext cx="848309"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43(26)</a:t>
            </a:r>
            <a:endParaRPr kumimoji="1" lang="ja-JP" altLang="en-US" sz="1400" b="1" dirty="0">
              <a:latin typeface="Meiryo UI" panose="020B0604030504040204" pitchFamily="50" charset="-128"/>
              <a:ea typeface="Meiryo UI" panose="020B0604030504040204" pitchFamily="50" charset="-128"/>
            </a:endParaRPr>
          </a:p>
        </p:txBody>
      </p:sp>
      <p:cxnSp>
        <p:nvCxnSpPr>
          <p:cNvPr id="36" name="コネクタ: カギ線 35">
            <a:extLst>
              <a:ext uri="{FF2B5EF4-FFF2-40B4-BE49-F238E27FC236}">
                <a16:creationId xmlns:a16="http://schemas.microsoft.com/office/drawing/2014/main" id="{374A5095-DE54-B118-535A-DB10A06C94F8}"/>
              </a:ext>
            </a:extLst>
          </p:cNvPr>
          <p:cNvCxnSpPr>
            <a:cxnSpLocks/>
            <a:stCxn id="34" idx="0"/>
            <a:endCxn id="35" idx="0"/>
          </p:cNvCxnSpPr>
          <p:nvPr/>
        </p:nvCxnSpPr>
        <p:spPr>
          <a:xfrm rot="16200000" flipH="1">
            <a:off x="6717170" y="1820876"/>
            <a:ext cx="562451" cy="1470583"/>
          </a:xfrm>
          <a:prstGeom prst="bentConnector3">
            <a:avLst>
              <a:gd name="adj1" fmla="val -5309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BBF7B5DC-98D6-C88C-C5FA-3EEC711C4BB9}"/>
              </a:ext>
            </a:extLst>
          </p:cNvPr>
          <p:cNvSpPr txBox="1"/>
          <p:nvPr/>
        </p:nvSpPr>
        <p:spPr>
          <a:xfrm>
            <a:off x="6489386" y="1361266"/>
            <a:ext cx="1010213" cy="461665"/>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15[8</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23]</a:t>
            </a:r>
          </a:p>
          <a:p>
            <a:pPr algn="ctr"/>
            <a:r>
              <a:rPr kumimoji="1" lang="en-US" altLang="ja-JP" sz="1200" b="1" dirty="0">
                <a:latin typeface="Meiryo UI" panose="020B0604030504040204" pitchFamily="50" charset="-128"/>
                <a:ea typeface="Meiryo UI" panose="020B0604030504040204" pitchFamily="50" charset="-128"/>
              </a:rPr>
              <a:t>P</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0.001</a:t>
            </a:r>
            <a:endParaRPr kumimoji="1" lang="ja-JP" altLang="en-US" sz="1200" b="1"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84849BF-A5AC-A61A-3FA9-F90DA7F5651D}"/>
              </a:ext>
            </a:extLst>
          </p:cNvPr>
          <p:cNvSpPr txBox="1"/>
          <p:nvPr/>
        </p:nvSpPr>
        <p:spPr>
          <a:xfrm>
            <a:off x="4600067" y="1361266"/>
            <a:ext cx="1239442" cy="461665"/>
          </a:xfrm>
          <a:prstGeom prst="rect">
            <a:avLst/>
          </a:prstGeom>
          <a:noFill/>
        </p:spPr>
        <p:txBody>
          <a:bodyPr wrap="none" rtlCol="0">
            <a:spAutoFit/>
          </a:bodyPr>
          <a:lstStyle/>
          <a:p>
            <a:pPr algn="ctr"/>
            <a:r>
              <a:rPr kumimoji="1" lang="ja-JP" altLang="en-US" sz="1200" dirty="0">
                <a:latin typeface="Meiryo UI" panose="020B0604030504040204" pitchFamily="50" charset="-128"/>
                <a:ea typeface="Meiryo UI" panose="020B0604030504040204" pitchFamily="50" charset="-128"/>
              </a:rPr>
              <a:t>調整済み平均差</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[95%CI]</a:t>
            </a:r>
          </a:p>
        </p:txBody>
      </p:sp>
      <p:grpSp>
        <p:nvGrpSpPr>
          <p:cNvPr id="259" name="グループ化 258">
            <a:extLst>
              <a:ext uri="{FF2B5EF4-FFF2-40B4-BE49-F238E27FC236}">
                <a16:creationId xmlns:a16="http://schemas.microsoft.com/office/drawing/2014/main" id="{60DEDCF5-F398-4CF6-06FA-1CB96FD61CCA}"/>
              </a:ext>
            </a:extLst>
          </p:cNvPr>
          <p:cNvGrpSpPr/>
          <p:nvPr/>
        </p:nvGrpSpPr>
        <p:grpSpPr>
          <a:xfrm>
            <a:off x="4901170" y="1036533"/>
            <a:ext cx="3810877" cy="307778"/>
            <a:chOff x="4962950" y="799380"/>
            <a:chExt cx="3810877" cy="307778"/>
          </a:xfrm>
        </p:grpSpPr>
        <p:sp>
          <p:nvSpPr>
            <p:cNvPr id="32" name="四角形: 角を丸くする 31">
              <a:extLst>
                <a:ext uri="{FF2B5EF4-FFF2-40B4-BE49-F238E27FC236}">
                  <a16:creationId xmlns:a16="http://schemas.microsoft.com/office/drawing/2014/main" id="{48B036D3-50CA-2E79-3082-40C73409E0F9}"/>
                </a:ext>
              </a:extLst>
            </p:cNvPr>
            <p:cNvSpPr/>
            <p:nvPr/>
          </p:nvSpPr>
          <p:spPr>
            <a:xfrm>
              <a:off x="4962950" y="807626"/>
              <a:ext cx="3810877" cy="299532"/>
            </a:xfrm>
            <a:prstGeom prst="roundRect">
              <a:avLst/>
            </a:prstGeom>
            <a:solidFill>
              <a:srgbClr val="D166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B3728F1C-6CDA-1A22-9DA3-BD042203D1C7}"/>
                </a:ext>
              </a:extLst>
            </p:cNvPr>
            <p:cNvSpPr txBox="1"/>
            <p:nvPr/>
          </p:nvSpPr>
          <p:spPr>
            <a:xfrm>
              <a:off x="5287754" y="799380"/>
              <a:ext cx="3252172" cy="307777"/>
            </a:xfrm>
            <a:prstGeom prst="rect">
              <a:avLst/>
            </a:prstGeom>
            <a:noFill/>
          </p:spPr>
          <p:txBody>
            <a:bodyPr wrap="non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Time in Range</a:t>
              </a:r>
              <a:r>
                <a:rPr kumimoji="1" lang="ja-JP" altLang="en-US" sz="1400" b="1" dirty="0">
                  <a:solidFill>
                    <a:schemeClr val="bg1"/>
                  </a:solidFill>
                  <a:latin typeface="Meiryo UI" panose="020B0604030504040204" pitchFamily="50" charset="-128"/>
                  <a:ea typeface="Meiryo UI" panose="020B0604030504040204" pitchFamily="50" charset="-128"/>
                </a:rPr>
                <a:t>（</a:t>
              </a:r>
              <a:r>
                <a:rPr kumimoji="1" lang="en-US" altLang="ja-JP" sz="1400" b="1" dirty="0">
                  <a:solidFill>
                    <a:schemeClr val="bg1"/>
                  </a:solidFill>
                  <a:latin typeface="Meiryo UI" panose="020B0604030504040204" pitchFamily="50" charset="-128"/>
                  <a:ea typeface="Meiryo UI" panose="020B0604030504040204" pitchFamily="50" charset="-128"/>
                </a:rPr>
                <a:t>70-180mg/dL</a:t>
              </a:r>
              <a:r>
                <a:rPr kumimoji="1" lang="ja-JP" altLang="en-US" sz="1400" b="1" dirty="0">
                  <a:solidFill>
                    <a:schemeClr val="bg1"/>
                  </a:solidFill>
                  <a:latin typeface="Meiryo UI" panose="020B0604030504040204" pitchFamily="50" charset="-128"/>
                  <a:ea typeface="Meiryo UI" panose="020B0604030504040204" pitchFamily="50" charset="-128"/>
                </a:rPr>
                <a:t>）</a:t>
              </a:r>
              <a:endParaRPr kumimoji="1" lang="en-US" altLang="ja-JP" sz="1400" b="1" dirty="0">
                <a:solidFill>
                  <a:schemeClr val="bg1"/>
                </a:solidFill>
                <a:latin typeface="Meiryo UI" panose="020B0604030504040204" pitchFamily="50" charset="-128"/>
                <a:ea typeface="Meiryo UI" panose="020B0604030504040204" pitchFamily="50" charset="-128"/>
              </a:endParaRPr>
            </a:p>
          </p:txBody>
        </p:sp>
      </p:grpSp>
      <p:sp>
        <p:nvSpPr>
          <p:cNvPr id="45" name="テキスト ボックス 44">
            <a:extLst>
              <a:ext uri="{FF2B5EF4-FFF2-40B4-BE49-F238E27FC236}">
                <a16:creationId xmlns:a16="http://schemas.microsoft.com/office/drawing/2014/main" id="{EAE3FD7C-0A75-3CD2-D8E9-AC695904611C}"/>
              </a:ext>
            </a:extLst>
          </p:cNvPr>
          <p:cNvSpPr txBox="1"/>
          <p:nvPr/>
        </p:nvSpPr>
        <p:spPr>
          <a:xfrm>
            <a:off x="1399668" y="5252594"/>
            <a:ext cx="1056700"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-1.1(1.5)</a:t>
            </a:r>
            <a:endParaRPr kumimoji="1" lang="ja-JP" altLang="en-US" sz="1400" b="1"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BB543551-006C-46E9-5836-FF538D60328D}"/>
              </a:ext>
            </a:extLst>
          </p:cNvPr>
          <p:cNvSpPr txBox="1"/>
          <p:nvPr/>
        </p:nvSpPr>
        <p:spPr>
          <a:xfrm>
            <a:off x="2870214" y="4232473"/>
            <a:ext cx="1056700"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-0.6(1.2)</a:t>
            </a:r>
            <a:endParaRPr kumimoji="1" lang="ja-JP" altLang="en-US" sz="1400" b="1" dirty="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AB02E8DD-2955-7127-9A84-FA2B89908551}"/>
              </a:ext>
            </a:extLst>
          </p:cNvPr>
          <p:cNvSpPr txBox="1"/>
          <p:nvPr/>
        </p:nvSpPr>
        <p:spPr>
          <a:xfrm>
            <a:off x="2068013" y="5932666"/>
            <a:ext cx="1156086" cy="646331"/>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-0.4</a:t>
            </a:r>
          </a:p>
          <a:p>
            <a:pPr algn="ctr"/>
            <a:r>
              <a:rPr kumimoji="1" lang="en-US" altLang="ja-JP" sz="1200" b="1" dirty="0">
                <a:latin typeface="Meiryo UI" panose="020B0604030504040204" pitchFamily="50" charset="-128"/>
                <a:ea typeface="Meiryo UI" panose="020B0604030504040204" pitchFamily="50" charset="-128"/>
              </a:rPr>
              <a:t>[-0.8</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-0.1]</a:t>
            </a:r>
          </a:p>
          <a:p>
            <a:pPr algn="ctr"/>
            <a:r>
              <a:rPr kumimoji="1" lang="en-US" altLang="ja-JP" sz="1200" b="1" dirty="0">
                <a:latin typeface="Meiryo UI" panose="020B0604030504040204" pitchFamily="50" charset="-128"/>
                <a:ea typeface="Meiryo UI" panose="020B0604030504040204" pitchFamily="50" charset="-128"/>
              </a:rPr>
              <a:t>P=0.02</a:t>
            </a:r>
            <a:endParaRPr kumimoji="1" lang="ja-JP" altLang="en-US" sz="1200" b="1" dirty="0">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9921AFDD-94CD-218D-DE7C-5985363467BB}"/>
              </a:ext>
            </a:extLst>
          </p:cNvPr>
          <p:cNvSpPr txBox="1"/>
          <p:nvPr/>
        </p:nvSpPr>
        <p:spPr>
          <a:xfrm>
            <a:off x="338711" y="5909413"/>
            <a:ext cx="1244251" cy="461665"/>
          </a:xfrm>
          <a:prstGeom prst="rect">
            <a:avLst/>
          </a:prstGeom>
          <a:noFill/>
        </p:spPr>
        <p:txBody>
          <a:bodyPr wrap="none" rtlCol="0">
            <a:spAutoFit/>
          </a:bodyPr>
          <a:lstStyle/>
          <a:p>
            <a:pPr algn="ctr"/>
            <a:r>
              <a:rPr kumimoji="1" lang="ja-JP" altLang="en-US" sz="1200" dirty="0">
                <a:latin typeface="Meiryo UI" panose="020B0604030504040204" pitchFamily="50" charset="-128"/>
                <a:ea typeface="Meiryo UI" panose="020B0604030504040204" pitchFamily="50" charset="-128"/>
              </a:rPr>
              <a:t>調整済み平均差</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[95%CI]</a:t>
            </a:r>
          </a:p>
        </p:txBody>
      </p:sp>
      <p:sp>
        <p:nvSpPr>
          <p:cNvPr id="50" name="テキスト ボックス 49">
            <a:extLst>
              <a:ext uri="{FF2B5EF4-FFF2-40B4-BE49-F238E27FC236}">
                <a16:creationId xmlns:a16="http://schemas.microsoft.com/office/drawing/2014/main" id="{0B17A8A6-70F4-94F9-7E87-011B4FF5773B}"/>
              </a:ext>
            </a:extLst>
          </p:cNvPr>
          <p:cNvSpPr txBox="1"/>
          <p:nvPr/>
        </p:nvSpPr>
        <p:spPr>
          <a:xfrm>
            <a:off x="1540434" y="1755834"/>
            <a:ext cx="774572"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(n=105)</a:t>
            </a:r>
            <a:endParaRPr kumimoji="1" lang="ja-JP" altLang="en-US" sz="11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1DDB53A2-EC4A-DB7B-DDE0-0A66C92BE2DC}"/>
              </a:ext>
            </a:extLst>
          </p:cNvPr>
          <p:cNvSpPr txBox="1"/>
          <p:nvPr/>
        </p:nvSpPr>
        <p:spPr>
          <a:xfrm>
            <a:off x="3055362" y="1755834"/>
            <a:ext cx="686406"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(n=51)</a:t>
            </a:r>
            <a:endParaRPr kumimoji="1" lang="ja-JP" altLang="en-US" sz="1100" dirty="0">
              <a:latin typeface="Meiryo UI" panose="020B0604030504040204" pitchFamily="50" charset="-128"/>
              <a:ea typeface="Meiryo UI" panose="020B0604030504040204" pitchFamily="50" charset="-128"/>
            </a:endParaRPr>
          </a:p>
        </p:txBody>
      </p:sp>
      <p:grpSp>
        <p:nvGrpSpPr>
          <p:cNvPr id="258" name="グループ化 257">
            <a:extLst>
              <a:ext uri="{FF2B5EF4-FFF2-40B4-BE49-F238E27FC236}">
                <a16:creationId xmlns:a16="http://schemas.microsoft.com/office/drawing/2014/main" id="{F6AEA8AE-77DB-DAE6-6BA1-FB53ACAFA50B}"/>
              </a:ext>
            </a:extLst>
          </p:cNvPr>
          <p:cNvGrpSpPr/>
          <p:nvPr/>
        </p:nvGrpSpPr>
        <p:grpSpPr>
          <a:xfrm>
            <a:off x="414535" y="1042727"/>
            <a:ext cx="4095994" cy="307777"/>
            <a:chOff x="489551" y="808089"/>
            <a:chExt cx="4095994" cy="307777"/>
          </a:xfrm>
        </p:grpSpPr>
        <p:sp>
          <p:nvSpPr>
            <p:cNvPr id="52" name="四角形: 角を丸くする 51">
              <a:extLst>
                <a:ext uri="{FF2B5EF4-FFF2-40B4-BE49-F238E27FC236}">
                  <a16:creationId xmlns:a16="http://schemas.microsoft.com/office/drawing/2014/main" id="{0A348F05-D4DA-4078-7686-F14542F55E22}"/>
                </a:ext>
              </a:extLst>
            </p:cNvPr>
            <p:cNvSpPr/>
            <p:nvPr/>
          </p:nvSpPr>
          <p:spPr>
            <a:xfrm>
              <a:off x="506969" y="811835"/>
              <a:ext cx="4065031" cy="304031"/>
            </a:xfrm>
            <a:prstGeom prst="roundRect">
              <a:avLst/>
            </a:prstGeom>
            <a:solidFill>
              <a:srgbClr val="D166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4B3BF655-A098-785C-566F-B28DAEA2B945}"/>
                </a:ext>
              </a:extLst>
            </p:cNvPr>
            <p:cNvSpPr txBox="1"/>
            <p:nvPr/>
          </p:nvSpPr>
          <p:spPr>
            <a:xfrm>
              <a:off x="489551" y="808089"/>
              <a:ext cx="4095994" cy="307777"/>
            </a:xfrm>
            <a:prstGeom prst="rect">
              <a:avLst/>
            </a:prstGeom>
            <a:noFill/>
          </p:spPr>
          <p:txBody>
            <a:bodyPr wrap="non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HbA1c</a:t>
              </a:r>
              <a:r>
                <a:rPr kumimoji="1" lang="ja-JP" altLang="en-US" sz="1400" b="1" dirty="0">
                  <a:solidFill>
                    <a:schemeClr val="bg1"/>
                  </a:solidFill>
                  <a:latin typeface="Meiryo UI" panose="020B0604030504040204" pitchFamily="50" charset="-128"/>
                  <a:ea typeface="Meiryo UI" panose="020B0604030504040204" pitchFamily="50" charset="-128"/>
                </a:rPr>
                <a:t>のベースラインからの変化量</a:t>
              </a:r>
              <a:r>
                <a:rPr kumimoji="1" lang="en-US" altLang="ja-JP" sz="1400" b="1" dirty="0">
                  <a:solidFill>
                    <a:schemeClr val="bg1"/>
                  </a:solidFill>
                  <a:latin typeface="Meiryo UI" panose="020B0604030504040204" pitchFamily="50" charset="-128"/>
                  <a:ea typeface="Meiryo UI" panose="020B0604030504040204" pitchFamily="50" charset="-128"/>
                </a:rPr>
                <a:t>[</a:t>
              </a:r>
              <a:r>
                <a:rPr kumimoji="1" lang="ja-JP" altLang="en-US" sz="1400" b="1" dirty="0">
                  <a:solidFill>
                    <a:schemeClr val="bg1"/>
                  </a:solidFill>
                  <a:latin typeface="Meiryo UI" panose="020B0604030504040204" pitchFamily="50" charset="-128"/>
                  <a:ea typeface="Meiryo UI" panose="020B0604030504040204" pitchFamily="50" charset="-128"/>
                </a:rPr>
                <a:t>主要評価項目</a:t>
              </a:r>
              <a:r>
                <a:rPr kumimoji="1" lang="en-US" altLang="ja-JP" sz="1400" b="1" dirty="0">
                  <a:solidFill>
                    <a:schemeClr val="bg1"/>
                  </a:solidFill>
                  <a:latin typeface="Meiryo UI" panose="020B0604030504040204" pitchFamily="50" charset="-128"/>
                  <a:ea typeface="Meiryo UI" panose="020B0604030504040204" pitchFamily="50" charset="-128"/>
                </a:rPr>
                <a:t>]</a:t>
              </a:r>
            </a:p>
          </p:txBody>
        </p:sp>
      </p:grpSp>
      <p:sp>
        <p:nvSpPr>
          <p:cNvPr id="54" name="テキスト ボックス 53">
            <a:extLst>
              <a:ext uri="{FF2B5EF4-FFF2-40B4-BE49-F238E27FC236}">
                <a16:creationId xmlns:a16="http://schemas.microsoft.com/office/drawing/2014/main" id="{A69ECD74-FCC2-81FE-476D-D65EC23514A9}"/>
              </a:ext>
            </a:extLst>
          </p:cNvPr>
          <p:cNvSpPr txBox="1"/>
          <p:nvPr/>
        </p:nvSpPr>
        <p:spPr>
          <a:xfrm>
            <a:off x="693150" y="1630333"/>
            <a:ext cx="478015" cy="276999"/>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1A290364-A5C4-74C7-DFF0-FF725844A8B8}"/>
              </a:ext>
            </a:extLst>
          </p:cNvPr>
          <p:cNvSpPr txBox="1"/>
          <p:nvPr/>
        </p:nvSpPr>
        <p:spPr>
          <a:xfrm>
            <a:off x="5006255" y="1798112"/>
            <a:ext cx="478015" cy="276999"/>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cxnSp>
        <p:nvCxnSpPr>
          <p:cNvPr id="84" name="コネクタ: カギ線 83">
            <a:extLst>
              <a:ext uri="{FF2B5EF4-FFF2-40B4-BE49-F238E27FC236}">
                <a16:creationId xmlns:a16="http://schemas.microsoft.com/office/drawing/2014/main" id="{938ADB55-E70B-943C-84A4-5D8843C87D32}"/>
              </a:ext>
            </a:extLst>
          </p:cNvPr>
          <p:cNvCxnSpPr>
            <a:cxnSpLocks/>
            <a:stCxn id="45" idx="2"/>
            <a:endCxn id="46" idx="2"/>
          </p:cNvCxnSpPr>
          <p:nvPr/>
        </p:nvCxnSpPr>
        <p:spPr>
          <a:xfrm rot="5400000" flipH="1" flipV="1">
            <a:off x="2153230" y="4315038"/>
            <a:ext cx="1020121" cy="1470546"/>
          </a:xfrm>
          <a:prstGeom prst="bentConnector3">
            <a:avLst>
              <a:gd name="adj1" fmla="val -1814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3" name="テキスト ボックス 302">
            <a:extLst>
              <a:ext uri="{FF2B5EF4-FFF2-40B4-BE49-F238E27FC236}">
                <a16:creationId xmlns:a16="http://schemas.microsoft.com/office/drawing/2014/main" id="{253CD094-ACA8-F243-ADE4-016FEF9C8FD1}"/>
              </a:ext>
            </a:extLst>
          </p:cNvPr>
          <p:cNvSpPr txBox="1"/>
          <p:nvPr/>
        </p:nvSpPr>
        <p:spPr>
          <a:xfrm>
            <a:off x="4405202" y="6390101"/>
            <a:ext cx="4738798" cy="261610"/>
          </a:xfrm>
          <a:prstGeom prst="rect">
            <a:avLst/>
          </a:prstGeom>
          <a:noFill/>
        </p:spPr>
        <p:txBody>
          <a:bodyPr wrap="none" rtlCol="0">
            <a:spAutoFit/>
          </a:bodyPr>
          <a:lstStyle/>
          <a:p>
            <a:pPr algn="r"/>
            <a:r>
              <a:rPr kumimoji="1" lang="ja-JP" altLang="en-US" sz="1100" dirty="0">
                <a:latin typeface="Meiryo UI" panose="020B0604030504040204" pitchFamily="50" charset="-128"/>
                <a:ea typeface="Meiryo UI" panose="020B0604030504040204" pitchFamily="50" charset="-128"/>
              </a:rPr>
              <a:t>混合効果線形回帰モデル</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各評価項目のベースライン値と変量施設効果で調整</a:t>
            </a:r>
            <a:r>
              <a:rPr kumimoji="1" lang="en-US" altLang="ja-JP" sz="11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p:txBody>
      </p:sp>
      <p:sp>
        <p:nvSpPr>
          <p:cNvPr id="304" name="テキスト ボックス 303">
            <a:extLst>
              <a:ext uri="{FF2B5EF4-FFF2-40B4-BE49-F238E27FC236}">
                <a16:creationId xmlns:a16="http://schemas.microsoft.com/office/drawing/2014/main" id="{D1B38A8F-3A60-AFAD-23C1-A6F7883AB945}"/>
              </a:ext>
            </a:extLst>
          </p:cNvPr>
          <p:cNvSpPr txBox="1"/>
          <p:nvPr/>
        </p:nvSpPr>
        <p:spPr>
          <a:xfrm>
            <a:off x="5919902" y="6058664"/>
            <a:ext cx="686406"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(n=93)</a:t>
            </a:r>
            <a:endParaRPr kumimoji="1" lang="ja-JP" altLang="en-US" sz="1100" dirty="0">
              <a:latin typeface="Meiryo UI" panose="020B0604030504040204" pitchFamily="50" charset="-128"/>
              <a:ea typeface="Meiryo UI" panose="020B0604030504040204" pitchFamily="50" charset="-128"/>
            </a:endParaRPr>
          </a:p>
        </p:txBody>
      </p:sp>
      <p:sp>
        <p:nvSpPr>
          <p:cNvPr id="305" name="テキスト ボックス 304">
            <a:extLst>
              <a:ext uri="{FF2B5EF4-FFF2-40B4-BE49-F238E27FC236}">
                <a16:creationId xmlns:a16="http://schemas.microsoft.com/office/drawing/2014/main" id="{C79031A3-8A9A-EC6B-433B-794F6ADFC94E}"/>
              </a:ext>
            </a:extLst>
          </p:cNvPr>
          <p:cNvSpPr txBox="1"/>
          <p:nvPr/>
        </p:nvSpPr>
        <p:spPr>
          <a:xfrm>
            <a:off x="7416612" y="6056833"/>
            <a:ext cx="686406"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(n=53)</a:t>
            </a:r>
            <a:endParaRPr kumimoji="1" lang="ja-JP" altLang="en-US" sz="1100" dirty="0">
              <a:latin typeface="Meiryo UI" panose="020B0604030504040204" pitchFamily="50" charset="-128"/>
              <a:ea typeface="Meiryo UI" panose="020B0604030504040204" pitchFamily="50" charset="-128"/>
            </a:endParaRPr>
          </a:p>
        </p:txBody>
      </p:sp>
      <p:sp>
        <p:nvSpPr>
          <p:cNvPr id="306" name="テキスト ボックス 305">
            <a:extLst>
              <a:ext uri="{FF2B5EF4-FFF2-40B4-BE49-F238E27FC236}">
                <a16:creationId xmlns:a16="http://schemas.microsoft.com/office/drawing/2014/main" id="{A17CADE4-B088-EE31-F75A-39F4CF2D3575}"/>
              </a:ext>
            </a:extLst>
          </p:cNvPr>
          <p:cNvSpPr txBox="1"/>
          <p:nvPr/>
        </p:nvSpPr>
        <p:spPr>
          <a:xfrm>
            <a:off x="8179910" y="6183812"/>
            <a:ext cx="928459" cy="261610"/>
          </a:xfrm>
          <a:prstGeom prst="rect">
            <a:avLst/>
          </a:prstGeom>
          <a:noFill/>
        </p:spPr>
        <p:txBody>
          <a:bodyPr wrap="none" rtlCol="0">
            <a:spAutoFit/>
          </a:bodyPr>
          <a:lstStyle/>
          <a:p>
            <a:pPr algn="ctr"/>
            <a:r>
              <a:rPr kumimoji="1" lang="ja-JP" altLang="en-US" sz="1100" dirty="0">
                <a:latin typeface="Meiryo UI" panose="020B0604030504040204" pitchFamily="50" charset="-128"/>
                <a:ea typeface="Meiryo UI" panose="020B0604030504040204" pitchFamily="50" charset="-128"/>
              </a:rPr>
              <a:t>平均値</a:t>
            </a:r>
            <a:r>
              <a:rPr kumimoji="1" lang="en-US" altLang="ja-JP" sz="1100" dirty="0">
                <a:latin typeface="Meiryo UI" panose="020B0604030504040204" pitchFamily="50" charset="-128"/>
                <a:ea typeface="Meiryo UI" panose="020B0604030504040204" pitchFamily="50" charset="-128"/>
              </a:rPr>
              <a:t>(SD)</a:t>
            </a:r>
            <a:endParaRPr kumimoji="1" lang="ja-JP" altLang="en-US" sz="9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23BBC5A3-B4E6-6113-ED85-D200C36122AA}"/>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819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7268084" cy="523220"/>
          </a:xfrm>
          <a:prstGeom prst="rect">
            <a:avLst/>
          </a:prstGeom>
          <a:noFill/>
        </p:spPr>
        <p:txBody>
          <a:bodyPr wrap="square">
            <a:spAutoFit/>
          </a:bodyPr>
          <a:lstStyle/>
          <a:p>
            <a:r>
              <a:rPr lang="en-US" altLang="ja-JP" sz="2800" b="1" i="0" u="none" strike="noStrike" baseline="0" dirty="0">
                <a:latin typeface="Meiryo UI" panose="020B0604030504040204" pitchFamily="50" charset="-128"/>
                <a:ea typeface="Meiryo UI" panose="020B0604030504040204" pitchFamily="50" charset="-128"/>
              </a:rPr>
              <a:t>8</a:t>
            </a:r>
            <a:r>
              <a:rPr lang="ja-JP" altLang="en-US" sz="2800" b="1" i="0" u="none" strike="noStrike" baseline="0" dirty="0">
                <a:latin typeface="Meiryo UI" panose="020B0604030504040204" pitchFamily="50" charset="-128"/>
                <a:ea typeface="Meiryo UI" panose="020B0604030504040204" pitchFamily="50" charset="-128"/>
              </a:rPr>
              <a:t>カ月後の</a:t>
            </a:r>
            <a:r>
              <a:rPr lang="en-US" altLang="ja-JP" sz="2800" b="1" i="0" u="none" strike="noStrike" baseline="0" dirty="0">
                <a:latin typeface="Meiryo UI" panose="020B0604030504040204" pitchFamily="50" charset="-128"/>
                <a:ea typeface="Meiryo UI" panose="020B0604030504040204" pitchFamily="50" charset="-128"/>
              </a:rPr>
              <a:t>HbA1c</a:t>
            </a:r>
            <a:r>
              <a:rPr lang="ja-JP" altLang="en-US" sz="2800" b="1" i="0" u="none" strike="noStrike" baseline="0" dirty="0">
                <a:latin typeface="Meiryo UI" panose="020B0604030504040204" pitchFamily="50" charset="-128"/>
                <a:ea typeface="Meiryo UI" panose="020B0604030504040204" pitchFamily="50" charset="-128"/>
              </a:rPr>
              <a:t>変化量および</a:t>
            </a:r>
            <a:r>
              <a:rPr lang="en-US" altLang="ja-JP" sz="2800" b="1" i="0" u="none" strike="noStrike" baseline="0" dirty="0">
                <a:latin typeface="Meiryo UI" panose="020B0604030504040204" pitchFamily="50" charset="-128"/>
                <a:ea typeface="Meiryo UI" panose="020B0604030504040204" pitchFamily="50" charset="-128"/>
              </a:rPr>
              <a:t>CGM</a:t>
            </a:r>
            <a:r>
              <a:rPr lang="ja-JP" altLang="en-US" sz="2800" b="1" i="0" u="none" strike="noStrike" baseline="0" dirty="0">
                <a:latin typeface="Meiryo UI" panose="020B0604030504040204" pitchFamily="50" charset="-128"/>
                <a:ea typeface="Meiryo UI" panose="020B0604030504040204" pitchFamily="50" charset="-128"/>
              </a:rPr>
              <a:t>関連指標</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D85ADF9-9032-30D7-F732-50111A17717A}"/>
              </a:ext>
            </a:extLst>
          </p:cNvPr>
          <p:cNvSpPr txBox="1"/>
          <p:nvPr/>
        </p:nvSpPr>
        <p:spPr>
          <a:xfrm>
            <a:off x="4405202" y="6398222"/>
            <a:ext cx="4738798" cy="261610"/>
          </a:xfrm>
          <a:prstGeom prst="rect">
            <a:avLst/>
          </a:prstGeom>
          <a:noFill/>
        </p:spPr>
        <p:txBody>
          <a:bodyPr wrap="none" rtlCol="0">
            <a:spAutoFit/>
          </a:bodyPr>
          <a:lstStyle/>
          <a:p>
            <a:pPr algn="r"/>
            <a:r>
              <a:rPr kumimoji="1" lang="ja-JP" altLang="en-US" sz="1100" dirty="0">
                <a:latin typeface="Meiryo UI" panose="020B0604030504040204" pitchFamily="50" charset="-128"/>
                <a:ea typeface="Meiryo UI" panose="020B0604030504040204" pitchFamily="50" charset="-128"/>
              </a:rPr>
              <a:t>混合効果線形回帰モデル</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各評価項目のベースライン値と変量施設効果で調整</a:t>
            </a:r>
            <a:r>
              <a:rPr kumimoji="1" lang="en-US" altLang="ja-JP" sz="11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439CA1D2-BD78-CDA6-3ABA-00B1A7AAEE22}"/>
              </a:ext>
            </a:extLst>
          </p:cNvPr>
          <p:cNvGrpSpPr/>
          <p:nvPr/>
        </p:nvGrpSpPr>
        <p:grpSpPr>
          <a:xfrm>
            <a:off x="4962424" y="1046259"/>
            <a:ext cx="3810877" cy="307777"/>
            <a:chOff x="4962423" y="706665"/>
            <a:chExt cx="3810877" cy="307777"/>
          </a:xfrm>
        </p:grpSpPr>
        <p:sp>
          <p:nvSpPr>
            <p:cNvPr id="2" name="四角形: 角を丸くする 1">
              <a:extLst>
                <a:ext uri="{FF2B5EF4-FFF2-40B4-BE49-F238E27FC236}">
                  <a16:creationId xmlns:a16="http://schemas.microsoft.com/office/drawing/2014/main" id="{4E62BA90-CC1B-B7D8-B688-CBD3A4AF99C8}"/>
                </a:ext>
              </a:extLst>
            </p:cNvPr>
            <p:cNvSpPr/>
            <p:nvPr/>
          </p:nvSpPr>
          <p:spPr>
            <a:xfrm>
              <a:off x="4962423" y="713253"/>
              <a:ext cx="3810877" cy="284594"/>
            </a:xfrm>
            <a:prstGeom prst="roundRect">
              <a:avLst/>
            </a:prstGeom>
            <a:solidFill>
              <a:srgbClr val="D166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EDEDD589-25F5-2888-D1D2-DD098B1F3CD1}"/>
                </a:ext>
              </a:extLst>
            </p:cNvPr>
            <p:cNvSpPr txBox="1"/>
            <p:nvPr/>
          </p:nvSpPr>
          <p:spPr>
            <a:xfrm>
              <a:off x="5732777" y="706665"/>
              <a:ext cx="2270173" cy="307777"/>
            </a:xfrm>
            <a:prstGeom prst="rect">
              <a:avLst/>
            </a:prstGeom>
            <a:noFill/>
          </p:spPr>
          <p:txBody>
            <a:bodyPr wrap="non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8</a:t>
              </a:r>
              <a:r>
                <a:rPr kumimoji="1" lang="ja-JP" altLang="en-US" sz="1400" b="1">
                  <a:solidFill>
                    <a:schemeClr val="bg1"/>
                  </a:solidFill>
                  <a:latin typeface="Meiryo UI" panose="020B0604030504040204" pitchFamily="50" charset="-128"/>
                  <a:ea typeface="Meiryo UI" panose="020B0604030504040204" pitchFamily="50" charset="-128"/>
                </a:rPr>
                <a:t>カ月後の平均</a:t>
              </a:r>
              <a:r>
                <a:rPr kumimoji="1" lang="ja-JP" altLang="en-US" sz="1400" b="1" dirty="0">
                  <a:solidFill>
                    <a:schemeClr val="bg1"/>
                  </a:solidFill>
                  <a:latin typeface="Meiryo UI" panose="020B0604030504040204" pitchFamily="50" charset="-128"/>
                  <a:ea typeface="Meiryo UI" panose="020B0604030504040204" pitchFamily="50" charset="-128"/>
                </a:rPr>
                <a:t>グルコース値</a:t>
              </a:r>
              <a:endParaRPr kumimoji="1" lang="en-US" altLang="ja-JP" sz="1400" b="1" dirty="0">
                <a:solidFill>
                  <a:schemeClr val="bg1"/>
                </a:solidFill>
                <a:latin typeface="Meiryo UI" panose="020B0604030504040204" pitchFamily="50" charset="-128"/>
                <a:ea typeface="Meiryo UI" panose="020B0604030504040204" pitchFamily="50" charset="-128"/>
              </a:endParaRPr>
            </a:p>
          </p:txBody>
        </p:sp>
      </p:grpSp>
      <p:graphicFrame>
        <p:nvGraphicFramePr>
          <p:cNvPr id="7" name="グラフ 6">
            <a:extLst>
              <a:ext uri="{FF2B5EF4-FFF2-40B4-BE49-F238E27FC236}">
                <a16:creationId xmlns:a16="http://schemas.microsoft.com/office/drawing/2014/main" id="{36758272-6D3B-D372-503F-D336D84B1CA9}"/>
              </a:ext>
            </a:extLst>
          </p:cNvPr>
          <p:cNvGraphicFramePr/>
          <p:nvPr>
            <p:extLst>
              <p:ext uri="{D42A27DB-BD31-4B8C-83A1-F6EECF244321}">
                <p14:modId xmlns:p14="http://schemas.microsoft.com/office/powerpoint/2010/main" val="242265387"/>
              </p:ext>
            </p:extLst>
          </p:nvPr>
        </p:nvGraphicFramePr>
        <p:xfrm>
          <a:off x="4962425" y="1905960"/>
          <a:ext cx="3653874" cy="3663785"/>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a:extLst>
              <a:ext uri="{FF2B5EF4-FFF2-40B4-BE49-F238E27FC236}">
                <a16:creationId xmlns:a16="http://schemas.microsoft.com/office/drawing/2014/main" id="{67154B37-229B-1534-411A-7E96E8C29665}"/>
              </a:ext>
            </a:extLst>
          </p:cNvPr>
          <p:cNvSpPr txBox="1"/>
          <p:nvPr/>
        </p:nvSpPr>
        <p:spPr>
          <a:xfrm>
            <a:off x="5778036" y="2576160"/>
            <a:ext cx="970138"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179(43)</a:t>
            </a:r>
            <a:endParaRPr kumimoji="1" lang="ja-JP" altLang="en-US" sz="14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60A5BE5E-93A6-93D7-1A38-F09B0D3A6083}"/>
              </a:ext>
            </a:extLst>
          </p:cNvPr>
          <p:cNvSpPr txBox="1"/>
          <p:nvPr/>
        </p:nvSpPr>
        <p:spPr>
          <a:xfrm>
            <a:off x="7245403" y="2135293"/>
            <a:ext cx="970138"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206(53)</a:t>
            </a:r>
            <a:endParaRPr kumimoji="1" lang="ja-JP" altLang="en-US" sz="1400" b="1" dirty="0">
              <a:latin typeface="Meiryo UI" panose="020B0604030504040204" pitchFamily="50" charset="-128"/>
              <a:ea typeface="Meiryo UI" panose="020B0604030504040204" pitchFamily="50" charset="-128"/>
            </a:endParaRPr>
          </a:p>
        </p:txBody>
      </p:sp>
      <p:cxnSp>
        <p:nvCxnSpPr>
          <p:cNvPr id="10" name="コネクタ: カギ線 9">
            <a:extLst>
              <a:ext uri="{FF2B5EF4-FFF2-40B4-BE49-F238E27FC236}">
                <a16:creationId xmlns:a16="http://schemas.microsoft.com/office/drawing/2014/main" id="{63BA78D5-DEF4-C666-2FB6-08E8F0B0CC9C}"/>
              </a:ext>
            </a:extLst>
          </p:cNvPr>
          <p:cNvCxnSpPr>
            <a:cxnSpLocks/>
            <a:stCxn id="8" idx="0"/>
            <a:endCxn id="9" idx="0"/>
          </p:cNvCxnSpPr>
          <p:nvPr/>
        </p:nvCxnSpPr>
        <p:spPr>
          <a:xfrm rot="5400000" flipH="1" flipV="1">
            <a:off x="6776355" y="1622044"/>
            <a:ext cx="440867" cy="1467367"/>
          </a:xfrm>
          <a:prstGeom prst="bentConnector3">
            <a:avLst>
              <a:gd name="adj1" fmla="val 11414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2F66B2B5-93C2-0BEF-807A-B2BB8CBEC98F}"/>
              </a:ext>
            </a:extLst>
          </p:cNvPr>
          <p:cNvSpPr txBox="1"/>
          <p:nvPr/>
        </p:nvSpPr>
        <p:spPr>
          <a:xfrm>
            <a:off x="6471125" y="1442909"/>
            <a:ext cx="1050288" cy="646331"/>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-26</a:t>
            </a:r>
          </a:p>
          <a:p>
            <a:pPr algn="ctr"/>
            <a:r>
              <a:rPr kumimoji="1" lang="en-US" altLang="ja-JP" sz="1200" b="1" dirty="0">
                <a:latin typeface="Meiryo UI" panose="020B0604030504040204" pitchFamily="50" charset="-128"/>
                <a:ea typeface="Meiryo UI" panose="020B0604030504040204" pitchFamily="50" charset="-128"/>
              </a:rPr>
              <a:t>[-41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-12]</a:t>
            </a:r>
          </a:p>
          <a:p>
            <a:pPr algn="ctr"/>
            <a:r>
              <a:rPr kumimoji="1" lang="en-US" altLang="ja-JP" sz="1200" b="1" dirty="0">
                <a:latin typeface="Meiryo UI" panose="020B0604030504040204" pitchFamily="50" charset="-128"/>
                <a:ea typeface="Meiryo UI" panose="020B0604030504040204" pitchFamily="50" charset="-128"/>
              </a:rPr>
              <a:t>P</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0.001</a:t>
            </a:r>
            <a:endParaRPr kumimoji="1" lang="ja-JP" altLang="en-US" sz="12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207862B1-F1A8-4F66-D105-2B50BC7D9DA8}"/>
              </a:ext>
            </a:extLst>
          </p:cNvPr>
          <p:cNvSpPr txBox="1"/>
          <p:nvPr/>
        </p:nvSpPr>
        <p:spPr>
          <a:xfrm>
            <a:off x="5919902" y="5440771"/>
            <a:ext cx="686405"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(n=93)</a:t>
            </a:r>
            <a:endParaRPr kumimoji="1" lang="ja-JP" altLang="en-US" sz="11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EEC8FE22-3E59-ED6E-9E67-D26C175BC07D}"/>
              </a:ext>
            </a:extLst>
          </p:cNvPr>
          <p:cNvSpPr txBox="1"/>
          <p:nvPr/>
        </p:nvSpPr>
        <p:spPr>
          <a:xfrm>
            <a:off x="7416612" y="5438940"/>
            <a:ext cx="686405"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(n=53)</a:t>
            </a:r>
            <a:endParaRPr kumimoji="1" lang="ja-JP" altLang="en-US" sz="11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1F6A8BB7-E043-4D04-476D-663740671D0B}"/>
              </a:ext>
            </a:extLst>
          </p:cNvPr>
          <p:cNvSpPr txBox="1"/>
          <p:nvPr/>
        </p:nvSpPr>
        <p:spPr>
          <a:xfrm>
            <a:off x="8152069" y="6187358"/>
            <a:ext cx="928459" cy="261610"/>
          </a:xfrm>
          <a:prstGeom prst="rect">
            <a:avLst/>
          </a:prstGeom>
          <a:noFill/>
        </p:spPr>
        <p:txBody>
          <a:bodyPr wrap="none" rtlCol="0">
            <a:spAutoFit/>
          </a:bodyPr>
          <a:lstStyle/>
          <a:p>
            <a:pPr algn="ctr"/>
            <a:r>
              <a:rPr kumimoji="1" lang="ja-JP" altLang="en-US" sz="1100" dirty="0">
                <a:latin typeface="Meiryo UI" panose="020B0604030504040204" pitchFamily="50" charset="-128"/>
                <a:ea typeface="Meiryo UI" panose="020B0604030504040204" pitchFamily="50" charset="-128"/>
              </a:rPr>
              <a:t>平均値</a:t>
            </a:r>
            <a:r>
              <a:rPr kumimoji="1" lang="en-US" altLang="ja-JP" sz="1100" dirty="0">
                <a:latin typeface="Meiryo UI" panose="020B0604030504040204" pitchFamily="50" charset="-128"/>
                <a:ea typeface="Meiryo UI" panose="020B0604030504040204" pitchFamily="50" charset="-128"/>
              </a:rPr>
              <a:t>(SD)</a:t>
            </a:r>
            <a:endParaRPr kumimoji="1" lang="ja-JP" altLang="en-US" sz="900" dirty="0">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6D6F8CDA-9679-8697-FBC0-6900A78872EC}"/>
              </a:ext>
            </a:extLst>
          </p:cNvPr>
          <p:cNvGrpSpPr/>
          <p:nvPr/>
        </p:nvGrpSpPr>
        <p:grpSpPr>
          <a:xfrm>
            <a:off x="707051" y="1038372"/>
            <a:ext cx="3810877" cy="307777"/>
            <a:chOff x="644413" y="689770"/>
            <a:chExt cx="3810877" cy="307777"/>
          </a:xfrm>
        </p:grpSpPr>
        <p:sp>
          <p:nvSpPr>
            <p:cNvPr id="15" name="四角形: 角を丸くする 14">
              <a:extLst>
                <a:ext uri="{FF2B5EF4-FFF2-40B4-BE49-F238E27FC236}">
                  <a16:creationId xmlns:a16="http://schemas.microsoft.com/office/drawing/2014/main" id="{9DD6B1A2-EDE0-2E6F-9BE8-157E7260E0AE}"/>
                </a:ext>
              </a:extLst>
            </p:cNvPr>
            <p:cNvSpPr/>
            <p:nvPr/>
          </p:nvSpPr>
          <p:spPr>
            <a:xfrm>
              <a:off x="644413" y="705621"/>
              <a:ext cx="3810877" cy="283217"/>
            </a:xfrm>
            <a:prstGeom prst="roundRect">
              <a:avLst/>
            </a:prstGeom>
            <a:solidFill>
              <a:srgbClr val="D166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7C0B9F9-1825-20E8-084F-93BD46F6A6A4}"/>
                </a:ext>
              </a:extLst>
            </p:cNvPr>
            <p:cNvSpPr txBox="1"/>
            <p:nvPr/>
          </p:nvSpPr>
          <p:spPr>
            <a:xfrm>
              <a:off x="873300" y="689770"/>
              <a:ext cx="3308278" cy="307777"/>
            </a:xfrm>
            <a:prstGeom prst="rect">
              <a:avLst/>
            </a:prstGeom>
            <a:noFill/>
          </p:spPr>
          <p:txBody>
            <a:bodyPr wrap="non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グルコース値＞</a:t>
              </a:r>
              <a:r>
                <a:rPr kumimoji="1" lang="en-US" altLang="ja-JP" sz="1400" b="1" dirty="0">
                  <a:solidFill>
                    <a:schemeClr val="bg1"/>
                  </a:solidFill>
                  <a:latin typeface="Meiryo UI" panose="020B0604030504040204" pitchFamily="50" charset="-128"/>
                  <a:ea typeface="Meiryo UI" panose="020B0604030504040204" pitchFamily="50" charset="-128"/>
                </a:rPr>
                <a:t>250mg/dL</a:t>
              </a:r>
              <a:r>
                <a:rPr kumimoji="1" lang="ja-JP" altLang="en-US" sz="1400" b="1" dirty="0">
                  <a:solidFill>
                    <a:schemeClr val="bg1"/>
                  </a:solidFill>
                  <a:latin typeface="Meiryo UI" panose="020B0604030504040204" pitchFamily="50" charset="-128"/>
                  <a:ea typeface="Meiryo UI" panose="020B0604030504040204" pitchFamily="50" charset="-128"/>
                </a:rPr>
                <a:t>の時間割合</a:t>
              </a:r>
              <a:r>
                <a:rPr kumimoji="1" lang="en-US" altLang="ja-JP" sz="1400" b="1" dirty="0">
                  <a:solidFill>
                    <a:schemeClr val="bg1"/>
                  </a:solidFill>
                  <a:latin typeface="Meiryo UI" panose="020B0604030504040204" pitchFamily="50" charset="-128"/>
                  <a:ea typeface="Meiryo UI" panose="020B0604030504040204" pitchFamily="50" charset="-128"/>
                </a:rPr>
                <a:t>*</a:t>
              </a:r>
            </a:p>
          </p:txBody>
        </p:sp>
      </p:grpSp>
      <p:graphicFrame>
        <p:nvGraphicFramePr>
          <p:cNvPr id="17" name="グラフ 16">
            <a:extLst>
              <a:ext uri="{FF2B5EF4-FFF2-40B4-BE49-F238E27FC236}">
                <a16:creationId xmlns:a16="http://schemas.microsoft.com/office/drawing/2014/main" id="{7D0DD3BA-8301-F5C2-B978-904CCA411115}"/>
              </a:ext>
            </a:extLst>
          </p:cNvPr>
          <p:cNvGraphicFramePr/>
          <p:nvPr>
            <p:extLst>
              <p:ext uri="{D42A27DB-BD31-4B8C-83A1-F6EECF244321}">
                <p14:modId xmlns:p14="http://schemas.microsoft.com/office/powerpoint/2010/main" val="3117022396"/>
              </p:ext>
            </p:extLst>
          </p:nvPr>
        </p:nvGraphicFramePr>
        <p:xfrm>
          <a:off x="644415" y="1901344"/>
          <a:ext cx="3653874" cy="3663785"/>
        </p:xfrm>
        <a:graphic>
          <a:graphicData uri="http://schemas.openxmlformats.org/drawingml/2006/chart">
            <c:chart xmlns:c="http://schemas.openxmlformats.org/drawingml/2006/chart" xmlns:r="http://schemas.openxmlformats.org/officeDocument/2006/relationships" r:id="rId3"/>
          </a:graphicData>
        </a:graphic>
      </p:graphicFrame>
      <p:sp>
        <p:nvSpPr>
          <p:cNvPr id="18" name="テキスト ボックス 17">
            <a:extLst>
              <a:ext uri="{FF2B5EF4-FFF2-40B4-BE49-F238E27FC236}">
                <a16:creationId xmlns:a16="http://schemas.microsoft.com/office/drawing/2014/main" id="{9106CFC6-8BF2-A9C7-F72C-E535CE7875BC}"/>
              </a:ext>
            </a:extLst>
          </p:cNvPr>
          <p:cNvSpPr txBox="1"/>
          <p:nvPr/>
        </p:nvSpPr>
        <p:spPr>
          <a:xfrm>
            <a:off x="1525574" y="4111944"/>
            <a:ext cx="848309" cy="307777"/>
          </a:xfrm>
          <a:prstGeom prst="rect">
            <a:avLst/>
          </a:prstGeom>
          <a:no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11(11)</a:t>
            </a:r>
            <a:endParaRPr kumimoji="1" lang="ja-JP" altLang="en-US" sz="14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3A183D08-360E-3716-5154-0E7F3D259409}"/>
              </a:ext>
            </a:extLst>
          </p:cNvPr>
          <p:cNvSpPr txBox="1"/>
          <p:nvPr/>
        </p:nvSpPr>
        <p:spPr>
          <a:xfrm>
            <a:off x="2996159" y="3146513"/>
            <a:ext cx="844322" cy="307777"/>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27(24)</a:t>
            </a:r>
            <a:endParaRPr kumimoji="1" lang="ja-JP" altLang="en-US" sz="1400" b="1" dirty="0">
              <a:latin typeface="Meiryo UI" panose="020B0604030504040204" pitchFamily="50" charset="-128"/>
              <a:ea typeface="Meiryo UI" panose="020B0604030504040204" pitchFamily="50" charset="-128"/>
            </a:endParaRPr>
          </a:p>
        </p:txBody>
      </p:sp>
      <p:cxnSp>
        <p:nvCxnSpPr>
          <p:cNvPr id="20" name="コネクタ: カギ線 19">
            <a:extLst>
              <a:ext uri="{FF2B5EF4-FFF2-40B4-BE49-F238E27FC236}">
                <a16:creationId xmlns:a16="http://schemas.microsoft.com/office/drawing/2014/main" id="{85ECA2D4-A044-8966-5C31-D392F2033C3B}"/>
              </a:ext>
            </a:extLst>
          </p:cNvPr>
          <p:cNvCxnSpPr>
            <a:cxnSpLocks/>
            <a:stCxn id="18" idx="0"/>
            <a:endCxn id="19" idx="0"/>
          </p:cNvCxnSpPr>
          <p:nvPr/>
        </p:nvCxnSpPr>
        <p:spPr>
          <a:xfrm rot="5400000" flipH="1" flipV="1">
            <a:off x="2201309" y="2894934"/>
            <a:ext cx="965431" cy="1468591"/>
          </a:xfrm>
          <a:prstGeom prst="bentConnector3">
            <a:avLst>
              <a:gd name="adj1" fmla="val 20404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B5DC4FD6-1C0F-F6C1-9A8F-2AECAE6F00D8}"/>
              </a:ext>
            </a:extLst>
          </p:cNvPr>
          <p:cNvSpPr txBox="1"/>
          <p:nvPr/>
        </p:nvSpPr>
        <p:spPr>
          <a:xfrm>
            <a:off x="2164231" y="1434040"/>
            <a:ext cx="1050288" cy="646331"/>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-16</a:t>
            </a:r>
          </a:p>
          <a:p>
            <a:pPr algn="ctr"/>
            <a:r>
              <a:rPr kumimoji="1" lang="en-US" altLang="ja-JP" sz="1200" b="1" dirty="0">
                <a:latin typeface="Meiryo UI" panose="020B0604030504040204" pitchFamily="50" charset="-128"/>
                <a:ea typeface="Meiryo UI" panose="020B0604030504040204" pitchFamily="50" charset="-128"/>
              </a:rPr>
              <a:t>[-21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-11]</a:t>
            </a:r>
          </a:p>
          <a:p>
            <a:pPr algn="ctr"/>
            <a:r>
              <a:rPr kumimoji="1" lang="en-US" altLang="ja-JP" sz="1200" b="1" dirty="0">
                <a:latin typeface="Meiryo UI" panose="020B0604030504040204" pitchFamily="50" charset="-128"/>
                <a:ea typeface="Meiryo UI" panose="020B0604030504040204" pitchFamily="50" charset="-128"/>
              </a:rPr>
              <a:t>P</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0.001</a:t>
            </a:r>
            <a:endParaRPr kumimoji="1" lang="ja-JP" altLang="en-US"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577DCBB7-E988-4400-6C5D-448CA83953EA}"/>
              </a:ext>
            </a:extLst>
          </p:cNvPr>
          <p:cNvSpPr txBox="1"/>
          <p:nvPr/>
        </p:nvSpPr>
        <p:spPr>
          <a:xfrm>
            <a:off x="1589108" y="5453394"/>
            <a:ext cx="686405"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(n=93)</a:t>
            </a:r>
            <a:endParaRPr kumimoji="1" lang="ja-JP" altLang="en-US" sz="11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CE90610A-F35B-C15B-1DB9-AF63FC661EA0}"/>
              </a:ext>
            </a:extLst>
          </p:cNvPr>
          <p:cNvSpPr txBox="1"/>
          <p:nvPr/>
        </p:nvSpPr>
        <p:spPr>
          <a:xfrm>
            <a:off x="3085818" y="5453394"/>
            <a:ext cx="686405" cy="261610"/>
          </a:xfrm>
          <a:prstGeom prst="rect">
            <a:avLst/>
          </a:prstGeom>
          <a:noFill/>
        </p:spPr>
        <p:txBody>
          <a:bodyPr wrap="none" rtlCol="0">
            <a:spAutoFit/>
          </a:bodyPr>
          <a:lstStyle/>
          <a:p>
            <a:pPr algn="ctr"/>
            <a:r>
              <a:rPr kumimoji="1" lang="en-US" altLang="ja-JP" sz="1100" dirty="0">
                <a:latin typeface="Meiryo UI" panose="020B0604030504040204" pitchFamily="50" charset="-128"/>
                <a:ea typeface="Meiryo UI" panose="020B0604030504040204" pitchFamily="50" charset="-128"/>
              </a:rPr>
              <a:t>(n=53)</a:t>
            </a:r>
            <a:endParaRPr kumimoji="1" lang="ja-JP" altLang="en-US" sz="11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BF2D49AE-E65D-5D4C-64B0-5FF44E455546}"/>
              </a:ext>
            </a:extLst>
          </p:cNvPr>
          <p:cNvSpPr txBox="1"/>
          <p:nvPr/>
        </p:nvSpPr>
        <p:spPr>
          <a:xfrm>
            <a:off x="660361" y="1728353"/>
            <a:ext cx="478015" cy="276999"/>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6BB4DD5E-9BE6-714C-032C-5D5B3DB1783A}"/>
              </a:ext>
            </a:extLst>
          </p:cNvPr>
          <p:cNvSpPr txBox="1"/>
          <p:nvPr/>
        </p:nvSpPr>
        <p:spPr>
          <a:xfrm>
            <a:off x="4686734" y="1726978"/>
            <a:ext cx="817083" cy="276999"/>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FCDE5FF3-913D-407F-0669-5C361989642F}"/>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3F9237B3-9859-958E-91D7-C51EFC2EC271}"/>
              </a:ext>
            </a:extLst>
          </p:cNvPr>
          <p:cNvSpPr txBox="1"/>
          <p:nvPr/>
        </p:nvSpPr>
        <p:spPr>
          <a:xfrm>
            <a:off x="1002309" y="1439374"/>
            <a:ext cx="1239442" cy="461665"/>
          </a:xfrm>
          <a:prstGeom prst="rect">
            <a:avLst/>
          </a:prstGeom>
          <a:noFill/>
        </p:spPr>
        <p:txBody>
          <a:bodyPr wrap="none" rtlCol="0">
            <a:spAutoFit/>
          </a:bodyPr>
          <a:lstStyle/>
          <a:p>
            <a:pPr algn="ctr"/>
            <a:r>
              <a:rPr kumimoji="1" lang="ja-JP" altLang="en-US" sz="1200" dirty="0">
                <a:latin typeface="Meiryo UI" panose="020B0604030504040204" pitchFamily="50" charset="-128"/>
                <a:ea typeface="Meiryo UI" panose="020B0604030504040204" pitchFamily="50" charset="-128"/>
              </a:rPr>
              <a:t>調整済み平均差</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[95%CI]</a:t>
            </a:r>
          </a:p>
        </p:txBody>
      </p:sp>
      <p:sp>
        <p:nvSpPr>
          <p:cNvPr id="26" name="テキスト ボックス 25">
            <a:extLst>
              <a:ext uri="{FF2B5EF4-FFF2-40B4-BE49-F238E27FC236}">
                <a16:creationId xmlns:a16="http://schemas.microsoft.com/office/drawing/2014/main" id="{E2998C9B-059A-5FB9-A3BA-A24342A4F90E}"/>
              </a:ext>
            </a:extLst>
          </p:cNvPr>
          <p:cNvSpPr txBox="1"/>
          <p:nvPr/>
        </p:nvSpPr>
        <p:spPr>
          <a:xfrm>
            <a:off x="5300181" y="1467629"/>
            <a:ext cx="1239442" cy="461665"/>
          </a:xfrm>
          <a:prstGeom prst="rect">
            <a:avLst/>
          </a:prstGeom>
          <a:noFill/>
        </p:spPr>
        <p:txBody>
          <a:bodyPr wrap="none" rtlCol="0">
            <a:spAutoFit/>
          </a:bodyPr>
          <a:lstStyle/>
          <a:p>
            <a:pPr algn="ctr"/>
            <a:r>
              <a:rPr kumimoji="1" lang="ja-JP" altLang="en-US" sz="1200" dirty="0">
                <a:latin typeface="Meiryo UI" panose="020B0604030504040204" pitchFamily="50" charset="-128"/>
                <a:ea typeface="Meiryo UI" panose="020B0604030504040204" pitchFamily="50" charset="-128"/>
              </a:rPr>
              <a:t>調整済み平均差</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[95%CI]</a:t>
            </a:r>
          </a:p>
        </p:txBody>
      </p:sp>
      <p:sp>
        <p:nvSpPr>
          <p:cNvPr id="27" name="テキスト ボックス 26">
            <a:extLst>
              <a:ext uri="{FF2B5EF4-FFF2-40B4-BE49-F238E27FC236}">
                <a16:creationId xmlns:a16="http://schemas.microsoft.com/office/drawing/2014/main" id="{FCA701C8-F41F-1852-709A-58D4A995039B}"/>
              </a:ext>
            </a:extLst>
          </p:cNvPr>
          <p:cNvSpPr txBox="1"/>
          <p:nvPr/>
        </p:nvSpPr>
        <p:spPr>
          <a:xfrm>
            <a:off x="707051" y="5713047"/>
            <a:ext cx="6486071" cy="738664"/>
          </a:xfrm>
          <a:prstGeom prst="rect">
            <a:avLst/>
          </a:prstGeom>
          <a:noFill/>
        </p:spPr>
        <p:txBody>
          <a:bodyPr wrap="none" rtlCol="0">
            <a:spAutoFit/>
          </a:bodyPr>
          <a:lstStyle/>
          <a:p>
            <a:r>
              <a:rPr kumimoji="1" lang="en-US" altLang="ja-JP" sz="1050" u="sng" dirty="0">
                <a:latin typeface="Meiryo UI" panose="020B0604030504040204" pitchFamily="50" charset="-128"/>
                <a:ea typeface="Meiryo UI" panose="020B0604030504040204" pitchFamily="50" charset="-128"/>
              </a:rPr>
              <a:t>CGM</a:t>
            </a:r>
            <a:r>
              <a:rPr kumimoji="1" lang="ja-JP" altLang="en-US" sz="1050" u="sng" dirty="0">
                <a:latin typeface="Meiryo UI" panose="020B0604030504040204" pitchFamily="50" charset="-128"/>
                <a:ea typeface="Meiryo UI" panose="020B0604030504040204" pitchFamily="50" charset="-128"/>
              </a:rPr>
              <a:t>関連指標の算出に用いられた患者あたりの</a:t>
            </a:r>
            <a:r>
              <a:rPr kumimoji="1" lang="en-US" altLang="ja-JP" sz="1050" u="sng" dirty="0">
                <a:latin typeface="Meiryo UI" panose="020B0604030504040204" pitchFamily="50" charset="-128"/>
                <a:ea typeface="Meiryo UI" panose="020B0604030504040204" pitchFamily="50" charset="-128"/>
              </a:rPr>
              <a:t>CGM</a:t>
            </a:r>
            <a:r>
              <a:rPr kumimoji="1" lang="ja-JP" altLang="en-US" sz="1050" u="sng" dirty="0">
                <a:latin typeface="Meiryo UI" panose="020B0604030504040204" pitchFamily="50" charset="-128"/>
                <a:ea typeface="Meiryo UI" panose="020B0604030504040204" pitchFamily="50" charset="-128"/>
              </a:rPr>
              <a:t>値の数（中央値）</a:t>
            </a:r>
          </a:p>
          <a:p>
            <a:r>
              <a:rPr kumimoji="1" lang="ja-JP" altLang="en-US" sz="1050" dirty="0">
                <a:latin typeface="Meiryo UI" panose="020B0604030504040204" pitchFamily="50" charset="-128"/>
                <a:ea typeface="Meiryo UI" panose="020B0604030504040204" pitchFamily="50" charset="-128"/>
              </a:rPr>
              <a:t>ベースライン：</a:t>
            </a:r>
            <a:r>
              <a:rPr kumimoji="1" lang="en-US" altLang="ja-JP" sz="1050" dirty="0" err="1">
                <a:latin typeface="Meiryo UI" panose="020B0604030504040204" pitchFamily="50" charset="-128"/>
                <a:ea typeface="Meiryo UI" panose="020B0604030504040204" pitchFamily="50" charset="-128"/>
              </a:rPr>
              <a:t>rtCGM</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2,831/SMBG</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2,819</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カ月後：</a:t>
            </a:r>
            <a:r>
              <a:rPr kumimoji="1" lang="en-US" altLang="ja-JP" sz="1050" dirty="0" err="1">
                <a:latin typeface="Meiryo UI" panose="020B0604030504040204" pitchFamily="50" charset="-128"/>
                <a:ea typeface="Meiryo UI" panose="020B0604030504040204" pitchFamily="50" charset="-128"/>
              </a:rPr>
              <a:t>rtCGM</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2,925/SMBG</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2,746</a:t>
            </a:r>
          </a:p>
          <a:p>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カ月後の</a:t>
            </a:r>
            <a:r>
              <a:rPr kumimoji="1" lang="en-US" altLang="ja-JP" sz="1050" dirty="0">
                <a:latin typeface="Meiryo UI" panose="020B0604030504040204" pitchFamily="50" charset="-128"/>
                <a:ea typeface="Meiryo UI" panose="020B0604030504040204" pitchFamily="50" charset="-128"/>
              </a:rPr>
              <a:t>CGM</a:t>
            </a:r>
            <a:r>
              <a:rPr kumimoji="1" lang="ja-JP" altLang="en-US" sz="1050" dirty="0">
                <a:latin typeface="Meiryo UI" panose="020B0604030504040204" pitchFamily="50" charset="-128"/>
                <a:ea typeface="Meiryo UI" panose="020B0604030504040204" pitchFamily="50" charset="-128"/>
              </a:rPr>
              <a:t>データがなく、</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カ月後のデータが利用可能であった</a:t>
            </a:r>
            <a:r>
              <a:rPr kumimoji="1" lang="en-US" altLang="ja-JP" sz="1050" dirty="0" err="1">
                <a:latin typeface="Meiryo UI" panose="020B0604030504040204" pitchFamily="50" charset="-128"/>
                <a:ea typeface="Meiryo UI" panose="020B0604030504040204" pitchFamily="50" charset="-128"/>
              </a:rPr>
              <a:t>rtCGM</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16</a:t>
            </a:r>
            <a:r>
              <a:rPr kumimoji="1" lang="ja-JP" altLang="en-US" sz="1050" dirty="0">
                <a:latin typeface="Meiryo UI" panose="020B0604030504040204" pitchFamily="50" charset="-128"/>
                <a:ea typeface="Meiryo UI" panose="020B0604030504040204" pitchFamily="50" charset="-128"/>
              </a:rPr>
              <a:t>例、</a:t>
            </a:r>
            <a:r>
              <a:rPr kumimoji="1" lang="en-US" altLang="ja-JP" sz="1050" dirty="0">
                <a:latin typeface="Meiryo UI" panose="020B0604030504040204" pitchFamily="50" charset="-128"/>
                <a:ea typeface="Meiryo UI" panose="020B0604030504040204" pitchFamily="50" charset="-128"/>
              </a:rPr>
              <a:t>SMBG</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例はモデルに含まれた</a:t>
            </a:r>
          </a:p>
          <a:p>
            <a:r>
              <a:rPr kumimoji="1" lang="ja-JP" altLang="en-US" sz="1050" dirty="0">
                <a:latin typeface="Meiryo UI" panose="020B0604030504040204" pitchFamily="50" charset="-128"/>
                <a:ea typeface="Meiryo UI" panose="020B0604030504040204" pitchFamily="50" charset="-128"/>
              </a:rPr>
              <a:t>＊要約統計量の報告前に</a:t>
            </a:r>
            <a:r>
              <a:rPr kumimoji="1" lang="en-US" altLang="ja-JP" sz="1050" dirty="0">
                <a:latin typeface="Meiryo UI" panose="020B0604030504040204" pitchFamily="50" charset="-128"/>
                <a:ea typeface="Meiryo UI" panose="020B0604030504040204" pitchFamily="50" charset="-128"/>
              </a:rPr>
              <a:t>10/90</a:t>
            </a:r>
            <a:r>
              <a:rPr kumimoji="1" lang="ja-JP" altLang="en-US" sz="1050" dirty="0">
                <a:latin typeface="Meiryo UI" panose="020B0604030504040204" pitchFamily="50" charset="-128"/>
                <a:ea typeface="Meiryo UI" panose="020B0604030504040204" pitchFamily="50" charset="-128"/>
              </a:rPr>
              <a:t>パーセンタイルでウィンザライズを施している</a:t>
            </a:r>
          </a:p>
        </p:txBody>
      </p:sp>
    </p:spTree>
    <p:extLst>
      <p:ext uri="{BB962C8B-B14F-4D97-AF65-F5344CB8AC3E}">
        <p14:creationId xmlns:p14="http://schemas.microsoft.com/office/powerpoint/2010/main" val="3730331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8" y="213981"/>
            <a:ext cx="150629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安全性</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54" name="表 53">
            <a:extLst>
              <a:ext uri="{FF2B5EF4-FFF2-40B4-BE49-F238E27FC236}">
                <a16:creationId xmlns:a16="http://schemas.microsoft.com/office/drawing/2014/main" id="{50D5D215-8046-6510-3996-AA9B10A446EC}"/>
              </a:ext>
            </a:extLst>
          </p:cNvPr>
          <p:cNvGraphicFramePr>
            <a:graphicFrameLocks noGrp="1"/>
          </p:cNvGraphicFramePr>
          <p:nvPr>
            <p:extLst>
              <p:ext uri="{D42A27DB-BD31-4B8C-83A1-F6EECF244321}">
                <p14:modId xmlns:p14="http://schemas.microsoft.com/office/powerpoint/2010/main" val="4056873986"/>
              </p:ext>
            </p:extLst>
          </p:nvPr>
        </p:nvGraphicFramePr>
        <p:xfrm>
          <a:off x="810000" y="1149116"/>
          <a:ext cx="7524000" cy="5242560"/>
        </p:xfrm>
        <a:graphic>
          <a:graphicData uri="http://schemas.openxmlformats.org/drawingml/2006/table">
            <a:tbl>
              <a:tblPr>
                <a:tableStyleId>{5C22544A-7EE6-4342-B048-85BDC9FD1C3A}</a:tableStyleId>
              </a:tblPr>
              <a:tblGrid>
                <a:gridCol w="3780000">
                  <a:extLst>
                    <a:ext uri="{9D8B030D-6E8A-4147-A177-3AD203B41FA5}">
                      <a16:colId xmlns:a16="http://schemas.microsoft.com/office/drawing/2014/main" val="1166636384"/>
                    </a:ext>
                  </a:extLst>
                </a:gridCol>
                <a:gridCol w="1872000">
                  <a:extLst>
                    <a:ext uri="{9D8B030D-6E8A-4147-A177-3AD203B41FA5}">
                      <a16:colId xmlns:a16="http://schemas.microsoft.com/office/drawing/2014/main" val="4231702984"/>
                    </a:ext>
                  </a:extLst>
                </a:gridCol>
                <a:gridCol w="1872000">
                  <a:extLst>
                    <a:ext uri="{9D8B030D-6E8A-4147-A177-3AD203B41FA5}">
                      <a16:colId xmlns:a16="http://schemas.microsoft.com/office/drawing/2014/main" val="2513335365"/>
                    </a:ext>
                  </a:extLst>
                </a:gridCol>
              </a:tblGrid>
              <a:tr h="365990">
                <a:tc rowSpan="2">
                  <a:txBody>
                    <a:bodyPr/>
                    <a:lstStyle/>
                    <a:p>
                      <a:pPr algn="l" fontAlgn="ctr"/>
                      <a:r>
                        <a:rPr lang="ja-JP" altLang="en-US" sz="1400" u="none" strike="noStrike" dirty="0">
                          <a:effectLst/>
                          <a:latin typeface="Meiryo UI" panose="020B0604030504040204" pitchFamily="50" charset="-128"/>
                          <a:ea typeface="Meiryo UI" panose="020B0604030504040204" pitchFamily="50" charset="-128"/>
                        </a:rPr>
                        <a:t>　</a:t>
                      </a:r>
                    </a:p>
                    <a:p>
                      <a:pPr algn="l" fontAlgn="ct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DF0"/>
                    </a:solidFill>
                  </a:tcPr>
                </a:tc>
                <a:tc gridSpan="2">
                  <a:txBody>
                    <a:bodyPr/>
                    <a:lstStyle/>
                    <a:p>
                      <a:pPr algn="ctr" fontAlgn="ctr"/>
                      <a:r>
                        <a:rPr lang="en-US" sz="1600" b="0" u="none" strike="noStrike" dirty="0">
                          <a:effectLst/>
                          <a:latin typeface="Meiryo UI" panose="020B0604030504040204" pitchFamily="50" charset="-128"/>
                          <a:ea typeface="Meiryo UI" panose="020B0604030504040204" pitchFamily="50" charset="-128"/>
                        </a:rPr>
                        <a:t>n(%)</a:t>
                      </a:r>
                      <a:endParaRPr lang="en-US" sz="16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DF0"/>
                    </a:solidFill>
                  </a:tcPr>
                </a:tc>
                <a:tc hMerge="1">
                  <a:txBody>
                    <a:bodyPr/>
                    <a:lstStyle/>
                    <a:p>
                      <a:endParaRPr kumimoji="1" lang="ja-JP" altLang="en-US"/>
                    </a:p>
                  </a:txBody>
                  <a:tcPr/>
                </a:tc>
                <a:extLst>
                  <a:ext uri="{0D108BD9-81ED-4DB2-BD59-A6C34878D82A}">
                    <a16:rowId xmlns:a16="http://schemas.microsoft.com/office/drawing/2014/main" val="2889509424"/>
                  </a:ext>
                </a:extLst>
              </a:tr>
              <a:tr h="484690">
                <a:tc vMerge="1">
                  <a:txBody>
                    <a:bodyPr/>
                    <a:lstStyle/>
                    <a:p>
                      <a:pPr algn="l"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1" u="none" strike="noStrike" dirty="0" err="1">
                          <a:solidFill>
                            <a:schemeClr val="bg1"/>
                          </a:solidFill>
                          <a:effectLst/>
                          <a:latin typeface="Meiryo UI" panose="020B0604030504040204" pitchFamily="50" charset="-128"/>
                          <a:ea typeface="Meiryo UI" panose="020B0604030504040204" pitchFamily="50" charset="-128"/>
                        </a:rPr>
                        <a:t>rtCGM</a:t>
                      </a:r>
                      <a:r>
                        <a:rPr lang="ja-JP" altLang="en-US" sz="1400" b="1" u="none" strike="noStrike" dirty="0">
                          <a:solidFill>
                            <a:schemeClr val="bg1"/>
                          </a:solidFill>
                          <a:effectLst/>
                          <a:latin typeface="Meiryo UI" panose="020B0604030504040204" pitchFamily="50" charset="-128"/>
                          <a:ea typeface="Meiryo UI" panose="020B0604030504040204" pitchFamily="50" charset="-128"/>
                        </a:rPr>
                        <a:t>群</a:t>
                      </a:r>
                      <a:br>
                        <a:rPr lang="ja-JP" altLang="en-US" sz="1400" b="1" u="none" strike="noStrike" dirty="0">
                          <a:solidFill>
                            <a:schemeClr val="bg1"/>
                          </a:solidFill>
                          <a:effectLst/>
                          <a:latin typeface="Meiryo UI" panose="020B0604030504040204" pitchFamily="50" charset="-128"/>
                          <a:ea typeface="Meiryo UI" panose="020B0604030504040204" pitchFamily="50" charset="-128"/>
                        </a:rPr>
                      </a:br>
                      <a:r>
                        <a:rPr lang="en-US" altLang="ja-JP" sz="1400" b="1" u="none" strike="noStrike" dirty="0">
                          <a:solidFill>
                            <a:schemeClr val="bg1"/>
                          </a:solidFill>
                          <a:effectLst/>
                          <a:latin typeface="Meiryo UI" panose="020B0604030504040204" pitchFamily="50" charset="-128"/>
                          <a:ea typeface="Meiryo UI" panose="020B0604030504040204" pitchFamily="50" charset="-128"/>
                        </a:rPr>
                        <a:t>(</a:t>
                      </a:r>
                      <a:r>
                        <a:rPr lang="en-US" sz="1400" b="1" u="none" strike="noStrike" dirty="0">
                          <a:solidFill>
                            <a:schemeClr val="bg1"/>
                          </a:solidFill>
                          <a:effectLst/>
                          <a:latin typeface="Meiryo UI" panose="020B0604030504040204" pitchFamily="50" charset="-128"/>
                          <a:ea typeface="Meiryo UI" panose="020B0604030504040204" pitchFamily="50" charset="-128"/>
                        </a:rPr>
                        <a:t>n=116)</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7620" marT="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2990D0"/>
                    </a:solidFill>
                  </a:tcPr>
                </a:tc>
                <a:tc>
                  <a:txBody>
                    <a:bodyPr/>
                    <a:lstStyle/>
                    <a:p>
                      <a:pPr algn="ctr" fontAlgn="t"/>
                      <a:r>
                        <a:rPr lang="en-US" sz="1400" b="1" u="none" strike="noStrike" dirty="0">
                          <a:solidFill>
                            <a:schemeClr val="bg1"/>
                          </a:solidFill>
                          <a:effectLst/>
                          <a:latin typeface="Meiryo UI" panose="020B0604030504040204" pitchFamily="50" charset="-128"/>
                          <a:ea typeface="Meiryo UI" panose="020B0604030504040204" pitchFamily="50" charset="-128"/>
                        </a:rPr>
                        <a:t>SMBG</a:t>
                      </a:r>
                      <a:r>
                        <a:rPr lang="ja-JP" altLang="en-US" sz="1400" b="1" u="none" strike="noStrike" dirty="0">
                          <a:solidFill>
                            <a:schemeClr val="bg1"/>
                          </a:solidFill>
                          <a:effectLst/>
                          <a:latin typeface="Meiryo UI" panose="020B0604030504040204" pitchFamily="50" charset="-128"/>
                          <a:ea typeface="Meiryo UI" panose="020B0604030504040204" pitchFamily="50" charset="-128"/>
                        </a:rPr>
                        <a:t>群</a:t>
                      </a:r>
                      <a:br>
                        <a:rPr lang="ja-JP" altLang="en-US" sz="1400" b="1" u="none" strike="noStrike" dirty="0">
                          <a:solidFill>
                            <a:schemeClr val="bg1"/>
                          </a:solidFill>
                          <a:effectLst/>
                          <a:latin typeface="Meiryo UI" panose="020B0604030504040204" pitchFamily="50" charset="-128"/>
                          <a:ea typeface="Meiryo UI" panose="020B0604030504040204" pitchFamily="50" charset="-128"/>
                        </a:rPr>
                      </a:br>
                      <a:r>
                        <a:rPr lang="en-US" altLang="ja-JP" sz="1400" b="1" u="none" strike="noStrike" dirty="0">
                          <a:solidFill>
                            <a:schemeClr val="bg1"/>
                          </a:solidFill>
                          <a:effectLst/>
                          <a:latin typeface="Meiryo UI" panose="020B0604030504040204" pitchFamily="50" charset="-128"/>
                          <a:ea typeface="Meiryo UI" panose="020B0604030504040204" pitchFamily="50" charset="-128"/>
                        </a:rPr>
                        <a:t>(</a:t>
                      </a:r>
                      <a:r>
                        <a:rPr lang="en-US" sz="1400" b="1" u="none" strike="noStrike" dirty="0">
                          <a:solidFill>
                            <a:schemeClr val="bg1"/>
                          </a:solidFill>
                          <a:effectLst/>
                          <a:latin typeface="Meiryo UI" panose="020B0604030504040204" pitchFamily="50" charset="-128"/>
                          <a:ea typeface="Meiryo UI" panose="020B0604030504040204" pitchFamily="50" charset="-128"/>
                        </a:rPr>
                        <a:t>n=59)</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7620" marT="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4BCE3"/>
                    </a:solidFill>
                  </a:tcPr>
                </a:tc>
                <a:extLst>
                  <a:ext uri="{0D108BD9-81ED-4DB2-BD59-A6C34878D82A}">
                    <a16:rowId xmlns:a16="http://schemas.microsoft.com/office/drawing/2014/main" val="4104214626"/>
                  </a:ext>
                </a:extLst>
              </a:tr>
              <a:tr h="365990">
                <a:tc gridSpan="3">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全ての有害事象</a:t>
                      </a:r>
                      <a:r>
                        <a:rPr lang="ja-JP" altLang="en-US" sz="1600" b="1" u="none" strike="noStrike" dirty="0">
                          <a:effectLst/>
                          <a:latin typeface="Meiryo UI" panose="020B0604030504040204" pitchFamily="50" charset="-128"/>
                          <a:ea typeface="Meiryo UI" panose="020B0604030504040204" pitchFamily="50" charset="-128"/>
                        </a:rPr>
                        <a:t>　</a:t>
                      </a: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1992024396"/>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発現件数</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45</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16</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424393073"/>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発現患者数（</a:t>
                      </a:r>
                      <a:r>
                        <a:rPr lang="en-US" altLang="ja-JP" sz="1400" b="1" u="none" strike="noStrike" dirty="0">
                          <a:effectLst/>
                          <a:latin typeface="Meiryo UI" panose="020B0604030504040204" pitchFamily="50" charset="-128"/>
                          <a:ea typeface="Meiryo UI" panose="020B0604030504040204" pitchFamily="50" charset="-128"/>
                        </a:rPr>
                        <a:t>1</a:t>
                      </a:r>
                      <a:r>
                        <a:rPr lang="ja-JP" altLang="en-US" sz="1400" b="1" u="none" strike="noStrike" dirty="0">
                          <a:effectLst/>
                          <a:latin typeface="Meiryo UI" panose="020B0604030504040204" pitchFamily="50" charset="-128"/>
                          <a:ea typeface="Meiryo UI" panose="020B0604030504040204" pitchFamily="50" charset="-128"/>
                        </a:rPr>
                        <a:t>件以上）</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30 (26)</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12 (20)</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4249708584"/>
                  </a:ext>
                </a:extLst>
              </a:tr>
              <a:tr h="365990">
                <a:tc gridSpan="3">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重篤な有害事象（重症低血糖および糖尿病ケトアシドーシス以外）</a:t>
                      </a:r>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t"/>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pPr algn="ctr" fontAlgn="t"/>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895900882"/>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発現件数</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14</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7</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2520689188"/>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発現患者数（</a:t>
                      </a:r>
                      <a:r>
                        <a:rPr lang="en-US" altLang="ja-JP" sz="1400" b="1" u="none" strike="noStrike" dirty="0">
                          <a:effectLst/>
                          <a:latin typeface="Meiryo UI" panose="020B0604030504040204" pitchFamily="50" charset="-128"/>
                          <a:ea typeface="Meiryo UI" panose="020B0604030504040204" pitchFamily="50" charset="-128"/>
                        </a:rPr>
                        <a:t>1</a:t>
                      </a:r>
                      <a:r>
                        <a:rPr lang="ja-JP" altLang="en-US" sz="1400" b="1" u="none" strike="noStrike" dirty="0">
                          <a:effectLst/>
                          <a:latin typeface="Meiryo UI" panose="020B0604030504040204" pitchFamily="50" charset="-128"/>
                          <a:ea typeface="Meiryo UI" panose="020B0604030504040204" pitchFamily="50" charset="-128"/>
                        </a:rPr>
                        <a:t>件以上）</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10 (9)</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5 (9)</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908413400"/>
                  </a:ext>
                </a:extLst>
              </a:tr>
              <a:tr h="365990">
                <a:tc gridSpan="2">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重症低血糖イベント</a:t>
                      </a: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17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700" u="none" strike="noStrike" dirty="0">
                          <a:effectLst/>
                          <a:latin typeface="Meiryo UI" panose="020B0604030504040204" pitchFamily="50" charset="-128"/>
                          <a:ea typeface="Meiryo UI" panose="020B0604030504040204" pitchFamily="50" charset="-128"/>
                        </a:rPr>
                        <a:t>　</a:t>
                      </a:r>
                      <a:endParaRPr lang="ja-JP" altLang="en-US" sz="17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5254187"/>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発現件数</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015432021"/>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発現患者数（</a:t>
                      </a:r>
                      <a:r>
                        <a:rPr lang="en-US" altLang="ja-JP" sz="1400" b="1" u="none" strike="noStrike" dirty="0">
                          <a:effectLst/>
                          <a:latin typeface="Meiryo UI" panose="020B0604030504040204" pitchFamily="50" charset="-128"/>
                          <a:ea typeface="Meiryo UI" panose="020B0604030504040204" pitchFamily="50" charset="-128"/>
                        </a:rPr>
                        <a:t>1</a:t>
                      </a:r>
                      <a:r>
                        <a:rPr lang="ja-JP" altLang="en-US" sz="1400" b="1" u="none" strike="noStrike" dirty="0">
                          <a:effectLst/>
                          <a:latin typeface="Meiryo UI" panose="020B0604030504040204" pitchFamily="50" charset="-128"/>
                          <a:ea typeface="Meiryo UI" panose="020B0604030504040204" pitchFamily="50" charset="-128"/>
                        </a:rPr>
                        <a:t>件以上）</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 (1)</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 (2)</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851480705"/>
                  </a:ext>
                </a:extLst>
              </a:tr>
              <a:tr h="365990">
                <a:tc gridSpan="2">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糖尿病ケトアシドーシス</a:t>
                      </a:r>
                      <a:r>
                        <a:rPr lang="ja-JP" altLang="en-US" sz="1700" u="none" strike="noStrike" dirty="0">
                          <a:effectLst/>
                          <a:latin typeface="Meiryo UI" panose="020B0604030504040204" pitchFamily="50" charset="-128"/>
                          <a:ea typeface="Meiryo UI" panose="020B0604030504040204" pitchFamily="50" charset="-128"/>
                        </a:rPr>
                        <a:t>　</a:t>
                      </a:r>
                      <a:endParaRPr lang="ja-JP" altLang="en-US" sz="1700" b="0"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ja-JP" altLang="en-US" sz="17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700" u="none" strike="noStrike" dirty="0">
                          <a:effectLst/>
                          <a:latin typeface="Meiryo UI" panose="020B0604030504040204" pitchFamily="50" charset="-128"/>
                          <a:ea typeface="Meiryo UI" panose="020B0604030504040204" pitchFamily="50" charset="-128"/>
                        </a:rPr>
                        <a:t>　</a:t>
                      </a:r>
                      <a:endParaRPr lang="ja-JP" altLang="en-US" sz="17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8236560"/>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発現件数</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0</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1830155919"/>
                  </a:ext>
                </a:extLst>
              </a:tr>
              <a:tr h="36599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発現患者数（</a:t>
                      </a:r>
                      <a:r>
                        <a:rPr lang="en-US" altLang="ja-JP" sz="1400" b="1" u="none" strike="noStrike" dirty="0">
                          <a:effectLst/>
                          <a:latin typeface="Meiryo UI" panose="020B0604030504040204" pitchFamily="50" charset="-128"/>
                          <a:ea typeface="Meiryo UI" panose="020B0604030504040204" pitchFamily="50" charset="-128"/>
                        </a:rPr>
                        <a:t>1</a:t>
                      </a:r>
                      <a:r>
                        <a:rPr lang="ja-JP" altLang="en-US" sz="1400" b="1" u="none" strike="noStrike" dirty="0">
                          <a:effectLst/>
                          <a:latin typeface="Meiryo UI" panose="020B0604030504040204" pitchFamily="50" charset="-128"/>
                          <a:ea typeface="Meiryo UI" panose="020B0604030504040204" pitchFamily="50" charset="-128"/>
                        </a:rPr>
                        <a:t>件以上）</a:t>
                      </a:r>
                      <a:endParaRPr lang="ja-JP" altLang="en-US" sz="1400" b="1" i="0" u="none" strike="noStrike" dirty="0">
                        <a:solidFill>
                          <a:srgbClr val="333333"/>
                        </a:solidFill>
                        <a:effectLst/>
                        <a:latin typeface="Meiryo UI" panose="020B0604030504040204" pitchFamily="50" charset="-128"/>
                        <a:ea typeface="Meiryo UI" panose="020B0604030504040204" pitchFamily="50" charset="-128"/>
                      </a:endParaRPr>
                    </a:p>
                  </a:txBody>
                  <a:tcPr marL="720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1 (1)</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FE9F6"/>
                    </a:solidFill>
                  </a:tcPr>
                </a:tc>
                <a:tc>
                  <a:txBody>
                    <a:bodyPr/>
                    <a:lstStyle/>
                    <a:p>
                      <a:pPr algn="ctr" fontAlgn="t"/>
                      <a:r>
                        <a:rPr lang="en-US" altLang="ja-JP" sz="1700" u="none" strike="noStrike" dirty="0">
                          <a:effectLst/>
                          <a:latin typeface="Meiryo UI" panose="020B0604030504040204" pitchFamily="50" charset="-128"/>
                          <a:ea typeface="Meiryo UI" panose="020B0604030504040204" pitchFamily="50" charset="-128"/>
                        </a:rPr>
                        <a:t>0</a:t>
                      </a:r>
                      <a:endParaRPr lang="en-US" altLang="ja-JP" sz="1700" b="0" i="0" u="none" strike="noStrike" dirty="0">
                        <a:solidFill>
                          <a:srgbClr val="333333"/>
                        </a:solidFill>
                        <a:effectLst/>
                        <a:latin typeface="Meiryo UI" panose="020B0604030504040204" pitchFamily="50" charset="-128"/>
                        <a:ea typeface="Meiryo UI" panose="020B0604030504040204" pitchFamily="50" charset="-128"/>
                      </a:endParaRPr>
                    </a:p>
                  </a:txBody>
                  <a:tcPr marL="3600" marR="7620" marT="762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6F3FB"/>
                    </a:solidFill>
                  </a:tcPr>
                </a:tc>
                <a:extLst>
                  <a:ext uri="{0D108BD9-81ED-4DB2-BD59-A6C34878D82A}">
                    <a16:rowId xmlns:a16="http://schemas.microsoft.com/office/drawing/2014/main" val="3064135467"/>
                  </a:ext>
                </a:extLst>
              </a:tr>
            </a:tbl>
          </a:graphicData>
        </a:graphic>
      </p:graphicFrame>
      <p:sp>
        <p:nvSpPr>
          <p:cNvPr id="2" name="テキスト ボックス 1">
            <a:extLst>
              <a:ext uri="{FF2B5EF4-FFF2-40B4-BE49-F238E27FC236}">
                <a16:creationId xmlns:a16="http://schemas.microsoft.com/office/drawing/2014/main" id="{E0BE100C-8D67-E744-2A40-80A314CAD55F}"/>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02334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640965" y="1887619"/>
            <a:ext cx="7862069"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基礎インスリン製剤によるインスリン療法で血糖コントロール不良の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型糖尿病患者を対象としたランダム化比較試験の結果、</a:t>
            </a:r>
            <a:r>
              <a:rPr lang="en-US" altLang="ja-JP" kern="100" dirty="0" err="1">
                <a:latin typeface="Meiryo UI" panose="020B0604030504040204" pitchFamily="50" charset="-128"/>
                <a:ea typeface="Meiryo UI" panose="020B0604030504040204" pitchFamily="50" charset="-128"/>
                <a:cs typeface="Times New Roman" panose="02020603050405020304" pitchFamily="18" charset="0"/>
              </a:rPr>
              <a:t>rtCGM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の使用は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SMBG</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に比べて</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8</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カ月後の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を有意に低下させ、</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TIR</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などの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関連指標を有意に改善することが明らかにされた。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これまでに、</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型糖尿病患者や強化インスリン療法を行っている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型糖尿病患者において</a:t>
            </a:r>
            <a:r>
              <a:rPr lang="en-US" altLang="ja-JP" kern="100" dirty="0" err="1">
                <a:latin typeface="Meiryo UI" panose="020B0604030504040204" pitchFamily="50" charset="-128"/>
                <a:ea typeface="Meiryo UI" panose="020B0604030504040204" pitchFamily="50" charset="-128"/>
                <a:cs typeface="Times New Roman" panose="02020603050405020304" pitchFamily="18" charset="0"/>
              </a:rPr>
              <a:t>rtCGM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を用いることで血糖コントロールが改善することが報告されている。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今回、プライマリケア医の管理のもとで基礎インスリン製剤を用いた治療を行っている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型糖尿病患者においても同様に</a:t>
            </a:r>
            <a:r>
              <a:rPr lang="en-US" altLang="ja-JP" kern="100" dirty="0" err="1">
                <a:latin typeface="Meiryo UI" panose="020B0604030504040204" pitchFamily="50" charset="-128"/>
                <a:ea typeface="Meiryo UI" panose="020B0604030504040204" pitchFamily="50" charset="-128"/>
                <a:cs typeface="Times New Roman" panose="02020603050405020304" pitchFamily="18" charset="0"/>
              </a:rPr>
              <a:t>rtCGM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の有用性が示された臨床的な意義は大きい。</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E6F4662-004E-9324-7C53-0EB4799BD4AE}"/>
              </a:ext>
            </a:extLst>
          </p:cNvPr>
          <p:cNvSpPr txBox="1"/>
          <p:nvPr/>
        </p:nvSpPr>
        <p:spPr>
          <a:xfrm>
            <a:off x="5503817" y="6604084"/>
            <a:ext cx="3640183" cy="253916"/>
          </a:xfrm>
          <a:prstGeom prst="rect">
            <a:avLst/>
          </a:prstGeom>
          <a:noFill/>
        </p:spPr>
        <p:txBody>
          <a:bodyPr wrap="square" anchor="b">
            <a:spAutoFit/>
          </a:bodyPr>
          <a:lstStyle/>
          <a:p>
            <a:r>
              <a:rPr lang="fr-FR" altLang="ja-JP" sz="1050" b="0" i="0" u="none" strike="noStrike" baseline="0" dirty="0">
                <a:latin typeface="Meiryo UI" panose="020B0604030504040204" pitchFamily="50" charset="-128"/>
                <a:ea typeface="Meiryo UI" panose="020B0604030504040204" pitchFamily="50" charset="-128"/>
              </a:rPr>
              <a:t>Martens T, et al. JAMA 325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2262-2272, 2021</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2254</TotalTime>
  <Words>2221</Words>
  <Application>Microsoft Office PowerPoint</Application>
  <PresentationFormat>画面に合わせる (4:3)</PresentationFormat>
  <Paragraphs>233</Paragraphs>
  <Slides>10</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Meiryo UI</vt:lpstr>
      <vt:lpstr>TBGoStdL-Normal</vt:lpstr>
      <vt:lpstr>UDShinGoPro-Light</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小池 龍之</cp:lastModifiedBy>
  <cp:revision>26</cp:revision>
  <dcterms:created xsi:type="dcterms:W3CDTF">2022-04-07T06:17:16Z</dcterms:created>
  <dcterms:modified xsi:type="dcterms:W3CDTF">2022-10-11T05:58:02Z</dcterms:modified>
</cp:coreProperties>
</file>