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37" r:id="rId4"/>
    <p:sldId id="330" r:id="rId5"/>
    <p:sldId id="339" r:id="rId6"/>
    <p:sldId id="340" r:id="rId7"/>
    <p:sldId id="341" r:id="rId8"/>
    <p:sldId id="333" r:id="rId9"/>
    <p:sldId id="33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94C4"/>
    <a:srgbClr val="F8F7EE"/>
    <a:srgbClr val="C67C84"/>
    <a:srgbClr val="A71C4B"/>
    <a:srgbClr val="689C71"/>
    <a:srgbClr val="006E38"/>
    <a:srgbClr val="9A8EC3"/>
    <a:srgbClr val="F4E7D2"/>
    <a:srgbClr val="EFF4F7"/>
    <a:srgbClr val="FFFA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60"/>
  </p:normalViewPr>
  <p:slideViewPr>
    <p:cSldViewPr snapToGrid="0">
      <p:cViewPr varScale="1">
        <p:scale>
          <a:sx n="63" d="100"/>
          <a:sy n="63" d="100"/>
        </p:scale>
        <p:origin x="149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eko, Akihiro /JP" userId="084df1b6-447a-4d54-85d1-9005414e55d4" providerId="ADAL" clId="{5FD622D0-E03C-4729-89D8-381E43840209}"/>
    <pc:docChg chg="modSld">
      <pc:chgData name="Kaneko, Akihiro /JP" userId="084df1b6-447a-4d54-85d1-9005414e55d4" providerId="ADAL" clId="{5FD622D0-E03C-4729-89D8-381E43840209}" dt="2025-03-11T09:48:00.648" v="5" actId="20577"/>
      <pc:docMkLst>
        <pc:docMk/>
      </pc:docMkLst>
      <pc:sldChg chg="modSp mod">
        <pc:chgData name="Kaneko, Akihiro /JP" userId="084df1b6-447a-4d54-85d1-9005414e55d4" providerId="ADAL" clId="{5FD622D0-E03C-4729-89D8-381E43840209}" dt="2025-03-11T09:48:00.648" v="5" actId="20577"/>
        <pc:sldMkLst>
          <pc:docMk/>
          <pc:sldMk cId="4040568567" sldId="326"/>
        </pc:sldMkLst>
        <pc:spChg chg="mod">
          <ac:chgData name="Kaneko, Akihiro /JP" userId="084df1b6-447a-4d54-85d1-9005414e55d4" providerId="ADAL" clId="{5FD622D0-E03C-4729-89D8-381E43840209}" dt="2025-03-11T09:48:00.648" v="5" actId="20577"/>
          <ac:spMkLst>
            <pc:docMk/>
            <pc:sldMk cId="4040568567" sldId="326"/>
            <ac:spMk id="7" creationId="{639E524D-B5C4-405B-8225-52250B2504A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tx1"/>
              </a:solidFill>
              <a:round/>
            </a:ln>
            <a:effectLst/>
          </c:spPr>
          <c:marker>
            <c:symbol val="circle"/>
            <c:size val="5"/>
            <c:spPr>
              <a:solidFill>
                <a:schemeClr val="accent1"/>
              </a:solidFill>
              <a:ln w="9525">
                <a:solidFill>
                  <a:schemeClr val="accent1"/>
                </a:solidFill>
              </a:ln>
              <a:effectLst/>
            </c:spPr>
          </c:marker>
          <c:dPt>
            <c:idx val="0"/>
            <c:marker>
              <c:symbol val="square"/>
              <c:size val="8"/>
              <c:spPr>
                <a:solidFill>
                  <a:srgbClr val="006E38"/>
                </a:solidFill>
                <a:ln w="9525">
                  <a:noFill/>
                </a:ln>
                <a:effectLst/>
              </c:spPr>
            </c:marker>
            <c:bubble3D val="0"/>
            <c:spPr>
              <a:ln w="19050" cap="rnd">
                <a:solidFill>
                  <a:srgbClr val="006E38"/>
                </a:solidFill>
                <a:round/>
              </a:ln>
              <a:effectLst/>
            </c:spPr>
            <c:extLst>
              <c:ext xmlns:c16="http://schemas.microsoft.com/office/drawing/2014/chart" uri="{C3380CC4-5D6E-409C-BE32-E72D297353CC}">
                <c16:uniqueId val="{00000000-D788-43BE-A3E7-1455A5AE76B9}"/>
              </c:ext>
            </c:extLst>
          </c:dPt>
          <c:dPt>
            <c:idx val="1"/>
            <c:marker>
              <c:symbol val="none"/>
            </c:marker>
            <c:bubble3D val="0"/>
            <c:extLst>
              <c:ext xmlns:c16="http://schemas.microsoft.com/office/drawing/2014/chart" uri="{C3380CC4-5D6E-409C-BE32-E72D297353CC}">
                <c16:uniqueId val="{00000001-D788-43BE-A3E7-1455A5AE76B9}"/>
              </c:ext>
            </c:extLst>
          </c:dPt>
          <c:dPt>
            <c:idx val="2"/>
            <c:marker>
              <c:symbol val="none"/>
            </c:marker>
            <c:bubble3D val="0"/>
            <c:extLst>
              <c:ext xmlns:c16="http://schemas.microsoft.com/office/drawing/2014/chart" uri="{C3380CC4-5D6E-409C-BE32-E72D297353CC}">
                <c16:uniqueId val="{00000002-D788-43BE-A3E7-1455A5AE76B9}"/>
              </c:ext>
            </c:extLst>
          </c:dPt>
          <c:dPt>
            <c:idx val="3"/>
            <c:marker>
              <c:symbol val="square"/>
              <c:size val="8"/>
              <c:spPr>
                <a:solidFill>
                  <a:srgbClr val="006E38"/>
                </a:solidFill>
                <a:ln w="9525">
                  <a:noFill/>
                </a:ln>
                <a:effectLst/>
              </c:spPr>
            </c:marker>
            <c:bubble3D val="0"/>
            <c:spPr>
              <a:ln w="19050" cap="rnd">
                <a:noFill/>
                <a:round/>
              </a:ln>
              <a:effectLst/>
            </c:spPr>
            <c:extLst>
              <c:ext xmlns:c16="http://schemas.microsoft.com/office/drawing/2014/chart" uri="{C3380CC4-5D6E-409C-BE32-E72D297353CC}">
                <c16:uniqueId val="{00000004-D788-43BE-A3E7-1455A5AE76B9}"/>
              </c:ext>
            </c:extLst>
          </c:dPt>
          <c:dPt>
            <c:idx val="4"/>
            <c:marker>
              <c:symbol val="none"/>
            </c:marker>
            <c:bubble3D val="0"/>
            <c:extLst>
              <c:ext xmlns:c16="http://schemas.microsoft.com/office/drawing/2014/chart" uri="{C3380CC4-5D6E-409C-BE32-E72D297353CC}">
                <c16:uniqueId val="{00000005-D788-43BE-A3E7-1455A5AE76B9}"/>
              </c:ext>
            </c:extLst>
          </c:dPt>
          <c:dPt>
            <c:idx val="5"/>
            <c:marker>
              <c:symbol val="none"/>
            </c:marker>
            <c:bubble3D val="0"/>
            <c:extLst>
              <c:ext xmlns:c16="http://schemas.microsoft.com/office/drawing/2014/chart" uri="{C3380CC4-5D6E-409C-BE32-E72D297353CC}">
                <c16:uniqueId val="{00000006-D788-43BE-A3E7-1455A5AE76B9}"/>
              </c:ext>
            </c:extLst>
          </c:dPt>
          <c:dPt>
            <c:idx val="6"/>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8-D788-43BE-A3E7-1455A5AE76B9}"/>
              </c:ext>
            </c:extLst>
          </c:dPt>
          <c:dPt>
            <c:idx val="7"/>
            <c:marker>
              <c:symbol val="none"/>
            </c:marker>
            <c:bubble3D val="0"/>
            <c:extLst>
              <c:ext xmlns:c16="http://schemas.microsoft.com/office/drawing/2014/chart" uri="{C3380CC4-5D6E-409C-BE32-E72D297353CC}">
                <c16:uniqueId val="{00000009-D788-43BE-A3E7-1455A5AE76B9}"/>
              </c:ext>
            </c:extLst>
          </c:dPt>
          <c:dPt>
            <c:idx val="8"/>
            <c:marker>
              <c:symbol val="none"/>
            </c:marker>
            <c:bubble3D val="0"/>
            <c:extLst>
              <c:ext xmlns:c16="http://schemas.microsoft.com/office/drawing/2014/chart" uri="{C3380CC4-5D6E-409C-BE32-E72D297353CC}">
                <c16:uniqueId val="{0000000A-D788-43BE-A3E7-1455A5AE76B9}"/>
              </c:ext>
            </c:extLst>
          </c:dPt>
          <c:dPt>
            <c:idx val="9"/>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C-D788-43BE-A3E7-1455A5AE76B9}"/>
              </c:ext>
            </c:extLst>
          </c:dPt>
          <c:dPt>
            <c:idx val="10"/>
            <c:marker>
              <c:symbol val="none"/>
            </c:marker>
            <c:bubble3D val="0"/>
            <c:extLst>
              <c:ext xmlns:c16="http://schemas.microsoft.com/office/drawing/2014/chart" uri="{C3380CC4-5D6E-409C-BE32-E72D297353CC}">
                <c16:uniqueId val="{0000000D-D788-43BE-A3E7-1455A5AE76B9}"/>
              </c:ext>
            </c:extLst>
          </c:dPt>
          <c:dPt>
            <c:idx val="11"/>
            <c:marker>
              <c:symbol val="none"/>
            </c:marker>
            <c:bubble3D val="0"/>
            <c:extLst>
              <c:ext xmlns:c16="http://schemas.microsoft.com/office/drawing/2014/chart" uri="{C3380CC4-5D6E-409C-BE32-E72D297353CC}">
                <c16:uniqueId val="{0000000E-D788-43BE-A3E7-1455A5AE76B9}"/>
              </c:ext>
            </c:extLst>
          </c:dPt>
          <c:xVal>
            <c:numRef>
              <c:f>Sheet1!$A$2:$A$13</c:f>
              <c:numCache>
                <c:formatCode>General</c:formatCode>
                <c:ptCount val="12"/>
                <c:pt idx="0">
                  <c:v>0.95799999999999996</c:v>
                </c:pt>
                <c:pt idx="1">
                  <c:v>0.92900000000000005</c:v>
                </c:pt>
                <c:pt idx="2">
                  <c:v>0.98799999999999999</c:v>
                </c:pt>
                <c:pt idx="3">
                  <c:v>0.96099999999999997</c:v>
                </c:pt>
                <c:pt idx="4">
                  <c:v>0.93200000000000005</c:v>
                </c:pt>
                <c:pt idx="5">
                  <c:v>0.99199999999999999</c:v>
                </c:pt>
                <c:pt idx="6">
                  <c:v>0.96299999999999997</c:v>
                </c:pt>
                <c:pt idx="7">
                  <c:v>0.93899999999999995</c:v>
                </c:pt>
                <c:pt idx="8">
                  <c:v>0.98799999999999999</c:v>
                </c:pt>
                <c:pt idx="9">
                  <c:v>0.96499999999999997</c:v>
                </c:pt>
                <c:pt idx="10">
                  <c:v>0.94099999999999995</c:v>
                </c:pt>
                <c:pt idx="11">
                  <c:v>0.99</c:v>
                </c:pt>
              </c:numCache>
            </c:numRef>
          </c:xVal>
          <c:yVal>
            <c:numRef>
              <c:f>Sheet1!$B$2:$B$13</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0F-D788-43BE-A3E7-1455A5AE76B9}"/>
            </c:ext>
          </c:extLst>
        </c:ser>
        <c:dLbls>
          <c:showLegendKey val="0"/>
          <c:showVal val="0"/>
          <c:showCatName val="0"/>
          <c:showSerName val="0"/>
          <c:showPercent val="0"/>
          <c:showBubbleSize val="0"/>
        </c:dLbls>
        <c:axId val="1078962079"/>
        <c:axId val="1078972895"/>
      </c:scatterChart>
      <c:valAx>
        <c:axId val="1078962079"/>
        <c:scaling>
          <c:orientation val="minMax"/>
          <c:max val="1.05"/>
          <c:min val="0.9"/>
        </c:scaling>
        <c:delete val="0"/>
        <c:axPos val="b"/>
        <c:majorGridlines>
          <c:spPr>
            <a:ln w="9525" cap="flat" cmpd="sng" algn="ctr">
              <a:solidFill>
                <a:schemeClr val="tx1"/>
              </a:solidFill>
              <a:round/>
            </a:ln>
            <a:effectLst/>
          </c:spPr>
        </c:majorGridlines>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078972895"/>
        <c:crosses val="autoZero"/>
        <c:crossBetween val="midCat"/>
        <c:majorUnit val="0.1"/>
      </c:valAx>
      <c:valAx>
        <c:axId val="1078972895"/>
        <c:scaling>
          <c:orientation val="minMax"/>
        </c:scaling>
        <c:delete val="1"/>
        <c:axPos val="l"/>
        <c:numFmt formatCode="General" sourceLinked="1"/>
        <c:majorTickMark val="none"/>
        <c:minorTickMark val="none"/>
        <c:tickLblPos val="nextTo"/>
        <c:crossAx val="10789620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tx1"/>
              </a:solidFill>
              <a:round/>
            </a:ln>
            <a:effectLst/>
          </c:spPr>
          <c:marker>
            <c:symbol val="circle"/>
            <c:size val="5"/>
            <c:spPr>
              <a:solidFill>
                <a:schemeClr val="accent1"/>
              </a:solidFill>
              <a:ln w="9525">
                <a:solidFill>
                  <a:schemeClr val="accent1"/>
                </a:solidFill>
              </a:ln>
              <a:effectLst/>
            </c:spPr>
          </c:marker>
          <c:dPt>
            <c:idx val="0"/>
            <c:marker>
              <c:symbol val="square"/>
              <c:size val="8"/>
              <c:spPr>
                <a:solidFill>
                  <a:srgbClr val="006E38"/>
                </a:solidFill>
                <a:ln w="9525">
                  <a:noFill/>
                </a:ln>
                <a:effectLst/>
              </c:spPr>
            </c:marker>
            <c:bubble3D val="0"/>
            <c:extLst>
              <c:ext xmlns:c16="http://schemas.microsoft.com/office/drawing/2014/chart" uri="{C3380CC4-5D6E-409C-BE32-E72D297353CC}">
                <c16:uniqueId val="{00000000-276F-419B-9310-CB1AAB45E00B}"/>
              </c:ext>
            </c:extLst>
          </c:dPt>
          <c:dPt>
            <c:idx val="1"/>
            <c:marker>
              <c:symbol val="none"/>
            </c:marker>
            <c:bubble3D val="0"/>
            <c:extLst>
              <c:ext xmlns:c16="http://schemas.microsoft.com/office/drawing/2014/chart" uri="{C3380CC4-5D6E-409C-BE32-E72D297353CC}">
                <c16:uniqueId val="{00000001-276F-419B-9310-CB1AAB45E00B}"/>
              </c:ext>
            </c:extLst>
          </c:dPt>
          <c:dPt>
            <c:idx val="2"/>
            <c:marker>
              <c:symbol val="none"/>
            </c:marker>
            <c:bubble3D val="0"/>
            <c:extLst>
              <c:ext xmlns:c16="http://schemas.microsoft.com/office/drawing/2014/chart" uri="{C3380CC4-5D6E-409C-BE32-E72D297353CC}">
                <c16:uniqueId val="{00000002-276F-419B-9310-CB1AAB45E00B}"/>
              </c:ext>
            </c:extLst>
          </c:dPt>
          <c:dPt>
            <c:idx val="3"/>
            <c:marker>
              <c:symbol val="square"/>
              <c:size val="8"/>
              <c:spPr>
                <a:solidFill>
                  <a:srgbClr val="006E38"/>
                </a:solidFill>
                <a:ln w="9525">
                  <a:noFill/>
                </a:ln>
                <a:effectLst/>
              </c:spPr>
            </c:marker>
            <c:bubble3D val="0"/>
            <c:spPr>
              <a:ln w="19050" cap="rnd">
                <a:noFill/>
                <a:round/>
              </a:ln>
              <a:effectLst/>
            </c:spPr>
            <c:extLst>
              <c:ext xmlns:c16="http://schemas.microsoft.com/office/drawing/2014/chart" uri="{C3380CC4-5D6E-409C-BE32-E72D297353CC}">
                <c16:uniqueId val="{00000004-276F-419B-9310-CB1AAB45E00B}"/>
              </c:ext>
            </c:extLst>
          </c:dPt>
          <c:dPt>
            <c:idx val="4"/>
            <c:marker>
              <c:symbol val="none"/>
            </c:marker>
            <c:bubble3D val="0"/>
            <c:extLst>
              <c:ext xmlns:c16="http://schemas.microsoft.com/office/drawing/2014/chart" uri="{C3380CC4-5D6E-409C-BE32-E72D297353CC}">
                <c16:uniqueId val="{00000005-276F-419B-9310-CB1AAB45E00B}"/>
              </c:ext>
            </c:extLst>
          </c:dPt>
          <c:dPt>
            <c:idx val="5"/>
            <c:marker>
              <c:symbol val="none"/>
            </c:marker>
            <c:bubble3D val="0"/>
            <c:extLst>
              <c:ext xmlns:c16="http://schemas.microsoft.com/office/drawing/2014/chart" uri="{C3380CC4-5D6E-409C-BE32-E72D297353CC}">
                <c16:uniqueId val="{00000006-276F-419B-9310-CB1AAB45E00B}"/>
              </c:ext>
            </c:extLst>
          </c:dPt>
          <c:dPt>
            <c:idx val="6"/>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8-276F-419B-9310-CB1AAB45E00B}"/>
              </c:ext>
            </c:extLst>
          </c:dPt>
          <c:dPt>
            <c:idx val="7"/>
            <c:marker>
              <c:symbol val="none"/>
            </c:marker>
            <c:bubble3D val="0"/>
            <c:extLst>
              <c:ext xmlns:c16="http://schemas.microsoft.com/office/drawing/2014/chart" uri="{C3380CC4-5D6E-409C-BE32-E72D297353CC}">
                <c16:uniqueId val="{00000009-276F-419B-9310-CB1AAB45E00B}"/>
              </c:ext>
            </c:extLst>
          </c:dPt>
          <c:dPt>
            <c:idx val="8"/>
            <c:marker>
              <c:symbol val="none"/>
            </c:marker>
            <c:bubble3D val="0"/>
            <c:extLst>
              <c:ext xmlns:c16="http://schemas.microsoft.com/office/drawing/2014/chart" uri="{C3380CC4-5D6E-409C-BE32-E72D297353CC}">
                <c16:uniqueId val="{0000000A-276F-419B-9310-CB1AAB45E00B}"/>
              </c:ext>
            </c:extLst>
          </c:dPt>
          <c:dPt>
            <c:idx val="9"/>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C-276F-419B-9310-CB1AAB45E00B}"/>
              </c:ext>
            </c:extLst>
          </c:dPt>
          <c:dPt>
            <c:idx val="10"/>
            <c:marker>
              <c:symbol val="none"/>
            </c:marker>
            <c:bubble3D val="0"/>
            <c:extLst>
              <c:ext xmlns:c16="http://schemas.microsoft.com/office/drawing/2014/chart" uri="{C3380CC4-5D6E-409C-BE32-E72D297353CC}">
                <c16:uniqueId val="{0000000D-276F-419B-9310-CB1AAB45E00B}"/>
              </c:ext>
            </c:extLst>
          </c:dPt>
          <c:dPt>
            <c:idx val="11"/>
            <c:marker>
              <c:symbol val="none"/>
            </c:marker>
            <c:bubble3D val="0"/>
            <c:extLst>
              <c:ext xmlns:c16="http://schemas.microsoft.com/office/drawing/2014/chart" uri="{C3380CC4-5D6E-409C-BE32-E72D297353CC}">
                <c16:uniqueId val="{0000000E-276F-419B-9310-CB1AAB45E00B}"/>
              </c:ext>
            </c:extLst>
          </c:dPt>
          <c:xVal>
            <c:numRef>
              <c:f>Sheet1!$A$2:$A$13</c:f>
              <c:numCache>
                <c:formatCode>General</c:formatCode>
                <c:ptCount val="12"/>
                <c:pt idx="0">
                  <c:v>0.97899999999999998</c:v>
                </c:pt>
                <c:pt idx="1">
                  <c:v>0.95099999999999996</c:v>
                </c:pt>
                <c:pt idx="2">
                  <c:v>1.008</c:v>
                </c:pt>
                <c:pt idx="3">
                  <c:v>0.98</c:v>
                </c:pt>
                <c:pt idx="4">
                  <c:v>0.95099999999999996</c:v>
                </c:pt>
                <c:pt idx="5">
                  <c:v>1.01</c:v>
                </c:pt>
                <c:pt idx="6">
                  <c:v>0.98099999999999998</c:v>
                </c:pt>
                <c:pt idx="7">
                  <c:v>0.95899999999999996</c:v>
                </c:pt>
                <c:pt idx="8">
                  <c:v>1.0029999999999999</c:v>
                </c:pt>
                <c:pt idx="9">
                  <c:v>0.98199999999999998</c:v>
                </c:pt>
                <c:pt idx="10">
                  <c:v>0.96</c:v>
                </c:pt>
                <c:pt idx="11">
                  <c:v>1.004</c:v>
                </c:pt>
              </c:numCache>
            </c:numRef>
          </c:xVal>
          <c:yVal>
            <c:numRef>
              <c:f>Sheet1!$B$2:$B$13</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0F-276F-419B-9310-CB1AAB45E00B}"/>
            </c:ext>
          </c:extLst>
        </c:ser>
        <c:dLbls>
          <c:showLegendKey val="0"/>
          <c:showVal val="0"/>
          <c:showCatName val="0"/>
          <c:showSerName val="0"/>
          <c:showPercent val="0"/>
          <c:showBubbleSize val="0"/>
        </c:dLbls>
        <c:axId val="1078962079"/>
        <c:axId val="1078972895"/>
      </c:scatterChart>
      <c:valAx>
        <c:axId val="1078962079"/>
        <c:scaling>
          <c:orientation val="minMax"/>
          <c:max val="1.05"/>
          <c:min val="0.9"/>
        </c:scaling>
        <c:delete val="0"/>
        <c:axPos val="b"/>
        <c:majorGridlines>
          <c:spPr>
            <a:ln w="9525" cap="flat" cmpd="sng" algn="ctr">
              <a:solidFill>
                <a:schemeClr val="tx1"/>
              </a:solidFill>
              <a:round/>
            </a:ln>
            <a:effectLst/>
          </c:spPr>
        </c:majorGridlines>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078972895"/>
        <c:crosses val="autoZero"/>
        <c:crossBetween val="midCat"/>
        <c:majorUnit val="0.1"/>
      </c:valAx>
      <c:valAx>
        <c:axId val="1078972895"/>
        <c:scaling>
          <c:orientation val="minMax"/>
        </c:scaling>
        <c:delete val="1"/>
        <c:axPos val="l"/>
        <c:numFmt formatCode="General" sourceLinked="1"/>
        <c:majorTickMark val="none"/>
        <c:minorTickMark val="none"/>
        <c:tickLblPos val="nextTo"/>
        <c:crossAx val="10789620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tx1"/>
              </a:solidFill>
              <a:round/>
            </a:ln>
            <a:effectLst/>
          </c:spPr>
          <c:marker>
            <c:symbol val="circle"/>
            <c:size val="5"/>
            <c:spPr>
              <a:solidFill>
                <a:schemeClr val="accent1"/>
              </a:solidFill>
              <a:ln w="9525">
                <a:solidFill>
                  <a:schemeClr val="accent1"/>
                </a:solidFill>
              </a:ln>
              <a:effectLst/>
            </c:spPr>
          </c:marker>
          <c:dPt>
            <c:idx val="0"/>
            <c:marker>
              <c:symbol val="square"/>
              <c:size val="8"/>
              <c:spPr>
                <a:solidFill>
                  <a:srgbClr val="006E38"/>
                </a:solidFill>
                <a:ln w="9525">
                  <a:noFill/>
                </a:ln>
                <a:effectLst/>
              </c:spPr>
            </c:marker>
            <c:bubble3D val="0"/>
            <c:extLst>
              <c:ext xmlns:c16="http://schemas.microsoft.com/office/drawing/2014/chart" uri="{C3380CC4-5D6E-409C-BE32-E72D297353CC}">
                <c16:uniqueId val="{00000000-C915-4C54-AF9D-724259ECD113}"/>
              </c:ext>
            </c:extLst>
          </c:dPt>
          <c:dPt>
            <c:idx val="1"/>
            <c:marker>
              <c:symbol val="none"/>
            </c:marker>
            <c:bubble3D val="0"/>
            <c:extLst>
              <c:ext xmlns:c16="http://schemas.microsoft.com/office/drawing/2014/chart" uri="{C3380CC4-5D6E-409C-BE32-E72D297353CC}">
                <c16:uniqueId val="{00000001-C915-4C54-AF9D-724259ECD113}"/>
              </c:ext>
            </c:extLst>
          </c:dPt>
          <c:dPt>
            <c:idx val="2"/>
            <c:marker>
              <c:symbol val="none"/>
            </c:marker>
            <c:bubble3D val="0"/>
            <c:extLst>
              <c:ext xmlns:c16="http://schemas.microsoft.com/office/drawing/2014/chart" uri="{C3380CC4-5D6E-409C-BE32-E72D297353CC}">
                <c16:uniqueId val="{00000002-C915-4C54-AF9D-724259ECD113}"/>
              </c:ext>
            </c:extLst>
          </c:dPt>
          <c:dPt>
            <c:idx val="3"/>
            <c:marker>
              <c:symbol val="square"/>
              <c:size val="8"/>
              <c:spPr>
                <a:solidFill>
                  <a:srgbClr val="006E38"/>
                </a:solidFill>
                <a:ln w="9525">
                  <a:noFill/>
                </a:ln>
                <a:effectLst/>
              </c:spPr>
            </c:marker>
            <c:bubble3D val="0"/>
            <c:spPr>
              <a:ln w="19050" cap="rnd">
                <a:noFill/>
                <a:round/>
              </a:ln>
              <a:effectLst/>
            </c:spPr>
            <c:extLst>
              <c:ext xmlns:c16="http://schemas.microsoft.com/office/drawing/2014/chart" uri="{C3380CC4-5D6E-409C-BE32-E72D297353CC}">
                <c16:uniqueId val="{00000004-C915-4C54-AF9D-724259ECD113}"/>
              </c:ext>
            </c:extLst>
          </c:dPt>
          <c:dPt>
            <c:idx val="4"/>
            <c:marker>
              <c:symbol val="none"/>
            </c:marker>
            <c:bubble3D val="0"/>
            <c:extLst>
              <c:ext xmlns:c16="http://schemas.microsoft.com/office/drawing/2014/chart" uri="{C3380CC4-5D6E-409C-BE32-E72D297353CC}">
                <c16:uniqueId val="{00000005-C915-4C54-AF9D-724259ECD113}"/>
              </c:ext>
            </c:extLst>
          </c:dPt>
          <c:dPt>
            <c:idx val="5"/>
            <c:marker>
              <c:symbol val="none"/>
            </c:marker>
            <c:bubble3D val="0"/>
            <c:extLst>
              <c:ext xmlns:c16="http://schemas.microsoft.com/office/drawing/2014/chart" uri="{C3380CC4-5D6E-409C-BE32-E72D297353CC}">
                <c16:uniqueId val="{00000006-C915-4C54-AF9D-724259ECD113}"/>
              </c:ext>
            </c:extLst>
          </c:dPt>
          <c:dPt>
            <c:idx val="6"/>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8-C915-4C54-AF9D-724259ECD113}"/>
              </c:ext>
            </c:extLst>
          </c:dPt>
          <c:dPt>
            <c:idx val="7"/>
            <c:marker>
              <c:symbol val="none"/>
            </c:marker>
            <c:bubble3D val="0"/>
            <c:extLst>
              <c:ext xmlns:c16="http://schemas.microsoft.com/office/drawing/2014/chart" uri="{C3380CC4-5D6E-409C-BE32-E72D297353CC}">
                <c16:uniqueId val="{00000009-C915-4C54-AF9D-724259ECD113}"/>
              </c:ext>
            </c:extLst>
          </c:dPt>
          <c:dPt>
            <c:idx val="8"/>
            <c:marker>
              <c:symbol val="none"/>
            </c:marker>
            <c:bubble3D val="0"/>
            <c:extLst>
              <c:ext xmlns:c16="http://schemas.microsoft.com/office/drawing/2014/chart" uri="{C3380CC4-5D6E-409C-BE32-E72D297353CC}">
                <c16:uniqueId val="{0000000A-C915-4C54-AF9D-724259ECD113}"/>
              </c:ext>
            </c:extLst>
          </c:dPt>
          <c:dPt>
            <c:idx val="9"/>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C-C915-4C54-AF9D-724259ECD113}"/>
              </c:ext>
            </c:extLst>
          </c:dPt>
          <c:dPt>
            <c:idx val="10"/>
            <c:marker>
              <c:symbol val="none"/>
            </c:marker>
            <c:bubble3D val="0"/>
            <c:extLst>
              <c:ext xmlns:c16="http://schemas.microsoft.com/office/drawing/2014/chart" uri="{C3380CC4-5D6E-409C-BE32-E72D297353CC}">
                <c16:uniqueId val="{0000000D-C915-4C54-AF9D-724259ECD113}"/>
              </c:ext>
            </c:extLst>
          </c:dPt>
          <c:dPt>
            <c:idx val="11"/>
            <c:marker>
              <c:symbol val="none"/>
            </c:marker>
            <c:bubble3D val="0"/>
            <c:extLst>
              <c:ext xmlns:c16="http://schemas.microsoft.com/office/drawing/2014/chart" uri="{C3380CC4-5D6E-409C-BE32-E72D297353CC}">
                <c16:uniqueId val="{0000000E-C915-4C54-AF9D-724259ECD113}"/>
              </c:ext>
            </c:extLst>
          </c:dPt>
          <c:xVal>
            <c:numRef>
              <c:f>Sheet1!$A$2:$A$13</c:f>
              <c:numCache>
                <c:formatCode>General</c:formatCode>
                <c:ptCount val="12"/>
                <c:pt idx="0">
                  <c:v>0.98</c:v>
                </c:pt>
                <c:pt idx="1">
                  <c:v>0.95699999999999996</c:v>
                </c:pt>
                <c:pt idx="2">
                  <c:v>1.002</c:v>
                </c:pt>
                <c:pt idx="3">
                  <c:v>0.98</c:v>
                </c:pt>
                <c:pt idx="4">
                  <c:v>0.95699999999999996</c:v>
                </c:pt>
                <c:pt idx="5">
                  <c:v>1.004</c:v>
                </c:pt>
                <c:pt idx="6">
                  <c:v>0.98499999999999999</c:v>
                </c:pt>
                <c:pt idx="7">
                  <c:v>0.96899999999999997</c:v>
                </c:pt>
                <c:pt idx="8">
                  <c:v>1</c:v>
                </c:pt>
                <c:pt idx="9">
                  <c:v>0.98599999999999999</c:v>
                </c:pt>
                <c:pt idx="10">
                  <c:v>0.97</c:v>
                </c:pt>
                <c:pt idx="11">
                  <c:v>1.0009999999999999</c:v>
                </c:pt>
              </c:numCache>
            </c:numRef>
          </c:xVal>
          <c:yVal>
            <c:numRef>
              <c:f>Sheet1!$B$2:$B$13</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0F-C915-4C54-AF9D-724259ECD113}"/>
            </c:ext>
          </c:extLst>
        </c:ser>
        <c:dLbls>
          <c:showLegendKey val="0"/>
          <c:showVal val="0"/>
          <c:showCatName val="0"/>
          <c:showSerName val="0"/>
          <c:showPercent val="0"/>
          <c:showBubbleSize val="0"/>
        </c:dLbls>
        <c:axId val="1078962079"/>
        <c:axId val="1078972895"/>
      </c:scatterChart>
      <c:valAx>
        <c:axId val="1078962079"/>
        <c:scaling>
          <c:orientation val="minMax"/>
          <c:max val="1.05"/>
          <c:min val="0.9"/>
        </c:scaling>
        <c:delete val="0"/>
        <c:axPos val="b"/>
        <c:majorGridlines>
          <c:spPr>
            <a:ln w="9525" cap="flat" cmpd="sng" algn="ctr">
              <a:solidFill>
                <a:schemeClr val="tx1"/>
              </a:solidFill>
              <a:round/>
            </a:ln>
            <a:effectLst/>
          </c:spPr>
        </c:majorGridlines>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078972895"/>
        <c:crosses val="autoZero"/>
        <c:crossBetween val="midCat"/>
        <c:majorUnit val="0.1"/>
      </c:valAx>
      <c:valAx>
        <c:axId val="1078972895"/>
        <c:scaling>
          <c:orientation val="minMax"/>
        </c:scaling>
        <c:delete val="1"/>
        <c:axPos val="l"/>
        <c:numFmt formatCode="General" sourceLinked="1"/>
        <c:majorTickMark val="none"/>
        <c:minorTickMark val="none"/>
        <c:tickLblPos val="nextTo"/>
        <c:crossAx val="10789620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tx1"/>
              </a:solidFill>
              <a:round/>
            </a:ln>
            <a:effectLst/>
          </c:spPr>
          <c:marker>
            <c:symbol val="circle"/>
            <c:size val="5"/>
            <c:spPr>
              <a:solidFill>
                <a:schemeClr val="accent1"/>
              </a:solidFill>
              <a:ln w="9525">
                <a:solidFill>
                  <a:schemeClr val="accent1"/>
                </a:solidFill>
              </a:ln>
              <a:effectLst/>
            </c:spPr>
          </c:marker>
          <c:dPt>
            <c:idx val="0"/>
            <c:marker>
              <c:symbol val="square"/>
              <c:size val="8"/>
              <c:spPr>
                <a:solidFill>
                  <a:srgbClr val="006E38"/>
                </a:solidFill>
                <a:ln w="9525">
                  <a:noFill/>
                </a:ln>
                <a:effectLst/>
              </c:spPr>
            </c:marker>
            <c:bubble3D val="0"/>
            <c:extLst>
              <c:ext xmlns:c16="http://schemas.microsoft.com/office/drawing/2014/chart" uri="{C3380CC4-5D6E-409C-BE32-E72D297353CC}">
                <c16:uniqueId val="{00000000-2AD0-4E0A-B7AE-74D01C42D174}"/>
              </c:ext>
            </c:extLst>
          </c:dPt>
          <c:dPt>
            <c:idx val="1"/>
            <c:marker>
              <c:symbol val="none"/>
            </c:marker>
            <c:bubble3D val="0"/>
            <c:extLst>
              <c:ext xmlns:c16="http://schemas.microsoft.com/office/drawing/2014/chart" uri="{C3380CC4-5D6E-409C-BE32-E72D297353CC}">
                <c16:uniqueId val="{00000001-2AD0-4E0A-B7AE-74D01C42D174}"/>
              </c:ext>
            </c:extLst>
          </c:dPt>
          <c:dPt>
            <c:idx val="2"/>
            <c:marker>
              <c:symbol val="none"/>
            </c:marker>
            <c:bubble3D val="0"/>
            <c:extLst>
              <c:ext xmlns:c16="http://schemas.microsoft.com/office/drawing/2014/chart" uri="{C3380CC4-5D6E-409C-BE32-E72D297353CC}">
                <c16:uniqueId val="{00000002-2AD0-4E0A-B7AE-74D01C42D174}"/>
              </c:ext>
            </c:extLst>
          </c:dPt>
          <c:dPt>
            <c:idx val="3"/>
            <c:marker>
              <c:symbol val="square"/>
              <c:size val="8"/>
              <c:spPr>
                <a:solidFill>
                  <a:srgbClr val="006E38"/>
                </a:solidFill>
                <a:ln w="9525">
                  <a:noFill/>
                </a:ln>
                <a:effectLst/>
              </c:spPr>
            </c:marker>
            <c:bubble3D val="0"/>
            <c:spPr>
              <a:ln w="19050" cap="rnd">
                <a:noFill/>
                <a:round/>
              </a:ln>
              <a:effectLst/>
            </c:spPr>
            <c:extLst>
              <c:ext xmlns:c16="http://schemas.microsoft.com/office/drawing/2014/chart" uri="{C3380CC4-5D6E-409C-BE32-E72D297353CC}">
                <c16:uniqueId val="{00000004-2AD0-4E0A-B7AE-74D01C42D174}"/>
              </c:ext>
            </c:extLst>
          </c:dPt>
          <c:dPt>
            <c:idx val="4"/>
            <c:marker>
              <c:symbol val="none"/>
            </c:marker>
            <c:bubble3D val="0"/>
            <c:extLst>
              <c:ext xmlns:c16="http://schemas.microsoft.com/office/drawing/2014/chart" uri="{C3380CC4-5D6E-409C-BE32-E72D297353CC}">
                <c16:uniqueId val="{00000005-2AD0-4E0A-B7AE-74D01C42D174}"/>
              </c:ext>
            </c:extLst>
          </c:dPt>
          <c:dPt>
            <c:idx val="5"/>
            <c:marker>
              <c:symbol val="none"/>
            </c:marker>
            <c:bubble3D val="0"/>
            <c:extLst>
              <c:ext xmlns:c16="http://schemas.microsoft.com/office/drawing/2014/chart" uri="{C3380CC4-5D6E-409C-BE32-E72D297353CC}">
                <c16:uniqueId val="{00000006-2AD0-4E0A-B7AE-74D01C42D174}"/>
              </c:ext>
            </c:extLst>
          </c:dPt>
          <c:dPt>
            <c:idx val="6"/>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8-2AD0-4E0A-B7AE-74D01C42D174}"/>
              </c:ext>
            </c:extLst>
          </c:dPt>
          <c:dPt>
            <c:idx val="7"/>
            <c:marker>
              <c:symbol val="none"/>
            </c:marker>
            <c:bubble3D val="0"/>
            <c:extLst>
              <c:ext xmlns:c16="http://schemas.microsoft.com/office/drawing/2014/chart" uri="{C3380CC4-5D6E-409C-BE32-E72D297353CC}">
                <c16:uniqueId val="{00000009-2AD0-4E0A-B7AE-74D01C42D174}"/>
              </c:ext>
            </c:extLst>
          </c:dPt>
          <c:dPt>
            <c:idx val="8"/>
            <c:marker>
              <c:symbol val="none"/>
            </c:marker>
            <c:bubble3D val="0"/>
            <c:extLst>
              <c:ext xmlns:c16="http://schemas.microsoft.com/office/drawing/2014/chart" uri="{C3380CC4-5D6E-409C-BE32-E72D297353CC}">
                <c16:uniqueId val="{0000000A-2AD0-4E0A-B7AE-74D01C42D174}"/>
              </c:ext>
            </c:extLst>
          </c:dPt>
          <c:dPt>
            <c:idx val="9"/>
            <c:marker>
              <c:symbol val="square"/>
              <c:size val="8"/>
              <c:spPr>
                <a:solidFill>
                  <a:srgbClr val="689C71"/>
                </a:solidFill>
                <a:ln w="9525">
                  <a:noFill/>
                </a:ln>
                <a:effectLst/>
              </c:spPr>
            </c:marker>
            <c:bubble3D val="0"/>
            <c:spPr>
              <a:ln w="19050" cap="rnd">
                <a:noFill/>
                <a:round/>
              </a:ln>
              <a:effectLst/>
            </c:spPr>
            <c:extLst>
              <c:ext xmlns:c16="http://schemas.microsoft.com/office/drawing/2014/chart" uri="{C3380CC4-5D6E-409C-BE32-E72D297353CC}">
                <c16:uniqueId val="{0000000C-2AD0-4E0A-B7AE-74D01C42D174}"/>
              </c:ext>
            </c:extLst>
          </c:dPt>
          <c:dPt>
            <c:idx val="10"/>
            <c:marker>
              <c:symbol val="none"/>
            </c:marker>
            <c:bubble3D val="0"/>
            <c:extLst>
              <c:ext xmlns:c16="http://schemas.microsoft.com/office/drawing/2014/chart" uri="{C3380CC4-5D6E-409C-BE32-E72D297353CC}">
                <c16:uniqueId val="{0000000D-2AD0-4E0A-B7AE-74D01C42D174}"/>
              </c:ext>
            </c:extLst>
          </c:dPt>
          <c:dPt>
            <c:idx val="11"/>
            <c:marker>
              <c:symbol val="none"/>
            </c:marker>
            <c:bubble3D val="0"/>
            <c:extLst>
              <c:ext xmlns:c16="http://schemas.microsoft.com/office/drawing/2014/chart" uri="{C3380CC4-5D6E-409C-BE32-E72D297353CC}">
                <c16:uniqueId val="{0000000E-2AD0-4E0A-B7AE-74D01C42D174}"/>
              </c:ext>
            </c:extLst>
          </c:dPt>
          <c:xVal>
            <c:numRef>
              <c:f>Sheet1!$A$2:$A$13</c:f>
              <c:numCache>
                <c:formatCode>General</c:formatCode>
                <c:ptCount val="12"/>
                <c:pt idx="0">
                  <c:v>0.95099999999999996</c:v>
                </c:pt>
                <c:pt idx="1">
                  <c:v>0.91</c:v>
                </c:pt>
                <c:pt idx="2">
                  <c:v>0.99399999999999999</c:v>
                </c:pt>
                <c:pt idx="3">
                  <c:v>0.94899999999999995</c:v>
                </c:pt>
                <c:pt idx="4">
                  <c:v>0.90700000000000003</c:v>
                </c:pt>
                <c:pt idx="5">
                  <c:v>0.99199999999999999</c:v>
                </c:pt>
                <c:pt idx="6">
                  <c:v>0.94199999999999995</c:v>
                </c:pt>
                <c:pt idx="7">
                  <c:v>0.90600000000000003</c:v>
                </c:pt>
                <c:pt idx="8">
                  <c:v>0.98</c:v>
                </c:pt>
                <c:pt idx="9">
                  <c:v>0.94099999999999995</c:v>
                </c:pt>
                <c:pt idx="10">
                  <c:v>0.90400000000000003</c:v>
                </c:pt>
                <c:pt idx="11">
                  <c:v>0.97899999999999998</c:v>
                </c:pt>
              </c:numCache>
            </c:numRef>
          </c:xVal>
          <c:yVal>
            <c:numRef>
              <c:f>Sheet1!$B$2:$B$13</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0F-2AD0-4E0A-B7AE-74D01C42D174}"/>
            </c:ext>
          </c:extLst>
        </c:ser>
        <c:dLbls>
          <c:showLegendKey val="0"/>
          <c:showVal val="0"/>
          <c:showCatName val="0"/>
          <c:showSerName val="0"/>
          <c:showPercent val="0"/>
          <c:showBubbleSize val="0"/>
        </c:dLbls>
        <c:axId val="1078962079"/>
        <c:axId val="1078972895"/>
      </c:scatterChart>
      <c:valAx>
        <c:axId val="1078962079"/>
        <c:scaling>
          <c:orientation val="minMax"/>
          <c:max val="1.05"/>
          <c:min val="0.9"/>
        </c:scaling>
        <c:delete val="0"/>
        <c:axPos val="b"/>
        <c:majorGridlines>
          <c:spPr>
            <a:ln w="9525" cap="flat" cmpd="sng" algn="ctr">
              <a:solidFill>
                <a:schemeClr val="tx1"/>
              </a:solidFill>
              <a:round/>
            </a:ln>
            <a:effectLst/>
          </c:spPr>
        </c:majorGridlines>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078972895"/>
        <c:crosses val="autoZero"/>
        <c:crossBetween val="midCat"/>
        <c:majorUnit val="0.1"/>
      </c:valAx>
      <c:valAx>
        <c:axId val="1078972895"/>
        <c:scaling>
          <c:orientation val="minMax"/>
        </c:scaling>
        <c:delete val="1"/>
        <c:axPos val="l"/>
        <c:numFmt formatCode="General" sourceLinked="1"/>
        <c:majorTickMark val="none"/>
        <c:minorTickMark val="none"/>
        <c:tickLblPos val="nextTo"/>
        <c:crossAx val="10789620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 の値</c:v>
                </c:pt>
              </c:strCache>
            </c:strRef>
          </c:tx>
          <c:spPr>
            <a:ln w="19050" cap="rnd">
              <a:solidFill>
                <a:schemeClr val="tx1"/>
              </a:solidFill>
              <a:round/>
            </a:ln>
            <a:effectLst/>
          </c:spPr>
          <c:marker>
            <c:symbol val="circle"/>
            <c:size val="5"/>
            <c:spPr>
              <a:solidFill>
                <a:schemeClr val="accent1"/>
              </a:solidFill>
              <a:ln w="9525">
                <a:solidFill>
                  <a:schemeClr val="accent1"/>
                </a:solidFill>
              </a:ln>
              <a:effectLst/>
            </c:spPr>
          </c:marker>
          <c:dPt>
            <c:idx val="0"/>
            <c:marker>
              <c:symbol val="square"/>
              <c:size val="8"/>
              <c:spPr>
                <a:solidFill>
                  <a:srgbClr val="A71C4B"/>
                </a:solidFill>
                <a:ln w="9525">
                  <a:noFill/>
                </a:ln>
                <a:effectLst/>
              </c:spPr>
            </c:marker>
            <c:bubble3D val="0"/>
            <c:extLst>
              <c:ext xmlns:c16="http://schemas.microsoft.com/office/drawing/2014/chart" uri="{C3380CC4-5D6E-409C-BE32-E72D297353CC}">
                <c16:uniqueId val="{00000000-7BDF-4C18-828A-87C61FD93DF5}"/>
              </c:ext>
            </c:extLst>
          </c:dPt>
          <c:dPt>
            <c:idx val="1"/>
            <c:marker>
              <c:symbol val="none"/>
            </c:marker>
            <c:bubble3D val="0"/>
            <c:extLst>
              <c:ext xmlns:c16="http://schemas.microsoft.com/office/drawing/2014/chart" uri="{C3380CC4-5D6E-409C-BE32-E72D297353CC}">
                <c16:uniqueId val="{00000001-7BDF-4C18-828A-87C61FD93DF5}"/>
              </c:ext>
            </c:extLst>
          </c:dPt>
          <c:dPt>
            <c:idx val="2"/>
            <c:marker>
              <c:symbol val="none"/>
            </c:marker>
            <c:bubble3D val="0"/>
            <c:extLst>
              <c:ext xmlns:c16="http://schemas.microsoft.com/office/drawing/2014/chart" uri="{C3380CC4-5D6E-409C-BE32-E72D297353CC}">
                <c16:uniqueId val="{00000002-7BDF-4C18-828A-87C61FD93DF5}"/>
              </c:ext>
            </c:extLst>
          </c:dPt>
          <c:dPt>
            <c:idx val="3"/>
            <c:marker>
              <c:symbol val="square"/>
              <c:size val="8"/>
              <c:spPr>
                <a:solidFill>
                  <a:srgbClr val="A71C4B"/>
                </a:solidFill>
                <a:ln w="9525">
                  <a:noFill/>
                </a:ln>
                <a:effectLst/>
              </c:spPr>
            </c:marker>
            <c:bubble3D val="0"/>
            <c:spPr>
              <a:ln w="19050" cap="rnd">
                <a:noFill/>
                <a:round/>
              </a:ln>
              <a:effectLst/>
            </c:spPr>
            <c:extLst>
              <c:ext xmlns:c16="http://schemas.microsoft.com/office/drawing/2014/chart" uri="{C3380CC4-5D6E-409C-BE32-E72D297353CC}">
                <c16:uniqueId val="{00000004-7BDF-4C18-828A-87C61FD93DF5}"/>
              </c:ext>
            </c:extLst>
          </c:dPt>
          <c:dPt>
            <c:idx val="4"/>
            <c:marker>
              <c:symbol val="none"/>
            </c:marker>
            <c:bubble3D val="0"/>
            <c:extLst>
              <c:ext xmlns:c16="http://schemas.microsoft.com/office/drawing/2014/chart" uri="{C3380CC4-5D6E-409C-BE32-E72D297353CC}">
                <c16:uniqueId val="{00000005-7BDF-4C18-828A-87C61FD93DF5}"/>
              </c:ext>
            </c:extLst>
          </c:dPt>
          <c:dPt>
            <c:idx val="5"/>
            <c:marker>
              <c:symbol val="none"/>
            </c:marker>
            <c:bubble3D val="0"/>
            <c:extLst>
              <c:ext xmlns:c16="http://schemas.microsoft.com/office/drawing/2014/chart" uri="{C3380CC4-5D6E-409C-BE32-E72D297353CC}">
                <c16:uniqueId val="{00000006-7BDF-4C18-828A-87C61FD93DF5}"/>
              </c:ext>
            </c:extLst>
          </c:dPt>
          <c:dPt>
            <c:idx val="6"/>
            <c:marker>
              <c:symbol val="square"/>
              <c:size val="8"/>
              <c:spPr>
                <a:solidFill>
                  <a:srgbClr val="C67C84"/>
                </a:solidFill>
                <a:ln w="9525">
                  <a:noFill/>
                </a:ln>
                <a:effectLst/>
              </c:spPr>
            </c:marker>
            <c:bubble3D val="0"/>
            <c:spPr>
              <a:ln w="19050" cap="rnd">
                <a:noFill/>
                <a:round/>
              </a:ln>
              <a:effectLst/>
            </c:spPr>
            <c:extLst>
              <c:ext xmlns:c16="http://schemas.microsoft.com/office/drawing/2014/chart" uri="{C3380CC4-5D6E-409C-BE32-E72D297353CC}">
                <c16:uniqueId val="{00000008-7BDF-4C18-828A-87C61FD93DF5}"/>
              </c:ext>
            </c:extLst>
          </c:dPt>
          <c:dPt>
            <c:idx val="7"/>
            <c:marker>
              <c:symbol val="none"/>
            </c:marker>
            <c:bubble3D val="0"/>
            <c:extLst>
              <c:ext xmlns:c16="http://schemas.microsoft.com/office/drawing/2014/chart" uri="{C3380CC4-5D6E-409C-BE32-E72D297353CC}">
                <c16:uniqueId val="{00000009-7BDF-4C18-828A-87C61FD93DF5}"/>
              </c:ext>
            </c:extLst>
          </c:dPt>
          <c:dPt>
            <c:idx val="8"/>
            <c:marker>
              <c:symbol val="none"/>
            </c:marker>
            <c:bubble3D val="0"/>
            <c:extLst>
              <c:ext xmlns:c16="http://schemas.microsoft.com/office/drawing/2014/chart" uri="{C3380CC4-5D6E-409C-BE32-E72D297353CC}">
                <c16:uniqueId val="{0000000A-7BDF-4C18-828A-87C61FD93DF5}"/>
              </c:ext>
            </c:extLst>
          </c:dPt>
          <c:dPt>
            <c:idx val="9"/>
            <c:marker>
              <c:symbol val="square"/>
              <c:size val="8"/>
              <c:spPr>
                <a:solidFill>
                  <a:srgbClr val="C67C84"/>
                </a:solidFill>
                <a:ln w="9525">
                  <a:noFill/>
                </a:ln>
                <a:effectLst/>
              </c:spPr>
            </c:marker>
            <c:bubble3D val="0"/>
            <c:spPr>
              <a:ln w="19050" cap="rnd">
                <a:noFill/>
                <a:round/>
              </a:ln>
              <a:effectLst/>
            </c:spPr>
            <c:extLst>
              <c:ext xmlns:c16="http://schemas.microsoft.com/office/drawing/2014/chart" uri="{C3380CC4-5D6E-409C-BE32-E72D297353CC}">
                <c16:uniqueId val="{0000000C-7BDF-4C18-828A-87C61FD93DF5}"/>
              </c:ext>
            </c:extLst>
          </c:dPt>
          <c:dPt>
            <c:idx val="10"/>
            <c:marker>
              <c:symbol val="none"/>
            </c:marker>
            <c:bubble3D val="0"/>
            <c:extLst>
              <c:ext xmlns:c16="http://schemas.microsoft.com/office/drawing/2014/chart" uri="{C3380CC4-5D6E-409C-BE32-E72D297353CC}">
                <c16:uniqueId val="{0000000D-7BDF-4C18-828A-87C61FD93DF5}"/>
              </c:ext>
            </c:extLst>
          </c:dPt>
          <c:dPt>
            <c:idx val="11"/>
            <c:marker>
              <c:symbol val="none"/>
            </c:marker>
            <c:bubble3D val="0"/>
            <c:extLst>
              <c:ext xmlns:c16="http://schemas.microsoft.com/office/drawing/2014/chart" uri="{C3380CC4-5D6E-409C-BE32-E72D297353CC}">
                <c16:uniqueId val="{0000000E-7BDF-4C18-828A-87C61FD93DF5}"/>
              </c:ext>
            </c:extLst>
          </c:dPt>
          <c:xVal>
            <c:numRef>
              <c:f>Sheet1!$A$2:$A$13</c:f>
              <c:numCache>
                <c:formatCode>General</c:formatCode>
                <c:ptCount val="12"/>
                <c:pt idx="0">
                  <c:v>0.97799999999999998</c:v>
                </c:pt>
                <c:pt idx="1">
                  <c:v>0.95699999999999996</c:v>
                </c:pt>
                <c:pt idx="2">
                  <c:v>0.999</c:v>
                </c:pt>
                <c:pt idx="3">
                  <c:v>0.97799999999999998</c:v>
                </c:pt>
                <c:pt idx="4">
                  <c:v>0.95699999999999996</c:v>
                </c:pt>
                <c:pt idx="5">
                  <c:v>0.999</c:v>
                </c:pt>
                <c:pt idx="6">
                  <c:v>0.97599999999999998</c:v>
                </c:pt>
                <c:pt idx="7">
                  <c:v>0.96</c:v>
                </c:pt>
                <c:pt idx="8">
                  <c:v>0.99199999999999999</c:v>
                </c:pt>
                <c:pt idx="9">
                  <c:v>0.97599999999999998</c:v>
                </c:pt>
                <c:pt idx="10">
                  <c:v>0.96</c:v>
                </c:pt>
                <c:pt idx="11">
                  <c:v>0.99199999999999999</c:v>
                </c:pt>
              </c:numCache>
            </c:numRef>
          </c:xVal>
          <c:yVal>
            <c:numRef>
              <c:f>Sheet1!$B$2:$B$13</c:f>
              <c:numCache>
                <c:formatCode>General</c:formatCode>
                <c:ptCount val="12"/>
                <c:pt idx="0">
                  <c:v>4</c:v>
                </c:pt>
                <c:pt idx="1">
                  <c:v>4</c:v>
                </c:pt>
                <c:pt idx="2">
                  <c:v>4</c:v>
                </c:pt>
                <c:pt idx="3">
                  <c:v>3</c:v>
                </c:pt>
                <c:pt idx="4">
                  <c:v>3</c:v>
                </c:pt>
                <c:pt idx="5">
                  <c:v>3</c:v>
                </c:pt>
                <c:pt idx="6">
                  <c:v>2</c:v>
                </c:pt>
                <c:pt idx="7">
                  <c:v>2</c:v>
                </c:pt>
                <c:pt idx="8">
                  <c:v>2</c:v>
                </c:pt>
                <c:pt idx="9">
                  <c:v>1</c:v>
                </c:pt>
                <c:pt idx="10">
                  <c:v>1</c:v>
                </c:pt>
                <c:pt idx="11">
                  <c:v>1</c:v>
                </c:pt>
              </c:numCache>
            </c:numRef>
          </c:yVal>
          <c:smooth val="0"/>
          <c:extLst>
            <c:ext xmlns:c16="http://schemas.microsoft.com/office/drawing/2014/chart" uri="{C3380CC4-5D6E-409C-BE32-E72D297353CC}">
              <c16:uniqueId val="{0000000F-7BDF-4C18-828A-87C61FD93DF5}"/>
            </c:ext>
          </c:extLst>
        </c:ser>
        <c:dLbls>
          <c:showLegendKey val="0"/>
          <c:showVal val="0"/>
          <c:showCatName val="0"/>
          <c:showSerName val="0"/>
          <c:showPercent val="0"/>
          <c:showBubbleSize val="0"/>
        </c:dLbls>
        <c:axId val="1078962079"/>
        <c:axId val="1078972895"/>
      </c:scatterChart>
      <c:valAx>
        <c:axId val="1078962079"/>
        <c:scaling>
          <c:orientation val="minMax"/>
          <c:max val="1.05"/>
          <c:min val="0.9"/>
        </c:scaling>
        <c:delete val="0"/>
        <c:axPos val="b"/>
        <c:majorGridlines>
          <c:spPr>
            <a:ln w="6350" cap="flat" cmpd="sng" algn="ctr">
              <a:solidFill>
                <a:schemeClr val="tx1"/>
              </a:solidFill>
              <a:round/>
            </a:ln>
            <a:effectLst/>
          </c:spPr>
        </c:majorGridlines>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078972895"/>
        <c:crosses val="autoZero"/>
        <c:crossBetween val="midCat"/>
        <c:majorUnit val="0.1"/>
      </c:valAx>
      <c:valAx>
        <c:axId val="1078972895"/>
        <c:scaling>
          <c:orientation val="minMax"/>
        </c:scaling>
        <c:delete val="1"/>
        <c:axPos val="l"/>
        <c:numFmt formatCode="General" sourceLinked="1"/>
        <c:majorTickMark val="none"/>
        <c:minorTickMark val="none"/>
        <c:tickLblPos val="nextTo"/>
        <c:crossAx val="10789620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6E717930-0BC2-4083-ABC2-D24D11C4A7B1}"/>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26A39F9-05D4-4B14-8B98-D5DAA80390F1}"/>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4049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54261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69858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160499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4613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288169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95728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96415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4211887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38923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A00F60-FBC5-41F1-9C0C-FCE296B74A7D}" type="datetimeFigureOut">
              <a:rPr kumimoji="1" lang="ja-JP" altLang="en-US" smtClean="0"/>
              <a:t>2025/3/11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737119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00F60-FBC5-41F1-9C0C-FCE296B74A7D}" type="datetimeFigureOut">
              <a:rPr kumimoji="1" lang="ja-JP" altLang="en-US" smtClean="0"/>
              <a:t>2025/3/11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8FFD9-606C-4519-B777-0C77B7B960B6}" type="slidenum">
              <a:rPr kumimoji="1" lang="ja-JP" altLang="en-US" smtClean="0"/>
              <a:t>‹#›</a:t>
            </a:fld>
            <a:endParaRPr kumimoji="1" lang="ja-JP" altLang="en-US"/>
          </a:p>
        </p:txBody>
      </p:sp>
    </p:spTree>
    <p:extLst>
      <p:ext uri="{BB962C8B-B14F-4D97-AF65-F5344CB8AC3E}">
        <p14:creationId xmlns:p14="http://schemas.microsoft.com/office/powerpoint/2010/main" val="3466097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7CF0309-06FF-4D4E-B16D-5017A05B5E98}"/>
              </a:ext>
            </a:extLst>
          </p:cNvPr>
          <p:cNvSpPr txBox="1">
            <a:spLocks/>
          </p:cNvSpPr>
          <p:nvPr/>
        </p:nvSpPr>
        <p:spPr>
          <a:xfrm>
            <a:off x="540686" y="1093953"/>
            <a:ext cx="7866196" cy="13588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b="1" dirty="0">
                <a:solidFill>
                  <a:srgbClr val="002060"/>
                </a:solidFill>
                <a:latin typeface="Meiryo UI" panose="020B0604030504040204" pitchFamily="50" charset="-128"/>
                <a:ea typeface="Meiryo UI" panose="020B0604030504040204" pitchFamily="50" charset="-128"/>
              </a:rPr>
              <a:t>地方都市在住高齢者における残存歯数と咀嚼機能はサルコペニアおよび糖尿病の状態と関連する：</a:t>
            </a:r>
            <a:r>
              <a:rPr lang="en-US" altLang="ja-JP" sz="2800" b="1" dirty="0">
                <a:solidFill>
                  <a:srgbClr val="002060"/>
                </a:solidFill>
                <a:latin typeface="Meiryo UI" panose="020B0604030504040204" pitchFamily="50" charset="-128"/>
                <a:ea typeface="Meiryo UI" panose="020B0604030504040204" pitchFamily="50" charset="-128"/>
              </a:rPr>
              <a:t>Shimane </a:t>
            </a:r>
            <a:r>
              <a:rPr lang="en-US" altLang="ja-JP" sz="2800" b="1" dirty="0" err="1">
                <a:solidFill>
                  <a:srgbClr val="002060"/>
                </a:solidFill>
                <a:latin typeface="Meiryo UI" panose="020B0604030504040204" pitchFamily="50" charset="-128"/>
                <a:ea typeface="Meiryo UI" panose="020B0604030504040204" pitchFamily="50" charset="-128"/>
              </a:rPr>
              <a:t>CoHRE</a:t>
            </a:r>
            <a:r>
              <a:rPr lang="ja-JP" altLang="en-US" sz="2800" b="1" dirty="0">
                <a:solidFill>
                  <a:srgbClr val="002060"/>
                </a:solidFill>
                <a:latin typeface="Meiryo UI" panose="020B0604030504040204" pitchFamily="50" charset="-128"/>
                <a:ea typeface="Meiryo UI" panose="020B0604030504040204" pitchFamily="50" charset="-128"/>
              </a:rPr>
              <a:t>研究</a:t>
            </a:r>
          </a:p>
        </p:txBody>
      </p:sp>
      <p:sp>
        <p:nvSpPr>
          <p:cNvPr id="5" name="字幕 2">
            <a:extLst>
              <a:ext uri="{FF2B5EF4-FFF2-40B4-BE49-F238E27FC236}">
                <a16:creationId xmlns:a16="http://schemas.microsoft.com/office/drawing/2014/main" id="{3562C6D3-704C-4538-9439-01A674A3B872}"/>
              </a:ext>
            </a:extLst>
          </p:cNvPr>
          <p:cNvSpPr txBox="1">
            <a:spLocks/>
          </p:cNvSpPr>
          <p:nvPr/>
        </p:nvSpPr>
        <p:spPr>
          <a:xfrm>
            <a:off x="540686" y="2913858"/>
            <a:ext cx="7505412" cy="795212"/>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0" i="0" u="none" strike="noStrike" baseline="0" dirty="0">
                <a:latin typeface="Meiryo UI" panose="020B0604030504040204" pitchFamily="50" charset="-128"/>
                <a:ea typeface="Meiryo UI" panose="020B0604030504040204" pitchFamily="50" charset="-128"/>
              </a:rPr>
              <a:t>Number of teeth and masticatory function are associated with sarcopenia and diabetes mellitus status among community-dwelling older adults: </a:t>
            </a:r>
            <a:r>
              <a:rPr lang="ja-JP" altLang="en-US" sz="1600" b="0" i="0" u="none" strike="noStrike" baseline="0" dirty="0">
                <a:latin typeface="Meiryo UI" panose="020B0604030504040204" pitchFamily="50" charset="-128"/>
                <a:ea typeface="Meiryo UI" panose="020B0604030504040204" pitchFamily="50" charset="-128"/>
              </a:rPr>
              <a:t>　　</a:t>
            </a:r>
            <a:r>
              <a:rPr lang="en-US" altLang="ja-JP" sz="1600" b="0" i="0" u="none" strike="noStrike" baseline="0" dirty="0">
                <a:latin typeface="Meiryo UI" panose="020B0604030504040204" pitchFamily="50" charset="-128"/>
                <a:ea typeface="Meiryo UI" panose="020B0604030504040204" pitchFamily="50" charset="-128"/>
              </a:rPr>
              <a:t>A Shimane </a:t>
            </a:r>
            <a:r>
              <a:rPr lang="en-US" altLang="ja-JP" sz="1600" b="0" i="0" u="none" strike="noStrike" baseline="0" dirty="0" err="1">
                <a:latin typeface="Meiryo UI" panose="020B0604030504040204" pitchFamily="50" charset="-128"/>
                <a:ea typeface="Meiryo UI" panose="020B0604030504040204" pitchFamily="50" charset="-128"/>
              </a:rPr>
              <a:t>CoHRE</a:t>
            </a:r>
            <a:r>
              <a:rPr lang="en-US" altLang="ja-JP" sz="1600" b="0" i="0" u="none" strike="noStrike" baseline="0" dirty="0">
                <a:latin typeface="Meiryo UI" panose="020B0604030504040204" pitchFamily="50" charset="-128"/>
                <a:ea typeface="Meiryo UI" panose="020B0604030504040204" pitchFamily="50" charset="-128"/>
              </a:rPr>
              <a:t> study</a:t>
            </a:r>
            <a:endParaRPr lang="ja-JP" altLang="en-US" sz="16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F9F429C-DAE3-40FF-9282-7C8144888154}"/>
              </a:ext>
            </a:extLst>
          </p:cNvPr>
          <p:cNvSpPr txBox="1"/>
          <p:nvPr/>
        </p:nvSpPr>
        <p:spPr>
          <a:xfrm>
            <a:off x="540686" y="5246574"/>
            <a:ext cx="7505412" cy="338554"/>
          </a:xfrm>
          <a:prstGeom prst="rect">
            <a:avLst/>
          </a:prstGeom>
          <a:noFill/>
        </p:spPr>
        <p:txBody>
          <a:bodyPr wrap="square" anchor="b">
            <a:spAutoFit/>
          </a:bodyPr>
          <a:lstStyle/>
          <a:p>
            <a:r>
              <a:rPr lang="fr-FR" altLang="ja-JP" sz="1600" b="0" i="0" u="none" strike="noStrike" baseline="0" dirty="0">
                <a:latin typeface="Meiryo UI" panose="020B0604030504040204" pitchFamily="50" charset="-128"/>
                <a:ea typeface="Meiryo UI" panose="020B0604030504040204" pitchFamily="50" charset="-128"/>
              </a:rPr>
              <a:t>Abe T, et al. PLoS One; 16</a:t>
            </a:r>
            <a:r>
              <a:rPr lang="en-US" altLang="ja-JP" sz="160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6</a:t>
            </a:r>
            <a:r>
              <a:rPr lang="en-US" altLang="ja-JP" sz="1600" dirty="0">
                <a:latin typeface="Meiryo UI" panose="020B0604030504040204" pitchFamily="50" charset="-128"/>
                <a:ea typeface="Meiryo UI" panose="020B0604030504040204" pitchFamily="50" charset="-128"/>
              </a:rPr>
              <a:t>)</a:t>
            </a:r>
            <a:r>
              <a:rPr lang="fr-FR" altLang="ja-JP" sz="1600" dirty="0">
                <a:latin typeface="Meiryo UI" panose="020B0604030504040204" pitchFamily="50" charset="-128"/>
                <a:ea typeface="Meiryo UI" panose="020B0604030504040204" pitchFamily="50" charset="-128"/>
              </a:rPr>
              <a:t>,</a:t>
            </a:r>
            <a:r>
              <a:rPr lang="fr-FR" altLang="ja-JP" sz="1600" b="0" i="0" u="none" strike="noStrike" baseline="0" dirty="0">
                <a:latin typeface="Meiryo UI" panose="020B0604030504040204" pitchFamily="50" charset="-128"/>
                <a:ea typeface="Meiryo UI" panose="020B0604030504040204" pitchFamily="50" charset="-128"/>
              </a:rPr>
              <a:t> 2021: e0252625.</a:t>
            </a:r>
            <a:endParaRPr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39E524D-B5C4-405B-8225-52250B2504AB}"/>
              </a:ext>
            </a:extLst>
          </p:cNvPr>
          <p:cNvSpPr txBox="1"/>
          <p:nvPr/>
        </p:nvSpPr>
        <p:spPr>
          <a:xfrm>
            <a:off x="7001435" y="6614938"/>
            <a:ext cx="2142565" cy="246221"/>
          </a:xfrm>
          <a:prstGeom prst="rect">
            <a:avLst/>
          </a:prstGeom>
          <a:noFill/>
        </p:spPr>
        <p:txBody>
          <a:bodyPr wrap="square">
            <a:spAutoFit/>
          </a:bodyPr>
          <a:lstStyle/>
          <a:p>
            <a:pPr algn="r"/>
            <a:r>
              <a:rPr lang="en-US" altLang="ja-JP" sz="1000">
                <a:effectLst/>
                <a:latin typeface="Meiryo UI" panose="020B0604030504040204" pitchFamily="50" charset="-128"/>
                <a:ea typeface="Meiryo UI" panose="020B0604030504040204" pitchFamily="50" charset="-128"/>
                <a:cs typeface="ＭＳ Ｐゴシック" panose="020B0600070205080204" pitchFamily="50" charset="-128"/>
              </a:rPr>
              <a:t>MAT-JP-2208981-2.0-03/2025</a:t>
            </a:r>
            <a:endParaRPr lang="ja-JP" altLang="en-US" sz="1000" dirty="0">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8AD74009-5395-ED5A-19BC-5B1608524B94}"/>
              </a:ext>
            </a:extLst>
          </p:cNvPr>
          <p:cNvGrpSpPr/>
          <p:nvPr/>
        </p:nvGrpSpPr>
        <p:grpSpPr>
          <a:xfrm>
            <a:off x="613812" y="5815367"/>
            <a:ext cx="646331" cy="369332"/>
            <a:chOff x="884438" y="5769185"/>
            <a:chExt cx="646331" cy="369332"/>
          </a:xfrm>
        </p:grpSpPr>
        <p:sp>
          <p:nvSpPr>
            <p:cNvPr id="3" name="正方形/長方形 2">
              <a:extLst>
                <a:ext uri="{FF2B5EF4-FFF2-40B4-BE49-F238E27FC236}">
                  <a16:creationId xmlns:a16="http://schemas.microsoft.com/office/drawing/2014/main" id="{C9989239-A5DA-18E5-3822-CD2068D64D3F}"/>
                </a:ext>
              </a:extLst>
            </p:cNvPr>
            <p:cNvSpPr/>
            <p:nvPr/>
          </p:nvSpPr>
          <p:spPr>
            <a:xfrm>
              <a:off x="884438" y="5784574"/>
              <a:ext cx="646331" cy="338554"/>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62286FE-8BE3-BB47-6B6F-DE9EABCF70D2}"/>
                </a:ext>
              </a:extLst>
            </p:cNvPr>
            <p:cNvSpPr txBox="1"/>
            <p:nvPr/>
          </p:nvSpPr>
          <p:spPr>
            <a:xfrm>
              <a:off x="884438" y="5769185"/>
              <a:ext cx="646331" cy="369332"/>
            </a:xfrm>
            <a:prstGeom prst="rect">
              <a:avLst/>
            </a:prstGeom>
            <a:noFill/>
          </p:spPr>
          <p:txBody>
            <a:bodyPr wrap="none" rtlCol="0">
              <a:spAutoFit/>
            </a:bodyPr>
            <a:lstStyle/>
            <a:p>
              <a:pPr algn="ctr"/>
              <a:r>
                <a:rPr kumimoji="1" lang="ja-JP" altLang="en-US" b="1" dirty="0">
                  <a:solidFill>
                    <a:schemeClr val="bg1"/>
                  </a:solidFill>
                  <a:latin typeface="Meiryo UI" panose="020B0604030504040204" pitchFamily="50" charset="-128"/>
                  <a:ea typeface="Meiryo UI" panose="020B0604030504040204" pitchFamily="50" charset="-128"/>
                </a:rPr>
                <a:t>監修</a:t>
              </a:r>
            </a:p>
          </p:txBody>
        </p:sp>
      </p:grpSp>
      <p:sp>
        <p:nvSpPr>
          <p:cNvPr id="11" name="テキスト ボックス 10">
            <a:extLst>
              <a:ext uri="{FF2B5EF4-FFF2-40B4-BE49-F238E27FC236}">
                <a16:creationId xmlns:a16="http://schemas.microsoft.com/office/drawing/2014/main" id="{E5727925-93B8-A6E4-BB50-7048C7F35DB4}"/>
              </a:ext>
            </a:extLst>
          </p:cNvPr>
          <p:cNvSpPr txBox="1"/>
          <p:nvPr/>
        </p:nvSpPr>
        <p:spPr>
          <a:xfrm>
            <a:off x="1358745" y="5846144"/>
            <a:ext cx="7017657" cy="307777"/>
          </a:xfrm>
          <a:prstGeom prst="rect">
            <a:avLst/>
          </a:prstGeom>
          <a:noFill/>
        </p:spPr>
        <p:txBody>
          <a:bodyPr wrap="square" anchor="b">
            <a:spAutoFit/>
          </a:bodyPr>
          <a:lstStyle/>
          <a:p>
            <a:r>
              <a:rPr lang="zh-CN" altLang="en-US" sz="1400" dirty="0">
                <a:solidFill>
                  <a:srgbClr val="002060"/>
                </a:solidFill>
                <a:latin typeface="Meiryo UI" panose="020B0604030504040204" pitchFamily="50" charset="-128"/>
                <a:ea typeface="Meiryo UI" panose="020B0604030504040204" pitchFamily="50" charset="-128"/>
              </a:rPr>
              <a:t>愛知医科大学医学部 先進糖尿病治療学寄付講座 教授 中村 二郎 先生</a:t>
            </a:r>
            <a:endParaRPr lang="ja-JP" altLang="en-US" sz="1400"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40568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DEE5BE6-3A6E-4B4D-B95A-C30B70D23E4B}"/>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grpSp>
        <p:nvGrpSpPr>
          <p:cNvPr id="16" name="グループ化 15">
            <a:extLst>
              <a:ext uri="{FF2B5EF4-FFF2-40B4-BE49-F238E27FC236}">
                <a16:creationId xmlns:a16="http://schemas.microsoft.com/office/drawing/2014/main" id="{B3B43CF2-D65C-439C-B431-BD2C1B6E6AA5}"/>
              </a:ext>
            </a:extLst>
          </p:cNvPr>
          <p:cNvGrpSpPr/>
          <p:nvPr/>
        </p:nvGrpSpPr>
        <p:grpSpPr>
          <a:xfrm>
            <a:off x="302851" y="4341117"/>
            <a:ext cx="1058213" cy="490087"/>
            <a:chOff x="272930" y="2574823"/>
            <a:chExt cx="1058213" cy="490087"/>
          </a:xfrm>
        </p:grpSpPr>
        <p:sp>
          <p:nvSpPr>
            <p:cNvPr id="17" name="四角形: 角を丸くする 16">
              <a:extLst>
                <a:ext uri="{FF2B5EF4-FFF2-40B4-BE49-F238E27FC236}">
                  <a16:creationId xmlns:a16="http://schemas.microsoft.com/office/drawing/2014/main" id="{407B1F48-731F-4C5C-B6FB-6E34D46B735F}"/>
                </a:ext>
              </a:extLst>
            </p:cNvPr>
            <p:cNvSpPr/>
            <p:nvPr/>
          </p:nvSpPr>
          <p:spPr>
            <a:xfrm>
              <a:off x="272930" y="2574823"/>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dirty="0">
                <a:solidFill>
                  <a:prstClr val="white"/>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41874FE3-05FD-4B64-A69C-ED124BCDB7BC}"/>
                </a:ext>
              </a:extLst>
            </p:cNvPr>
            <p:cNvSpPr txBox="1"/>
            <p:nvPr/>
          </p:nvSpPr>
          <p:spPr>
            <a:xfrm>
              <a:off x="445472" y="2609744"/>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対象</a:t>
              </a:r>
            </a:p>
          </p:txBody>
        </p:sp>
      </p:grpSp>
      <p:grpSp>
        <p:nvGrpSpPr>
          <p:cNvPr id="26" name="グループ化 25">
            <a:extLst>
              <a:ext uri="{FF2B5EF4-FFF2-40B4-BE49-F238E27FC236}">
                <a16:creationId xmlns:a16="http://schemas.microsoft.com/office/drawing/2014/main" id="{E33B91A2-FF37-769E-8BFB-047DD0E5D637}"/>
              </a:ext>
            </a:extLst>
          </p:cNvPr>
          <p:cNvGrpSpPr/>
          <p:nvPr/>
        </p:nvGrpSpPr>
        <p:grpSpPr>
          <a:xfrm>
            <a:off x="302849" y="1745564"/>
            <a:ext cx="1058213" cy="490087"/>
            <a:chOff x="286872" y="2822072"/>
            <a:chExt cx="1058213" cy="490087"/>
          </a:xfrm>
        </p:grpSpPr>
        <p:sp>
          <p:nvSpPr>
            <p:cNvPr id="27" name="四角形: 角を丸くする 26">
              <a:extLst>
                <a:ext uri="{FF2B5EF4-FFF2-40B4-BE49-F238E27FC236}">
                  <a16:creationId xmlns:a16="http://schemas.microsoft.com/office/drawing/2014/main" id="{5607DA30-24F4-5C43-D6D7-D8AAB2EEA5A5}"/>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9551282A-EFE7-04E9-0518-9228789E15E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背景</a:t>
              </a:r>
            </a:p>
          </p:txBody>
        </p:sp>
      </p:grpSp>
      <p:sp>
        <p:nvSpPr>
          <p:cNvPr id="19" name="テキスト ボックス 18">
            <a:extLst>
              <a:ext uri="{FF2B5EF4-FFF2-40B4-BE49-F238E27FC236}">
                <a16:creationId xmlns:a16="http://schemas.microsoft.com/office/drawing/2014/main" id="{79FD702D-A8F3-511B-7465-0E1BA6501382}"/>
              </a:ext>
            </a:extLst>
          </p:cNvPr>
          <p:cNvSpPr txBox="1"/>
          <p:nvPr/>
        </p:nvSpPr>
        <p:spPr>
          <a:xfrm>
            <a:off x="1434292" y="1654507"/>
            <a:ext cx="7170621" cy="923330"/>
          </a:xfrm>
          <a:prstGeom prst="rect">
            <a:avLst/>
          </a:prstGeom>
          <a:noFill/>
        </p:spPr>
        <p:txBody>
          <a:bodyPr wrap="square">
            <a:spAutoFit/>
          </a:bodyPr>
          <a:lstStyle/>
          <a:p>
            <a:r>
              <a:rPr lang="ja-JP" altLang="en-US" i="0" u="none" strike="noStrike" baseline="0" dirty="0">
                <a:latin typeface="Meiryo UI" panose="020B0604030504040204" pitchFamily="50" charset="-128"/>
                <a:ea typeface="Meiryo UI" panose="020B0604030504040204" pitchFamily="50" charset="-128"/>
              </a:rPr>
              <a:t>近年、高齢者における糖尿病とサルコペニアは双方向の関係にあることが明らかにされているが、口腔の健康指標とサルコペニア、糖尿病との関連については十分に検討されていない。</a:t>
            </a:r>
            <a:endParaRPr lang="ja-JP" altLang="en-US" sz="48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82D9D55E-D244-17AA-4581-57A3FBC7F2C4}"/>
              </a:ext>
            </a:extLst>
          </p:cNvPr>
          <p:cNvSpPr txBox="1"/>
          <p:nvPr/>
        </p:nvSpPr>
        <p:spPr>
          <a:xfrm>
            <a:off x="1434291" y="4280164"/>
            <a:ext cx="7170622" cy="2031325"/>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本研究は</a:t>
            </a:r>
            <a:r>
              <a:rPr lang="en-US" altLang="ja-JP" b="0" i="0" u="none" strike="noStrike" baseline="0" dirty="0">
                <a:latin typeface="Meiryo UI" panose="020B0604030504040204" pitchFamily="50" charset="-128"/>
                <a:ea typeface="Meiryo UI" panose="020B0604030504040204" pitchFamily="50" charset="-128"/>
              </a:rPr>
              <a:t>2017</a:t>
            </a:r>
            <a:r>
              <a:rPr lang="ja-JP" altLang="en-US" b="0" i="0" u="none" strike="noStrike" baseline="0" dirty="0">
                <a:latin typeface="Meiryo UI" panose="020B0604030504040204" pitchFamily="50" charset="-128"/>
                <a:ea typeface="Meiryo UI" panose="020B0604030504040204" pitchFamily="50" charset="-128"/>
              </a:rPr>
              <a:t>年</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a:t>
            </a:r>
            <a:r>
              <a:rPr lang="ja-JP" altLang="en-US" b="0" i="0" u="none" strike="noStrike" baseline="0" dirty="0">
                <a:latin typeface="Meiryo UI" panose="020B0604030504040204" pitchFamily="50" charset="-128"/>
                <a:ea typeface="Meiryo UI" panose="020B0604030504040204" pitchFamily="50" charset="-128"/>
              </a:rPr>
              <a:t>月に、島根大学生活習慣病コホート（</a:t>
            </a:r>
            <a:r>
              <a:rPr lang="en-US" altLang="ja-JP" b="0" i="0" u="none" strike="noStrike" baseline="0" dirty="0">
                <a:latin typeface="Meiryo UI" panose="020B0604030504040204" pitchFamily="50" charset="-128"/>
                <a:ea typeface="Meiryo UI" panose="020B0604030504040204" pitchFamily="50" charset="-128"/>
              </a:rPr>
              <a:t>Shimane </a:t>
            </a:r>
            <a:r>
              <a:rPr lang="en-US" altLang="ja-JP" b="0" i="0" u="none" strike="noStrike" baseline="0" dirty="0" err="1">
                <a:latin typeface="Meiryo UI" panose="020B0604030504040204" pitchFamily="50" charset="-128"/>
                <a:ea typeface="Meiryo UI" panose="020B0604030504040204" pitchFamily="50" charset="-128"/>
              </a:rPr>
              <a:t>CoHRE</a:t>
            </a:r>
            <a:r>
              <a:rPr lang="ja-JP" altLang="en-US" b="0" i="0" u="none" strike="noStrike" baseline="0" dirty="0">
                <a:latin typeface="Meiryo UI" panose="020B0604030504040204" pitchFamily="50" charset="-128"/>
                <a:ea typeface="Meiryo UI" panose="020B0604030504040204" pitchFamily="50" charset="-128"/>
              </a:rPr>
              <a:t>）研究の一環として、島根県邑南町の住民を対象とした健康診断事業の協力の下で実施した。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健康診断に参加した</a:t>
            </a:r>
            <a:r>
              <a:rPr lang="en-US" altLang="ja-JP" b="0" i="0" u="none" strike="noStrike" baseline="0" dirty="0">
                <a:latin typeface="Meiryo UI" panose="020B0604030504040204" pitchFamily="50" charset="-128"/>
                <a:ea typeface="Meiryo UI" panose="020B0604030504040204" pitchFamily="50" charset="-128"/>
              </a:rPr>
              <a:t>40</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74</a:t>
            </a:r>
            <a:r>
              <a:rPr lang="ja-JP" altLang="en-US" b="0" i="0" u="none" strike="noStrike" baseline="0" dirty="0">
                <a:latin typeface="Meiryo UI" panose="020B0604030504040204" pitchFamily="50" charset="-128"/>
                <a:ea typeface="Meiryo UI" panose="020B0604030504040204" pitchFamily="50" charset="-128"/>
              </a:rPr>
              <a:t>歳の邑南町在住者</a:t>
            </a:r>
            <a:r>
              <a:rPr lang="en-US" altLang="ja-JP" b="0" i="0" u="none" strike="noStrike" baseline="0" dirty="0">
                <a:latin typeface="Meiryo UI" panose="020B0604030504040204" pitchFamily="50" charset="-128"/>
                <a:ea typeface="Meiryo UI" panose="020B0604030504040204" pitchFamily="50" charset="-128"/>
              </a:rPr>
              <a:t>852</a:t>
            </a:r>
            <a:r>
              <a:rPr lang="ja-JP" altLang="en-US" b="0" i="0" u="none" strike="noStrike" baseline="0" dirty="0">
                <a:latin typeface="Meiryo UI" panose="020B0604030504040204" pitchFamily="50" charset="-128"/>
                <a:ea typeface="Meiryo UI" panose="020B0604030504040204" pitchFamily="50" charset="-128"/>
              </a:rPr>
              <a:t>人のうち、</a:t>
            </a:r>
            <a:r>
              <a:rPr lang="en-US" altLang="ja-JP" b="0" i="0" u="none" strike="noStrike" baseline="0" dirty="0">
                <a:latin typeface="Meiryo UI" panose="020B0604030504040204" pitchFamily="50" charset="-128"/>
                <a:ea typeface="Meiryo UI" panose="020B0604030504040204" pitchFamily="50" charset="-128"/>
              </a:rPr>
              <a:t>783</a:t>
            </a:r>
            <a:r>
              <a:rPr lang="ja-JP" altLang="en-US" b="0" i="0" u="none" strike="noStrike" baseline="0" dirty="0">
                <a:latin typeface="Meiryo UI" panose="020B0604030504040204" pitchFamily="50" charset="-128"/>
                <a:ea typeface="Meiryo UI" panose="020B0604030504040204" pitchFamily="50" charset="-128"/>
              </a:rPr>
              <a:t>人から事前に書面による同意が得られ、口腔の健康診断に参加しなかった</a:t>
            </a:r>
            <a:r>
              <a:rPr lang="en-US" altLang="ja-JP" b="0" i="0" u="none" strike="noStrike" baseline="0" dirty="0">
                <a:latin typeface="Meiryo UI" panose="020B0604030504040204" pitchFamily="50" charset="-128"/>
                <a:ea typeface="Meiryo UI" panose="020B0604030504040204" pitchFamily="50" charset="-128"/>
              </a:rPr>
              <a:t>76</a:t>
            </a:r>
            <a:r>
              <a:rPr lang="ja-JP" altLang="en-US" b="0" i="0" u="none" strike="noStrike" baseline="0" dirty="0">
                <a:latin typeface="Meiryo UI" panose="020B0604030504040204" pitchFamily="50" charset="-128"/>
                <a:ea typeface="Meiryo UI" panose="020B0604030504040204" pitchFamily="50" charset="-128"/>
              </a:rPr>
              <a:t>人、 解析に必要なデータが不足していた</a:t>
            </a:r>
            <a:r>
              <a:rPr lang="en-US" altLang="ja-JP" b="0" i="0" u="none" strike="noStrike" baseline="0" dirty="0">
                <a:latin typeface="Meiryo UI" panose="020B0604030504040204" pitchFamily="50" charset="-128"/>
                <a:ea typeface="Meiryo UI" panose="020B0604030504040204" pitchFamily="50" charset="-128"/>
              </a:rPr>
              <a:t>72</a:t>
            </a:r>
            <a:r>
              <a:rPr lang="ja-JP" altLang="en-US" b="0" i="0" u="none" strike="noStrike" baseline="0" dirty="0">
                <a:latin typeface="Meiryo UI" panose="020B0604030504040204" pitchFamily="50" charset="-128"/>
                <a:ea typeface="Meiryo UI" panose="020B0604030504040204" pitchFamily="50" charset="-128"/>
              </a:rPr>
              <a:t>人を除外した</a:t>
            </a:r>
            <a:r>
              <a:rPr lang="en-US" altLang="ja-JP" b="0" i="0" u="none" strike="noStrike" baseline="0" dirty="0">
                <a:latin typeface="Meiryo UI" panose="020B0604030504040204" pitchFamily="50" charset="-128"/>
                <a:ea typeface="Meiryo UI" panose="020B0604030504040204" pitchFamily="50" charset="-128"/>
              </a:rPr>
              <a:t>635</a:t>
            </a:r>
            <a:r>
              <a:rPr lang="ja-JP" altLang="en-US" b="0" i="0" u="none" strike="noStrike" baseline="0" dirty="0">
                <a:latin typeface="Meiryo UI" panose="020B0604030504040204" pitchFamily="50" charset="-128"/>
                <a:ea typeface="Meiryo UI" panose="020B0604030504040204" pitchFamily="50" charset="-128"/>
              </a:rPr>
              <a:t>人（男性</a:t>
            </a:r>
            <a:r>
              <a:rPr lang="en-US" altLang="ja-JP" b="0" i="0" u="none" strike="noStrike" baseline="0" dirty="0">
                <a:latin typeface="Meiryo UI" panose="020B0604030504040204" pitchFamily="50" charset="-128"/>
                <a:ea typeface="Meiryo UI" panose="020B0604030504040204" pitchFamily="50" charset="-128"/>
              </a:rPr>
              <a:t>280</a:t>
            </a:r>
            <a:r>
              <a:rPr lang="ja-JP" altLang="en-US" b="0" i="0" u="none" strike="noStrike" baseline="0" dirty="0">
                <a:latin typeface="Meiryo UI" panose="020B0604030504040204" pitchFamily="50" charset="-128"/>
                <a:ea typeface="Meiryo UI" panose="020B0604030504040204" pitchFamily="50" charset="-128"/>
              </a:rPr>
              <a:t>人、女性</a:t>
            </a:r>
            <a:r>
              <a:rPr lang="en-US" altLang="ja-JP" b="0" i="0" u="none" strike="noStrike" baseline="0" dirty="0">
                <a:latin typeface="Meiryo UI" panose="020B0604030504040204" pitchFamily="50" charset="-128"/>
                <a:ea typeface="Meiryo UI" panose="020B0604030504040204" pitchFamily="50" charset="-128"/>
              </a:rPr>
              <a:t>355</a:t>
            </a:r>
            <a:r>
              <a:rPr lang="ja-JP" altLang="en-US" b="0" i="0" u="none" strike="noStrike" baseline="0" dirty="0">
                <a:latin typeface="Meiryo UI" panose="020B0604030504040204" pitchFamily="50" charset="-128"/>
                <a:ea typeface="Meiryo UI" panose="020B0604030504040204" pitchFamily="50" charset="-128"/>
              </a:rPr>
              <a:t>人）を解析対象とした。</a:t>
            </a:r>
          </a:p>
        </p:txBody>
      </p:sp>
      <p:sp>
        <p:nvSpPr>
          <p:cNvPr id="6" name="テキスト ボックス 5">
            <a:extLst>
              <a:ext uri="{FF2B5EF4-FFF2-40B4-BE49-F238E27FC236}">
                <a16:creationId xmlns:a16="http://schemas.microsoft.com/office/drawing/2014/main" id="{E7F029FF-A678-AB1F-D608-B59A56E840CB}"/>
              </a:ext>
            </a:extLst>
          </p:cNvPr>
          <p:cNvSpPr txBox="1"/>
          <p:nvPr/>
        </p:nvSpPr>
        <p:spPr>
          <a:xfrm>
            <a:off x="1434291" y="3009811"/>
            <a:ext cx="7170621" cy="646331"/>
          </a:xfrm>
          <a:prstGeom prst="rect">
            <a:avLst/>
          </a:prstGeom>
          <a:noFill/>
        </p:spPr>
        <p:txBody>
          <a:bodyPr wrap="square">
            <a:spAutoFit/>
          </a:bodyPr>
          <a:lstStyle/>
          <a:p>
            <a:r>
              <a:rPr lang="ja-JP" altLang="en-US" b="0" i="0" u="none" strike="noStrike" baseline="0" dirty="0">
                <a:latin typeface="Meiryo UI" panose="020B0604030504040204" pitchFamily="50" charset="-128"/>
                <a:ea typeface="Meiryo UI" panose="020B0604030504040204" pitchFamily="50" charset="-128"/>
              </a:rPr>
              <a:t>日本の地方都市在住高齢者を対象とした横断的研究により、口腔の健康状態とサルコペニア、糖尿病との関連について検討する。</a:t>
            </a:r>
            <a:endParaRPr lang="ja-JP" altLang="en-US" dirty="0">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B5897BAB-6454-9C72-3053-2C5139B9068D}"/>
              </a:ext>
            </a:extLst>
          </p:cNvPr>
          <p:cNvGrpSpPr/>
          <p:nvPr/>
        </p:nvGrpSpPr>
        <p:grpSpPr>
          <a:xfrm>
            <a:off x="302849" y="3084404"/>
            <a:ext cx="1058213" cy="490087"/>
            <a:chOff x="286872" y="2822072"/>
            <a:chExt cx="1058213" cy="490087"/>
          </a:xfrm>
        </p:grpSpPr>
        <p:sp>
          <p:nvSpPr>
            <p:cNvPr id="4" name="四角形: 角を丸くする 3">
              <a:extLst>
                <a:ext uri="{FF2B5EF4-FFF2-40B4-BE49-F238E27FC236}">
                  <a16:creationId xmlns:a16="http://schemas.microsoft.com/office/drawing/2014/main" id="{8F57DB9B-E3CE-474B-2AA0-3E6F83DB5746}"/>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9196FE80-6A55-9FBD-0F6E-DE1214582E42}"/>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目的</a:t>
              </a:r>
            </a:p>
          </p:txBody>
        </p:sp>
      </p:grpSp>
      <p:sp>
        <p:nvSpPr>
          <p:cNvPr id="2" name="テキスト ボックス 1">
            <a:extLst>
              <a:ext uri="{FF2B5EF4-FFF2-40B4-BE49-F238E27FC236}">
                <a16:creationId xmlns:a16="http://schemas.microsoft.com/office/drawing/2014/main" id="{2726032F-D50B-A2F9-3BDE-AB5BD7AB9509}"/>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2406331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1187BEDA-A567-4DDC-B200-3C18C611D197}"/>
              </a:ext>
            </a:extLst>
          </p:cNvPr>
          <p:cNvSpPr txBox="1"/>
          <p:nvPr/>
        </p:nvSpPr>
        <p:spPr>
          <a:xfrm>
            <a:off x="239250" y="213118"/>
            <a:ext cx="1620957"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研究概要</a:t>
            </a:r>
          </a:p>
        </p:txBody>
      </p:sp>
      <p:sp>
        <p:nvSpPr>
          <p:cNvPr id="10" name="テキスト ボックス 9">
            <a:extLst>
              <a:ext uri="{FF2B5EF4-FFF2-40B4-BE49-F238E27FC236}">
                <a16:creationId xmlns:a16="http://schemas.microsoft.com/office/drawing/2014/main" id="{86FC21A5-7F6B-758E-20E2-691EBB4C9D20}"/>
              </a:ext>
            </a:extLst>
          </p:cNvPr>
          <p:cNvSpPr txBox="1"/>
          <p:nvPr/>
        </p:nvSpPr>
        <p:spPr>
          <a:xfrm>
            <a:off x="1432800" y="1123318"/>
            <a:ext cx="7472124" cy="5355312"/>
          </a:xfrm>
          <a:prstGeom prst="rect">
            <a:avLst/>
          </a:prstGeom>
          <a:noFill/>
        </p:spPr>
        <p:txBody>
          <a:bodyPr wrap="square">
            <a:spAutoFit/>
          </a:bodyPr>
          <a:lstStyle/>
          <a:p>
            <a:pPr algn="l"/>
            <a:r>
              <a:rPr lang="ja-JP" altLang="en-US" b="0" i="0" u="none" strike="noStrike" baseline="0" dirty="0">
                <a:latin typeface="Meiryo UI" panose="020B0604030504040204" pitchFamily="50" charset="-128"/>
                <a:ea typeface="Meiryo UI" panose="020B0604030504040204" pitchFamily="50" charset="-128"/>
              </a:rPr>
              <a:t>口腔の健康状態は、残存歯数（第三大臼歯と欠損歯は除く）と咀嚼機能（最大限の力で</a:t>
            </a:r>
            <a:r>
              <a:rPr lang="en-US" altLang="ja-JP" b="0" i="0" u="none" strike="noStrike" baseline="0" dirty="0">
                <a:latin typeface="Meiryo UI" panose="020B0604030504040204" pitchFamily="50" charset="-128"/>
                <a:ea typeface="Meiryo UI" panose="020B0604030504040204" pitchFamily="50" charset="-128"/>
              </a:rPr>
              <a:t>15</a:t>
            </a:r>
            <a:r>
              <a:rPr lang="ja-JP" altLang="en-US" b="0" i="0" u="none" strike="noStrike" baseline="0" dirty="0">
                <a:latin typeface="Meiryo UI" panose="020B0604030504040204" pitchFamily="50" charset="-128"/>
                <a:ea typeface="Meiryo UI" panose="020B0604030504040204" pitchFamily="50" charset="-128"/>
              </a:rPr>
              <a:t>秒間咀嚼した後に採取したグミゼリーの分割数）で評価した。</a:t>
            </a:r>
          </a:p>
          <a:p>
            <a:pPr algn="l"/>
            <a:r>
              <a:rPr lang="ja-JP" altLang="en-US" b="0" i="0" u="none" strike="noStrike" baseline="0" dirty="0">
                <a:latin typeface="Meiryo UI" panose="020B0604030504040204" pitchFamily="50" charset="-128"/>
                <a:ea typeface="Meiryo UI" panose="020B0604030504040204" pitchFamily="50" charset="-128"/>
              </a:rPr>
              <a:t>サルコペニアの状態は、握力、骨格筋量指数（</a:t>
            </a:r>
            <a:r>
              <a:rPr lang="en-US" altLang="ja-JP" b="0" i="0" u="none" strike="noStrike" baseline="0" dirty="0">
                <a:latin typeface="Meiryo UI" panose="020B0604030504040204" pitchFamily="50" charset="-128"/>
                <a:ea typeface="Meiryo UI" panose="020B0604030504040204" pitchFamily="50" charset="-128"/>
              </a:rPr>
              <a:t>SMI</a:t>
            </a:r>
            <a:r>
              <a:rPr lang="ja-JP" altLang="en-US" b="0" i="0" u="none" strike="noStrike" baseline="0" dirty="0">
                <a:latin typeface="Meiryo UI" panose="020B0604030504040204" pitchFamily="50" charset="-128"/>
                <a:ea typeface="Meiryo UI" panose="020B0604030504040204" pitchFamily="50" charset="-128"/>
              </a:rPr>
              <a:t>）、ふくらはぎ周囲径、および</a:t>
            </a:r>
            <a:r>
              <a:rPr lang="en-US" altLang="ja-JP" b="0" i="0" u="none" strike="noStrike" baseline="0" dirty="0">
                <a:latin typeface="Meiryo UI" panose="020B0604030504040204" pitchFamily="50" charset="-128"/>
                <a:ea typeface="Meiryo UI" panose="020B0604030504040204" pitchFamily="50" charset="-128"/>
              </a:rPr>
              <a:t>Asian Working Group for Sarcopenia 2019</a:t>
            </a:r>
            <a:r>
              <a:rPr lang="ja-JP" altLang="en-US" b="0" i="0" u="none" strike="noStrike" baseline="0" dirty="0">
                <a:latin typeface="Meiryo UI" panose="020B0604030504040204" pitchFamily="50" charset="-128"/>
                <a:ea typeface="Meiryo UI" panose="020B0604030504040204" pitchFamily="50" charset="-128"/>
              </a:rPr>
              <a:t>コンセンサス</a:t>
            </a:r>
            <a:r>
              <a:rPr lang="en-US" altLang="ja-JP" b="0" i="0" u="none" strike="noStrike" baseline="3000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に基づくサルコペニアの可能性で評価した。握力、</a:t>
            </a:r>
            <a:r>
              <a:rPr lang="en-US" altLang="ja-JP" b="0" i="0" u="none" strike="noStrike" baseline="0" dirty="0">
                <a:latin typeface="Meiryo UI" panose="020B0604030504040204" pitchFamily="50" charset="-128"/>
                <a:ea typeface="Meiryo UI" panose="020B0604030504040204" pitchFamily="50" charset="-128"/>
              </a:rPr>
              <a:t>SMI</a:t>
            </a:r>
            <a:r>
              <a:rPr lang="ja-JP" altLang="en-US" b="0" i="0" u="none" strike="noStrike" baseline="0" dirty="0">
                <a:latin typeface="Meiryo UI" panose="020B0604030504040204" pitchFamily="50" charset="-128"/>
                <a:ea typeface="Meiryo UI" panose="020B0604030504040204" pitchFamily="50" charset="-128"/>
              </a:rPr>
              <a:t>、ふくらはぎ周囲径に関しては、同コンセンサス</a:t>
            </a:r>
            <a:r>
              <a:rPr lang="en-US" altLang="ja-JP" b="0" i="0" u="none" strike="noStrike" baseline="30000" dirty="0">
                <a:latin typeface="Meiryo UI" panose="020B0604030504040204" pitchFamily="50" charset="-128"/>
                <a:ea typeface="Meiryo UI" panose="020B0604030504040204" pitchFamily="50" charset="-128"/>
              </a:rPr>
              <a:t>1</a:t>
            </a:r>
            <a:r>
              <a:rPr lang="en-US" altLang="ja-JP" baseline="3000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における男女別のカットオフ値（握力：男性</a:t>
            </a:r>
            <a:r>
              <a:rPr lang="en-US" altLang="ja-JP" b="0" i="0" u="none" strike="noStrike" baseline="0" dirty="0">
                <a:latin typeface="Meiryo UI" panose="020B0604030504040204" pitchFamily="50" charset="-128"/>
                <a:ea typeface="Meiryo UI" panose="020B0604030504040204" pitchFamily="50" charset="-128"/>
              </a:rPr>
              <a:t>28kg</a:t>
            </a:r>
            <a:r>
              <a:rPr lang="ja-JP" altLang="en-US" b="0" i="0" u="none" strike="noStrike" baseline="0" dirty="0">
                <a:latin typeface="Meiryo UI" panose="020B0604030504040204" pitchFamily="50" charset="-128"/>
                <a:ea typeface="Meiryo UI" panose="020B0604030504040204" pitchFamily="50" charset="-128"/>
              </a:rPr>
              <a:t>／女性</a:t>
            </a:r>
            <a:r>
              <a:rPr lang="en-US" altLang="ja-JP" b="0" i="0" u="none" strike="noStrike" baseline="0" dirty="0">
                <a:latin typeface="Meiryo UI" panose="020B0604030504040204" pitchFamily="50" charset="-128"/>
                <a:ea typeface="Meiryo UI" panose="020B0604030504040204" pitchFamily="50" charset="-128"/>
              </a:rPr>
              <a:t>18kg</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SMI</a:t>
            </a:r>
            <a:r>
              <a:rPr lang="ja-JP" altLang="en-US" b="0" i="0" u="none" strike="noStrike" baseline="0" dirty="0">
                <a:latin typeface="Meiryo UI" panose="020B0604030504040204" pitchFamily="50" charset="-128"/>
                <a:ea typeface="Meiryo UI" panose="020B0604030504040204" pitchFamily="50" charset="-128"/>
              </a:rPr>
              <a:t>：男性 </a:t>
            </a:r>
            <a:r>
              <a:rPr lang="en-US" altLang="ja-JP" b="0" i="0" u="none" strike="noStrike" baseline="0" dirty="0">
                <a:latin typeface="Meiryo UI" panose="020B0604030504040204" pitchFamily="50" charset="-128"/>
                <a:ea typeface="Meiryo UI" panose="020B0604030504040204" pitchFamily="50" charset="-128"/>
              </a:rPr>
              <a:t>7.0kg/㎡</a:t>
            </a:r>
            <a:r>
              <a:rPr lang="ja-JP" altLang="en-US" b="0" i="0" u="none" strike="noStrike" baseline="0" dirty="0">
                <a:latin typeface="Meiryo UI" panose="020B0604030504040204" pitchFamily="50" charset="-128"/>
                <a:ea typeface="Meiryo UI" panose="020B0604030504040204" pitchFamily="50" charset="-128"/>
              </a:rPr>
              <a:t>／女性 </a:t>
            </a:r>
            <a:r>
              <a:rPr lang="en-US" altLang="ja-JP" b="0" i="0" u="none" strike="noStrike" baseline="0" dirty="0">
                <a:latin typeface="Meiryo UI" panose="020B0604030504040204" pitchFamily="50" charset="-128"/>
                <a:ea typeface="Meiryo UI" panose="020B0604030504040204" pitchFamily="50" charset="-128"/>
              </a:rPr>
              <a:t>5.7kg/㎡</a:t>
            </a:r>
            <a:r>
              <a:rPr lang="ja-JP" altLang="en-US" b="0" i="0" u="none" strike="noStrike" baseline="0" dirty="0">
                <a:latin typeface="Meiryo UI" panose="020B0604030504040204" pitchFamily="50" charset="-128"/>
                <a:ea typeface="Meiryo UI" panose="020B0604030504040204" pitchFamily="50" charset="-128"/>
              </a:rPr>
              <a:t>、ふくらはぎ周囲径：男性 </a:t>
            </a:r>
            <a:r>
              <a:rPr lang="en-US" altLang="ja-JP" b="0" i="0" u="none" strike="noStrike" baseline="0" dirty="0">
                <a:latin typeface="Meiryo UI" panose="020B0604030504040204" pitchFamily="50" charset="-128"/>
                <a:ea typeface="Meiryo UI" panose="020B0604030504040204" pitchFamily="50" charset="-128"/>
              </a:rPr>
              <a:t>34cm</a:t>
            </a:r>
            <a:r>
              <a:rPr lang="ja-JP" altLang="en-US" b="0" i="0" u="none" strike="noStrike" baseline="0" dirty="0">
                <a:latin typeface="Meiryo UI" panose="020B0604030504040204" pitchFamily="50" charset="-128"/>
                <a:ea typeface="Meiryo UI" panose="020B0604030504040204" pitchFamily="50" charset="-128"/>
              </a:rPr>
              <a:t>／女性 </a:t>
            </a:r>
            <a:r>
              <a:rPr lang="en-US" altLang="ja-JP" b="0" i="0" u="none" strike="noStrike" baseline="0" dirty="0">
                <a:latin typeface="Meiryo UI" panose="020B0604030504040204" pitchFamily="50" charset="-128"/>
                <a:ea typeface="Meiryo UI" panose="020B0604030504040204" pitchFamily="50" charset="-128"/>
              </a:rPr>
              <a:t>33cm)</a:t>
            </a:r>
            <a:r>
              <a:rPr lang="ja-JP" altLang="en-US" b="0" i="0" u="none" strike="noStrike" baseline="0" dirty="0">
                <a:latin typeface="Meiryo UI" panose="020B0604030504040204" pitchFamily="50" charset="-128"/>
                <a:ea typeface="Meiryo UI" panose="020B0604030504040204" pitchFamily="50" charset="-128"/>
              </a:rPr>
              <a:t>を用いて、参加者を高値群、低値群に分類した。</a:t>
            </a:r>
            <a:endParaRPr lang="en-US" altLang="ja-JP" b="0" i="0" u="none" strike="noStrike" baseline="0" dirty="0">
              <a:latin typeface="Meiryo UI" panose="020B0604030504040204" pitchFamily="50" charset="-128"/>
              <a:ea typeface="Meiryo UI" panose="020B0604030504040204" pitchFamily="50" charset="-128"/>
            </a:endParaRPr>
          </a:p>
          <a:p>
            <a:pPr algn="l"/>
            <a:r>
              <a:rPr lang="ja-JP" altLang="en-US" b="0" i="0" u="none" strike="noStrike" baseline="0" dirty="0">
                <a:latin typeface="Meiryo UI" panose="020B0604030504040204" pitchFamily="50" charset="-128"/>
                <a:ea typeface="Meiryo UI" panose="020B0604030504040204" pitchFamily="50" charset="-128"/>
              </a:rPr>
              <a:t>糖尿病は、</a:t>
            </a:r>
            <a:r>
              <a:rPr lang="en-US" altLang="ja-JP" b="0" i="0" u="none" strike="noStrike" baseline="0" dirty="0">
                <a:latin typeface="Meiryo UI" panose="020B0604030504040204" pitchFamily="50" charset="-128"/>
                <a:ea typeface="Meiryo UI" panose="020B0604030504040204" pitchFamily="50" charset="-128"/>
              </a:rPr>
              <a:t>HbA1c≧6.5</a:t>
            </a:r>
            <a:r>
              <a:rPr lang="ja-JP" altLang="en-US" b="0" i="0" u="none" strike="noStrike" baseline="0" dirty="0">
                <a:latin typeface="Meiryo UI" panose="020B0604030504040204" pitchFamily="50" charset="-128"/>
                <a:ea typeface="Meiryo UI" panose="020B0604030504040204" pitchFamily="50" charset="-128"/>
              </a:rPr>
              <a:t>％または自己申告による糖尿病とした。</a:t>
            </a:r>
          </a:p>
          <a:p>
            <a:pPr algn="l"/>
            <a:r>
              <a:rPr lang="ja-JP" altLang="en-US" b="0" i="0" u="none" strike="noStrike" baseline="0" dirty="0">
                <a:latin typeface="Meiryo UI" panose="020B0604030504040204" pitchFamily="50" charset="-128"/>
                <a:ea typeface="Meiryo UI" panose="020B0604030504040204" pitchFamily="50" charset="-128"/>
              </a:rPr>
              <a:t>質問票を用いて、性別、年齢、喫煙歴（たばこ</a:t>
            </a:r>
            <a:r>
              <a:rPr lang="en-US" altLang="ja-JP" b="0" i="0" u="none" strike="noStrike" baseline="0" dirty="0">
                <a:latin typeface="Meiryo UI" panose="020B0604030504040204" pitchFamily="50" charset="-128"/>
                <a:ea typeface="Meiryo UI" panose="020B0604030504040204" pitchFamily="50" charset="-128"/>
              </a:rPr>
              <a:t>100</a:t>
            </a:r>
            <a:r>
              <a:rPr lang="ja-JP" altLang="en-US" b="0" i="0" u="none" strike="noStrike" baseline="0" dirty="0">
                <a:latin typeface="Meiryo UI" panose="020B0604030504040204" pitchFamily="50" charset="-128"/>
                <a:ea typeface="Meiryo UI" panose="020B0604030504040204" pitchFamily="50" charset="-128"/>
              </a:rPr>
              <a:t>本以上／</a:t>
            </a:r>
            <a:r>
              <a:rPr lang="en-US" altLang="ja-JP" b="0" i="0" u="none" strike="noStrike" baseline="0" dirty="0">
                <a:latin typeface="Meiryo UI" panose="020B0604030504040204" pitchFamily="50" charset="-128"/>
                <a:ea typeface="Meiryo UI" panose="020B0604030504040204" pitchFamily="50" charset="-128"/>
              </a:rPr>
              <a:t>6</a:t>
            </a:r>
            <a:r>
              <a:rPr lang="ja-JP" altLang="en-US" b="0" i="0" u="none" strike="noStrike" baseline="0" dirty="0">
                <a:latin typeface="Meiryo UI" panose="020B0604030504040204" pitchFamily="50" charset="-128"/>
                <a:ea typeface="Meiryo UI" panose="020B0604030504040204" pitchFamily="50" charset="-128"/>
              </a:rPr>
              <a:t>カ月以上／   過去</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カ月以内の喫煙）の有無、アルコール摂取頻度（飲まない／まれに飲む／時々飲む／毎日飲む）、身体活動（</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日</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時間以上の歩行もしくは同程度の身体活動）の有無に関するデータを取得した。</a:t>
            </a:r>
          </a:p>
          <a:p>
            <a:pPr algn="l"/>
            <a:r>
              <a:rPr lang="ja-JP" altLang="en-US" b="0" i="0" u="none" strike="noStrike" baseline="0" dirty="0">
                <a:latin typeface="Meiryo UI" panose="020B0604030504040204" pitchFamily="50" charset="-128"/>
                <a:ea typeface="Meiryo UI" panose="020B0604030504040204" pitchFamily="50" charset="-128"/>
              </a:rPr>
              <a:t>多変量ロジスティック回帰分析を用いて、残存歯数または咀嚼機能と</a:t>
            </a:r>
            <a:r>
              <a:rPr lang="en-US" altLang="ja-JP" b="0" i="0" u="none" strike="noStrike" baseline="0" dirty="0">
                <a:latin typeface="Meiryo UI" panose="020B0604030504040204" pitchFamily="50" charset="-128"/>
                <a:ea typeface="Meiryo UI" panose="020B0604030504040204" pitchFamily="50" charset="-128"/>
              </a:rPr>
              <a:t>4</a:t>
            </a:r>
            <a:r>
              <a:rPr lang="ja-JP" altLang="en-US" b="0" i="0" u="none" strike="noStrike" baseline="0" dirty="0">
                <a:latin typeface="Meiryo UI" panose="020B0604030504040204" pitchFamily="50" charset="-128"/>
                <a:ea typeface="Meiryo UI" panose="020B0604030504040204" pitchFamily="50" charset="-128"/>
              </a:rPr>
              <a:t>つのサルコペニア関連指標との関連、および残存歯数または咀嚼機能と糖尿病との関連について検討した。全ての解析において、モデル</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では性別、年齢、</a:t>
            </a:r>
            <a:r>
              <a:rPr lang="en-US" altLang="ja-JP" b="0" i="0" u="none" strike="noStrike" baseline="0" dirty="0">
                <a:latin typeface="Meiryo UI" panose="020B0604030504040204" pitchFamily="50" charset="-128"/>
                <a:ea typeface="Meiryo UI" panose="020B0604030504040204" pitchFamily="50" charset="-128"/>
              </a:rPr>
              <a:t>BMI</a:t>
            </a:r>
            <a:r>
              <a:rPr lang="ja-JP" altLang="en-US" b="0" i="0" u="none" strike="noStrike" baseline="0" dirty="0">
                <a:latin typeface="Meiryo UI" panose="020B0604030504040204" pitchFamily="50" charset="-128"/>
                <a:ea typeface="Meiryo UI" panose="020B0604030504040204" pitchFamily="50" charset="-128"/>
              </a:rPr>
              <a:t>、喫煙歴の有無、アルコール摂取頻度、身体活動の有無で調整した。モデル</a:t>
            </a:r>
            <a:r>
              <a:rPr lang="en-US" altLang="ja-JP" b="0" i="0" u="none" strike="noStrike" baseline="0" dirty="0">
                <a:latin typeface="Meiryo UI" panose="020B0604030504040204" pitchFamily="50" charset="-128"/>
                <a:ea typeface="Meiryo UI" panose="020B0604030504040204" pitchFamily="50" charset="-128"/>
              </a:rPr>
              <a:t>2</a:t>
            </a:r>
            <a:r>
              <a:rPr lang="ja-JP" altLang="en-US" b="0" i="0" u="none" strike="noStrike" baseline="0" dirty="0">
                <a:latin typeface="Meiryo UI" panose="020B0604030504040204" pitchFamily="50" charset="-128"/>
                <a:ea typeface="Meiryo UI" panose="020B0604030504040204" pitchFamily="50" charset="-128"/>
              </a:rPr>
              <a:t>ではモデル</a:t>
            </a:r>
            <a:r>
              <a:rPr lang="en-US" altLang="ja-JP" b="0" i="0" u="none" strike="noStrike" baseline="0" dirty="0">
                <a:latin typeface="Meiryo UI" panose="020B0604030504040204" pitchFamily="50" charset="-128"/>
                <a:ea typeface="Meiryo UI" panose="020B0604030504040204" pitchFamily="50" charset="-128"/>
              </a:rPr>
              <a:t>1</a:t>
            </a:r>
            <a:r>
              <a:rPr lang="ja-JP" altLang="en-US" b="0" i="0" u="none" strike="noStrike" baseline="0" dirty="0">
                <a:latin typeface="Meiryo UI" panose="020B0604030504040204" pitchFamily="50" charset="-128"/>
                <a:ea typeface="Meiryo UI" panose="020B0604030504040204" pitchFamily="50" charset="-128"/>
              </a:rPr>
              <a:t>の変数に加え、サルコペニアに関する解析では糖尿病の状態、糖尿病に関する解析ではサルコペニアの可能性でそれぞれ調整した。</a:t>
            </a:r>
            <a:endParaRPr lang="ja-JP" altLang="en-US"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9E4ED4B-6DAA-03FD-03BE-3C5A8BED67DB}"/>
              </a:ext>
            </a:extLst>
          </p:cNvPr>
          <p:cNvGrpSpPr/>
          <p:nvPr/>
        </p:nvGrpSpPr>
        <p:grpSpPr>
          <a:xfrm>
            <a:off x="213865" y="1177817"/>
            <a:ext cx="1058213" cy="490087"/>
            <a:chOff x="286872" y="2822072"/>
            <a:chExt cx="1058213" cy="490087"/>
          </a:xfrm>
        </p:grpSpPr>
        <p:sp>
          <p:nvSpPr>
            <p:cNvPr id="12" name="四角形: 角を丸くする 11">
              <a:extLst>
                <a:ext uri="{FF2B5EF4-FFF2-40B4-BE49-F238E27FC236}">
                  <a16:creationId xmlns:a16="http://schemas.microsoft.com/office/drawing/2014/main" id="{02CFA044-AD4F-A1E2-1338-AE213A36C97B}"/>
                </a:ext>
              </a:extLst>
            </p:cNvPr>
            <p:cNvSpPr/>
            <p:nvPr/>
          </p:nvSpPr>
          <p:spPr>
            <a:xfrm>
              <a:off x="286872" y="2822072"/>
              <a:ext cx="1058213"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F54C03D-8B9C-7518-A6E3-08C4EF42C853}"/>
                </a:ext>
              </a:extLst>
            </p:cNvPr>
            <p:cNvSpPr txBox="1"/>
            <p:nvPr/>
          </p:nvSpPr>
          <p:spPr>
            <a:xfrm>
              <a:off x="459414" y="2856993"/>
              <a:ext cx="713127" cy="420243"/>
            </a:xfrm>
            <a:prstGeom prst="rect">
              <a:avLst/>
            </a:prstGeom>
            <a:noFill/>
          </p:spPr>
          <p:txBody>
            <a:bodyPr wrap="square" rtlCol="0">
              <a:spAutoFit/>
            </a:bodyPr>
            <a:lstStyle/>
            <a:p>
              <a:pPr algn="ct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方法</a:t>
              </a:r>
            </a:p>
          </p:txBody>
        </p:sp>
      </p:grpSp>
      <p:sp>
        <p:nvSpPr>
          <p:cNvPr id="2" name="テキスト ボックス 1">
            <a:extLst>
              <a:ext uri="{FF2B5EF4-FFF2-40B4-BE49-F238E27FC236}">
                <a16:creationId xmlns:a16="http://schemas.microsoft.com/office/drawing/2014/main" id="{3CEEBD30-2883-E17C-092C-8962780EDC2C}"/>
              </a:ext>
            </a:extLst>
          </p:cNvPr>
          <p:cNvSpPr txBox="1"/>
          <p:nvPr/>
        </p:nvSpPr>
        <p:spPr>
          <a:xfrm>
            <a:off x="1432800" y="6351672"/>
            <a:ext cx="4781138" cy="253916"/>
          </a:xfrm>
          <a:prstGeom prst="rect">
            <a:avLst/>
          </a:prstGeom>
          <a:noFill/>
        </p:spPr>
        <p:txBody>
          <a:bodyPr wrap="square">
            <a:spAutoFit/>
          </a:bodyPr>
          <a:lstStyle/>
          <a:p>
            <a:r>
              <a:rPr lang="en-US" altLang="ja-JP" sz="1050" b="0" i="0" u="none" strike="noStrike" baseline="0" dirty="0">
                <a:latin typeface="Meiryo UI" panose="020B0604030504040204" pitchFamily="50" charset="-128"/>
                <a:ea typeface="Meiryo UI" panose="020B0604030504040204" pitchFamily="50" charset="-128"/>
              </a:rPr>
              <a:t>1</a:t>
            </a:r>
            <a:r>
              <a:rPr lang="ja-JP" altLang="en-US" sz="1050" b="0" i="0" u="none" strike="noStrike" baseline="0" dirty="0">
                <a:latin typeface="Meiryo UI" panose="020B0604030504040204" pitchFamily="50" charset="-128"/>
                <a:ea typeface="Meiryo UI" panose="020B0604030504040204" pitchFamily="50" charset="-128"/>
              </a:rPr>
              <a:t>） </a:t>
            </a:r>
            <a:r>
              <a:rPr lang="en-US" altLang="ja-JP" sz="1050" b="0" i="0" u="none" strike="noStrike" baseline="0" dirty="0">
                <a:latin typeface="Meiryo UI" panose="020B0604030504040204" pitchFamily="50" charset="-128"/>
                <a:ea typeface="Meiryo UI" panose="020B0604030504040204" pitchFamily="50" charset="-128"/>
              </a:rPr>
              <a:t>Chen LK, et al. J Am Med Dir Assoc. 2020; 21</a:t>
            </a:r>
            <a:r>
              <a:rPr lang="en-US" altLang="ja-JP" sz="105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3</a:t>
            </a:r>
            <a:r>
              <a:rPr lang="en-US" altLang="ja-JP" sz="1050" dirty="0">
                <a:latin typeface="Meiryo UI" panose="020B0604030504040204" pitchFamily="50" charset="-128"/>
                <a:ea typeface="Meiryo UI" panose="020B0604030504040204" pitchFamily="50" charset="-128"/>
              </a:rPr>
              <a:t>)</a:t>
            </a:r>
            <a:r>
              <a:rPr lang="en-US" altLang="ja-JP" sz="1050" b="0" i="0" u="none" strike="noStrike" baseline="0" dirty="0">
                <a:latin typeface="Meiryo UI" panose="020B0604030504040204" pitchFamily="50" charset="-128"/>
                <a:ea typeface="Meiryo UI" panose="020B0604030504040204" pitchFamily="50" charset="-128"/>
              </a:rPr>
              <a:t>: 300-307.</a:t>
            </a:r>
            <a:endParaRPr lang="ja-JP" altLang="en-US" sz="105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D442BEB-0BB4-3309-E56C-B8D79D1356C9}"/>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3468941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D4B6D48-FFB7-02F4-8402-97DD78936591}"/>
              </a:ext>
            </a:extLst>
          </p:cNvPr>
          <p:cNvSpPr txBox="1"/>
          <p:nvPr/>
        </p:nvSpPr>
        <p:spPr>
          <a:xfrm>
            <a:off x="373475" y="5613244"/>
            <a:ext cx="4140000" cy="415498"/>
          </a:xfrm>
          <a:prstGeom prst="rect">
            <a:avLst/>
          </a:prstGeom>
          <a:noFill/>
        </p:spPr>
        <p:txBody>
          <a:bodyPr wrap="square" rtlCol="0">
            <a:spAutoFit/>
          </a:bodyPr>
          <a:lstStyle/>
          <a:p>
            <a:r>
              <a:rPr kumimoji="1" lang="en-US" altLang="ja-JP" sz="1050" dirty="0">
                <a:latin typeface="Meiryo UI" panose="020B0604030504040204" pitchFamily="50" charset="-128"/>
                <a:ea typeface="Meiryo UI" panose="020B0604030504040204" pitchFamily="50" charset="-128"/>
              </a:rPr>
              <a:t>a Chen</a:t>
            </a:r>
            <a:r>
              <a:rPr kumimoji="1" lang="ja-JP" altLang="en-US" sz="1050" dirty="0">
                <a:latin typeface="Meiryo UI" panose="020B0604030504040204" pitchFamily="50" charset="-128"/>
                <a:ea typeface="Meiryo UI" panose="020B0604030504040204" pitchFamily="50" charset="-128"/>
              </a:rPr>
              <a:t>らの研究</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Chen LK, et al. J Am Med Dir Assoc. 2020; 21</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3</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 300-307</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による性別ごとのカットオフ値に基づいて分類した。</a:t>
            </a:r>
          </a:p>
        </p:txBody>
      </p:sp>
      <p:sp>
        <p:nvSpPr>
          <p:cNvPr id="6" name="テキスト ボックス 5">
            <a:extLst>
              <a:ext uri="{FF2B5EF4-FFF2-40B4-BE49-F238E27FC236}">
                <a16:creationId xmlns:a16="http://schemas.microsoft.com/office/drawing/2014/main" id="{9B147D4E-905B-B7FD-0D7F-DBA8F3B5D019}"/>
              </a:ext>
            </a:extLst>
          </p:cNvPr>
          <p:cNvSpPr txBox="1"/>
          <p:nvPr/>
        </p:nvSpPr>
        <p:spPr>
          <a:xfrm>
            <a:off x="239250" y="213118"/>
            <a:ext cx="5067413" cy="523220"/>
          </a:xfrm>
          <a:prstGeom prst="rect">
            <a:avLst/>
          </a:prstGeom>
          <a:noFill/>
        </p:spPr>
        <p:txBody>
          <a:bodyPr wrap="none" rtlCol="0" anchor="ctr">
            <a:spAutoFit/>
          </a:bodyPr>
          <a:lstStyle/>
          <a:p>
            <a:pPr defTabSz="457189">
              <a:defRPr/>
            </a:pPr>
            <a:r>
              <a:rPr lang="ja-JP" altLang="en-US" sz="2800" b="1" dirty="0">
                <a:solidFill>
                  <a:prstClr val="black"/>
                </a:solidFill>
                <a:latin typeface="Meiryo UI" panose="020B0604030504040204" pitchFamily="50" charset="-128"/>
                <a:ea typeface="Meiryo UI" panose="020B0604030504040204" pitchFamily="50" charset="-128"/>
              </a:rPr>
              <a:t>参加者の背景因子（</a:t>
            </a:r>
            <a:r>
              <a:rPr lang="en-US" altLang="ja-JP" sz="2800" b="1" dirty="0">
                <a:solidFill>
                  <a:prstClr val="black"/>
                </a:solidFill>
                <a:latin typeface="Meiryo UI" panose="020B0604030504040204" pitchFamily="50" charset="-128"/>
                <a:ea typeface="Meiryo UI" panose="020B0604030504040204" pitchFamily="50" charset="-128"/>
              </a:rPr>
              <a:t>N=635</a:t>
            </a:r>
            <a:r>
              <a:rPr lang="ja-JP" altLang="en-US" sz="2800" b="1" dirty="0">
                <a:solidFill>
                  <a:prstClr val="black"/>
                </a:solidFill>
                <a:latin typeface="Meiryo UI" panose="020B0604030504040204" pitchFamily="50" charset="-128"/>
                <a:ea typeface="Meiryo UI" panose="020B0604030504040204" pitchFamily="50" charset="-128"/>
              </a:rPr>
              <a:t>）</a:t>
            </a:r>
          </a:p>
        </p:txBody>
      </p:sp>
      <p:graphicFrame>
        <p:nvGraphicFramePr>
          <p:cNvPr id="9" name="表 4">
            <a:extLst>
              <a:ext uri="{FF2B5EF4-FFF2-40B4-BE49-F238E27FC236}">
                <a16:creationId xmlns:a16="http://schemas.microsoft.com/office/drawing/2014/main" id="{03661A2B-A51A-A363-D25D-EAB5699EFD20}"/>
              </a:ext>
            </a:extLst>
          </p:cNvPr>
          <p:cNvGraphicFramePr>
            <a:graphicFrameLocks noGrp="1"/>
          </p:cNvGraphicFramePr>
          <p:nvPr>
            <p:extLst>
              <p:ext uri="{D42A27DB-BD31-4B8C-83A1-F6EECF244321}">
                <p14:modId xmlns:p14="http://schemas.microsoft.com/office/powerpoint/2010/main" val="137460410"/>
              </p:ext>
            </p:extLst>
          </p:nvPr>
        </p:nvGraphicFramePr>
        <p:xfrm>
          <a:off x="324379" y="1224124"/>
          <a:ext cx="4140000" cy="4389120"/>
        </p:xfrm>
        <a:graphic>
          <a:graphicData uri="http://schemas.openxmlformats.org/drawingml/2006/table">
            <a:tbl>
              <a:tblPr firstRow="1" bandRow="1">
                <a:tableStyleId>{5C22544A-7EE6-4342-B048-85BDC9FD1C3A}</a:tableStyleId>
              </a:tblPr>
              <a:tblGrid>
                <a:gridCol w="2880000">
                  <a:extLst>
                    <a:ext uri="{9D8B030D-6E8A-4147-A177-3AD203B41FA5}">
                      <a16:colId xmlns:a16="http://schemas.microsoft.com/office/drawing/2014/main" val="2247443560"/>
                    </a:ext>
                  </a:extLst>
                </a:gridCol>
                <a:gridCol w="1260000">
                  <a:extLst>
                    <a:ext uri="{9D8B030D-6E8A-4147-A177-3AD203B41FA5}">
                      <a16:colId xmlns:a16="http://schemas.microsoft.com/office/drawing/2014/main" val="1224925842"/>
                    </a:ext>
                  </a:extLst>
                </a:gridCol>
              </a:tblGrid>
              <a:tr h="252000">
                <a:tc>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8824B"/>
                    </a:solidFill>
                  </a:tcPr>
                </a:tc>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a:t>
                      </a:r>
                    </a:p>
                  </a:txBody>
                  <a:tcPr>
                    <a:lnL w="12700" cap="flat" cmpd="sng" algn="ctr">
                      <a:solidFill>
                        <a:schemeClr val="bg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8824B"/>
                    </a:solidFill>
                  </a:tcPr>
                </a:tc>
                <a:extLst>
                  <a:ext uri="{0D108BD9-81ED-4DB2-BD59-A6C34878D82A}">
                    <a16:rowId xmlns:a16="http://schemas.microsoft.com/office/drawing/2014/main" val="3673219664"/>
                  </a:ext>
                </a:extLst>
              </a:tr>
              <a:tr h="252000">
                <a:tc>
                  <a:txBody>
                    <a:bodyPr/>
                    <a:lstStyle/>
                    <a:p>
                      <a:r>
                        <a:rPr kumimoji="1" lang="ja-JP" altLang="en-US" sz="1200" b="1" dirty="0">
                          <a:solidFill>
                            <a:schemeClr val="tx1"/>
                          </a:solidFill>
                          <a:latin typeface="Meiryo UI" panose="020B0604030504040204" pitchFamily="50" charset="-128"/>
                          <a:ea typeface="Meiryo UI" panose="020B0604030504040204" pitchFamily="50" charset="-128"/>
                        </a:rPr>
                        <a:t>性別</a:t>
                      </a: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2527084552"/>
                  </a:ext>
                </a:extLst>
              </a:tr>
              <a:tr h="252000">
                <a:tc>
                  <a:txBody>
                    <a:bodyPr/>
                    <a:lstStyle/>
                    <a:p>
                      <a:r>
                        <a:rPr lang="ja-JP" altLang="en-US" sz="1200" dirty="0">
                          <a:latin typeface="Meiryo UI" panose="020B0604030504040204" pitchFamily="50" charset="-128"/>
                          <a:ea typeface="Meiryo UI" panose="020B0604030504040204" pitchFamily="50" charset="-128"/>
                        </a:rPr>
                        <a:t>男性、</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280</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44.1</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2189730663"/>
                  </a:ext>
                </a:extLst>
              </a:tr>
              <a:tr h="252000">
                <a:tc>
                  <a:txBody>
                    <a:bodyPr/>
                    <a:lstStyle/>
                    <a:p>
                      <a:r>
                        <a:rPr lang="ja-JP" altLang="en-US" sz="1200" dirty="0">
                          <a:latin typeface="Meiryo UI" panose="020B0604030504040204" pitchFamily="50" charset="-128"/>
                          <a:ea typeface="Meiryo UI" panose="020B0604030504040204" pitchFamily="50" charset="-128"/>
                        </a:rPr>
                        <a:t>女性、</a:t>
                      </a:r>
                      <a:r>
                        <a:rPr lang="en-US"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355</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55.9</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659399637"/>
                  </a:ext>
                </a:extLst>
              </a:tr>
              <a:tr h="252000">
                <a:tc>
                  <a:txBody>
                    <a:bodyPr/>
                    <a:lstStyle/>
                    <a:p>
                      <a:r>
                        <a:rPr lang="ja-JP" altLang="en-US" sz="1200" b="1" dirty="0">
                          <a:latin typeface="Meiryo UI" panose="020B0604030504040204" pitchFamily="50" charset="-128"/>
                          <a:ea typeface="Meiryo UI" panose="020B0604030504040204" pitchFamily="50" charset="-128"/>
                        </a:rPr>
                        <a:t>年齢（歳）、平均値</a:t>
                      </a:r>
                      <a:r>
                        <a:rPr lang="en-US" altLang="ja-JP" sz="1200" b="1" dirty="0">
                          <a:latin typeface="Meiryo UI" panose="020B0604030504040204" pitchFamily="50" charset="-128"/>
                          <a:ea typeface="Meiryo UI" panose="020B0604030504040204" pitchFamily="50" charset="-128"/>
                        </a:rPr>
                        <a:t>(SD)</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67.3</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7.7</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022848984"/>
                  </a:ext>
                </a:extLst>
              </a:tr>
              <a:tr h="252000">
                <a:tc>
                  <a:txBody>
                    <a:bodyPr/>
                    <a:lstStyle/>
                    <a:p>
                      <a:r>
                        <a:rPr lang="en-US" altLang="ja-JP" sz="1200" b="1" dirty="0">
                          <a:latin typeface="Meiryo UI" panose="020B0604030504040204" pitchFamily="50" charset="-128"/>
                          <a:ea typeface="Meiryo UI" panose="020B0604030504040204" pitchFamily="50" charset="-128"/>
                        </a:rPr>
                        <a:t>BMI(kg/m</a:t>
                      </a:r>
                      <a:r>
                        <a:rPr lang="en-US" altLang="ja-JP" sz="1200" b="1" baseline="30000" dirty="0">
                          <a:latin typeface="Meiryo UI" panose="020B0604030504040204" pitchFamily="50" charset="-128"/>
                          <a:ea typeface="Meiryo UI" panose="020B0604030504040204" pitchFamily="50" charset="-128"/>
                        </a:rPr>
                        <a:t>2</a:t>
                      </a: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、平均値</a:t>
                      </a:r>
                      <a:r>
                        <a:rPr lang="en-US" altLang="ja-JP" sz="1200" b="1" dirty="0">
                          <a:latin typeface="Meiryo UI" panose="020B0604030504040204" pitchFamily="50" charset="-128"/>
                          <a:ea typeface="Meiryo UI" panose="020B0604030504040204" pitchFamily="50" charset="-128"/>
                        </a:rPr>
                        <a:t>(SD) </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22.8</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3.2</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nchor="ctr" anchorCtr="1">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93594815"/>
                  </a:ext>
                </a:extLst>
              </a:tr>
              <a:tr h="252000">
                <a:tc>
                  <a:txBody>
                    <a:bodyPr/>
                    <a:lstStyle/>
                    <a:p>
                      <a:r>
                        <a:rPr kumimoji="1" lang="ja-JP" altLang="en-US" sz="1200" b="1" dirty="0">
                          <a:solidFill>
                            <a:schemeClr val="tx1"/>
                          </a:solidFill>
                          <a:latin typeface="Meiryo UI" panose="020B0604030504040204" pitchFamily="50" charset="-128"/>
                          <a:ea typeface="Meiryo UI" panose="020B0604030504040204" pitchFamily="50" charset="-128"/>
                        </a:rPr>
                        <a:t>喫煙</a:t>
                      </a: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1502453651"/>
                  </a:ext>
                </a:extLst>
              </a:tr>
              <a:tr h="252000">
                <a:tc>
                  <a:txBody>
                    <a:bodyPr/>
                    <a:lstStyle/>
                    <a:p>
                      <a:r>
                        <a:rPr lang="ja-JP" altLang="en-US" sz="1200" dirty="0">
                          <a:latin typeface="Meiryo UI" panose="020B0604030504040204" pitchFamily="50" charset="-128"/>
                          <a:ea typeface="Meiryo UI" panose="020B0604030504040204" pitchFamily="50" charset="-128"/>
                        </a:rPr>
                        <a:t>なし、</a:t>
                      </a:r>
                      <a:r>
                        <a:rPr lang="pt-BR"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pt-BR" altLang="ja-JP" sz="1200" dirty="0">
                          <a:latin typeface="Meiryo UI" panose="020B0604030504040204" pitchFamily="50" charset="-128"/>
                          <a:ea typeface="Meiryo UI" panose="020B0604030504040204" pitchFamily="50" charset="-128"/>
                        </a:rPr>
                        <a:t>575</a:t>
                      </a:r>
                      <a:r>
                        <a:rPr lang="ja-JP" altLang="en-US" sz="1200" dirty="0">
                          <a:latin typeface="Meiryo UI" panose="020B0604030504040204" pitchFamily="50" charset="-128"/>
                          <a:ea typeface="Meiryo UI" panose="020B0604030504040204" pitchFamily="50" charset="-128"/>
                        </a:rPr>
                        <a:t>（</a:t>
                      </a:r>
                      <a:r>
                        <a:rPr lang="pt-BR" altLang="ja-JP" sz="1200" dirty="0">
                          <a:latin typeface="Meiryo UI" panose="020B0604030504040204" pitchFamily="50" charset="-128"/>
                          <a:ea typeface="Meiryo UI" panose="020B0604030504040204" pitchFamily="50" charset="-128"/>
                        </a:rPr>
                        <a:t>90.6</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610298651"/>
                  </a:ext>
                </a:extLst>
              </a:tr>
              <a:tr h="252000">
                <a:tc>
                  <a:txBody>
                    <a:bodyPr/>
                    <a:lstStyle/>
                    <a:p>
                      <a:r>
                        <a:rPr lang="ja-JP" altLang="en-US" sz="1200" dirty="0">
                          <a:latin typeface="Meiryo UI" panose="020B0604030504040204" pitchFamily="50" charset="-128"/>
                          <a:ea typeface="Meiryo UI" panose="020B0604030504040204" pitchFamily="50" charset="-128"/>
                        </a:rPr>
                        <a:t>あり、</a:t>
                      </a:r>
                      <a:r>
                        <a:rPr lang="pt-BR"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pt-BR" altLang="ja-JP" sz="1200" dirty="0">
                          <a:latin typeface="Meiryo UI" panose="020B0604030504040204" pitchFamily="50" charset="-128"/>
                          <a:ea typeface="Meiryo UI" panose="020B0604030504040204" pitchFamily="50" charset="-128"/>
                        </a:rPr>
                        <a:t>60</a:t>
                      </a:r>
                      <a:r>
                        <a:rPr lang="ja-JP" altLang="en-US" sz="1200" dirty="0">
                          <a:latin typeface="Meiryo UI" panose="020B0604030504040204" pitchFamily="50" charset="-128"/>
                          <a:ea typeface="Meiryo UI" panose="020B0604030504040204" pitchFamily="50" charset="-128"/>
                        </a:rPr>
                        <a:t>（</a:t>
                      </a:r>
                      <a:r>
                        <a:rPr lang="pt-BR" altLang="ja-JP" sz="1200" dirty="0">
                          <a:latin typeface="Meiryo UI" panose="020B0604030504040204" pitchFamily="50" charset="-128"/>
                          <a:ea typeface="Meiryo UI" panose="020B0604030504040204" pitchFamily="50" charset="-128"/>
                        </a:rPr>
                        <a:t>9.4</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3768706609"/>
                  </a:ext>
                </a:extLst>
              </a:tr>
              <a:tr h="252000">
                <a:tc>
                  <a:txBody>
                    <a:bodyPr/>
                    <a:lstStyle/>
                    <a:p>
                      <a:r>
                        <a:rPr lang="ja-JP" altLang="en-US" sz="1200" b="1" dirty="0">
                          <a:latin typeface="Meiryo UI" panose="020B0604030504040204" pitchFamily="50" charset="-128"/>
                          <a:ea typeface="Meiryo UI" panose="020B0604030504040204" pitchFamily="50" charset="-128"/>
                        </a:rPr>
                        <a:t>飲酒頻度</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2848095452"/>
                  </a:ext>
                </a:extLst>
              </a:tr>
              <a:tr h="252000">
                <a:tc>
                  <a:txBody>
                    <a:bodyPr/>
                    <a:lstStyle/>
                    <a:p>
                      <a:r>
                        <a:rPr lang="ja-JP" altLang="en-US" sz="1200" dirty="0">
                          <a:latin typeface="Meiryo UI" panose="020B0604030504040204" pitchFamily="50" charset="-128"/>
                          <a:ea typeface="Meiryo UI" panose="020B0604030504040204" pitchFamily="50" charset="-128"/>
                        </a:rPr>
                        <a:t>なし、</a:t>
                      </a:r>
                      <a:r>
                        <a:rPr lang="pt-BR"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pt-BR" altLang="ja-JP" sz="1200" dirty="0">
                          <a:latin typeface="Meiryo UI" panose="020B0604030504040204" pitchFamily="50" charset="-128"/>
                          <a:ea typeface="Meiryo UI" panose="020B0604030504040204" pitchFamily="50" charset="-128"/>
                        </a:rPr>
                        <a:t>325</a:t>
                      </a:r>
                      <a:r>
                        <a:rPr lang="ja-JP" altLang="en-US" sz="1200" dirty="0">
                          <a:latin typeface="Meiryo UI" panose="020B0604030504040204" pitchFamily="50" charset="-128"/>
                          <a:ea typeface="Meiryo UI" panose="020B0604030504040204" pitchFamily="50" charset="-128"/>
                        </a:rPr>
                        <a:t>（</a:t>
                      </a:r>
                      <a:r>
                        <a:rPr lang="pt-BR" altLang="ja-JP" sz="1200" dirty="0">
                          <a:latin typeface="Meiryo UI" panose="020B0604030504040204" pitchFamily="50" charset="-128"/>
                          <a:ea typeface="Meiryo UI" panose="020B0604030504040204" pitchFamily="50" charset="-128"/>
                        </a:rPr>
                        <a:t>51.2</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129984798"/>
                  </a:ext>
                </a:extLst>
              </a:tr>
              <a:tr h="252000">
                <a:tc>
                  <a:txBody>
                    <a:bodyPr/>
                    <a:lstStyle/>
                    <a:p>
                      <a:r>
                        <a:rPr lang="ja-JP" altLang="en-US" sz="1200" dirty="0">
                          <a:latin typeface="Meiryo UI" panose="020B0604030504040204" pitchFamily="50" charset="-128"/>
                          <a:ea typeface="Meiryo UI" panose="020B0604030504040204" pitchFamily="50" charset="-128"/>
                        </a:rPr>
                        <a:t>時々、</a:t>
                      </a:r>
                      <a:r>
                        <a:rPr lang="pt-BR"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pt-BR" altLang="ja-JP" sz="1200" dirty="0">
                          <a:latin typeface="Meiryo UI" panose="020B0604030504040204" pitchFamily="50" charset="-128"/>
                          <a:ea typeface="Meiryo UI" panose="020B0604030504040204" pitchFamily="50" charset="-128"/>
                        </a:rPr>
                        <a:t>129</a:t>
                      </a:r>
                      <a:r>
                        <a:rPr lang="ja-JP" altLang="en-US" sz="1200" dirty="0">
                          <a:latin typeface="Meiryo UI" panose="020B0604030504040204" pitchFamily="50" charset="-128"/>
                          <a:ea typeface="Meiryo UI" panose="020B0604030504040204" pitchFamily="50" charset="-128"/>
                        </a:rPr>
                        <a:t>（</a:t>
                      </a:r>
                      <a:r>
                        <a:rPr lang="pt-BR" altLang="ja-JP" sz="1200" dirty="0">
                          <a:latin typeface="Meiryo UI" panose="020B0604030504040204" pitchFamily="50" charset="-128"/>
                          <a:ea typeface="Meiryo UI" panose="020B0604030504040204" pitchFamily="50" charset="-128"/>
                        </a:rPr>
                        <a:t>20.3</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3093182145"/>
                  </a:ext>
                </a:extLst>
              </a:tr>
              <a:tr h="252000">
                <a:tc>
                  <a:txBody>
                    <a:bodyPr/>
                    <a:lstStyle/>
                    <a:p>
                      <a:r>
                        <a:rPr lang="ja-JP" altLang="en-US" sz="1200" dirty="0">
                          <a:latin typeface="Meiryo UI" panose="020B0604030504040204" pitchFamily="50" charset="-128"/>
                          <a:ea typeface="Meiryo UI" panose="020B0604030504040204" pitchFamily="50" charset="-128"/>
                        </a:rPr>
                        <a:t>毎日、</a:t>
                      </a:r>
                      <a:r>
                        <a:rPr lang="pt-BR"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altLang="ja-JP" sz="1200" dirty="0">
                          <a:latin typeface="Meiryo UI" panose="020B0604030504040204" pitchFamily="50" charset="-128"/>
                          <a:ea typeface="Meiryo UI" panose="020B0604030504040204" pitchFamily="50" charset="-128"/>
                        </a:rPr>
                        <a:t>181</a:t>
                      </a:r>
                      <a:r>
                        <a:rPr lang="ja-JP" altLang="en-US" sz="1200" dirty="0">
                          <a:latin typeface="Meiryo UI" panose="020B0604030504040204" pitchFamily="50" charset="-128"/>
                          <a:ea typeface="Meiryo UI" panose="020B0604030504040204" pitchFamily="50" charset="-128"/>
                        </a:rPr>
                        <a:t>（</a:t>
                      </a:r>
                      <a:r>
                        <a:rPr lang="pt-BR" altLang="ja-JP" sz="1200" dirty="0">
                          <a:latin typeface="Meiryo UI" panose="020B0604030504040204" pitchFamily="50" charset="-128"/>
                          <a:ea typeface="Meiryo UI" panose="020B0604030504040204" pitchFamily="50" charset="-128"/>
                        </a:rPr>
                        <a:t>28.5</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124486733"/>
                  </a:ext>
                </a:extLst>
              </a:tr>
              <a:tr h="252000">
                <a:tc>
                  <a:txBody>
                    <a:bodyPr/>
                    <a:lstStyle/>
                    <a:p>
                      <a:r>
                        <a:rPr lang="ja-JP" altLang="en-US" sz="1200" b="1" dirty="0">
                          <a:latin typeface="Meiryo UI" panose="020B0604030504040204" pitchFamily="50" charset="-128"/>
                          <a:ea typeface="Meiryo UI" panose="020B0604030504040204" pitchFamily="50" charset="-128"/>
                        </a:rPr>
                        <a:t>身体活動</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3315223758"/>
                  </a:ext>
                </a:extLst>
              </a:tr>
              <a:tr h="252000">
                <a:tc>
                  <a:txBody>
                    <a:bodyPr/>
                    <a:lstStyle/>
                    <a:p>
                      <a:r>
                        <a:rPr lang="ja-JP" altLang="en-US" sz="1200" dirty="0">
                          <a:latin typeface="Meiryo UI" panose="020B0604030504040204" pitchFamily="50" charset="-128"/>
                          <a:ea typeface="Meiryo UI" panose="020B0604030504040204" pitchFamily="50" charset="-128"/>
                        </a:rPr>
                        <a:t>あり、</a:t>
                      </a:r>
                      <a:r>
                        <a:rPr lang="en-US"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309</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48.7</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31920203"/>
                  </a:ext>
                </a:extLst>
              </a:tr>
              <a:tr h="252000">
                <a:tc>
                  <a:txBody>
                    <a:bodyPr/>
                    <a:lstStyle/>
                    <a:p>
                      <a:r>
                        <a:rPr lang="ja-JP" altLang="en-US" sz="1200" dirty="0">
                          <a:latin typeface="Meiryo UI" panose="020B0604030504040204" pitchFamily="50" charset="-128"/>
                          <a:ea typeface="Meiryo UI" panose="020B0604030504040204" pitchFamily="50" charset="-128"/>
                        </a:rPr>
                        <a:t>なし、</a:t>
                      </a:r>
                      <a:r>
                        <a:rPr lang="en-US" altLang="ja-JP" sz="1200" dirty="0">
                          <a:latin typeface="Meiryo UI" panose="020B0604030504040204" pitchFamily="50" charset="-128"/>
                          <a:ea typeface="Meiryo UI" panose="020B0604030504040204" pitchFamily="50" charset="-128"/>
                        </a:rPr>
                        <a:t>n (%)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326</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51.3</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F7"/>
                    </a:solidFill>
                  </a:tcPr>
                </a:tc>
                <a:extLst>
                  <a:ext uri="{0D108BD9-81ED-4DB2-BD59-A6C34878D82A}">
                    <a16:rowId xmlns:a16="http://schemas.microsoft.com/office/drawing/2014/main" val="1796967312"/>
                  </a:ext>
                </a:extLst>
              </a:tr>
            </a:tbl>
          </a:graphicData>
        </a:graphic>
      </p:graphicFrame>
      <p:graphicFrame>
        <p:nvGraphicFramePr>
          <p:cNvPr id="10" name="表 9">
            <a:extLst>
              <a:ext uri="{FF2B5EF4-FFF2-40B4-BE49-F238E27FC236}">
                <a16:creationId xmlns:a16="http://schemas.microsoft.com/office/drawing/2014/main" id="{807FEFAF-5246-456F-79AB-0A3FA0139BE9}"/>
              </a:ext>
            </a:extLst>
          </p:cNvPr>
          <p:cNvGraphicFramePr>
            <a:graphicFrameLocks noGrp="1"/>
          </p:cNvGraphicFramePr>
          <p:nvPr>
            <p:extLst>
              <p:ext uri="{D42A27DB-BD31-4B8C-83A1-F6EECF244321}">
                <p14:modId xmlns:p14="http://schemas.microsoft.com/office/powerpoint/2010/main" val="345830714"/>
              </p:ext>
            </p:extLst>
          </p:nvPr>
        </p:nvGraphicFramePr>
        <p:xfrm>
          <a:off x="4630525" y="1224124"/>
          <a:ext cx="4140000" cy="5120640"/>
        </p:xfrm>
        <a:graphic>
          <a:graphicData uri="http://schemas.openxmlformats.org/drawingml/2006/table">
            <a:tbl>
              <a:tblPr firstRow="1" bandRow="1">
                <a:tableStyleId>{5C22544A-7EE6-4342-B048-85BDC9FD1C3A}</a:tableStyleId>
              </a:tblPr>
              <a:tblGrid>
                <a:gridCol w="2880000">
                  <a:extLst>
                    <a:ext uri="{9D8B030D-6E8A-4147-A177-3AD203B41FA5}">
                      <a16:colId xmlns:a16="http://schemas.microsoft.com/office/drawing/2014/main" val="2247443560"/>
                    </a:ext>
                  </a:extLst>
                </a:gridCol>
                <a:gridCol w="1260000">
                  <a:extLst>
                    <a:ext uri="{9D8B030D-6E8A-4147-A177-3AD203B41FA5}">
                      <a16:colId xmlns:a16="http://schemas.microsoft.com/office/drawing/2014/main" val="1224925842"/>
                    </a:ext>
                  </a:extLst>
                </a:gridCol>
              </a:tblGrid>
              <a:tr h="252000">
                <a:tc>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8824B"/>
                    </a:solidFill>
                  </a:tcPr>
                </a:tc>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a:t>
                      </a:r>
                    </a:p>
                  </a:txBody>
                  <a:tcPr>
                    <a:lnL w="12700" cap="flat" cmpd="sng" algn="ctr">
                      <a:solidFill>
                        <a:schemeClr val="bg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8824B"/>
                    </a:solidFill>
                  </a:tcPr>
                </a:tc>
                <a:extLst>
                  <a:ext uri="{0D108BD9-81ED-4DB2-BD59-A6C34878D82A}">
                    <a16:rowId xmlns:a16="http://schemas.microsoft.com/office/drawing/2014/main" val="3673219664"/>
                  </a:ext>
                </a:extLst>
              </a:tr>
              <a:tr h="252000">
                <a:tc>
                  <a:txBody>
                    <a:bodyPr/>
                    <a:lstStyle/>
                    <a:p>
                      <a:r>
                        <a:rPr kumimoji="1" lang="ja-JP" altLang="en-US" sz="1200" b="1" dirty="0">
                          <a:solidFill>
                            <a:schemeClr val="tx1"/>
                          </a:solidFill>
                          <a:latin typeface="Meiryo UI" panose="020B0604030504040204" pitchFamily="50" charset="-128"/>
                          <a:ea typeface="Meiryo UI" panose="020B0604030504040204" pitchFamily="50" charset="-128"/>
                        </a:rPr>
                        <a:t>口腔の健康状態</a:t>
                      </a: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2527084552"/>
                  </a:ext>
                </a:extLst>
              </a:tr>
              <a:tr h="252000">
                <a:tc>
                  <a:txBody>
                    <a:bodyPr/>
                    <a:lstStyle/>
                    <a:p>
                      <a:r>
                        <a:rPr lang="ja-JP" altLang="en-US" sz="1200" baseline="0" dirty="0">
                          <a:latin typeface="Meiryo UI" panose="020B0604030504040204" pitchFamily="50" charset="-128"/>
                          <a:ea typeface="Meiryo UI" panose="020B0604030504040204" pitchFamily="50" charset="-128"/>
                        </a:rPr>
                        <a:t>残存歯数、</a:t>
                      </a:r>
                      <a:r>
                        <a:rPr lang="ja-JP" altLang="en-US" sz="1200" dirty="0">
                          <a:latin typeface="Meiryo UI" panose="020B0604030504040204" pitchFamily="50" charset="-128"/>
                          <a:ea typeface="Meiryo UI" panose="020B0604030504040204" pitchFamily="50" charset="-128"/>
                        </a:rPr>
                        <a:t>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21.8</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9.4</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2189730663"/>
                  </a:ext>
                </a:extLst>
              </a:tr>
              <a:tr h="252000">
                <a:tc>
                  <a:txBody>
                    <a:bodyPr/>
                    <a:lstStyle/>
                    <a:p>
                      <a:r>
                        <a:rPr lang="ja-JP" altLang="en-US" sz="1200" dirty="0">
                          <a:latin typeface="Meiryo UI" panose="020B0604030504040204" pitchFamily="50" charset="-128"/>
                          <a:ea typeface="Meiryo UI" panose="020B0604030504040204" pitchFamily="50" charset="-128"/>
                        </a:rPr>
                        <a:t>咀嚼機能、平均値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 26.0</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13.6</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659399637"/>
                  </a:ext>
                </a:extLst>
              </a:tr>
              <a:tr h="252000">
                <a:tc>
                  <a:txBody>
                    <a:bodyPr/>
                    <a:lstStyle/>
                    <a:p>
                      <a:r>
                        <a:rPr lang="ja-JP" altLang="en-US" sz="1200" b="1" dirty="0">
                          <a:latin typeface="Meiryo UI" panose="020B0604030504040204" pitchFamily="50" charset="-128"/>
                          <a:ea typeface="Meiryo UI" panose="020B0604030504040204" pitchFamily="50" charset="-128"/>
                        </a:rPr>
                        <a:t>サルコペニアの状態</a:t>
                      </a:r>
                      <a:r>
                        <a:rPr lang="en-US" altLang="ja-JP" sz="1200" b="1" baseline="30000" dirty="0">
                          <a:latin typeface="Meiryo UI" panose="020B0604030504040204" pitchFamily="50" charset="-128"/>
                          <a:ea typeface="Meiryo UI" panose="020B0604030504040204" pitchFamily="50" charset="-128"/>
                        </a:rPr>
                        <a:t>a</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1022848984"/>
                  </a:ext>
                </a:extLst>
              </a:tr>
              <a:tr h="252000">
                <a:tc>
                  <a:txBody>
                    <a:bodyPr/>
                    <a:lstStyle/>
                    <a:p>
                      <a:r>
                        <a:rPr lang="ja-JP" altLang="en-US" sz="1200" dirty="0">
                          <a:latin typeface="Meiryo UI" panose="020B0604030504040204" pitchFamily="50" charset="-128"/>
                          <a:ea typeface="Meiryo UI" panose="020B0604030504040204" pitchFamily="50" charset="-128"/>
                        </a:rPr>
                        <a:t>握力 </a:t>
                      </a:r>
                      <a:r>
                        <a:rPr lang="en-US" altLang="ja-JP" sz="1200" dirty="0">
                          <a:latin typeface="Meiryo UI" panose="020B0604030504040204" pitchFamily="50" charset="-128"/>
                          <a:ea typeface="Meiryo UI" panose="020B0604030504040204" pitchFamily="50" charset="-128"/>
                        </a:rPr>
                        <a:t>(kg)</a:t>
                      </a:r>
                      <a:r>
                        <a:rPr lang="ja-JP" altLang="en-US" sz="1200" dirty="0">
                          <a:latin typeface="Meiryo UI" panose="020B0604030504040204" pitchFamily="50" charset="-128"/>
                          <a:ea typeface="Meiryo UI" panose="020B0604030504040204" pitchFamily="50" charset="-128"/>
                        </a:rPr>
                        <a:t>、平均値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30.2</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8.2</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93594815"/>
                  </a:ext>
                </a:extLst>
              </a:tr>
              <a:tr h="252000">
                <a:tc>
                  <a:txBody>
                    <a:bodyPr/>
                    <a:lstStyle/>
                    <a:p>
                      <a:r>
                        <a:rPr lang="ja-JP" altLang="en-US" sz="1200" dirty="0">
                          <a:latin typeface="Meiryo UI" panose="020B0604030504040204" pitchFamily="50" charset="-128"/>
                          <a:ea typeface="Meiryo UI" panose="020B0604030504040204" pitchFamily="50" charset="-128"/>
                        </a:rPr>
                        <a:t>男性</a:t>
                      </a:r>
                      <a:r>
                        <a:rPr lang="en-US" altLang="ja-JP" sz="1200" dirty="0">
                          <a:latin typeface="Meiryo UI" panose="020B0604030504040204" pitchFamily="50" charset="-128"/>
                          <a:ea typeface="Meiryo UI" panose="020B0604030504040204" pitchFamily="50" charset="-128"/>
                        </a:rPr>
                        <a:t>:&lt;28kg</a:t>
                      </a:r>
                      <a:r>
                        <a:rPr lang="ja-JP" altLang="en-US" sz="1200" dirty="0">
                          <a:latin typeface="Meiryo UI" panose="020B0604030504040204" pitchFamily="50" charset="-128"/>
                          <a:ea typeface="Meiryo UI" panose="020B0604030504040204" pitchFamily="50" charset="-128"/>
                        </a:rPr>
                        <a:t>、女性</a:t>
                      </a:r>
                      <a:r>
                        <a:rPr lang="en-US" altLang="ja-JP" sz="1200" dirty="0">
                          <a:latin typeface="Meiryo UI" panose="020B0604030504040204" pitchFamily="50" charset="-128"/>
                          <a:ea typeface="Meiryo UI" panose="020B0604030504040204" pitchFamily="50" charset="-128"/>
                        </a:rPr>
                        <a:t>:&lt;18kg</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42</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6.6</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502453651"/>
                  </a:ext>
                </a:extLst>
              </a:tr>
              <a:tr h="252000">
                <a:tc>
                  <a:txBody>
                    <a:bodyPr/>
                    <a:lstStyle/>
                    <a:p>
                      <a:r>
                        <a:rPr lang="en-US" altLang="ja-JP" sz="1200" dirty="0">
                          <a:latin typeface="Meiryo UI" panose="020B0604030504040204" pitchFamily="50" charset="-128"/>
                          <a:ea typeface="Meiryo UI" panose="020B0604030504040204" pitchFamily="50" charset="-128"/>
                        </a:rPr>
                        <a:t>SMI (kg/m</a:t>
                      </a:r>
                      <a:r>
                        <a:rPr lang="en-US" altLang="ja-JP" sz="1200" baseline="30000" dirty="0">
                          <a:latin typeface="Meiryo UI" panose="020B0604030504040204" pitchFamily="50" charset="-128"/>
                          <a:ea typeface="Meiryo UI" panose="020B0604030504040204" pitchFamily="50" charset="-128"/>
                        </a:rPr>
                        <a:t>2</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 7.1</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1.2</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nchor="ctr" anchorCtr="1">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610298651"/>
                  </a:ext>
                </a:extLst>
              </a:tr>
              <a:tr h="432000">
                <a:tc>
                  <a:txBody>
                    <a:bodyPr/>
                    <a:lstStyle/>
                    <a:p>
                      <a:r>
                        <a:rPr lang="ja-JP" altLang="en-US" sz="1200" dirty="0">
                          <a:latin typeface="Meiryo UI" panose="020B0604030504040204" pitchFamily="50" charset="-128"/>
                          <a:ea typeface="Meiryo UI" panose="020B0604030504040204" pitchFamily="50" charset="-128"/>
                        </a:rPr>
                        <a:t>男性</a:t>
                      </a:r>
                      <a:r>
                        <a:rPr lang="en-US" altLang="ja-JP" sz="1200" dirty="0">
                          <a:latin typeface="Meiryo UI" panose="020B0604030504040204" pitchFamily="50" charset="-128"/>
                          <a:ea typeface="Meiryo UI" panose="020B0604030504040204" pitchFamily="50" charset="-128"/>
                        </a:rPr>
                        <a:t>:&lt;7.0kg/m</a:t>
                      </a:r>
                      <a:r>
                        <a:rPr lang="en-US" altLang="ja-JP" sz="1200" baseline="300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女性</a:t>
                      </a:r>
                      <a:r>
                        <a:rPr lang="en-US" altLang="ja-JP" sz="1200" dirty="0">
                          <a:latin typeface="Meiryo UI" panose="020B0604030504040204" pitchFamily="50" charset="-128"/>
                          <a:ea typeface="Meiryo UI" panose="020B0604030504040204" pitchFamily="50" charset="-128"/>
                        </a:rPr>
                        <a:t>:&lt;5.7kg/m</a:t>
                      </a:r>
                      <a:r>
                        <a:rPr lang="en-US" altLang="ja-JP" sz="1200" baseline="30000" dirty="0">
                          <a:latin typeface="Meiryo UI" panose="020B0604030504040204" pitchFamily="50" charset="-128"/>
                          <a:ea typeface="Meiryo UI" panose="020B0604030504040204" pitchFamily="50" charset="-128"/>
                        </a:rPr>
                        <a:t>2</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n(%)</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270000" anchor="ctr">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101</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15.9</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anchor="ctr" anchorCtr="1">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3768706609"/>
                  </a:ext>
                </a:extLst>
              </a:tr>
              <a:tr h="252000">
                <a:tc>
                  <a:txBody>
                    <a:bodyPr/>
                    <a:lstStyle/>
                    <a:p>
                      <a:pPr algn="l"/>
                      <a:r>
                        <a:rPr lang="ja-JP" altLang="en-US" sz="1200" dirty="0">
                          <a:latin typeface="Meiryo UI" panose="020B0604030504040204" pitchFamily="50" charset="-128"/>
                          <a:ea typeface="Meiryo UI" panose="020B0604030504040204" pitchFamily="50" charset="-128"/>
                        </a:rPr>
                        <a:t>ふくらはぎ周囲径</a:t>
                      </a:r>
                      <a:r>
                        <a:rPr lang="en-US" altLang="ja-JP" sz="1200" dirty="0">
                          <a:latin typeface="Meiryo UI" panose="020B0604030504040204" pitchFamily="50" charset="-128"/>
                          <a:ea typeface="Meiryo UI" panose="020B0604030504040204" pitchFamily="50" charset="-128"/>
                        </a:rPr>
                        <a:t> (cm)</a:t>
                      </a:r>
                      <a:r>
                        <a:rPr lang="ja-JP" altLang="en-US" sz="1200" dirty="0">
                          <a:latin typeface="Meiryo UI" panose="020B0604030504040204" pitchFamily="50" charset="-128"/>
                          <a:ea typeface="Meiryo UI" panose="020B0604030504040204" pitchFamily="50" charset="-128"/>
                        </a:rPr>
                        <a:t>、平均値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34.0</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3.0</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2848095452"/>
                  </a:ext>
                </a:extLst>
              </a:tr>
              <a:tr h="252000">
                <a:tc>
                  <a:txBody>
                    <a:bodyPr/>
                    <a:lstStyle/>
                    <a:p>
                      <a:r>
                        <a:rPr lang="ja-JP" altLang="en-US" sz="1200" dirty="0">
                          <a:latin typeface="Meiryo UI" panose="020B0604030504040204" pitchFamily="50" charset="-128"/>
                          <a:ea typeface="Meiryo UI" panose="020B0604030504040204" pitchFamily="50" charset="-128"/>
                        </a:rPr>
                        <a:t>男性</a:t>
                      </a:r>
                      <a:r>
                        <a:rPr lang="en-US" altLang="ja-JP" sz="1200" dirty="0">
                          <a:latin typeface="Meiryo UI" panose="020B0604030504040204" pitchFamily="50" charset="-128"/>
                          <a:ea typeface="Meiryo UI" panose="020B0604030504040204" pitchFamily="50" charset="-128"/>
                        </a:rPr>
                        <a:t>:&lt;34cm</a:t>
                      </a:r>
                      <a:r>
                        <a:rPr lang="ja-JP" altLang="en-US" sz="1200" dirty="0">
                          <a:latin typeface="Meiryo UI" panose="020B0604030504040204" pitchFamily="50" charset="-128"/>
                          <a:ea typeface="Meiryo UI" panose="020B0604030504040204" pitchFamily="50" charset="-128"/>
                        </a:rPr>
                        <a:t>、女性</a:t>
                      </a:r>
                      <a:r>
                        <a:rPr lang="en-US" altLang="ja-JP" sz="1200" dirty="0">
                          <a:latin typeface="Meiryo UI" panose="020B0604030504040204" pitchFamily="50" charset="-128"/>
                          <a:ea typeface="Meiryo UI" panose="020B0604030504040204" pitchFamily="50" charset="-128"/>
                        </a:rPr>
                        <a:t>:&lt;33cm</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270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269</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42.4</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129984798"/>
                  </a:ext>
                </a:extLst>
              </a:tr>
              <a:tr h="25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サルコペニアの可能性あり、</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20</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3.2</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3093182145"/>
                  </a:ext>
                </a:extLst>
              </a:tr>
              <a:tr h="252000">
                <a:tc>
                  <a:txBody>
                    <a:bodyPr/>
                    <a:lstStyle/>
                    <a:p>
                      <a:r>
                        <a:rPr lang="ja-JP" altLang="en-US" sz="1200" b="1" dirty="0">
                          <a:latin typeface="Meiryo UI" panose="020B0604030504040204" pitchFamily="50" charset="-128"/>
                          <a:ea typeface="Meiryo UI" panose="020B0604030504040204" pitchFamily="50" charset="-128"/>
                        </a:rPr>
                        <a:t>糖尿病の状態</a:t>
                      </a:r>
                      <a:endParaRPr kumimoji="1" lang="ja-JP" altLang="en-US" sz="1200" b="1"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nchor="ctr" anchorCtr="1">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1124486733"/>
                  </a:ext>
                </a:extLst>
              </a:tr>
              <a:tr h="252000">
                <a:tc>
                  <a:txBody>
                    <a:bodyPr/>
                    <a:lstStyle/>
                    <a:p>
                      <a:r>
                        <a:rPr lang="en-US" altLang="ja-JP" sz="1200" dirty="0">
                          <a:latin typeface="Meiryo UI" panose="020B0604030504040204" pitchFamily="50" charset="-128"/>
                          <a:ea typeface="Meiryo UI" panose="020B0604030504040204" pitchFamily="50" charset="-128"/>
                        </a:rPr>
                        <a:t>HbA1c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6.5%</a:t>
                      </a:r>
                      <a:r>
                        <a:rPr lang="ja-JP" altLang="en-US" sz="1200" dirty="0">
                          <a:latin typeface="Meiryo UI" panose="020B0604030504040204" pitchFamily="50" charset="-128"/>
                          <a:ea typeface="Meiryo UI" panose="020B0604030504040204" pitchFamily="50" charset="-128"/>
                        </a:rPr>
                        <a:t>または自己申告、</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112</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17.6</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nchor="ctr" anchorCtr="1">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3315223758"/>
                  </a:ext>
                </a:extLst>
              </a:tr>
              <a:tr h="252000">
                <a:tc>
                  <a:txBody>
                    <a:bodyPr/>
                    <a:lstStyle/>
                    <a:p>
                      <a:r>
                        <a:rPr lang="en-US" altLang="ja-JP" sz="1200" dirty="0">
                          <a:latin typeface="Meiryo UI" panose="020B0604030504040204" pitchFamily="50" charset="-128"/>
                          <a:ea typeface="Meiryo UI" panose="020B0604030504040204" pitchFamily="50" charset="-128"/>
                        </a:rPr>
                        <a:t>HbA1c (%)</a:t>
                      </a:r>
                      <a:r>
                        <a:rPr lang="ja-JP" altLang="en-US" sz="1200" dirty="0">
                          <a:latin typeface="Meiryo UI" panose="020B0604030504040204" pitchFamily="50" charset="-128"/>
                          <a:ea typeface="Meiryo UI" panose="020B0604030504040204" pitchFamily="50" charset="-128"/>
                        </a:rPr>
                        <a:t>、平均値</a:t>
                      </a:r>
                      <a:r>
                        <a:rPr lang="en-US" altLang="ja-JP" sz="1200" dirty="0">
                          <a:latin typeface="Meiryo UI" panose="020B0604030504040204" pitchFamily="50" charset="-128"/>
                          <a:ea typeface="Meiryo UI" panose="020B0604030504040204" pitchFamily="50" charset="-128"/>
                        </a:rPr>
                        <a:t>(SD)</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6.0</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0.6</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31920203"/>
                  </a:ext>
                </a:extLst>
              </a:tr>
              <a:tr h="252000">
                <a:tc>
                  <a:txBody>
                    <a:bodyPr/>
                    <a:lstStyle/>
                    <a:p>
                      <a:r>
                        <a:rPr lang="ja-JP" altLang="en-US" sz="1200" b="0" dirty="0">
                          <a:latin typeface="Meiryo UI" panose="020B0604030504040204" pitchFamily="50" charset="-128"/>
                          <a:ea typeface="Meiryo UI" panose="020B0604030504040204" pitchFamily="50" charset="-128"/>
                        </a:rPr>
                        <a:t>自己申告による糖尿病</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144000">
                    <a:lnL w="12700" cap="flat" cmpd="sng" algn="ctr">
                      <a:solidFill>
                        <a:schemeClr val="tx1">
                          <a:lumMod val="50000"/>
                          <a:lumOff val="50000"/>
                        </a:schemeClr>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extLst>
                  <a:ext uri="{0D108BD9-81ED-4DB2-BD59-A6C34878D82A}">
                    <a16:rowId xmlns:a16="http://schemas.microsoft.com/office/drawing/2014/main" val="1796967312"/>
                  </a:ext>
                </a:extLst>
              </a:tr>
              <a:tr h="252000">
                <a:tc>
                  <a:txBody>
                    <a:bodyPr/>
                    <a:lstStyle/>
                    <a:p>
                      <a:r>
                        <a:rPr lang="ja-JP" altLang="en-US" sz="1200" dirty="0">
                          <a:latin typeface="Meiryo UI" panose="020B0604030504040204" pitchFamily="50" charset="-128"/>
                          <a:ea typeface="Meiryo UI" panose="020B0604030504040204" pitchFamily="50" charset="-128"/>
                        </a:rPr>
                        <a:t>なし、</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270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AF5"/>
                    </a:solidFill>
                  </a:tcPr>
                </a:tc>
                <a:tc>
                  <a:txBody>
                    <a:bodyPr/>
                    <a:lstStyle/>
                    <a:p>
                      <a:pPr algn="ctr"/>
                      <a:r>
                        <a:rPr lang="en-US" altLang="ja-JP" sz="1200" dirty="0">
                          <a:latin typeface="Meiryo UI" panose="020B0604030504040204" pitchFamily="50" charset="-128"/>
                          <a:ea typeface="Meiryo UI" panose="020B0604030504040204" pitchFamily="50" charset="-128"/>
                        </a:rPr>
                        <a:t>558</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87.9</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F4F7"/>
                    </a:solidFill>
                  </a:tcPr>
                </a:tc>
                <a:extLst>
                  <a:ext uri="{0D108BD9-81ED-4DB2-BD59-A6C34878D82A}">
                    <a16:rowId xmlns:a16="http://schemas.microsoft.com/office/drawing/2014/main" val="1545500312"/>
                  </a:ext>
                </a:extLst>
              </a:tr>
              <a:tr h="252000">
                <a:tc>
                  <a:txBody>
                    <a:bodyPr/>
                    <a:lstStyle/>
                    <a:p>
                      <a:r>
                        <a:rPr lang="ja-JP" altLang="en-US" sz="1200" dirty="0">
                          <a:latin typeface="Meiryo UI" panose="020B0604030504040204" pitchFamily="50" charset="-128"/>
                          <a:ea typeface="Meiryo UI" panose="020B0604030504040204" pitchFamily="50" charset="-128"/>
                        </a:rPr>
                        <a:t>あり、</a:t>
                      </a:r>
                      <a:r>
                        <a:rPr lang="en-US" altLang="ja-JP" sz="1200" dirty="0">
                          <a:latin typeface="Meiryo UI" panose="020B0604030504040204" pitchFamily="50" charset="-128"/>
                          <a:ea typeface="Meiryo UI" panose="020B0604030504040204" pitchFamily="50" charset="-128"/>
                        </a:rPr>
                        <a:t>n (%)</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marL="270000">
                    <a:lnL w="1270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FFFA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  77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12.1</a:t>
                      </a:r>
                      <a:r>
                        <a:rPr lang="ja-JP" altLang="en-US" sz="1200" dirty="0">
                          <a:latin typeface="Meiryo UI" panose="020B0604030504040204" pitchFamily="50" charset="-128"/>
                          <a:ea typeface="Meiryo UI" panose="020B0604030504040204" pitchFamily="50" charset="-128"/>
                        </a:rPr>
                        <a:t>）</a:t>
                      </a:r>
                      <a:endParaRPr kumimoji="1" lang="ja-JP" altLang="en-US" sz="1200" b="0" dirty="0">
                        <a:solidFill>
                          <a:schemeClr val="tx1"/>
                        </a:solidFill>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EFF4F7"/>
                    </a:solidFill>
                  </a:tcPr>
                </a:tc>
                <a:extLst>
                  <a:ext uri="{0D108BD9-81ED-4DB2-BD59-A6C34878D82A}">
                    <a16:rowId xmlns:a16="http://schemas.microsoft.com/office/drawing/2014/main" val="668298418"/>
                  </a:ext>
                </a:extLst>
              </a:tr>
            </a:tbl>
          </a:graphicData>
        </a:graphic>
      </p:graphicFrame>
      <p:sp>
        <p:nvSpPr>
          <p:cNvPr id="13" name="テキスト ボックス 12">
            <a:extLst>
              <a:ext uri="{FF2B5EF4-FFF2-40B4-BE49-F238E27FC236}">
                <a16:creationId xmlns:a16="http://schemas.microsoft.com/office/drawing/2014/main" id="{CB6AE090-B17B-A86E-6BD9-7F31876B06FA}"/>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103977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D7811F0D-B042-F9A1-74EA-3BA97F6B26B4}"/>
              </a:ext>
            </a:extLst>
          </p:cNvPr>
          <p:cNvSpPr/>
          <p:nvPr/>
        </p:nvSpPr>
        <p:spPr>
          <a:xfrm>
            <a:off x="5622325" y="2241423"/>
            <a:ext cx="3088813" cy="2703600"/>
          </a:xfrm>
          <a:prstGeom prst="rect">
            <a:avLst/>
          </a:prstGeom>
          <a:solidFill>
            <a:srgbClr val="F8F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748A7207-EF88-2AB9-C4D0-27AF00F321C4}"/>
              </a:ext>
            </a:extLst>
          </p:cNvPr>
          <p:cNvSpPr/>
          <p:nvPr/>
        </p:nvSpPr>
        <p:spPr>
          <a:xfrm>
            <a:off x="1309699" y="2241423"/>
            <a:ext cx="3088813" cy="2703600"/>
          </a:xfrm>
          <a:prstGeom prst="rect">
            <a:avLst/>
          </a:prstGeom>
          <a:solidFill>
            <a:srgbClr val="F8F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B147D4E-905B-B7FD-0D7F-DBA8F3B5D019}"/>
              </a:ext>
            </a:extLst>
          </p:cNvPr>
          <p:cNvSpPr txBox="1"/>
          <p:nvPr/>
        </p:nvSpPr>
        <p:spPr>
          <a:xfrm>
            <a:off x="239250" y="59230"/>
            <a:ext cx="6976590" cy="830997"/>
          </a:xfrm>
          <a:prstGeom prst="rect">
            <a:avLst/>
          </a:prstGeom>
          <a:noFill/>
        </p:spPr>
        <p:txBody>
          <a:bodyPr wrap="none" rtlCol="0" anchor="ctr">
            <a:spAutoFit/>
          </a:bodyPr>
          <a:lstStyle/>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口腔内の健康状態とサルコペニア関連指標との関連：</a:t>
            </a:r>
            <a:endParaRPr lang="en-US" altLang="ja-JP" sz="24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握力／</a:t>
            </a:r>
            <a:r>
              <a:rPr lang="en-US" altLang="ja-JP" sz="2400" b="1" dirty="0">
                <a:solidFill>
                  <a:prstClr val="black"/>
                </a:solidFill>
                <a:latin typeface="Meiryo UI" panose="020B0604030504040204" pitchFamily="50" charset="-128"/>
                <a:ea typeface="Meiryo UI" panose="020B0604030504040204" pitchFamily="50" charset="-128"/>
              </a:rPr>
              <a:t>SMI</a:t>
            </a:r>
            <a:r>
              <a:rPr lang="ja-JP" altLang="en-US" b="1" dirty="0">
                <a:solidFill>
                  <a:prstClr val="black"/>
                </a:solidFill>
                <a:latin typeface="Meiryo UI" panose="020B0604030504040204" pitchFamily="50" charset="-128"/>
                <a:ea typeface="Meiryo UI" panose="020B0604030504040204" pitchFamily="50" charset="-128"/>
              </a:rPr>
              <a:t>（原著の表を図に改変）</a:t>
            </a:r>
            <a:endParaRPr lang="ja-JP" altLang="en-US" sz="2400" b="1" dirty="0">
              <a:solidFill>
                <a:prstClr val="black"/>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0C33875B-7B6A-B090-BF6D-9913064B3770}"/>
              </a:ext>
            </a:extLst>
          </p:cNvPr>
          <p:cNvSpPr txBox="1"/>
          <p:nvPr/>
        </p:nvSpPr>
        <p:spPr>
          <a:xfrm>
            <a:off x="470248" y="5800680"/>
            <a:ext cx="8265558" cy="738664"/>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多変量ロジスティック回帰分析（モデル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：性別、年齢、</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、喫煙の有無、アルコール摂取頻度、身体活動の有無で調整、モデル</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＋糖尿病の状態で調整）</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a </a:t>
            </a:r>
            <a:r>
              <a:rPr kumimoji="1" lang="ja-JP" altLang="en-US" sz="1050" dirty="0">
                <a:latin typeface="Meiryo UI" panose="020B0604030504040204" pitchFamily="50" charset="-128"/>
                <a:ea typeface="Meiryo UI" panose="020B0604030504040204" pitchFamily="50" charset="-128"/>
              </a:rPr>
              <a:t>握力（男性：</a:t>
            </a:r>
            <a:r>
              <a:rPr kumimoji="1" lang="en-US" altLang="ja-JP" sz="1050" dirty="0">
                <a:latin typeface="Meiryo UI" panose="020B0604030504040204" pitchFamily="50" charset="-128"/>
                <a:ea typeface="Meiryo UI" panose="020B0604030504040204" pitchFamily="50" charset="-128"/>
              </a:rPr>
              <a:t>&lt;28kg</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&lt;18kg</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SMI</a:t>
            </a:r>
            <a:r>
              <a:rPr kumimoji="1" lang="ja-JP" altLang="en-US" sz="1050" dirty="0">
                <a:latin typeface="Meiryo UI" panose="020B0604030504040204" pitchFamily="50" charset="-128"/>
                <a:ea typeface="Meiryo UI" panose="020B0604030504040204" pitchFamily="50" charset="-128"/>
              </a:rPr>
              <a:t>（男性：</a:t>
            </a:r>
            <a:r>
              <a:rPr kumimoji="1" lang="en-US" altLang="ja-JP" sz="1050" dirty="0">
                <a:latin typeface="Meiryo UI" panose="020B0604030504040204" pitchFamily="50" charset="-128"/>
                <a:ea typeface="Meiryo UI" panose="020B0604030504040204" pitchFamily="50" charset="-128"/>
              </a:rPr>
              <a:t>&lt;7.0kg/㎡</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&lt;5.7kg/㎡</a:t>
            </a:r>
            <a:r>
              <a:rPr kumimoji="1" lang="ja-JP" altLang="en-US" sz="1050" dirty="0">
                <a:latin typeface="Meiryo UI" panose="020B0604030504040204" pitchFamily="50" charset="-128"/>
                <a:ea typeface="Meiryo UI" panose="020B0604030504040204" pitchFamily="50" charset="-128"/>
              </a:rPr>
              <a:t>）、ふくらはぎ周囲径（男性：</a:t>
            </a:r>
            <a:r>
              <a:rPr kumimoji="1" lang="en-US" altLang="ja-JP" sz="1050" dirty="0">
                <a:latin typeface="Meiryo UI" panose="020B0604030504040204" pitchFamily="50" charset="-128"/>
                <a:ea typeface="Meiryo UI" panose="020B0604030504040204" pitchFamily="50" charset="-128"/>
              </a:rPr>
              <a:t>&lt;34cm</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&lt;33cm</a:t>
            </a:r>
            <a:r>
              <a:rPr kumimoji="1" lang="ja-JP" altLang="en-US" sz="1050" dirty="0">
                <a:latin typeface="Meiryo UI" panose="020B0604030504040204" pitchFamily="50" charset="-128"/>
                <a:ea typeface="Meiryo UI" panose="020B0604030504040204" pitchFamily="50" charset="-128"/>
              </a:rPr>
              <a:t>）のカットオフ値は</a:t>
            </a:r>
            <a:r>
              <a:rPr kumimoji="1" lang="en-US" altLang="ja-JP" sz="1050" dirty="0">
                <a:latin typeface="Meiryo UI" panose="020B0604030504040204" pitchFamily="50" charset="-128"/>
                <a:ea typeface="Meiryo UI" panose="020B0604030504040204" pitchFamily="50" charset="-128"/>
              </a:rPr>
              <a:t>Chen</a:t>
            </a:r>
            <a:r>
              <a:rPr kumimoji="1" lang="ja-JP" altLang="en-US" sz="1050" dirty="0">
                <a:latin typeface="Meiryo UI" panose="020B0604030504040204" pitchFamily="50" charset="-128"/>
                <a:ea typeface="Meiryo UI" panose="020B0604030504040204" pitchFamily="50" charset="-128"/>
              </a:rPr>
              <a:t>らの研究</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Chen LK, et al. J Am Med Dir Assoc. 2020; 21</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3</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 300-307</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に基づき定義した。</a:t>
            </a:r>
          </a:p>
        </p:txBody>
      </p:sp>
      <p:graphicFrame>
        <p:nvGraphicFramePr>
          <p:cNvPr id="4" name="グラフ 3">
            <a:extLst>
              <a:ext uri="{FF2B5EF4-FFF2-40B4-BE49-F238E27FC236}">
                <a16:creationId xmlns:a16="http://schemas.microsoft.com/office/drawing/2014/main" id="{CA1A3CC8-4C5D-779E-1299-00D6782D6021}"/>
              </a:ext>
            </a:extLst>
          </p:cNvPr>
          <p:cNvGraphicFramePr/>
          <p:nvPr>
            <p:extLst>
              <p:ext uri="{D42A27DB-BD31-4B8C-83A1-F6EECF244321}">
                <p14:modId xmlns:p14="http://schemas.microsoft.com/office/powerpoint/2010/main" val="3313673730"/>
              </p:ext>
            </p:extLst>
          </p:nvPr>
        </p:nvGraphicFramePr>
        <p:xfrm>
          <a:off x="1048575" y="2102261"/>
          <a:ext cx="2880000" cy="3226491"/>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a:extLst>
              <a:ext uri="{FF2B5EF4-FFF2-40B4-BE49-F238E27FC236}">
                <a16:creationId xmlns:a16="http://schemas.microsoft.com/office/drawing/2014/main" id="{0022E91F-B668-A9B5-9C19-3F719A48448E}"/>
              </a:ext>
            </a:extLst>
          </p:cNvPr>
          <p:cNvSpPr txBox="1"/>
          <p:nvPr/>
        </p:nvSpPr>
        <p:spPr>
          <a:xfrm>
            <a:off x="500504" y="4217359"/>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0C2F97E-092C-BF7C-A761-A6D4472CFCD9}"/>
              </a:ext>
            </a:extLst>
          </p:cNvPr>
          <p:cNvSpPr txBox="1"/>
          <p:nvPr/>
        </p:nvSpPr>
        <p:spPr>
          <a:xfrm>
            <a:off x="494280" y="3619507"/>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90105253-8677-5FE5-C63E-F1B555130FC4}"/>
              </a:ext>
            </a:extLst>
          </p:cNvPr>
          <p:cNvSpPr txBox="1"/>
          <p:nvPr/>
        </p:nvSpPr>
        <p:spPr>
          <a:xfrm>
            <a:off x="497387" y="2428802"/>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85C46BEE-65CC-55EC-1A99-0111EF79034F}"/>
              </a:ext>
            </a:extLst>
          </p:cNvPr>
          <p:cNvSpPr txBox="1"/>
          <p:nvPr/>
        </p:nvSpPr>
        <p:spPr>
          <a:xfrm>
            <a:off x="500495" y="3021035"/>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D18AFD0D-C897-2C9C-A886-F8FF7E00045B}"/>
              </a:ext>
            </a:extLst>
          </p:cNvPr>
          <p:cNvSpPr txBox="1"/>
          <p:nvPr/>
        </p:nvSpPr>
        <p:spPr>
          <a:xfrm>
            <a:off x="3003449" y="2333020"/>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0.958</a:t>
            </a:r>
          </a:p>
          <a:p>
            <a:pPr algn="ctr"/>
            <a:r>
              <a:rPr lang="en-US" altLang="ja-JP" sz="1100" b="1" dirty="0">
                <a:latin typeface="Meiryo UI" panose="020B0604030504040204" pitchFamily="50" charset="-128"/>
                <a:ea typeface="Meiryo UI" panose="020B0604030504040204" pitchFamily="50" charset="-128"/>
              </a:rPr>
              <a:t>(0.929-0.988)</a:t>
            </a:r>
          </a:p>
        </p:txBody>
      </p:sp>
      <p:sp>
        <p:nvSpPr>
          <p:cNvPr id="13" name="テキスト ボックス 12">
            <a:extLst>
              <a:ext uri="{FF2B5EF4-FFF2-40B4-BE49-F238E27FC236}">
                <a16:creationId xmlns:a16="http://schemas.microsoft.com/office/drawing/2014/main" id="{4AAE78C8-1985-1538-3AD7-09BF2D847E80}"/>
              </a:ext>
            </a:extLst>
          </p:cNvPr>
          <p:cNvSpPr txBox="1"/>
          <p:nvPr/>
        </p:nvSpPr>
        <p:spPr>
          <a:xfrm>
            <a:off x="3003449" y="2930356"/>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0.961</a:t>
            </a:r>
          </a:p>
          <a:p>
            <a:pPr algn="ctr"/>
            <a:r>
              <a:rPr lang="en-US" altLang="ja-JP" sz="1100" b="1" dirty="0">
                <a:latin typeface="Meiryo UI" panose="020B0604030504040204" pitchFamily="50" charset="-128"/>
                <a:ea typeface="Meiryo UI" panose="020B0604030504040204" pitchFamily="50" charset="-128"/>
              </a:rPr>
              <a:t>(0.932-0.992)</a:t>
            </a:r>
          </a:p>
        </p:txBody>
      </p:sp>
      <p:sp>
        <p:nvSpPr>
          <p:cNvPr id="14" name="テキスト ボックス 13">
            <a:extLst>
              <a:ext uri="{FF2B5EF4-FFF2-40B4-BE49-F238E27FC236}">
                <a16:creationId xmlns:a16="http://schemas.microsoft.com/office/drawing/2014/main" id="{DE880C2C-EF05-1BE8-F30A-C21448B7DE05}"/>
              </a:ext>
            </a:extLst>
          </p:cNvPr>
          <p:cNvSpPr txBox="1"/>
          <p:nvPr/>
        </p:nvSpPr>
        <p:spPr>
          <a:xfrm>
            <a:off x="3003449" y="3527692"/>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0.963</a:t>
            </a:r>
          </a:p>
          <a:p>
            <a:pPr algn="ctr"/>
            <a:r>
              <a:rPr lang="en-US" altLang="ja-JP" sz="1100" b="1" dirty="0">
                <a:latin typeface="Meiryo UI" panose="020B0604030504040204" pitchFamily="50" charset="-128"/>
                <a:ea typeface="Meiryo UI" panose="020B0604030504040204" pitchFamily="50" charset="-128"/>
              </a:rPr>
              <a:t>(0.939-0.988)</a:t>
            </a:r>
          </a:p>
        </p:txBody>
      </p:sp>
      <p:sp>
        <p:nvSpPr>
          <p:cNvPr id="15" name="テキスト ボックス 14">
            <a:extLst>
              <a:ext uri="{FF2B5EF4-FFF2-40B4-BE49-F238E27FC236}">
                <a16:creationId xmlns:a16="http://schemas.microsoft.com/office/drawing/2014/main" id="{7D500A6D-E136-C524-F561-9D333850F3E4}"/>
              </a:ext>
            </a:extLst>
          </p:cNvPr>
          <p:cNvSpPr txBox="1"/>
          <p:nvPr/>
        </p:nvSpPr>
        <p:spPr>
          <a:xfrm>
            <a:off x="3003449" y="4125027"/>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0.965</a:t>
            </a:r>
          </a:p>
          <a:p>
            <a:pPr algn="ctr"/>
            <a:r>
              <a:rPr lang="en-US" altLang="ja-JP" sz="1100" b="1" dirty="0">
                <a:latin typeface="Meiryo UI" panose="020B0604030504040204" pitchFamily="50" charset="-128"/>
                <a:ea typeface="Meiryo UI" panose="020B0604030504040204" pitchFamily="50" charset="-128"/>
              </a:rPr>
              <a:t>(0.941–0.990)</a:t>
            </a:r>
          </a:p>
        </p:txBody>
      </p:sp>
      <p:sp>
        <p:nvSpPr>
          <p:cNvPr id="16" name="テキスト ボックス 15">
            <a:extLst>
              <a:ext uri="{FF2B5EF4-FFF2-40B4-BE49-F238E27FC236}">
                <a16:creationId xmlns:a16="http://schemas.microsoft.com/office/drawing/2014/main" id="{CF5E66C8-05D2-0F6F-2664-B81E83BF0393}"/>
              </a:ext>
            </a:extLst>
          </p:cNvPr>
          <p:cNvSpPr txBox="1"/>
          <p:nvPr/>
        </p:nvSpPr>
        <p:spPr>
          <a:xfrm>
            <a:off x="2930362" y="5310392"/>
            <a:ext cx="1533072" cy="276999"/>
          </a:xfrm>
          <a:prstGeom prst="rect">
            <a:avLst/>
          </a:prstGeom>
          <a:noFill/>
        </p:spPr>
        <p:txBody>
          <a:bodyPr wrap="square">
            <a:spAutoFit/>
          </a:bodyPr>
          <a:lstStyle/>
          <a:p>
            <a:pPr algn="ctr"/>
            <a:r>
              <a:rPr lang="ja-JP" altLang="en-US" sz="1200" b="1" dirty="0">
                <a:latin typeface="Meiryo UI" panose="020B0604030504040204" pitchFamily="50" charset="-128"/>
                <a:ea typeface="Meiryo UI" panose="020B0604030504040204" pitchFamily="50" charset="-128"/>
              </a:rPr>
              <a:t>オッズ比</a:t>
            </a:r>
            <a:r>
              <a:rPr lang="en-US" altLang="ja-JP" sz="1200" b="1" dirty="0">
                <a:latin typeface="Meiryo UI" panose="020B0604030504040204" pitchFamily="50" charset="-128"/>
                <a:ea typeface="Meiryo UI" panose="020B0604030504040204" pitchFamily="50" charset="-128"/>
              </a:rPr>
              <a:t>(95%CI)</a:t>
            </a:r>
            <a:endParaRPr lang="ja-JP" altLang="en-US" sz="12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449535C-7E13-0788-2060-CAA8F5A37547}"/>
              </a:ext>
            </a:extLst>
          </p:cNvPr>
          <p:cNvSpPr txBox="1"/>
          <p:nvPr/>
        </p:nvSpPr>
        <p:spPr>
          <a:xfrm>
            <a:off x="239250" y="2187352"/>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残存歯数</a:t>
            </a:r>
          </a:p>
        </p:txBody>
      </p:sp>
      <p:sp>
        <p:nvSpPr>
          <p:cNvPr id="18" name="テキスト ボックス 17">
            <a:extLst>
              <a:ext uri="{FF2B5EF4-FFF2-40B4-BE49-F238E27FC236}">
                <a16:creationId xmlns:a16="http://schemas.microsoft.com/office/drawing/2014/main" id="{1AF22B1E-EA4F-E81C-FE0A-C2E7AFA8E28B}"/>
              </a:ext>
            </a:extLst>
          </p:cNvPr>
          <p:cNvSpPr txBox="1"/>
          <p:nvPr/>
        </p:nvSpPr>
        <p:spPr>
          <a:xfrm>
            <a:off x="239250" y="3368568"/>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咀嚼機能</a:t>
            </a:r>
          </a:p>
        </p:txBody>
      </p:sp>
      <p:graphicFrame>
        <p:nvGraphicFramePr>
          <p:cNvPr id="19" name="グラフ 18">
            <a:extLst>
              <a:ext uri="{FF2B5EF4-FFF2-40B4-BE49-F238E27FC236}">
                <a16:creationId xmlns:a16="http://schemas.microsoft.com/office/drawing/2014/main" id="{DAFBBDEC-B0D0-20CE-53B1-061D2414E88D}"/>
              </a:ext>
            </a:extLst>
          </p:cNvPr>
          <p:cNvGraphicFramePr/>
          <p:nvPr>
            <p:extLst>
              <p:ext uri="{D42A27DB-BD31-4B8C-83A1-F6EECF244321}">
                <p14:modId xmlns:p14="http://schemas.microsoft.com/office/powerpoint/2010/main" val="364742229"/>
              </p:ext>
            </p:extLst>
          </p:nvPr>
        </p:nvGraphicFramePr>
        <p:xfrm>
          <a:off x="5363871" y="2102400"/>
          <a:ext cx="2880000" cy="3227687"/>
        </p:xfrm>
        <a:graphic>
          <a:graphicData uri="http://schemas.openxmlformats.org/drawingml/2006/chart">
            <c:chart xmlns:c="http://schemas.openxmlformats.org/drawingml/2006/chart" xmlns:r="http://schemas.openxmlformats.org/officeDocument/2006/relationships" r:id="rId3"/>
          </a:graphicData>
        </a:graphic>
      </p:graphicFrame>
      <p:sp>
        <p:nvSpPr>
          <p:cNvPr id="24" name="テキスト ボックス 23">
            <a:extLst>
              <a:ext uri="{FF2B5EF4-FFF2-40B4-BE49-F238E27FC236}">
                <a16:creationId xmlns:a16="http://schemas.microsoft.com/office/drawing/2014/main" id="{7E6859FC-FBD0-ADCF-92C9-08FEFD836B20}"/>
              </a:ext>
            </a:extLst>
          </p:cNvPr>
          <p:cNvSpPr txBox="1"/>
          <p:nvPr/>
        </p:nvSpPr>
        <p:spPr>
          <a:xfrm>
            <a:off x="7358243" y="2330642"/>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0.979</a:t>
            </a:r>
          </a:p>
          <a:p>
            <a:pPr algn="ctr"/>
            <a:r>
              <a:rPr lang="en-US" altLang="ja-JP" sz="1100" b="1" dirty="0">
                <a:latin typeface="Meiryo UI" panose="020B0604030504040204" pitchFamily="50" charset="-128"/>
                <a:ea typeface="Meiryo UI" panose="020B0604030504040204" pitchFamily="50" charset="-128"/>
              </a:rPr>
              <a:t>(0.951-1.008)</a:t>
            </a:r>
          </a:p>
        </p:txBody>
      </p:sp>
      <p:sp>
        <p:nvSpPr>
          <p:cNvPr id="25" name="テキスト ボックス 24">
            <a:extLst>
              <a:ext uri="{FF2B5EF4-FFF2-40B4-BE49-F238E27FC236}">
                <a16:creationId xmlns:a16="http://schemas.microsoft.com/office/drawing/2014/main" id="{3BEA296D-17A7-D89F-DFEE-B0D3CEF73F86}"/>
              </a:ext>
            </a:extLst>
          </p:cNvPr>
          <p:cNvSpPr txBox="1"/>
          <p:nvPr/>
        </p:nvSpPr>
        <p:spPr>
          <a:xfrm>
            <a:off x="7358243" y="2930356"/>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0.980</a:t>
            </a:r>
          </a:p>
          <a:p>
            <a:pPr marL="0" algn="ctr"/>
            <a:r>
              <a:rPr kumimoji="1" lang="en-US" altLang="ja-JP" sz="1100" b="1" dirty="0">
                <a:latin typeface="Meiryo UI" panose="020B0604030504040204" pitchFamily="50" charset="-128"/>
                <a:ea typeface="Meiryo UI" panose="020B0604030504040204" pitchFamily="50" charset="-128"/>
              </a:rPr>
              <a:t>(0.951-1.010)</a:t>
            </a:r>
            <a:endParaRPr kumimoji="1" lang="ja-JP" altLang="en-US" sz="1100" b="1"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35C63CAD-85E5-E9C9-5F75-3E9F13432B39}"/>
              </a:ext>
            </a:extLst>
          </p:cNvPr>
          <p:cNvSpPr txBox="1"/>
          <p:nvPr/>
        </p:nvSpPr>
        <p:spPr>
          <a:xfrm>
            <a:off x="7348908" y="3527692"/>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0.981</a:t>
            </a:r>
          </a:p>
          <a:p>
            <a:pPr marL="0" algn="ctr"/>
            <a:r>
              <a:rPr kumimoji="1" lang="en-US" altLang="ja-JP" sz="1100" b="1" dirty="0">
                <a:latin typeface="Meiryo UI" panose="020B0604030504040204" pitchFamily="50" charset="-128"/>
                <a:ea typeface="Meiryo UI" panose="020B0604030504040204" pitchFamily="50" charset="-128"/>
              </a:rPr>
              <a:t>(0.959-1.003)</a:t>
            </a:r>
            <a:endParaRPr kumimoji="1" lang="ja-JP" altLang="en-US" sz="110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808EBC2D-568D-0C2B-B181-833127197180}"/>
              </a:ext>
            </a:extLst>
          </p:cNvPr>
          <p:cNvSpPr txBox="1"/>
          <p:nvPr/>
        </p:nvSpPr>
        <p:spPr>
          <a:xfrm>
            <a:off x="7361755" y="4125027"/>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0.982</a:t>
            </a:r>
          </a:p>
          <a:p>
            <a:pPr marL="0" algn="ctr"/>
            <a:r>
              <a:rPr kumimoji="1" lang="en-US" altLang="ja-JP" sz="1100" b="1" dirty="0">
                <a:latin typeface="Meiryo UI" panose="020B0604030504040204" pitchFamily="50" charset="-128"/>
                <a:ea typeface="Meiryo UI" panose="020B0604030504040204" pitchFamily="50" charset="-128"/>
              </a:rPr>
              <a:t>(0.960–1.004)</a:t>
            </a:r>
            <a:endParaRPr kumimoji="1" lang="ja-JP" altLang="en-US" sz="11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82F8AE14-6FB7-4494-4C43-250A999FEB82}"/>
              </a:ext>
            </a:extLst>
          </p:cNvPr>
          <p:cNvSpPr txBox="1"/>
          <p:nvPr/>
        </p:nvSpPr>
        <p:spPr>
          <a:xfrm>
            <a:off x="7215840" y="5314096"/>
            <a:ext cx="1533072" cy="276999"/>
          </a:xfrm>
          <a:prstGeom prst="rect">
            <a:avLst/>
          </a:prstGeom>
          <a:noFill/>
        </p:spPr>
        <p:txBody>
          <a:bodyPr wrap="square">
            <a:spAutoFit/>
          </a:bodyPr>
          <a:lstStyle/>
          <a:p>
            <a:pPr algn="ctr"/>
            <a:r>
              <a:rPr lang="ja-JP" altLang="en-US" sz="1200" b="1" dirty="0">
                <a:latin typeface="Meiryo UI" panose="020B0604030504040204" pitchFamily="50" charset="-128"/>
                <a:ea typeface="Meiryo UI" panose="020B0604030504040204" pitchFamily="50" charset="-128"/>
              </a:rPr>
              <a:t>オッズ比</a:t>
            </a:r>
            <a:r>
              <a:rPr lang="en-US" altLang="ja-JP" sz="1200" b="1" dirty="0">
                <a:latin typeface="Meiryo UI" panose="020B0604030504040204" pitchFamily="50" charset="-128"/>
                <a:ea typeface="Meiryo UI" panose="020B0604030504040204" pitchFamily="50" charset="-128"/>
              </a:rPr>
              <a:t>(95%CI)</a:t>
            </a:r>
            <a:endParaRPr lang="ja-JP" altLang="en-US" sz="1200" b="1" dirty="0">
              <a:latin typeface="Meiryo UI" panose="020B0604030504040204" pitchFamily="50" charset="-128"/>
              <a:ea typeface="Meiryo UI" panose="020B0604030504040204" pitchFamily="50" charset="-128"/>
            </a:endParaRPr>
          </a:p>
        </p:txBody>
      </p:sp>
      <p:grpSp>
        <p:nvGrpSpPr>
          <p:cNvPr id="51" name="グループ化 50">
            <a:extLst>
              <a:ext uri="{FF2B5EF4-FFF2-40B4-BE49-F238E27FC236}">
                <a16:creationId xmlns:a16="http://schemas.microsoft.com/office/drawing/2014/main" id="{9B6AF673-B9FD-FDE6-A4BF-3FD29109D3DA}"/>
              </a:ext>
            </a:extLst>
          </p:cNvPr>
          <p:cNvGrpSpPr/>
          <p:nvPr/>
        </p:nvGrpSpPr>
        <p:grpSpPr>
          <a:xfrm>
            <a:off x="897756" y="1327768"/>
            <a:ext cx="3240000" cy="409786"/>
            <a:chOff x="868218" y="1327768"/>
            <a:chExt cx="3240000" cy="409786"/>
          </a:xfrm>
        </p:grpSpPr>
        <p:sp>
          <p:nvSpPr>
            <p:cNvPr id="47" name="正方形/長方形 46">
              <a:extLst>
                <a:ext uri="{FF2B5EF4-FFF2-40B4-BE49-F238E27FC236}">
                  <a16:creationId xmlns:a16="http://schemas.microsoft.com/office/drawing/2014/main" id="{8E7FD15A-4932-7E9B-9E0A-27361286091F}"/>
                </a:ext>
              </a:extLst>
            </p:cNvPr>
            <p:cNvSpPr/>
            <p:nvPr/>
          </p:nvSpPr>
          <p:spPr>
            <a:xfrm>
              <a:off x="868218" y="1338503"/>
              <a:ext cx="3240000" cy="399051"/>
            </a:xfrm>
            <a:prstGeom prst="rect">
              <a:avLst/>
            </a:prstGeom>
            <a:solidFill>
              <a:srgbClr val="9A8E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B4C53AED-230F-2016-8FD1-7DD50306E127}"/>
                </a:ext>
              </a:extLst>
            </p:cNvPr>
            <p:cNvSpPr txBox="1"/>
            <p:nvPr/>
          </p:nvSpPr>
          <p:spPr>
            <a:xfrm>
              <a:off x="1751232" y="1327768"/>
              <a:ext cx="1473973" cy="400110"/>
            </a:xfrm>
            <a:prstGeom prst="rect">
              <a:avLst/>
            </a:prstGeom>
            <a:noFill/>
          </p:spPr>
          <p:txBody>
            <a:bodyPr wrap="square">
              <a:spAutoFit/>
            </a:bodyPr>
            <a:lstStyle/>
            <a:p>
              <a:pPr algn="ctr"/>
              <a:r>
                <a:rPr lang="ja-JP" altLang="en-US" sz="2000" b="1" dirty="0">
                  <a:solidFill>
                    <a:schemeClr val="bg1"/>
                  </a:solidFill>
                  <a:latin typeface="Meiryo UI" panose="020B0604030504040204" pitchFamily="50" charset="-128"/>
                  <a:ea typeface="Meiryo UI" panose="020B0604030504040204" pitchFamily="50" charset="-128"/>
                </a:rPr>
                <a:t>握力</a:t>
              </a:r>
              <a:r>
                <a:rPr lang="en-US" altLang="ja-JP" sz="2000" b="1" baseline="30000" dirty="0">
                  <a:solidFill>
                    <a:schemeClr val="bg1"/>
                  </a:solidFill>
                  <a:latin typeface="Meiryo UI" panose="020B0604030504040204" pitchFamily="50" charset="-128"/>
                  <a:ea typeface="Meiryo UI" panose="020B0604030504040204" pitchFamily="50" charset="-128"/>
                </a:rPr>
                <a:t>a</a:t>
              </a:r>
              <a:endParaRPr lang="ja-JP" altLang="en-US" sz="2000" b="1" baseline="30000" dirty="0">
                <a:solidFill>
                  <a:schemeClr val="bg1"/>
                </a:solidFill>
                <a:latin typeface="Meiryo UI" panose="020B0604030504040204" pitchFamily="50" charset="-128"/>
                <a:ea typeface="Meiryo UI" panose="020B0604030504040204" pitchFamily="50" charset="-128"/>
              </a:endParaRPr>
            </a:p>
          </p:txBody>
        </p:sp>
      </p:grpSp>
      <p:grpSp>
        <p:nvGrpSpPr>
          <p:cNvPr id="52" name="グループ化 51">
            <a:extLst>
              <a:ext uri="{FF2B5EF4-FFF2-40B4-BE49-F238E27FC236}">
                <a16:creationId xmlns:a16="http://schemas.microsoft.com/office/drawing/2014/main" id="{165412DA-8240-E454-F818-2E493FB928B9}"/>
              </a:ext>
            </a:extLst>
          </p:cNvPr>
          <p:cNvGrpSpPr/>
          <p:nvPr/>
        </p:nvGrpSpPr>
        <p:grpSpPr>
          <a:xfrm>
            <a:off x="5077920" y="1327768"/>
            <a:ext cx="3240000" cy="409786"/>
            <a:chOff x="4579263" y="1327768"/>
            <a:chExt cx="3240000" cy="409786"/>
          </a:xfrm>
        </p:grpSpPr>
        <p:sp>
          <p:nvSpPr>
            <p:cNvPr id="48" name="正方形/長方形 47">
              <a:extLst>
                <a:ext uri="{FF2B5EF4-FFF2-40B4-BE49-F238E27FC236}">
                  <a16:creationId xmlns:a16="http://schemas.microsoft.com/office/drawing/2014/main" id="{4A6BDCB9-633D-687B-5C96-68E4557BF203}"/>
                </a:ext>
              </a:extLst>
            </p:cNvPr>
            <p:cNvSpPr/>
            <p:nvPr/>
          </p:nvSpPr>
          <p:spPr>
            <a:xfrm>
              <a:off x="4579263" y="1338503"/>
              <a:ext cx="3240000" cy="399051"/>
            </a:xfrm>
            <a:prstGeom prst="rect">
              <a:avLst/>
            </a:prstGeom>
            <a:solidFill>
              <a:srgbClr val="9A8E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FD711719-FE4A-A7C2-B1F8-377DE7FE2E98}"/>
                </a:ext>
              </a:extLst>
            </p:cNvPr>
            <p:cNvSpPr txBox="1"/>
            <p:nvPr/>
          </p:nvSpPr>
          <p:spPr>
            <a:xfrm>
              <a:off x="5462277" y="1327768"/>
              <a:ext cx="1473973" cy="400110"/>
            </a:xfrm>
            <a:prstGeom prst="rect">
              <a:avLst/>
            </a:prstGeom>
            <a:noFill/>
          </p:spPr>
          <p:txBody>
            <a:bodyPr wrap="square">
              <a:spAutoFit/>
            </a:bodyPr>
            <a:lstStyle/>
            <a:p>
              <a:pPr algn="ctr"/>
              <a:r>
                <a:rPr lang="en-US" altLang="ja-JP" sz="2000" b="1" dirty="0" err="1">
                  <a:solidFill>
                    <a:schemeClr val="bg1"/>
                  </a:solidFill>
                  <a:latin typeface="Meiryo UI" panose="020B0604030504040204" pitchFamily="50" charset="-128"/>
                  <a:ea typeface="Meiryo UI" panose="020B0604030504040204" pitchFamily="50" charset="-128"/>
                </a:rPr>
                <a:t>SMI</a:t>
              </a:r>
              <a:r>
                <a:rPr lang="en-US" altLang="ja-JP" sz="2000" b="1" baseline="30000" dirty="0" err="1">
                  <a:solidFill>
                    <a:schemeClr val="bg1"/>
                  </a:solidFill>
                  <a:latin typeface="Meiryo UI" panose="020B0604030504040204" pitchFamily="50" charset="-128"/>
                  <a:ea typeface="Meiryo UI" panose="020B0604030504040204" pitchFamily="50" charset="-128"/>
                </a:rPr>
                <a:t>a</a:t>
              </a:r>
              <a:endParaRPr lang="ja-JP" altLang="en-US" sz="2000" b="1" baseline="30000" dirty="0">
                <a:solidFill>
                  <a:schemeClr val="bg1"/>
                </a:solidFill>
                <a:latin typeface="Meiryo UI" panose="020B0604030504040204" pitchFamily="50" charset="-128"/>
                <a:ea typeface="Meiryo UI" panose="020B0604030504040204" pitchFamily="50" charset="-128"/>
              </a:endParaRPr>
            </a:p>
          </p:txBody>
        </p:sp>
      </p:grpSp>
      <p:sp>
        <p:nvSpPr>
          <p:cNvPr id="53" name="テキスト ボックス 52">
            <a:extLst>
              <a:ext uri="{FF2B5EF4-FFF2-40B4-BE49-F238E27FC236}">
                <a16:creationId xmlns:a16="http://schemas.microsoft.com/office/drawing/2014/main" id="{0692C59E-7BDC-9547-4F78-65E76C178EF3}"/>
              </a:ext>
            </a:extLst>
          </p:cNvPr>
          <p:cNvSpPr txBox="1"/>
          <p:nvPr/>
        </p:nvSpPr>
        <p:spPr>
          <a:xfrm>
            <a:off x="4853174" y="4217359"/>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78D67F81-7772-9182-371D-B7CAB79398F5}"/>
              </a:ext>
            </a:extLst>
          </p:cNvPr>
          <p:cNvSpPr txBox="1"/>
          <p:nvPr/>
        </p:nvSpPr>
        <p:spPr>
          <a:xfrm>
            <a:off x="4846950" y="3619507"/>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A8B35C44-204F-07D7-1607-FD811AE48592}"/>
              </a:ext>
            </a:extLst>
          </p:cNvPr>
          <p:cNvSpPr txBox="1"/>
          <p:nvPr/>
        </p:nvSpPr>
        <p:spPr>
          <a:xfrm>
            <a:off x="4850057" y="2428802"/>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2F04041D-1827-AD70-D8C0-DF6F62169D67}"/>
              </a:ext>
            </a:extLst>
          </p:cNvPr>
          <p:cNvSpPr txBox="1"/>
          <p:nvPr/>
        </p:nvSpPr>
        <p:spPr>
          <a:xfrm>
            <a:off x="4853165" y="3020666"/>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178C3440-159D-89F4-185A-87E161F20002}"/>
              </a:ext>
            </a:extLst>
          </p:cNvPr>
          <p:cNvSpPr txBox="1"/>
          <p:nvPr/>
        </p:nvSpPr>
        <p:spPr>
          <a:xfrm>
            <a:off x="4591920" y="2168367"/>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残存歯数</a:t>
            </a:r>
          </a:p>
        </p:txBody>
      </p:sp>
      <p:sp>
        <p:nvSpPr>
          <p:cNvPr id="58" name="テキスト ボックス 57">
            <a:extLst>
              <a:ext uri="{FF2B5EF4-FFF2-40B4-BE49-F238E27FC236}">
                <a16:creationId xmlns:a16="http://schemas.microsoft.com/office/drawing/2014/main" id="{D142EA09-1195-6229-8BC1-467BCF263167}"/>
              </a:ext>
            </a:extLst>
          </p:cNvPr>
          <p:cNvSpPr txBox="1"/>
          <p:nvPr/>
        </p:nvSpPr>
        <p:spPr>
          <a:xfrm>
            <a:off x="4591920" y="3368568"/>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咀嚼機能</a:t>
            </a:r>
          </a:p>
        </p:txBody>
      </p:sp>
      <p:sp>
        <p:nvSpPr>
          <p:cNvPr id="64" name="テキスト ボックス 63">
            <a:extLst>
              <a:ext uri="{FF2B5EF4-FFF2-40B4-BE49-F238E27FC236}">
                <a16:creationId xmlns:a16="http://schemas.microsoft.com/office/drawing/2014/main" id="{EE6F2FE1-4F92-CF58-340C-3D137EFE3BAF}"/>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cxnSp>
        <p:nvCxnSpPr>
          <p:cNvPr id="66" name="直線コネクタ 65">
            <a:extLst>
              <a:ext uri="{FF2B5EF4-FFF2-40B4-BE49-F238E27FC236}">
                <a16:creationId xmlns:a16="http://schemas.microsoft.com/office/drawing/2014/main" id="{C11D5FAA-7B95-161E-25C5-DB2A7D9F68A4}"/>
              </a:ext>
            </a:extLst>
          </p:cNvPr>
          <p:cNvCxnSpPr>
            <a:cxnSpLocks/>
          </p:cNvCxnSpPr>
          <p:nvPr/>
        </p:nvCxnSpPr>
        <p:spPr>
          <a:xfrm>
            <a:off x="1309699" y="4945023"/>
            <a:ext cx="308064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C1A48F83-0FCF-3B6E-9F16-25391CC322AB}"/>
              </a:ext>
            </a:extLst>
          </p:cNvPr>
          <p:cNvCxnSpPr>
            <a:cxnSpLocks/>
          </p:cNvCxnSpPr>
          <p:nvPr/>
        </p:nvCxnSpPr>
        <p:spPr>
          <a:xfrm>
            <a:off x="5630490" y="4945023"/>
            <a:ext cx="308064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384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正方形/長方形 45">
            <a:extLst>
              <a:ext uri="{FF2B5EF4-FFF2-40B4-BE49-F238E27FC236}">
                <a16:creationId xmlns:a16="http://schemas.microsoft.com/office/drawing/2014/main" id="{816C3516-03FB-DF24-F56D-EE29635C50C0}"/>
              </a:ext>
            </a:extLst>
          </p:cNvPr>
          <p:cNvSpPr/>
          <p:nvPr/>
        </p:nvSpPr>
        <p:spPr>
          <a:xfrm>
            <a:off x="5622325" y="2241423"/>
            <a:ext cx="3088813" cy="2703600"/>
          </a:xfrm>
          <a:prstGeom prst="rect">
            <a:avLst/>
          </a:prstGeom>
          <a:solidFill>
            <a:srgbClr val="F8F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45B6CED9-6C74-3DE0-ED35-065979CAF38D}"/>
              </a:ext>
            </a:extLst>
          </p:cNvPr>
          <p:cNvSpPr/>
          <p:nvPr/>
        </p:nvSpPr>
        <p:spPr>
          <a:xfrm>
            <a:off x="1309699" y="2241423"/>
            <a:ext cx="3088813" cy="2703600"/>
          </a:xfrm>
          <a:prstGeom prst="rect">
            <a:avLst/>
          </a:prstGeom>
          <a:solidFill>
            <a:srgbClr val="F8F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B147D4E-905B-B7FD-0D7F-DBA8F3B5D019}"/>
              </a:ext>
            </a:extLst>
          </p:cNvPr>
          <p:cNvSpPr txBox="1"/>
          <p:nvPr/>
        </p:nvSpPr>
        <p:spPr>
          <a:xfrm>
            <a:off x="239250" y="59230"/>
            <a:ext cx="7742825" cy="830997"/>
          </a:xfrm>
          <a:prstGeom prst="rect">
            <a:avLst/>
          </a:prstGeom>
          <a:noFill/>
        </p:spPr>
        <p:txBody>
          <a:bodyPr wrap="none" rtlCol="0" anchor="ctr">
            <a:spAutoFit/>
          </a:bodyPr>
          <a:lstStyle/>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口腔内の健康状態とサルコペニア関連指標との関連：</a:t>
            </a:r>
            <a:endParaRPr lang="en-US" altLang="ja-JP" sz="24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ふくらはぎ周囲径／サルコペニアの可能性</a:t>
            </a:r>
            <a:r>
              <a:rPr lang="ja-JP" altLang="en-US" b="1" dirty="0">
                <a:solidFill>
                  <a:prstClr val="black"/>
                </a:solidFill>
                <a:latin typeface="Meiryo UI" panose="020B0604030504040204" pitchFamily="50" charset="-128"/>
                <a:ea typeface="Meiryo UI" panose="020B0604030504040204" pitchFamily="50" charset="-128"/>
              </a:rPr>
              <a:t>（原著の表を図に改変）</a:t>
            </a:r>
            <a:endParaRPr lang="ja-JP" altLang="en-US" sz="2400" b="1" dirty="0">
              <a:solidFill>
                <a:prstClr val="black"/>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0C33875B-7B6A-B090-BF6D-9913064B3770}"/>
              </a:ext>
            </a:extLst>
          </p:cNvPr>
          <p:cNvSpPr txBox="1"/>
          <p:nvPr/>
        </p:nvSpPr>
        <p:spPr>
          <a:xfrm>
            <a:off x="439221" y="5708779"/>
            <a:ext cx="8265558" cy="90024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多変量ロジスティック回帰分析（モデル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：性別、年齢、</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、喫煙の有無、アルコール摂取頻度、身体活動の有無で調整、モデル</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＋糖尿病の状態で調整）</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a </a:t>
            </a:r>
            <a:r>
              <a:rPr kumimoji="1" lang="ja-JP" altLang="en-US" sz="1050" dirty="0">
                <a:latin typeface="Meiryo UI" panose="020B0604030504040204" pitchFamily="50" charset="-128"/>
                <a:ea typeface="Meiryo UI" panose="020B0604030504040204" pitchFamily="50" charset="-128"/>
              </a:rPr>
              <a:t>握力（男性：</a:t>
            </a:r>
            <a:r>
              <a:rPr kumimoji="1" lang="en-US" altLang="ja-JP" sz="1050" dirty="0">
                <a:latin typeface="Meiryo UI" panose="020B0604030504040204" pitchFamily="50" charset="-128"/>
                <a:ea typeface="Meiryo UI" panose="020B0604030504040204" pitchFamily="50" charset="-128"/>
              </a:rPr>
              <a:t>&lt;28kg</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&lt;18kg</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SMI</a:t>
            </a:r>
            <a:r>
              <a:rPr kumimoji="1" lang="ja-JP" altLang="en-US" sz="1050" dirty="0">
                <a:latin typeface="Meiryo UI" panose="020B0604030504040204" pitchFamily="50" charset="-128"/>
                <a:ea typeface="Meiryo UI" panose="020B0604030504040204" pitchFamily="50" charset="-128"/>
              </a:rPr>
              <a:t>（男性：</a:t>
            </a:r>
            <a:r>
              <a:rPr kumimoji="1" lang="en-US" altLang="ja-JP" sz="1050" dirty="0">
                <a:latin typeface="Meiryo UI" panose="020B0604030504040204" pitchFamily="50" charset="-128"/>
                <a:ea typeface="Meiryo UI" panose="020B0604030504040204" pitchFamily="50" charset="-128"/>
              </a:rPr>
              <a:t>&lt;7.0kg/㎡</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&lt;5.7kg/㎡</a:t>
            </a:r>
            <a:r>
              <a:rPr kumimoji="1" lang="ja-JP" altLang="en-US" sz="1050" dirty="0">
                <a:latin typeface="Meiryo UI" panose="020B0604030504040204" pitchFamily="50" charset="-128"/>
                <a:ea typeface="Meiryo UI" panose="020B0604030504040204" pitchFamily="50" charset="-128"/>
              </a:rPr>
              <a:t>）、ふくらはぎ周囲径（男性：</a:t>
            </a:r>
            <a:r>
              <a:rPr kumimoji="1" lang="en-US" altLang="ja-JP" sz="1050" dirty="0">
                <a:latin typeface="Meiryo UI" panose="020B0604030504040204" pitchFamily="50" charset="-128"/>
                <a:ea typeface="Meiryo UI" panose="020B0604030504040204" pitchFamily="50" charset="-128"/>
              </a:rPr>
              <a:t>&lt;34cm</a:t>
            </a:r>
            <a:r>
              <a:rPr kumimoji="1" lang="ja-JP" altLang="en-US" sz="1050" dirty="0">
                <a:latin typeface="Meiryo UI" panose="020B0604030504040204" pitchFamily="50" charset="-128"/>
                <a:ea typeface="Meiryo UI" panose="020B0604030504040204" pitchFamily="50" charset="-128"/>
              </a:rPr>
              <a:t>、女性：</a:t>
            </a:r>
            <a:r>
              <a:rPr kumimoji="1" lang="en-US" altLang="ja-JP" sz="1050" dirty="0">
                <a:latin typeface="Meiryo UI" panose="020B0604030504040204" pitchFamily="50" charset="-128"/>
                <a:ea typeface="Meiryo UI" panose="020B0604030504040204" pitchFamily="50" charset="-128"/>
              </a:rPr>
              <a:t>&lt;33cm</a:t>
            </a:r>
            <a:r>
              <a:rPr kumimoji="1" lang="ja-JP" altLang="en-US" sz="1050" dirty="0">
                <a:latin typeface="Meiryo UI" panose="020B0604030504040204" pitchFamily="50" charset="-128"/>
                <a:ea typeface="Meiryo UI" panose="020B0604030504040204" pitchFamily="50" charset="-128"/>
              </a:rPr>
              <a:t>）のカットオフ値は</a:t>
            </a:r>
            <a:r>
              <a:rPr kumimoji="1" lang="en-US" altLang="ja-JP" sz="1050" dirty="0">
                <a:latin typeface="Meiryo UI" panose="020B0604030504040204" pitchFamily="50" charset="-128"/>
                <a:ea typeface="Meiryo UI" panose="020B0604030504040204" pitchFamily="50" charset="-128"/>
              </a:rPr>
              <a:t>Chen</a:t>
            </a:r>
            <a:r>
              <a:rPr kumimoji="1" lang="ja-JP" altLang="en-US" sz="1050" dirty="0">
                <a:latin typeface="Meiryo UI" panose="020B0604030504040204" pitchFamily="50" charset="-128"/>
                <a:ea typeface="Meiryo UI" panose="020B0604030504040204" pitchFamily="50" charset="-128"/>
              </a:rPr>
              <a:t>らの研究</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Chen LK, et al. J Am Med Dir Assoc. 2020; 21</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3</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 300-307</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に基づき定義した。</a:t>
            </a:r>
          </a:p>
          <a:p>
            <a:r>
              <a:rPr kumimoji="1" lang="en-US" altLang="ja-JP" sz="1050" dirty="0">
                <a:latin typeface="Meiryo UI" panose="020B0604030504040204" pitchFamily="50" charset="-128"/>
                <a:ea typeface="Meiryo UI" panose="020B0604030504040204" pitchFamily="50" charset="-128"/>
              </a:rPr>
              <a:t>b Chen</a:t>
            </a:r>
            <a:r>
              <a:rPr kumimoji="1" lang="ja-JP" altLang="en-US" sz="1050" dirty="0">
                <a:latin typeface="Meiryo UI" panose="020B0604030504040204" pitchFamily="50" charset="-128"/>
                <a:ea typeface="Meiryo UI" panose="020B0604030504040204" pitchFamily="50" charset="-128"/>
              </a:rPr>
              <a:t>らの研究</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Chen LK, et al. J Am Med Dir Assoc. 2020; 21</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3</a:t>
            </a:r>
            <a:r>
              <a:rPr kumimoji="1" lang="en-US" altLang="ja-JP" sz="1050" dirty="0">
                <a:latin typeface="Meiryo UI" panose="020B0604030504040204" pitchFamily="50" charset="-128"/>
                <a:ea typeface="Meiryo UI" panose="020B0604030504040204" pitchFamily="50" charset="-128"/>
              </a:rPr>
              <a:t>)</a:t>
            </a:r>
            <a:r>
              <a:rPr kumimoji="1" lang="nb-NO" altLang="ja-JP" sz="1050" dirty="0">
                <a:latin typeface="Meiryo UI" panose="020B0604030504040204" pitchFamily="50" charset="-128"/>
                <a:ea typeface="Meiryo UI" panose="020B0604030504040204" pitchFamily="50" charset="-128"/>
              </a:rPr>
              <a:t>: 300-307</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による評価プロトコルに基づき定義した。</a:t>
            </a:r>
          </a:p>
        </p:txBody>
      </p:sp>
      <p:grpSp>
        <p:nvGrpSpPr>
          <p:cNvPr id="2" name="グループ化 1">
            <a:extLst>
              <a:ext uri="{FF2B5EF4-FFF2-40B4-BE49-F238E27FC236}">
                <a16:creationId xmlns:a16="http://schemas.microsoft.com/office/drawing/2014/main" id="{4669C92A-7BEE-AD64-AA95-89B208D2345F}"/>
              </a:ext>
            </a:extLst>
          </p:cNvPr>
          <p:cNvGrpSpPr/>
          <p:nvPr/>
        </p:nvGrpSpPr>
        <p:grpSpPr>
          <a:xfrm>
            <a:off x="897756" y="1327768"/>
            <a:ext cx="3240000" cy="409786"/>
            <a:chOff x="868218" y="1327768"/>
            <a:chExt cx="3240000" cy="409786"/>
          </a:xfrm>
        </p:grpSpPr>
        <p:sp>
          <p:nvSpPr>
            <p:cNvPr id="9" name="正方形/長方形 8">
              <a:extLst>
                <a:ext uri="{FF2B5EF4-FFF2-40B4-BE49-F238E27FC236}">
                  <a16:creationId xmlns:a16="http://schemas.microsoft.com/office/drawing/2014/main" id="{5558A41B-64AF-D94A-7E77-6E60BBD3D185}"/>
                </a:ext>
              </a:extLst>
            </p:cNvPr>
            <p:cNvSpPr/>
            <p:nvPr/>
          </p:nvSpPr>
          <p:spPr>
            <a:xfrm>
              <a:off x="868218" y="1338503"/>
              <a:ext cx="3240000" cy="399051"/>
            </a:xfrm>
            <a:prstGeom prst="rect">
              <a:avLst/>
            </a:prstGeom>
            <a:solidFill>
              <a:srgbClr val="9A8E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23AD0343-90EE-0FA3-9FDD-FE3EF1AC13B8}"/>
                </a:ext>
              </a:extLst>
            </p:cNvPr>
            <p:cNvSpPr txBox="1"/>
            <p:nvPr/>
          </p:nvSpPr>
          <p:spPr>
            <a:xfrm>
              <a:off x="1436681" y="1327768"/>
              <a:ext cx="2103073" cy="400110"/>
            </a:xfrm>
            <a:prstGeom prst="rect">
              <a:avLst/>
            </a:prstGeom>
            <a:noFill/>
          </p:spPr>
          <p:txBody>
            <a:bodyPr wrap="square">
              <a:spAutoFit/>
            </a:bodyPr>
            <a:lstStyle/>
            <a:p>
              <a:pPr algn="ctr"/>
              <a:r>
                <a:rPr lang="ja-JP" altLang="en-US" sz="2000" b="1" dirty="0">
                  <a:solidFill>
                    <a:schemeClr val="bg1"/>
                  </a:solidFill>
                  <a:latin typeface="Meiryo UI" panose="020B0604030504040204" pitchFamily="50" charset="-128"/>
                  <a:ea typeface="Meiryo UI" panose="020B0604030504040204" pitchFamily="50" charset="-128"/>
                </a:rPr>
                <a:t>ふくらはぎ周囲径</a:t>
              </a:r>
              <a:r>
                <a:rPr lang="en-US" altLang="ja-JP" sz="2000" b="1" baseline="30000" dirty="0">
                  <a:solidFill>
                    <a:schemeClr val="bg1"/>
                  </a:solidFill>
                  <a:latin typeface="Meiryo UI" panose="020B0604030504040204" pitchFamily="50" charset="-128"/>
                  <a:ea typeface="Meiryo UI" panose="020B0604030504040204" pitchFamily="50" charset="-128"/>
                </a:rPr>
                <a:t>a</a:t>
              </a:r>
              <a:endParaRPr lang="ja-JP" altLang="en-US" sz="2000" b="1" baseline="30000" dirty="0">
                <a:solidFill>
                  <a:schemeClr val="bg1"/>
                </a:solidFill>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AC90CCD3-8BAC-BABD-2775-A24BC566C472}"/>
              </a:ext>
            </a:extLst>
          </p:cNvPr>
          <p:cNvGrpSpPr/>
          <p:nvPr/>
        </p:nvGrpSpPr>
        <p:grpSpPr>
          <a:xfrm>
            <a:off x="5077920" y="1327768"/>
            <a:ext cx="3240000" cy="409786"/>
            <a:chOff x="4579263" y="1327768"/>
            <a:chExt cx="3240000" cy="409786"/>
          </a:xfrm>
        </p:grpSpPr>
        <p:sp>
          <p:nvSpPr>
            <p:cNvPr id="20" name="正方形/長方形 19">
              <a:extLst>
                <a:ext uri="{FF2B5EF4-FFF2-40B4-BE49-F238E27FC236}">
                  <a16:creationId xmlns:a16="http://schemas.microsoft.com/office/drawing/2014/main" id="{6CF9B7FE-4044-2CD5-32B5-191EA0F1AD99}"/>
                </a:ext>
              </a:extLst>
            </p:cNvPr>
            <p:cNvSpPr/>
            <p:nvPr/>
          </p:nvSpPr>
          <p:spPr>
            <a:xfrm>
              <a:off x="4579263" y="1338503"/>
              <a:ext cx="3240000" cy="399051"/>
            </a:xfrm>
            <a:prstGeom prst="rect">
              <a:avLst/>
            </a:prstGeom>
            <a:solidFill>
              <a:srgbClr val="9A8E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669AC9B8-AAA6-34FE-E113-976DE2FB39D8}"/>
                </a:ext>
              </a:extLst>
            </p:cNvPr>
            <p:cNvSpPr txBox="1"/>
            <p:nvPr/>
          </p:nvSpPr>
          <p:spPr>
            <a:xfrm>
              <a:off x="4862253" y="1327768"/>
              <a:ext cx="2674019" cy="400110"/>
            </a:xfrm>
            <a:prstGeom prst="rect">
              <a:avLst/>
            </a:prstGeom>
            <a:noFill/>
          </p:spPr>
          <p:txBody>
            <a:bodyPr wrap="square">
              <a:spAutoFit/>
            </a:bodyPr>
            <a:lstStyle/>
            <a:p>
              <a:pPr algn="ctr"/>
              <a:r>
                <a:rPr lang="ja-JP" altLang="en-US" sz="2000" b="1" dirty="0">
                  <a:solidFill>
                    <a:schemeClr val="bg1"/>
                  </a:solidFill>
                  <a:latin typeface="Meiryo UI" panose="020B0604030504040204" pitchFamily="50" charset="-128"/>
                  <a:ea typeface="Meiryo UI" panose="020B0604030504040204" pitchFamily="50" charset="-128"/>
                </a:rPr>
                <a:t>サルコペニアの可能性</a:t>
              </a:r>
              <a:r>
                <a:rPr lang="en-US" altLang="ja-JP" sz="2000" b="1" baseline="30000" dirty="0">
                  <a:solidFill>
                    <a:schemeClr val="bg1"/>
                  </a:solidFill>
                  <a:latin typeface="Meiryo UI" panose="020B0604030504040204" pitchFamily="50" charset="-128"/>
                  <a:ea typeface="Meiryo UI" panose="020B0604030504040204" pitchFamily="50" charset="-128"/>
                </a:rPr>
                <a:t>b</a:t>
              </a:r>
              <a:endParaRPr lang="ja-JP" altLang="en-US" sz="2000" b="1" baseline="30000" dirty="0">
                <a:solidFill>
                  <a:schemeClr val="bg1"/>
                </a:solidFill>
                <a:latin typeface="Meiryo UI" panose="020B0604030504040204" pitchFamily="50" charset="-128"/>
                <a:ea typeface="Meiryo UI" panose="020B0604030504040204" pitchFamily="50" charset="-128"/>
              </a:endParaRPr>
            </a:p>
          </p:txBody>
        </p:sp>
      </p:grpSp>
      <p:sp>
        <p:nvSpPr>
          <p:cNvPr id="22" name="テキスト ボックス 21">
            <a:extLst>
              <a:ext uri="{FF2B5EF4-FFF2-40B4-BE49-F238E27FC236}">
                <a16:creationId xmlns:a16="http://schemas.microsoft.com/office/drawing/2014/main" id="{BB30E013-45D6-7ADF-CC66-5BACE7788AC8}"/>
              </a:ext>
            </a:extLst>
          </p:cNvPr>
          <p:cNvSpPr txBox="1"/>
          <p:nvPr/>
        </p:nvSpPr>
        <p:spPr>
          <a:xfrm>
            <a:off x="500504" y="4217359"/>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7AB8E366-8864-FF65-B866-3E01351A2C21}"/>
              </a:ext>
            </a:extLst>
          </p:cNvPr>
          <p:cNvSpPr txBox="1"/>
          <p:nvPr/>
        </p:nvSpPr>
        <p:spPr>
          <a:xfrm>
            <a:off x="494280" y="3619507"/>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B57CD34F-51EA-3E45-E252-9759A8931B8E}"/>
              </a:ext>
            </a:extLst>
          </p:cNvPr>
          <p:cNvSpPr txBox="1"/>
          <p:nvPr/>
        </p:nvSpPr>
        <p:spPr>
          <a:xfrm>
            <a:off x="497387" y="2428802"/>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DC4EC22D-2761-740D-F808-198F1B3E2ABD}"/>
              </a:ext>
            </a:extLst>
          </p:cNvPr>
          <p:cNvSpPr txBox="1"/>
          <p:nvPr/>
        </p:nvSpPr>
        <p:spPr>
          <a:xfrm>
            <a:off x="500495" y="3021035"/>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8246BE8A-411D-236D-49E7-7B176C706800}"/>
              </a:ext>
            </a:extLst>
          </p:cNvPr>
          <p:cNvSpPr txBox="1"/>
          <p:nvPr/>
        </p:nvSpPr>
        <p:spPr>
          <a:xfrm>
            <a:off x="2929313" y="5289934"/>
            <a:ext cx="1533072" cy="276999"/>
          </a:xfrm>
          <a:prstGeom prst="rect">
            <a:avLst/>
          </a:prstGeom>
          <a:noFill/>
        </p:spPr>
        <p:txBody>
          <a:bodyPr wrap="square">
            <a:spAutoFit/>
          </a:bodyPr>
          <a:lstStyle/>
          <a:p>
            <a:pPr algn="ctr"/>
            <a:r>
              <a:rPr lang="ja-JP" altLang="en-US" sz="1200" b="1" dirty="0">
                <a:latin typeface="Meiryo UI" panose="020B0604030504040204" pitchFamily="50" charset="-128"/>
                <a:ea typeface="Meiryo UI" panose="020B0604030504040204" pitchFamily="50" charset="-128"/>
              </a:rPr>
              <a:t>オッズ比</a:t>
            </a:r>
            <a:r>
              <a:rPr lang="en-US" altLang="ja-JP" sz="1200" b="1" dirty="0">
                <a:latin typeface="Meiryo UI" panose="020B0604030504040204" pitchFamily="50" charset="-128"/>
                <a:ea typeface="Meiryo UI" panose="020B0604030504040204" pitchFamily="50" charset="-128"/>
              </a:rPr>
              <a:t>(95%CI)</a:t>
            </a:r>
            <a:endParaRPr lang="ja-JP" altLang="en-US" sz="1200" b="1"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69B8F9F9-E0FB-2DB8-B9CE-8DAE39D5854F}"/>
              </a:ext>
            </a:extLst>
          </p:cNvPr>
          <p:cNvSpPr txBox="1"/>
          <p:nvPr/>
        </p:nvSpPr>
        <p:spPr>
          <a:xfrm>
            <a:off x="239250" y="2187352"/>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残存歯数</a:t>
            </a:r>
          </a:p>
        </p:txBody>
      </p:sp>
      <p:sp>
        <p:nvSpPr>
          <p:cNvPr id="28" name="テキスト ボックス 27">
            <a:extLst>
              <a:ext uri="{FF2B5EF4-FFF2-40B4-BE49-F238E27FC236}">
                <a16:creationId xmlns:a16="http://schemas.microsoft.com/office/drawing/2014/main" id="{CC5780FC-0F3C-DD0B-4380-0F3D78FF274B}"/>
              </a:ext>
            </a:extLst>
          </p:cNvPr>
          <p:cNvSpPr txBox="1"/>
          <p:nvPr/>
        </p:nvSpPr>
        <p:spPr>
          <a:xfrm>
            <a:off x="239250" y="3368568"/>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咀嚼機能</a:t>
            </a:r>
          </a:p>
        </p:txBody>
      </p:sp>
      <p:graphicFrame>
        <p:nvGraphicFramePr>
          <p:cNvPr id="29" name="グラフ 28">
            <a:extLst>
              <a:ext uri="{FF2B5EF4-FFF2-40B4-BE49-F238E27FC236}">
                <a16:creationId xmlns:a16="http://schemas.microsoft.com/office/drawing/2014/main" id="{DA4907F5-36DF-393F-ACFC-A324093CDAA6}"/>
              </a:ext>
            </a:extLst>
          </p:cNvPr>
          <p:cNvGraphicFramePr/>
          <p:nvPr>
            <p:extLst>
              <p:ext uri="{D42A27DB-BD31-4B8C-83A1-F6EECF244321}">
                <p14:modId xmlns:p14="http://schemas.microsoft.com/office/powerpoint/2010/main" val="1520716021"/>
              </p:ext>
            </p:extLst>
          </p:nvPr>
        </p:nvGraphicFramePr>
        <p:xfrm>
          <a:off x="1047600" y="2102400"/>
          <a:ext cx="2880000" cy="3225600"/>
        </p:xfrm>
        <a:graphic>
          <a:graphicData uri="http://schemas.openxmlformats.org/drawingml/2006/chart">
            <c:chart xmlns:c="http://schemas.openxmlformats.org/drawingml/2006/chart" xmlns:r="http://schemas.openxmlformats.org/officeDocument/2006/relationships" r:id="rId2"/>
          </a:graphicData>
        </a:graphic>
      </p:graphicFrame>
      <p:sp>
        <p:nvSpPr>
          <p:cNvPr id="30" name="テキスト ボックス 29">
            <a:extLst>
              <a:ext uri="{FF2B5EF4-FFF2-40B4-BE49-F238E27FC236}">
                <a16:creationId xmlns:a16="http://schemas.microsoft.com/office/drawing/2014/main" id="{81FCF4C9-D939-278F-61B6-417A7EC365F1}"/>
              </a:ext>
            </a:extLst>
          </p:cNvPr>
          <p:cNvSpPr txBox="1"/>
          <p:nvPr/>
        </p:nvSpPr>
        <p:spPr>
          <a:xfrm>
            <a:off x="3002400" y="2332800"/>
            <a:ext cx="1386898" cy="492443"/>
          </a:xfrm>
          <a:prstGeom prst="rect">
            <a:avLst/>
          </a:prstGeom>
          <a:noFill/>
        </p:spPr>
        <p:txBody>
          <a:bodyPr wrap="square">
            <a:spAutoFit/>
          </a:bodyPr>
          <a:lstStyle/>
          <a:p>
            <a:pPr marL="0" algn="ctr"/>
            <a:r>
              <a:rPr lang="en-US" altLang="ja-JP" sz="1400" b="1" dirty="0">
                <a:latin typeface="Meiryo UI" panose="020B0604030504040204" pitchFamily="50" charset="-128"/>
                <a:ea typeface="Meiryo UI" panose="020B0604030504040204" pitchFamily="50" charset="-128"/>
              </a:rPr>
              <a:t>0.980</a:t>
            </a:r>
          </a:p>
          <a:p>
            <a:pPr marL="0" algn="ctr"/>
            <a:r>
              <a:rPr lang="en-US" altLang="ja-JP" sz="1100" b="1" dirty="0">
                <a:latin typeface="Meiryo UI" panose="020B0604030504040204" pitchFamily="50" charset="-128"/>
                <a:ea typeface="Meiryo UI" panose="020B0604030504040204" pitchFamily="50" charset="-128"/>
              </a:rPr>
              <a:t>(0.957-1.002)</a:t>
            </a:r>
            <a:endParaRPr kumimoji="1" lang="ja-JP" altLang="en-US" sz="1100" b="1"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957F6224-BE2E-31FD-BAFD-A6FBC3ADBF50}"/>
              </a:ext>
            </a:extLst>
          </p:cNvPr>
          <p:cNvSpPr txBox="1"/>
          <p:nvPr/>
        </p:nvSpPr>
        <p:spPr>
          <a:xfrm>
            <a:off x="3002400" y="2930400"/>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0.980</a:t>
            </a:r>
            <a:endParaRPr kumimoji="1" lang="en-US" altLang="ja-JP" sz="1200" b="1" dirty="0">
              <a:latin typeface="Meiryo UI" panose="020B0604030504040204" pitchFamily="50" charset="-128"/>
              <a:ea typeface="Meiryo UI" panose="020B0604030504040204" pitchFamily="50" charset="-128"/>
            </a:endParaRPr>
          </a:p>
          <a:p>
            <a:pPr marL="0" algn="ctr"/>
            <a:r>
              <a:rPr kumimoji="1" lang="en-US" altLang="ja-JP" sz="1100" b="1" dirty="0">
                <a:latin typeface="Meiryo UI" panose="020B0604030504040204" pitchFamily="50" charset="-128"/>
                <a:ea typeface="Meiryo UI" panose="020B0604030504040204" pitchFamily="50" charset="-128"/>
              </a:rPr>
              <a:t>(0.957-1.004)</a:t>
            </a:r>
            <a:endParaRPr kumimoji="1" lang="ja-JP" altLang="en-US" sz="1100" b="1"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3BF7FC92-DF5F-3CDE-1E9D-631B2A40B777}"/>
              </a:ext>
            </a:extLst>
          </p:cNvPr>
          <p:cNvSpPr txBox="1"/>
          <p:nvPr/>
        </p:nvSpPr>
        <p:spPr>
          <a:xfrm>
            <a:off x="3002400" y="3528000"/>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0.985</a:t>
            </a:r>
            <a:endParaRPr kumimoji="1" lang="en-US" altLang="ja-JP" sz="1200" b="1" dirty="0">
              <a:latin typeface="Meiryo UI" panose="020B0604030504040204" pitchFamily="50" charset="-128"/>
              <a:ea typeface="Meiryo UI" panose="020B0604030504040204" pitchFamily="50" charset="-128"/>
            </a:endParaRPr>
          </a:p>
          <a:p>
            <a:pPr marL="0" algn="ctr"/>
            <a:r>
              <a:rPr kumimoji="1" lang="en-US" altLang="ja-JP" sz="1100" b="1" dirty="0">
                <a:latin typeface="Meiryo UI" panose="020B0604030504040204" pitchFamily="50" charset="-128"/>
                <a:ea typeface="Meiryo UI" panose="020B0604030504040204" pitchFamily="50" charset="-128"/>
              </a:rPr>
              <a:t>(0.969-1.000)</a:t>
            </a:r>
            <a:endParaRPr kumimoji="1" lang="ja-JP" altLang="en-US" sz="1100" b="1"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43214B94-F475-700D-0376-FB6C2348FC92}"/>
              </a:ext>
            </a:extLst>
          </p:cNvPr>
          <p:cNvSpPr txBox="1"/>
          <p:nvPr/>
        </p:nvSpPr>
        <p:spPr>
          <a:xfrm>
            <a:off x="3002400" y="4125600"/>
            <a:ext cx="1386898" cy="492443"/>
          </a:xfrm>
          <a:prstGeom prst="rect">
            <a:avLst/>
          </a:prstGeom>
          <a:noFill/>
        </p:spPr>
        <p:txBody>
          <a:bodyPr wrap="square">
            <a:spAutoFit/>
          </a:bodyPr>
          <a:lstStyle/>
          <a:p>
            <a:pPr marL="0" algn="ctr"/>
            <a:r>
              <a:rPr kumimoji="1" lang="en-US" altLang="ja-JP" sz="1400" b="1" dirty="0">
                <a:latin typeface="Meiryo UI" panose="020B0604030504040204" pitchFamily="50" charset="-128"/>
                <a:ea typeface="Meiryo UI" panose="020B0604030504040204" pitchFamily="50" charset="-128"/>
              </a:rPr>
              <a:t>0.986</a:t>
            </a:r>
            <a:endParaRPr kumimoji="1" lang="en-US" altLang="ja-JP" sz="1200" b="1" dirty="0">
              <a:latin typeface="Meiryo UI" panose="020B0604030504040204" pitchFamily="50" charset="-128"/>
              <a:ea typeface="Meiryo UI" panose="020B0604030504040204" pitchFamily="50" charset="-128"/>
            </a:endParaRPr>
          </a:p>
          <a:p>
            <a:pPr marL="0" algn="ctr"/>
            <a:r>
              <a:rPr kumimoji="1" lang="en-US" altLang="ja-JP" sz="1100" b="1" dirty="0">
                <a:latin typeface="Meiryo UI" panose="020B0604030504040204" pitchFamily="50" charset="-128"/>
                <a:ea typeface="Meiryo UI" panose="020B0604030504040204" pitchFamily="50" charset="-128"/>
              </a:rPr>
              <a:t>(0.970–1.001)</a:t>
            </a:r>
            <a:endParaRPr kumimoji="1" lang="ja-JP" altLang="en-US" sz="1100" b="1"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37A27AA4-1073-2114-B280-0CFCC6DF805D}"/>
              </a:ext>
            </a:extLst>
          </p:cNvPr>
          <p:cNvSpPr txBox="1"/>
          <p:nvPr/>
        </p:nvSpPr>
        <p:spPr>
          <a:xfrm>
            <a:off x="7221754" y="5289934"/>
            <a:ext cx="1533072" cy="276999"/>
          </a:xfrm>
          <a:prstGeom prst="rect">
            <a:avLst/>
          </a:prstGeom>
          <a:noFill/>
        </p:spPr>
        <p:txBody>
          <a:bodyPr wrap="square">
            <a:spAutoFit/>
          </a:bodyPr>
          <a:lstStyle/>
          <a:p>
            <a:pPr algn="ctr"/>
            <a:r>
              <a:rPr lang="ja-JP" altLang="en-US" sz="1200" b="1" dirty="0">
                <a:latin typeface="Meiryo UI" panose="020B0604030504040204" pitchFamily="50" charset="-128"/>
                <a:ea typeface="Meiryo UI" panose="020B0604030504040204" pitchFamily="50" charset="-128"/>
              </a:rPr>
              <a:t>オッズ比</a:t>
            </a:r>
            <a:r>
              <a:rPr lang="en-US" altLang="ja-JP" sz="1200" b="1" dirty="0">
                <a:latin typeface="Meiryo UI" panose="020B0604030504040204" pitchFamily="50" charset="-128"/>
                <a:ea typeface="Meiryo UI" panose="020B0604030504040204" pitchFamily="50" charset="-128"/>
              </a:rPr>
              <a:t>(95%CI)</a:t>
            </a:r>
            <a:endParaRPr lang="ja-JP" altLang="en-US" sz="1200" b="1"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9B5AA61F-486D-4E91-0579-DE6F9B662D8D}"/>
              </a:ext>
            </a:extLst>
          </p:cNvPr>
          <p:cNvSpPr txBox="1"/>
          <p:nvPr/>
        </p:nvSpPr>
        <p:spPr>
          <a:xfrm>
            <a:off x="4853174" y="4217359"/>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40C85FCC-2B1E-F6A4-346F-A96C7911FB80}"/>
              </a:ext>
            </a:extLst>
          </p:cNvPr>
          <p:cNvSpPr txBox="1"/>
          <p:nvPr/>
        </p:nvSpPr>
        <p:spPr>
          <a:xfrm>
            <a:off x="4846950" y="3619507"/>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4892CA59-5C7D-3791-A727-AB17929052A0}"/>
              </a:ext>
            </a:extLst>
          </p:cNvPr>
          <p:cNvSpPr txBox="1"/>
          <p:nvPr/>
        </p:nvSpPr>
        <p:spPr>
          <a:xfrm>
            <a:off x="4850057" y="2428802"/>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1</a:t>
            </a:r>
            <a:endParaRPr lang="ja-JP" altLang="en-US" sz="1200"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2394CA15-004A-ADB0-F2F9-3CEC2F54ED0A}"/>
              </a:ext>
            </a:extLst>
          </p:cNvPr>
          <p:cNvSpPr txBox="1"/>
          <p:nvPr/>
        </p:nvSpPr>
        <p:spPr>
          <a:xfrm>
            <a:off x="4853165" y="3020666"/>
            <a:ext cx="972000" cy="276999"/>
          </a:xfrm>
          <a:prstGeom prst="rect">
            <a:avLst/>
          </a:prstGeom>
          <a:noFill/>
        </p:spPr>
        <p:txBody>
          <a:bodyPr wrap="square">
            <a:spAutoFit/>
          </a:bodyPr>
          <a:lstStyle/>
          <a:p>
            <a:r>
              <a:rPr lang="ja-JP" altLang="en-US" sz="1200" dirty="0">
                <a:latin typeface="Meiryo UI" panose="020B0604030504040204" pitchFamily="50" charset="-128"/>
                <a:ea typeface="Meiryo UI" panose="020B0604030504040204" pitchFamily="50" charset="-128"/>
              </a:rPr>
              <a:t>モデル</a:t>
            </a:r>
            <a:r>
              <a:rPr lang="en-US" altLang="ja-JP" sz="1200" dirty="0">
                <a:latin typeface="Meiryo UI" panose="020B0604030504040204" pitchFamily="50" charset="-128"/>
                <a:ea typeface="Meiryo UI" panose="020B0604030504040204" pitchFamily="50" charset="-128"/>
              </a:rPr>
              <a:t>2</a:t>
            </a:r>
            <a:endParaRPr lang="ja-JP" altLang="en-US" sz="120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1665BDDE-43D6-8053-77A2-0AA7B5557ED9}"/>
              </a:ext>
            </a:extLst>
          </p:cNvPr>
          <p:cNvSpPr txBox="1"/>
          <p:nvPr/>
        </p:nvSpPr>
        <p:spPr>
          <a:xfrm>
            <a:off x="4591920" y="2168367"/>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残存歯数</a:t>
            </a:r>
          </a:p>
        </p:txBody>
      </p:sp>
      <p:sp>
        <p:nvSpPr>
          <p:cNvPr id="40" name="テキスト ボックス 39">
            <a:extLst>
              <a:ext uri="{FF2B5EF4-FFF2-40B4-BE49-F238E27FC236}">
                <a16:creationId xmlns:a16="http://schemas.microsoft.com/office/drawing/2014/main" id="{0C8ECC5C-2F8D-3819-91A0-D3721FB8F6CD}"/>
              </a:ext>
            </a:extLst>
          </p:cNvPr>
          <p:cNvSpPr txBox="1"/>
          <p:nvPr/>
        </p:nvSpPr>
        <p:spPr>
          <a:xfrm>
            <a:off x="4591920" y="3368568"/>
            <a:ext cx="972000" cy="276999"/>
          </a:xfrm>
          <a:prstGeom prst="rect">
            <a:avLst/>
          </a:prstGeom>
          <a:noFill/>
        </p:spPr>
        <p:txBody>
          <a:bodyPr wrap="square">
            <a:spAutoFit/>
          </a:bodyPr>
          <a:lstStyle/>
          <a:p>
            <a:r>
              <a:rPr lang="ja-JP" altLang="en-US" sz="1200" b="1" dirty="0">
                <a:latin typeface="Meiryo UI" panose="020B0604030504040204" pitchFamily="50" charset="-128"/>
                <a:ea typeface="Meiryo UI" panose="020B0604030504040204" pitchFamily="50" charset="-128"/>
              </a:rPr>
              <a:t>咀嚼機能</a:t>
            </a:r>
          </a:p>
        </p:txBody>
      </p:sp>
      <p:graphicFrame>
        <p:nvGraphicFramePr>
          <p:cNvPr id="41" name="グラフ 40">
            <a:extLst>
              <a:ext uri="{FF2B5EF4-FFF2-40B4-BE49-F238E27FC236}">
                <a16:creationId xmlns:a16="http://schemas.microsoft.com/office/drawing/2014/main" id="{B5FB2410-416D-DC3C-58C4-7A92AF91A7E0}"/>
              </a:ext>
            </a:extLst>
          </p:cNvPr>
          <p:cNvGraphicFramePr/>
          <p:nvPr>
            <p:extLst>
              <p:ext uri="{D42A27DB-BD31-4B8C-83A1-F6EECF244321}">
                <p14:modId xmlns:p14="http://schemas.microsoft.com/office/powerpoint/2010/main" val="1578480814"/>
              </p:ext>
            </p:extLst>
          </p:nvPr>
        </p:nvGraphicFramePr>
        <p:xfrm>
          <a:off x="5364000" y="2102400"/>
          <a:ext cx="2880000" cy="3225600"/>
        </p:xfrm>
        <a:graphic>
          <a:graphicData uri="http://schemas.openxmlformats.org/drawingml/2006/chart">
            <c:chart xmlns:c="http://schemas.openxmlformats.org/drawingml/2006/chart" xmlns:r="http://schemas.openxmlformats.org/officeDocument/2006/relationships" r:id="rId3"/>
          </a:graphicData>
        </a:graphic>
      </p:graphicFrame>
      <p:sp>
        <p:nvSpPr>
          <p:cNvPr id="42" name="テキスト ボックス 41">
            <a:extLst>
              <a:ext uri="{FF2B5EF4-FFF2-40B4-BE49-F238E27FC236}">
                <a16:creationId xmlns:a16="http://schemas.microsoft.com/office/drawing/2014/main" id="{761E2782-93F2-8DBC-02AE-3665365BA977}"/>
              </a:ext>
            </a:extLst>
          </p:cNvPr>
          <p:cNvSpPr txBox="1"/>
          <p:nvPr/>
        </p:nvSpPr>
        <p:spPr>
          <a:xfrm>
            <a:off x="7358400" y="2332800"/>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0.951</a:t>
            </a:r>
            <a:endParaRPr lang="en-US" altLang="ja-JP" sz="1200" b="1" dirty="0">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(0.910–0.994)</a:t>
            </a:r>
          </a:p>
        </p:txBody>
      </p:sp>
      <p:sp>
        <p:nvSpPr>
          <p:cNvPr id="43" name="テキスト ボックス 42">
            <a:extLst>
              <a:ext uri="{FF2B5EF4-FFF2-40B4-BE49-F238E27FC236}">
                <a16:creationId xmlns:a16="http://schemas.microsoft.com/office/drawing/2014/main" id="{C735C1A4-8612-74DD-BDBE-E0DF084593E9}"/>
              </a:ext>
            </a:extLst>
          </p:cNvPr>
          <p:cNvSpPr txBox="1"/>
          <p:nvPr/>
        </p:nvSpPr>
        <p:spPr>
          <a:xfrm>
            <a:off x="7358400" y="2930400"/>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0.949</a:t>
            </a:r>
            <a:endParaRPr lang="en-US" altLang="ja-JP" sz="1200" b="1" dirty="0">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(0.907–0.992)</a:t>
            </a:r>
          </a:p>
        </p:txBody>
      </p:sp>
      <p:sp>
        <p:nvSpPr>
          <p:cNvPr id="44" name="テキスト ボックス 43">
            <a:extLst>
              <a:ext uri="{FF2B5EF4-FFF2-40B4-BE49-F238E27FC236}">
                <a16:creationId xmlns:a16="http://schemas.microsoft.com/office/drawing/2014/main" id="{0F2DB662-41B8-0E18-56A8-7357C51FFC7A}"/>
              </a:ext>
            </a:extLst>
          </p:cNvPr>
          <p:cNvSpPr txBox="1"/>
          <p:nvPr/>
        </p:nvSpPr>
        <p:spPr>
          <a:xfrm>
            <a:off x="7358400" y="3528000"/>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0.942</a:t>
            </a:r>
            <a:endParaRPr lang="en-US" altLang="ja-JP" sz="1200" b="1" dirty="0">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(0.906–0.980)</a:t>
            </a:r>
          </a:p>
        </p:txBody>
      </p:sp>
      <p:sp>
        <p:nvSpPr>
          <p:cNvPr id="45" name="テキスト ボックス 44">
            <a:extLst>
              <a:ext uri="{FF2B5EF4-FFF2-40B4-BE49-F238E27FC236}">
                <a16:creationId xmlns:a16="http://schemas.microsoft.com/office/drawing/2014/main" id="{9641EDF7-B9D3-F63A-3D1B-93B2C136364C}"/>
              </a:ext>
            </a:extLst>
          </p:cNvPr>
          <p:cNvSpPr txBox="1"/>
          <p:nvPr/>
        </p:nvSpPr>
        <p:spPr>
          <a:xfrm>
            <a:off x="7358400" y="4125025"/>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0.941</a:t>
            </a:r>
            <a:endParaRPr lang="en-US" altLang="ja-JP" sz="1200" b="1" dirty="0">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(0.904–0.979)</a:t>
            </a:r>
          </a:p>
        </p:txBody>
      </p:sp>
      <p:sp>
        <p:nvSpPr>
          <p:cNvPr id="48" name="テキスト ボックス 47">
            <a:extLst>
              <a:ext uri="{FF2B5EF4-FFF2-40B4-BE49-F238E27FC236}">
                <a16:creationId xmlns:a16="http://schemas.microsoft.com/office/drawing/2014/main" id="{F89105E5-307F-52F8-5533-E396AE7AE9D3}"/>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cxnSp>
        <p:nvCxnSpPr>
          <p:cNvPr id="49" name="直線コネクタ 48">
            <a:extLst>
              <a:ext uri="{FF2B5EF4-FFF2-40B4-BE49-F238E27FC236}">
                <a16:creationId xmlns:a16="http://schemas.microsoft.com/office/drawing/2014/main" id="{A39F3186-AE55-AC67-5A45-BF8635634F84}"/>
              </a:ext>
            </a:extLst>
          </p:cNvPr>
          <p:cNvCxnSpPr>
            <a:cxnSpLocks/>
          </p:cNvCxnSpPr>
          <p:nvPr/>
        </p:nvCxnSpPr>
        <p:spPr>
          <a:xfrm>
            <a:off x="1309699" y="4937403"/>
            <a:ext cx="308064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74A1E0FC-A07A-AC7B-93EF-295A68A4EF4C}"/>
              </a:ext>
            </a:extLst>
          </p:cNvPr>
          <p:cNvCxnSpPr>
            <a:cxnSpLocks/>
          </p:cNvCxnSpPr>
          <p:nvPr/>
        </p:nvCxnSpPr>
        <p:spPr>
          <a:xfrm>
            <a:off x="5630490" y="4937403"/>
            <a:ext cx="308064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1988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正方形/長方形 49">
            <a:extLst>
              <a:ext uri="{FF2B5EF4-FFF2-40B4-BE49-F238E27FC236}">
                <a16:creationId xmlns:a16="http://schemas.microsoft.com/office/drawing/2014/main" id="{0E126B23-A3C0-BB9E-5904-5A90FF6CEB5C}"/>
              </a:ext>
            </a:extLst>
          </p:cNvPr>
          <p:cNvSpPr/>
          <p:nvPr/>
        </p:nvSpPr>
        <p:spPr>
          <a:xfrm>
            <a:off x="2019524" y="2197371"/>
            <a:ext cx="5524275" cy="3271883"/>
          </a:xfrm>
          <a:prstGeom prst="rect">
            <a:avLst/>
          </a:prstGeom>
          <a:solidFill>
            <a:srgbClr val="F8F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B147D4E-905B-B7FD-0D7F-DBA8F3B5D019}"/>
              </a:ext>
            </a:extLst>
          </p:cNvPr>
          <p:cNvSpPr txBox="1"/>
          <p:nvPr/>
        </p:nvSpPr>
        <p:spPr>
          <a:xfrm>
            <a:off x="239250" y="105397"/>
            <a:ext cx="5775940" cy="738664"/>
          </a:xfrm>
          <a:prstGeom prst="rect">
            <a:avLst/>
          </a:prstGeom>
          <a:noFill/>
        </p:spPr>
        <p:txBody>
          <a:bodyPr wrap="none" rtlCol="0" anchor="ctr">
            <a:spAutoFit/>
          </a:bodyPr>
          <a:lstStyle/>
          <a:p>
            <a:pPr defTabSz="457189">
              <a:defRPr/>
            </a:pPr>
            <a:r>
              <a:rPr lang="ja-JP" altLang="en-US" sz="2400" b="1" dirty="0">
                <a:solidFill>
                  <a:prstClr val="black"/>
                </a:solidFill>
                <a:latin typeface="Meiryo UI" panose="020B0604030504040204" pitchFamily="50" charset="-128"/>
                <a:ea typeface="Meiryo UI" panose="020B0604030504040204" pitchFamily="50" charset="-128"/>
              </a:rPr>
              <a:t>口腔内の健康状態と糖尿病の状態との関連</a:t>
            </a:r>
            <a:endParaRPr lang="en-US" altLang="ja-JP" sz="2400" b="1" dirty="0">
              <a:solidFill>
                <a:prstClr val="black"/>
              </a:solidFill>
              <a:latin typeface="Meiryo UI" panose="020B0604030504040204" pitchFamily="50" charset="-128"/>
              <a:ea typeface="Meiryo UI" panose="020B0604030504040204" pitchFamily="50" charset="-128"/>
            </a:endParaRPr>
          </a:p>
          <a:p>
            <a:pPr defTabSz="457189">
              <a:defRPr/>
            </a:pPr>
            <a:r>
              <a:rPr lang="ja-JP" altLang="en-US" b="1" dirty="0">
                <a:solidFill>
                  <a:prstClr val="black"/>
                </a:solidFill>
                <a:latin typeface="Meiryo UI" panose="020B0604030504040204" pitchFamily="50" charset="-128"/>
                <a:ea typeface="Meiryo UI" panose="020B0604030504040204" pitchFamily="50" charset="-128"/>
              </a:rPr>
              <a:t>（原著の表を図に改変）</a:t>
            </a:r>
            <a:endParaRPr lang="ja-JP" altLang="en-US" sz="2400" b="1" dirty="0">
              <a:solidFill>
                <a:prstClr val="black"/>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0C33875B-7B6A-B090-BF6D-9913064B3770}"/>
              </a:ext>
            </a:extLst>
          </p:cNvPr>
          <p:cNvSpPr txBox="1"/>
          <p:nvPr/>
        </p:nvSpPr>
        <p:spPr>
          <a:xfrm>
            <a:off x="498474" y="6159372"/>
            <a:ext cx="8265558"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多変量ロジスティック回帰分析（モデル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：性別、年齢、</a:t>
            </a:r>
            <a:r>
              <a:rPr kumimoji="1" lang="en-US" altLang="ja-JP" sz="1050" dirty="0">
                <a:latin typeface="Meiryo UI" panose="020B0604030504040204" pitchFamily="50" charset="-128"/>
                <a:ea typeface="Meiryo UI" panose="020B0604030504040204" pitchFamily="50" charset="-128"/>
              </a:rPr>
              <a:t>BMI</a:t>
            </a:r>
            <a:r>
              <a:rPr kumimoji="1" lang="ja-JP" altLang="en-US" sz="1050" dirty="0">
                <a:latin typeface="Meiryo UI" panose="020B0604030504040204" pitchFamily="50" charset="-128"/>
                <a:ea typeface="Meiryo UI" panose="020B0604030504040204" pitchFamily="50" charset="-128"/>
              </a:rPr>
              <a:t>、喫煙の有無、アルコール摂取頻度、身体活動の有無で調整、モデル</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：モデル</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＋サルコペニアの可能性で調整）</a:t>
            </a:r>
          </a:p>
        </p:txBody>
      </p:sp>
      <p:grpSp>
        <p:nvGrpSpPr>
          <p:cNvPr id="2" name="グループ化 1">
            <a:extLst>
              <a:ext uri="{FF2B5EF4-FFF2-40B4-BE49-F238E27FC236}">
                <a16:creationId xmlns:a16="http://schemas.microsoft.com/office/drawing/2014/main" id="{4669C92A-7BEE-AD64-AA95-89B208D2345F}"/>
              </a:ext>
            </a:extLst>
          </p:cNvPr>
          <p:cNvGrpSpPr/>
          <p:nvPr/>
        </p:nvGrpSpPr>
        <p:grpSpPr>
          <a:xfrm>
            <a:off x="1363278" y="1324855"/>
            <a:ext cx="6417444" cy="422058"/>
            <a:chOff x="868218" y="1338503"/>
            <a:chExt cx="6417444" cy="422058"/>
          </a:xfrm>
        </p:grpSpPr>
        <p:sp>
          <p:nvSpPr>
            <p:cNvPr id="9" name="正方形/長方形 8">
              <a:extLst>
                <a:ext uri="{FF2B5EF4-FFF2-40B4-BE49-F238E27FC236}">
                  <a16:creationId xmlns:a16="http://schemas.microsoft.com/office/drawing/2014/main" id="{5558A41B-64AF-D94A-7E77-6E60BBD3D185}"/>
                </a:ext>
              </a:extLst>
            </p:cNvPr>
            <p:cNvSpPr/>
            <p:nvPr/>
          </p:nvSpPr>
          <p:spPr>
            <a:xfrm>
              <a:off x="868218" y="1338503"/>
              <a:ext cx="6417444" cy="422058"/>
            </a:xfrm>
            <a:prstGeom prst="rect">
              <a:avLst/>
            </a:prstGeom>
            <a:solidFill>
              <a:srgbClr val="499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23AD0343-90EE-0FA3-9FDD-FE3EF1AC13B8}"/>
                </a:ext>
              </a:extLst>
            </p:cNvPr>
            <p:cNvSpPr txBox="1"/>
            <p:nvPr/>
          </p:nvSpPr>
          <p:spPr>
            <a:xfrm>
              <a:off x="1425404" y="1350456"/>
              <a:ext cx="5303071" cy="400110"/>
            </a:xfrm>
            <a:prstGeom prst="rect">
              <a:avLst/>
            </a:prstGeom>
            <a:noFill/>
          </p:spPr>
          <p:txBody>
            <a:bodyPr wrap="square">
              <a:spAutoFit/>
            </a:bodyPr>
            <a:lstStyle/>
            <a:p>
              <a:pPr algn="ctr"/>
              <a:r>
                <a:rPr lang="en-US" altLang="ja-JP" sz="2000" b="1" dirty="0">
                  <a:solidFill>
                    <a:schemeClr val="bg1"/>
                  </a:solidFill>
                  <a:latin typeface="Meiryo UI" panose="020B0604030504040204" pitchFamily="50" charset="-128"/>
                  <a:ea typeface="Meiryo UI" panose="020B0604030504040204" pitchFamily="50" charset="-128"/>
                </a:rPr>
                <a:t>HbA1c≧6.5%</a:t>
              </a:r>
              <a:r>
                <a:rPr lang="ja-JP" altLang="en-US" sz="2000" b="1" dirty="0">
                  <a:solidFill>
                    <a:schemeClr val="bg1"/>
                  </a:solidFill>
                  <a:latin typeface="Meiryo UI" panose="020B0604030504040204" pitchFamily="50" charset="-128"/>
                  <a:ea typeface="Meiryo UI" panose="020B0604030504040204" pitchFamily="50" charset="-128"/>
                </a:rPr>
                <a:t>または自己申告による糖尿病</a:t>
              </a:r>
              <a:endParaRPr lang="ja-JP" altLang="en-US" sz="2000" b="1" baseline="30000" dirty="0">
                <a:solidFill>
                  <a:schemeClr val="bg1"/>
                </a:solidFill>
                <a:latin typeface="Meiryo UI" panose="020B0604030504040204" pitchFamily="50" charset="-128"/>
                <a:ea typeface="Meiryo UI" panose="020B0604030504040204" pitchFamily="50" charset="-128"/>
              </a:endParaRPr>
            </a:p>
          </p:txBody>
        </p:sp>
      </p:grpSp>
      <p:graphicFrame>
        <p:nvGraphicFramePr>
          <p:cNvPr id="4" name="グラフ 3">
            <a:extLst>
              <a:ext uri="{FF2B5EF4-FFF2-40B4-BE49-F238E27FC236}">
                <a16:creationId xmlns:a16="http://schemas.microsoft.com/office/drawing/2014/main" id="{735E5F22-57BD-AE16-7B99-E1266EF1CC35}"/>
              </a:ext>
            </a:extLst>
          </p:cNvPr>
          <p:cNvGraphicFramePr/>
          <p:nvPr>
            <p:extLst>
              <p:ext uri="{D42A27DB-BD31-4B8C-83A1-F6EECF244321}">
                <p14:modId xmlns:p14="http://schemas.microsoft.com/office/powerpoint/2010/main" val="4279673131"/>
              </p:ext>
            </p:extLst>
          </p:nvPr>
        </p:nvGraphicFramePr>
        <p:xfrm>
          <a:off x="1759521" y="2059250"/>
          <a:ext cx="6096000" cy="3793925"/>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a:extLst>
              <a:ext uri="{FF2B5EF4-FFF2-40B4-BE49-F238E27FC236}">
                <a16:creationId xmlns:a16="http://schemas.microsoft.com/office/drawing/2014/main" id="{4EEDDA3E-DFEB-49C4-6A27-315029111DFF}"/>
              </a:ext>
            </a:extLst>
          </p:cNvPr>
          <p:cNvSpPr txBox="1"/>
          <p:nvPr/>
        </p:nvSpPr>
        <p:spPr>
          <a:xfrm>
            <a:off x="943966" y="4581513"/>
            <a:ext cx="1008000" cy="307777"/>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モデル</a:t>
            </a:r>
            <a:r>
              <a:rPr lang="en-US" altLang="ja-JP" sz="1400" dirty="0">
                <a:latin typeface="Meiryo UI" panose="020B0604030504040204" pitchFamily="50" charset="-128"/>
                <a:ea typeface="Meiryo UI" panose="020B0604030504040204" pitchFamily="50" charset="-128"/>
              </a:rPr>
              <a:t>2</a:t>
            </a:r>
            <a:endParaRPr lang="ja-JP" altLang="en-US" sz="14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E8F23B6D-8DCC-1043-D42E-2D306A49E533}"/>
              </a:ext>
            </a:extLst>
          </p:cNvPr>
          <p:cNvSpPr txBox="1"/>
          <p:nvPr/>
        </p:nvSpPr>
        <p:spPr>
          <a:xfrm>
            <a:off x="937742" y="3859025"/>
            <a:ext cx="1008000" cy="307777"/>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モデル</a:t>
            </a:r>
            <a:r>
              <a:rPr lang="en-US" altLang="ja-JP" sz="1400" dirty="0">
                <a:latin typeface="Meiryo UI" panose="020B0604030504040204" pitchFamily="50" charset="-128"/>
                <a:ea typeface="Meiryo UI" panose="020B0604030504040204" pitchFamily="50" charset="-128"/>
              </a:rPr>
              <a:t>1</a:t>
            </a:r>
            <a:endParaRPr lang="ja-JP" altLang="en-US" sz="1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5DE79559-EDB2-B310-3942-2FEFE3263F63}"/>
              </a:ext>
            </a:extLst>
          </p:cNvPr>
          <p:cNvSpPr txBox="1"/>
          <p:nvPr/>
        </p:nvSpPr>
        <p:spPr>
          <a:xfrm>
            <a:off x="940849" y="2413602"/>
            <a:ext cx="1008000" cy="307777"/>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モデル</a:t>
            </a:r>
            <a:r>
              <a:rPr lang="en-US" altLang="ja-JP" sz="1400" dirty="0">
                <a:latin typeface="Meiryo UI" panose="020B0604030504040204" pitchFamily="50" charset="-128"/>
                <a:ea typeface="Meiryo UI" panose="020B0604030504040204" pitchFamily="50" charset="-128"/>
              </a:rPr>
              <a:t>1</a:t>
            </a:r>
            <a:endParaRPr lang="ja-JP" altLang="en-US" sz="1400" dirty="0">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EE1A99E4-6273-3537-46E7-C5B576C86C4C}"/>
              </a:ext>
            </a:extLst>
          </p:cNvPr>
          <p:cNvSpPr txBox="1"/>
          <p:nvPr/>
        </p:nvSpPr>
        <p:spPr>
          <a:xfrm>
            <a:off x="943957" y="3136537"/>
            <a:ext cx="1008000" cy="307777"/>
          </a:xfrm>
          <a:prstGeom prst="rect">
            <a:avLst/>
          </a:prstGeom>
          <a:noFill/>
        </p:spPr>
        <p:txBody>
          <a:bodyPr wrap="square">
            <a:spAutoFit/>
          </a:bodyPr>
          <a:lstStyle/>
          <a:p>
            <a:r>
              <a:rPr lang="ja-JP" altLang="en-US" sz="1400" dirty="0">
                <a:latin typeface="Meiryo UI" panose="020B0604030504040204" pitchFamily="50" charset="-128"/>
                <a:ea typeface="Meiryo UI" panose="020B0604030504040204" pitchFamily="50" charset="-128"/>
              </a:rPr>
              <a:t>モデル</a:t>
            </a:r>
            <a:r>
              <a:rPr lang="en-US" altLang="ja-JP" sz="1400" dirty="0">
                <a:latin typeface="Meiryo UI" panose="020B0604030504040204" pitchFamily="50" charset="-128"/>
                <a:ea typeface="Meiryo UI" panose="020B0604030504040204" pitchFamily="50" charset="-128"/>
              </a:rPr>
              <a:t>2</a:t>
            </a:r>
            <a:endParaRPr lang="ja-JP" altLang="en-US" sz="14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37F6F8A2-DE74-FC3B-3F89-230CF19A26C3}"/>
              </a:ext>
            </a:extLst>
          </p:cNvPr>
          <p:cNvSpPr txBox="1"/>
          <p:nvPr/>
        </p:nvSpPr>
        <p:spPr>
          <a:xfrm>
            <a:off x="5956060" y="2321270"/>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0.978</a:t>
            </a:r>
            <a:endParaRPr lang="en-US" altLang="ja-JP" sz="1200" b="1" dirty="0">
              <a:latin typeface="Meiryo UI" panose="020B0604030504040204" pitchFamily="50" charset="-128"/>
              <a:ea typeface="Meiryo UI" panose="020B0604030504040204" pitchFamily="50" charset="-128"/>
            </a:endParaRPr>
          </a:p>
          <a:p>
            <a:pPr algn="ctr"/>
            <a:r>
              <a:rPr lang="en-US" altLang="ja-JP" sz="1200" b="1" dirty="0">
                <a:latin typeface="Meiryo UI" panose="020B0604030504040204" pitchFamily="50" charset="-128"/>
                <a:ea typeface="Meiryo UI" panose="020B0604030504040204" pitchFamily="50" charset="-128"/>
              </a:rPr>
              <a:t>(0.957-0.999)</a:t>
            </a:r>
          </a:p>
        </p:txBody>
      </p:sp>
      <p:sp>
        <p:nvSpPr>
          <p:cNvPr id="13" name="テキスト ボックス 12">
            <a:extLst>
              <a:ext uri="{FF2B5EF4-FFF2-40B4-BE49-F238E27FC236}">
                <a16:creationId xmlns:a16="http://schemas.microsoft.com/office/drawing/2014/main" id="{1C7362A6-7AA6-F1E2-14E4-258E4457D041}"/>
              </a:ext>
            </a:extLst>
          </p:cNvPr>
          <p:cNvSpPr txBox="1"/>
          <p:nvPr/>
        </p:nvSpPr>
        <p:spPr>
          <a:xfrm>
            <a:off x="5956060" y="3770245"/>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0.976</a:t>
            </a:r>
            <a:endParaRPr lang="en-US" altLang="ja-JP" sz="1200" b="1" dirty="0">
              <a:latin typeface="Meiryo UI" panose="020B0604030504040204" pitchFamily="50" charset="-128"/>
              <a:ea typeface="Meiryo UI" panose="020B0604030504040204" pitchFamily="50" charset="-128"/>
            </a:endParaRPr>
          </a:p>
          <a:p>
            <a:pPr algn="ctr"/>
            <a:r>
              <a:rPr lang="en-US" altLang="ja-JP" sz="1200" b="1" dirty="0">
                <a:latin typeface="Meiryo UI" panose="020B0604030504040204" pitchFamily="50" charset="-128"/>
                <a:ea typeface="Meiryo UI" panose="020B0604030504040204" pitchFamily="50" charset="-128"/>
              </a:rPr>
              <a:t>(0.960-0.992)</a:t>
            </a:r>
          </a:p>
        </p:txBody>
      </p:sp>
      <p:sp>
        <p:nvSpPr>
          <p:cNvPr id="14" name="テキスト ボックス 13">
            <a:extLst>
              <a:ext uri="{FF2B5EF4-FFF2-40B4-BE49-F238E27FC236}">
                <a16:creationId xmlns:a16="http://schemas.microsoft.com/office/drawing/2014/main" id="{015EB998-A42F-E817-7DD3-43EA50843FA3}"/>
              </a:ext>
            </a:extLst>
          </p:cNvPr>
          <p:cNvSpPr txBox="1"/>
          <p:nvPr/>
        </p:nvSpPr>
        <p:spPr>
          <a:xfrm>
            <a:off x="5768806" y="5836988"/>
            <a:ext cx="1761406" cy="307777"/>
          </a:xfrm>
          <a:prstGeom prst="rect">
            <a:avLst/>
          </a:prstGeom>
          <a:noFill/>
        </p:spPr>
        <p:txBody>
          <a:bodyPr wrap="square">
            <a:spAutoFit/>
          </a:bodyPr>
          <a:lstStyle/>
          <a:p>
            <a:pPr algn="ctr"/>
            <a:r>
              <a:rPr lang="ja-JP" altLang="en-US" sz="1400" b="1" dirty="0">
                <a:latin typeface="Meiryo UI" panose="020B0604030504040204" pitchFamily="50" charset="-128"/>
                <a:ea typeface="Meiryo UI" panose="020B0604030504040204" pitchFamily="50" charset="-128"/>
              </a:rPr>
              <a:t>オッズ比</a:t>
            </a:r>
            <a:r>
              <a:rPr lang="en-US" altLang="ja-JP" sz="1400" b="1" dirty="0">
                <a:latin typeface="Meiryo UI" panose="020B0604030504040204" pitchFamily="50" charset="-128"/>
                <a:ea typeface="Meiryo UI" panose="020B0604030504040204" pitchFamily="50" charset="-128"/>
              </a:rPr>
              <a:t>(95%CI)</a:t>
            </a:r>
            <a:endParaRPr lang="ja-JP" altLang="en-US" sz="1400" b="1"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5E839ADB-F4C1-2B02-8EC4-1759AE81D6AF}"/>
              </a:ext>
            </a:extLst>
          </p:cNvPr>
          <p:cNvSpPr txBox="1"/>
          <p:nvPr/>
        </p:nvSpPr>
        <p:spPr>
          <a:xfrm>
            <a:off x="5956060" y="3044205"/>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0.978</a:t>
            </a:r>
            <a:endParaRPr lang="en-US" altLang="ja-JP" sz="1200" b="1" dirty="0">
              <a:latin typeface="Meiryo UI" panose="020B0604030504040204" pitchFamily="50" charset="-128"/>
              <a:ea typeface="Meiryo UI" panose="020B0604030504040204" pitchFamily="50" charset="-128"/>
            </a:endParaRPr>
          </a:p>
          <a:p>
            <a:pPr algn="ctr"/>
            <a:r>
              <a:rPr lang="en-US" altLang="ja-JP" sz="1200" b="1" dirty="0">
                <a:latin typeface="Meiryo UI" panose="020B0604030504040204" pitchFamily="50" charset="-128"/>
                <a:ea typeface="Meiryo UI" panose="020B0604030504040204" pitchFamily="50" charset="-128"/>
              </a:rPr>
              <a:t>(0.957-0.999)</a:t>
            </a:r>
          </a:p>
        </p:txBody>
      </p:sp>
      <p:sp>
        <p:nvSpPr>
          <p:cNvPr id="16" name="テキスト ボックス 15">
            <a:extLst>
              <a:ext uri="{FF2B5EF4-FFF2-40B4-BE49-F238E27FC236}">
                <a16:creationId xmlns:a16="http://schemas.microsoft.com/office/drawing/2014/main" id="{DB473EDC-9015-C4B6-713D-26FD284E6DC6}"/>
              </a:ext>
            </a:extLst>
          </p:cNvPr>
          <p:cNvSpPr txBox="1"/>
          <p:nvPr/>
        </p:nvSpPr>
        <p:spPr>
          <a:xfrm>
            <a:off x="5956060" y="4488129"/>
            <a:ext cx="1386898" cy="492443"/>
          </a:xfrm>
          <a:prstGeom prst="rect">
            <a:avLst/>
          </a:prstGeom>
          <a:noFill/>
        </p:spPr>
        <p:txBody>
          <a:bodyPr wrap="square">
            <a:spAutoFit/>
          </a:bodyPr>
          <a:lstStyle/>
          <a:p>
            <a:pPr algn="ctr"/>
            <a:r>
              <a:rPr lang="en-US" altLang="ja-JP" sz="1400" b="1" dirty="0">
                <a:latin typeface="Meiryo UI" panose="020B0604030504040204" pitchFamily="50" charset="-128"/>
                <a:ea typeface="Meiryo UI" panose="020B0604030504040204" pitchFamily="50" charset="-128"/>
              </a:rPr>
              <a:t>0.976</a:t>
            </a:r>
            <a:endParaRPr lang="en-US" altLang="ja-JP" sz="1200" b="1" dirty="0">
              <a:latin typeface="Meiryo UI" panose="020B0604030504040204" pitchFamily="50" charset="-128"/>
              <a:ea typeface="Meiryo UI" panose="020B0604030504040204" pitchFamily="50" charset="-128"/>
            </a:endParaRPr>
          </a:p>
          <a:p>
            <a:pPr algn="ctr"/>
            <a:r>
              <a:rPr lang="en-US" altLang="ja-JP" sz="1200" b="1" dirty="0">
                <a:latin typeface="Meiryo UI" panose="020B0604030504040204" pitchFamily="50" charset="-128"/>
                <a:ea typeface="Meiryo UI" panose="020B0604030504040204" pitchFamily="50" charset="-128"/>
              </a:rPr>
              <a:t>(0.960-0.992)</a:t>
            </a:r>
          </a:p>
        </p:txBody>
      </p:sp>
      <p:sp>
        <p:nvSpPr>
          <p:cNvPr id="17" name="テキスト ボックス 16">
            <a:extLst>
              <a:ext uri="{FF2B5EF4-FFF2-40B4-BE49-F238E27FC236}">
                <a16:creationId xmlns:a16="http://schemas.microsoft.com/office/drawing/2014/main" id="{FC540373-DC97-4627-A3AC-DEA119A66288}"/>
              </a:ext>
            </a:extLst>
          </p:cNvPr>
          <p:cNvSpPr txBox="1"/>
          <p:nvPr/>
        </p:nvSpPr>
        <p:spPr>
          <a:xfrm>
            <a:off x="682712" y="2214724"/>
            <a:ext cx="1008000" cy="30777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残存歯数</a:t>
            </a:r>
          </a:p>
        </p:txBody>
      </p:sp>
      <p:sp>
        <p:nvSpPr>
          <p:cNvPr id="18" name="テキスト ボックス 17">
            <a:extLst>
              <a:ext uri="{FF2B5EF4-FFF2-40B4-BE49-F238E27FC236}">
                <a16:creationId xmlns:a16="http://schemas.microsoft.com/office/drawing/2014/main" id="{3A879730-7538-5ADE-1FB4-A4D2F8F6488A}"/>
              </a:ext>
            </a:extLst>
          </p:cNvPr>
          <p:cNvSpPr txBox="1"/>
          <p:nvPr/>
        </p:nvSpPr>
        <p:spPr>
          <a:xfrm>
            <a:off x="682712" y="3638695"/>
            <a:ext cx="1008000" cy="307777"/>
          </a:xfrm>
          <a:prstGeom prst="rect">
            <a:avLst/>
          </a:prstGeom>
          <a:noFill/>
        </p:spPr>
        <p:txBody>
          <a:bodyPr wrap="square">
            <a:spAutoFit/>
          </a:bodyPr>
          <a:lstStyle/>
          <a:p>
            <a:r>
              <a:rPr lang="ja-JP" altLang="en-US" sz="1400" b="1" dirty="0">
                <a:latin typeface="Meiryo UI" panose="020B0604030504040204" pitchFamily="50" charset="-128"/>
                <a:ea typeface="Meiryo UI" panose="020B0604030504040204" pitchFamily="50" charset="-128"/>
              </a:rPr>
              <a:t>咀嚼機能</a:t>
            </a:r>
          </a:p>
        </p:txBody>
      </p:sp>
      <p:sp>
        <p:nvSpPr>
          <p:cNvPr id="51" name="テキスト ボックス 50">
            <a:extLst>
              <a:ext uri="{FF2B5EF4-FFF2-40B4-BE49-F238E27FC236}">
                <a16:creationId xmlns:a16="http://schemas.microsoft.com/office/drawing/2014/main" id="{F45A1129-6676-85ED-DE2C-B9109375475F}"/>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805084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360682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結果</a:t>
            </a:r>
          </a:p>
        </p:txBody>
      </p:sp>
      <p:sp>
        <p:nvSpPr>
          <p:cNvPr id="6" name="テキスト ボックス 5">
            <a:extLst>
              <a:ext uri="{FF2B5EF4-FFF2-40B4-BE49-F238E27FC236}">
                <a16:creationId xmlns:a16="http://schemas.microsoft.com/office/drawing/2014/main" id="{33577174-6B0D-7A42-5C41-6586F9689E8C}"/>
              </a:ext>
            </a:extLst>
          </p:cNvPr>
          <p:cNvSpPr txBox="1"/>
          <p:nvPr/>
        </p:nvSpPr>
        <p:spPr>
          <a:xfrm>
            <a:off x="628788" y="1720584"/>
            <a:ext cx="7886424" cy="4189224"/>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参加者</a:t>
            </a:r>
            <a:r>
              <a:rPr lang="en-US" altLang="ja-JP" b="0" i="0" u="none" strike="noStrike" baseline="0" dirty="0">
                <a:latin typeface="Meiryo UI" panose="020B0604030504040204" pitchFamily="50" charset="-128"/>
                <a:ea typeface="Meiryo UI" panose="020B0604030504040204" pitchFamily="50" charset="-128"/>
              </a:rPr>
              <a:t>635</a:t>
            </a:r>
            <a:r>
              <a:rPr lang="ja-JP" altLang="en-US" b="0" i="0" u="none" strike="noStrike" baseline="0" dirty="0">
                <a:latin typeface="Meiryo UI" panose="020B0604030504040204" pitchFamily="50" charset="-128"/>
                <a:ea typeface="Meiryo UI" panose="020B0604030504040204" pitchFamily="50" charset="-128"/>
              </a:rPr>
              <a:t>人のうち、握力、</a:t>
            </a:r>
            <a:r>
              <a:rPr lang="en-US" altLang="ja-JP" b="0" i="0" u="none" strike="noStrike" baseline="0" dirty="0">
                <a:latin typeface="Meiryo UI" panose="020B0604030504040204" pitchFamily="50" charset="-128"/>
                <a:ea typeface="Meiryo UI" panose="020B0604030504040204" pitchFamily="50" charset="-128"/>
              </a:rPr>
              <a:t>SMI</a:t>
            </a:r>
            <a:r>
              <a:rPr lang="ja-JP" altLang="en-US" b="0" i="0" u="none" strike="noStrike" baseline="0" dirty="0">
                <a:latin typeface="Meiryo UI" panose="020B0604030504040204" pitchFamily="50" charset="-128"/>
                <a:ea typeface="Meiryo UI" panose="020B0604030504040204" pitchFamily="50" charset="-128"/>
              </a:rPr>
              <a:t>、ふくらはぎ周囲径が低値であった参加者はそれぞれ</a:t>
            </a:r>
            <a:r>
              <a:rPr lang="en-US" altLang="ja-JP" b="0" i="0" u="none" strike="noStrike" baseline="0" dirty="0">
                <a:latin typeface="Meiryo UI" panose="020B0604030504040204" pitchFamily="50" charset="-128"/>
                <a:ea typeface="Meiryo UI" panose="020B0604030504040204" pitchFamily="50" charset="-128"/>
              </a:rPr>
              <a:t>42</a:t>
            </a:r>
            <a:r>
              <a:rPr lang="ja-JP" altLang="en-US" b="0" i="0" u="none" strike="noStrike" baseline="0" dirty="0">
                <a:latin typeface="Meiryo UI" panose="020B0604030504040204" pitchFamily="50" charset="-128"/>
                <a:ea typeface="Meiryo UI" panose="020B0604030504040204" pitchFamily="50" charset="-128"/>
              </a:rPr>
              <a:t>人</a:t>
            </a:r>
            <a:r>
              <a:rPr lang="en-US" altLang="ja-JP" b="0" i="0" u="none" strike="noStrike" baseline="0" dirty="0">
                <a:latin typeface="Meiryo UI" panose="020B0604030504040204" pitchFamily="50" charset="-128"/>
                <a:ea typeface="Meiryo UI" panose="020B0604030504040204" pitchFamily="50" charset="-128"/>
              </a:rPr>
              <a:t>(6.6</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101</a:t>
            </a:r>
            <a:r>
              <a:rPr lang="ja-JP" altLang="en-US" b="0" i="0" u="none" strike="noStrike" baseline="0" dirty="0">
                <a:latin typeface="Meiryo UI" panose="020B0604030504040204" pitchFamily="50" charset="-128"/>
                <a:ea typeface="Meiryo UI" panose="020B0604030504040204" pitchFamily="50" charset="-128"/>
              </a:rPr>
              <a:t>人</a:t>
            </a:r>
            <a:r>
              <a:rPr lang="en-US" altLang="ja-JP" b="0" i="0" u="none" strike="noStrike" baseline="0" dirty="0">
                <a:latin typeface="Meiryo UI" panose="020B0604030504040204" pitchFamily="50" charset="-128"/>
                <a:ea typeface="Meiryo UI" panose="020B0604030504040204" pitchFamily="50" charset="-128"/>
              </a:rPr>
              <a:t>(15.9</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269</a:t>
            </a:r>
            <a:r>
              <a:rPr lang="ja-JP" altLang="en-US" b="0" i="0" u="none" strike="noStrike" baseline="0" dirty="0">
                <a:latin typeface="Meiryo UI" panose="020B0604030504040204" pitchFamily="50" charset="-128"/>
                <a:ea typeface="Meiryo UI" panose="020B0604030504040204" pitchFamily="50" charset="-128"/>
              </a:rPr>
              <a:t>人</a:t>
            </a:r>
            <a:r>
              <a:rPr lang="en-US" altLang="ja-JP" b="0" i="0" u="none" strike="noStrike" baseline="0" dirty="0">
                <a:latin typeface="Meiryo UI" panose="020B0604030504040204" pitchFamily="50" charset="-128"/>
                <a:ea typeface="Meiryo UI" panose="020B0604030504040204" pitchFamily="50" charset="-128"/>
              </a:rPr>
              <a:t>(42.4</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であり、</a:t>
            </a:r>
            <a:r>
              <a:rPr lang="en-US" altLang="ja-JP" b="0" i="0" u="none" strike="noStrike" baseline="0" dirty="0">
                <a:latin typeface="Meiryo UI" panose="020B0604030504040204" pitchFamily="50" charset="-128"/>
                <a:ea typeface="Meiryo UI" panose="020B0604030504040204" pitchFamily="50" charset="-128"/>
              </a:rPr>
              <a:t>20</a:t>
            </a:r>
            <a:r>
              <a:rPr lang="ja-JP" altLang="en-US" b="0" i="0" u="none" strike="noStrike" baseline="0" dirty="0">
                <a:latin typeface="Meiryo UI" panose="020B0604030504040204" pitchFamily="50" charset="-128"/>
                <a:ea typeface="Meiryo UI" panose="020B0604030504040204" pitchFamily="50" charset="-128"/>
              </a:rPr>
              <a:t>人</a:t>
            </a:r>
            <a:r>
              <a:rPr lang="en-US" altLang="ja-JP" b="0" i="0" u="none" strike="noStrike" baseline="0" dirty="0">
                <a:latin typeface="Meiryo UI" panose="020B0604030504040204" pitchFamily="50" charset="-128"/>
                <a:ea typeface="Meiryo UI" panose="020B0604030504040204" pitchFamily="50" charset="-128"/>
              </a:rPr>
              <a:t>(3.2</a:t>
            </a:r>
            <a:r>
              <a:rPr lang="ja-JP" altLang="en-US" b="0" i="0" u="none" strike="noStrike" baseline="0" dirty="0">
                <a:latin typeface="Meiryo UI" panose="020B0604030504040204" pitchFamily="50" charset="-128"/>
                <a:ea typeface="Meiryo UI" panose="020B0604030504040204" pitchFamily="50" charset="-128"/>
              </a:rPr>
              <a:t>％</a:t>
            </a:r>
            <a:r>
              <a:rPr lang="en-US" altLang="ja-JP" b="0" i="0" u="none" strike="noStrike" baseline="0" dirty="0">
                <a:latin typeface="Meiryo UI" panose="020B0604030504040204" pitchFamily="50" charset="-128"/>
                <a:ea typeface="Meiryo UI" panose="020B0604030504040204" pitchFamily="50" charset="-128"/>
              </a:rPr>
              <a:t>)</a:t>
            </a:r>
            <a:r>
              <a:rPr lang="ja-JP" altLang="en-US" b="0" i="0" u="none" strike="noStrike" baseline="0" dirty="0">
                <a:latin typeface="Meiryo UI" panose="020B0604030504040204" pitchFamily="50" charset="-128"/>
                <a:ea typeface="Meiryo UI" panose="020B0604030504040204" pitchFamily="50" charset="-128"/>
              </a:rPr>
              <a:t>はサルコペニアの可能性ありと判定された。</a:t>
            </a:r>
            <a:endParaRPr lang="en-US" altLang="ja-JP" b="0" i="0" u="none" strike="noStrike" baseline="0"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糖尿病の有病率は</a:t>
            </a:r>
            <a:r>
              <a:rPr lang="en-US" altLang="ja-JP" b="0" i="0" u="none" strike="noStrike" baseline="0" dirty="0">
                <a:latin typeface="Meiryo UI" panose="020B0604030504040204" pitchFamily="50" charset="-128"/>
                <a:ea typeface="Meiryo UI" panose="020B0604030504040204" pitchFamily="50" charset="-128"/>
              </a:rPr>
              <a:t>17.6</a:t>
            </a:r>
            <a:r>
              <a:rPr lang="ja-JP" altLang="en-US" b="0" i="0" u="none" strike="noStrike" baseline="0" dirty="0">
                <a:latin typeface="Meiryo UI" panose="020B0604030504040204" pitchFamily="50" charset="-128"/>
                <a:ea typeface="Meiryo UI" panose="020B0604030504040204" pitchFamily="50" charset="-128"/>
              </a:rPr>
              <a:t>％であった。</a:t>
            </a: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口腔の健康状態とサルコペニア関連指標との関連について検討した結果、残存歯数と咀嚼機能は握力の低値およびサルコペニアの可能性と有意な関連が認められたが、</a:t>
            </a:r>
            <a:r>
              <a:rPr lang="en-US" altLang="ja-JP" b="0" i="0" u="none" strike="noStrike" baseline="0" dirty="0">
                <a:latin typeface="Meiryo UI" panose="020B0604030504040204" pitchFamily="50" charset="-128"/>
                <a:ea typeface="Meiryo UI" panose="020B0604030504040204" pitchFamily="50" charset="-128"/>
              </a:rPr>
              <a:t>SMI</a:t>
            </a:r>
            <a:r>
              <a:rPr lang="ja-JP" altLang="en-US" b="0" i="0" u="none" strike="noStrike" baseline="0" dirty="0">
                <a:latin typeface="Meiryo UI" panose="020B0604030504040204" pitchFamily="50" charset="-128"/>
                <a:ea typeface="Meiryo UI" panose="020B0604030504040204" pitchFamily="50" charset="-128"/>
              </a:rPr>
              <a:t>およびふくらはぎ周囲径との間に有意な関連は認められなかった。</a:t>
            </a:r>
          </a:p>
          <a:p>
            <a:pPr marL="285750" indent="-285750">
              <a:lnSpc>
                <a:spcPct val="150000"/>
              </a:lnSpc>
              <a:buClr>
                <a:srgbClr val="D82B83"/>
              </a:buClr>
              <a:buFont typeface="Wingdings" panose="05000000000000000000" pitchFamily="2" charset="2"/>
              <a:buChar char="l"/>
              <a:defRPr/>
            </a:pPr>
            <a:r>
              <a:rPr lang="ja-JP" altLang="en-US" b="0" i="0" u="none" strike="noStrike" baseline="0" dirty="0">
                <a:latin typeface="Meiryo UI" panose="020B0604030504040204" pitchFamily="50" charset="-128"/>
                <a:ea typeface="Meiryo UI" panose="020B0604030504040204" pitchFamily="50" charset="-128"/>
              </a:rPr>
              <a:t>口腔の健康状態と糖尿病の状態との関連について検討した結果、残存歯数と咀嚼機能はいずれも</a:t>
            </a:r>
            <a:r>
              <a:rPr lang="en-US" altLang="ja-JP" b="0" i="0" u="none" strike="noStrike" baseline="0" dirty="0">
                <a:latin typeface="Meiryo UI" panose="020B0604030504040204" pitchFamily="50" charset="-128"/>
                <a:ea typeface="Meiryo UI" panose="020B0604030504040204" pitchFamily="50" charset="-128"/>
              </a:rPr>
              <a:t>HbA1c≧6.5</a:t>
            </a:r>
            <a:r>
              <a:rPr lang="ja-JP" altLang="en-US" b="0" i="0" u="none" strike="noStrike" baseline="0" dirty="0">
                <a:latin typeface="Meiryo UI" panose="020B0604030504040204" pitchFamily="50" charset="-128"/>
                <a:ea typeface="Meiryo UI" panose="020B0604030504040204" pitchFamily="50" charset="-128"/>
              </a:rPr>
              <a:t>％または自己申告による糖尿病と有意な関連が認められた。</a:t>
            </a:r>
            <a:endParaRPr lang="ja-JP" altLang="en-US"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911BA38F-91B5-11EB-8B75-DE991B01D32C}"/>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2298106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C564E7E-4312-D60A-A0D6-F9E3BC753B77}"/>
              </a:ext>
            </a:extLst>
          </p:cNvPr>
          <p:cNvSpPr txBox="1"/>
          <p:nvPr/>
        </p:nvSpPr>
        <p:spPr>
          <a:xfrm>
            <a:off x="226267" y="207215"/>
            <a:ext cx="4345733" cy="523220"/>
          </a:xfrm>
          <a:prstGeom prst="rect">
            <a:avLst/>
          </a:prstGeom>
          <a:noFill/>
        </p:spPr>
        <p:txBody>
          <a:bodyPr wrap="square">
            <a:spAutoFit/>
          </a:bodyPr>
          <a:lstStyle/>
          <a:p>
            <a:r>
              <a:rPr lang="ja-JP" altLang="en-US" sz="2800" b="1" dirty="0">
                <a:latin typeface="Meiryo UI" panose="020B0604030504040204" pitchFamily="50" charset="-128"/>
                <a:ea typeface="Meiryo UI" panose="020B0604030504040204" pitchFamily="50" charset="-128"/>
              </a:rPr>
              <a:t>監修コメント、研究の限界</a:t>
            </a:r>
          </a:p>
        </p:txBody>
      </p:sp>
      <p:sp>
        <p:nvSpPr>
          <p:cNvPr id="7" name="テキスト ボックス 6">
            <a:extLst>
              <a:ext uri="{FF2B5EF4-FFF2-40B4-BE49-F238E27FC236}">
                <a16:creationId xmlns:a16="http://schemas.microsoft.com/office/drawing/2014/main" id="{7A466ED5-688B-A45B-DC3A-9ACC830C1F1D}"/>
              </a:ext>
            </a:extLst>
          </p:cNvPr>
          <p:cNvSpPr txBox="1"/>
          <p:nvPr/>
        </p:nvSpPr>
        <p:spPr>
          <a:xfrm>
            <a:off x="628788" y="1317268"/>
            <a:ext cx="7886424" cy="211173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本横断研究の結果、残存歯数の減少や咀嚼機能の低下といった口腔の健康状態の悪化は、サルコペニアや糖尿病と関連する可能性が示された。</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defRPr/>
            </a:pPr>
            <a:r>
              <a:rPr lang="ja-JP" altLang="en-US" dirty="0">
                <a:latin typeface="Meiryo UI" panose="020B0604030504040204" pitchFamily="50" charset="-128"/>
                <a:ea typeface="Meiryo UI" panose="020B0604030504040204" pitchFamily="50" charset="-128"/>
              </a:rPr>
              <a:t>今回の知見は、サルコペニアや糖尿病に関連する全身の健康状態悪化の予防における口腔の健康状態の維持・向上の重要性を示唆するものであるが、本研究は横断研究であったことから、今後は縦断的研究による検証が望まれる。</a:t>
            </a:r>
          </a:p>
        </p:txBody>
      </p:sp>
      <p:sp>
        <p:nvSpPr>
          <p:cNvPr id="2" name="テキスト ボックス 1">
            <a:extLst>
              <a:ext uri="{FF2B5EF4-FFF2-40B4-BE49-F238E27FC236}">
                <a16:creationId xmlns:a16="http://schemas.microsoft.com/office/drawing/2014/main" id="{6D0AC4E7-768C-5FAC-CC91-52813A8719E6}"/>
              </a:ext>
            </a:extLst>
          </p:cNvPr>
          <p:cNvSpPr txBox="1"/>
          <p:nvPr/>
        </p:nvSpPr>
        <p:spPr>
          <a:xfrm>
            <a:off x="666206" y="4349701"/>
            <a:ext cx="7811588" cy="2111732"/>
          </a:xfrm>
          <a:prstGeom prst="rect">
            <a:avLst/>
          </a:prstGeom>
          <a:noFill/>
        </p:spPr>
        <p:txBody>
          <a:bodyPr wrap="square">
            <a:spAutoFit/>
          </a:bodyPr>
          <a:lstStyle/>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横断的な研究デザインを使用したため、口腔の健康状態とサルコペニア、糖尿病との因果関係を推論することはできない</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サンプルサイズが小さかったため統計的検出力が低い可能性がある</a:t>
            </a:r>
            <a:endParaRPr lang="en-US" altLang="ja-JP" dirty="0">
              <a:latin typeface="Meiryo UI" panose="020B0604030504040204" pitchFamily="50" charset="-128"/>
              <a:ea typeface="Meiryo UI" panose="020B0604030504040204" pitchFamily="50" charset="-128"/>
            </a:endParaRPr>
          </a:p>
          <a:p>
            <a:pPr marL="285750" indent="-285750">
              <a:lnSpc>
                <a:spcPct val="150000"/>
              </a:lnSpc>
              <a:buClr>
                <a:srgbClr val="D82B83"/>
              </a:buClr>
              <a:buFont typeface="Wingdings" panose="05000000000000000000" pitchFamily="2" charset="2"/>
              <a:buChar char="l"/>
            </a:pPr>
            <a:r>
              <a:rPr lang="ja-JP" altLang="en-US" dirty="0">
                <a:latin typeface="Meiryo UI" panose="020B0604030504040204" pitchFamily="50" charset="-128"/>
                <a:ea typeface="Meiryo UI" panose="020B0604030504040204" pitchFamily="50" charset="-128"/>
              </a:rPr>
              <a:t>歯周病、義歯の使用、歯磨き等の未測定の因子による影響を調整することができなかった</a:t>
            </a:r>
          </a:p>
        </p:txBody>
      </p:sp>
      <p:grpSp>
        <p:nvGrpSpPr>
          <p:cNvPr id="3" name="グループ化 2">
            <a:extLst>
              <a:ext uri="{FF2B5EF4-FFF2-40B4-BE49-F238E27FC236}">
                <a16:creationId xmlns:a16="http://schemas.microsoft.com/office/drawing/2014/main" id="{9F9A8354-DFA7-5235-280B-9E5E515A66D2}"/>
              </a:ext>
            </a:extLst>
          </p:cNvPr>
          <p:cNvGrpSpPr/>
          <p:nvPr/>
        </p:nvGrpSpPr>
        <p:grpSpPr>
          <a:xfrm>
            <a:off x="666206" y="3770789"/>
            <a:ext cx="1818377" cy="490087"/>
            <a:chOff x="286872" y="2822072"/>
            <a:chExt cx="1818377" cy="490087"/>
          </a:xfrm>
        </p:grpSpPr>
        <p:sp>
          <p:nvSpPr>
            <p:cNvPr id="6" name="四角形: 角を丸くする 5">
              <a:extLst>
                <a:ext uri="{FF2B5EF4-FFF2-40B4-BE49-F238E27FC236}">
                  <a16:creationId xmlns:a16="http://schemas.microsoft.com/office/drawing/2014/main" id="{E444C47C-F4CA-9303-CA4F-4F1C815B2695}"/>
                </a:ext>
              </a:extLst>
            </p:cNvPr>
            <p:cNvSpPr/>
            <p:nvPr/>
          </p:nvSpPr>
          <p:spPr>
            <a:xfrm>
              <a:off x="286872" y="2822072"/>
              <a:ext cx="1818377" cy="490087"/>
            </a:xfrm>
            <a:prstGeom prst="roundRect">
              <a:avLst>
                <a:gd name="adj" fmla="val 9271"/>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89">
                <a:defRPr/>
              </a:pPr>
              <a:endParaRPr lang="ja-JP" altLang="en-US">
                <a:solidFill>
                  <a:prstClr val="white"/>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6842CF5-3EDA-2FBA-D452-2C752177F446}"/>
                </a:ext>
              </a:extLst>
            </p:cNvPr>
            <p:cNvSpPr txBox="1"/>
            <p:nvPr/>
          </p:nvSpPr>
          <p:spPr>
            <a:xfrm>
              <a:off x="445595" y="2845418"/>
              <a:ext cx="1659654" cy="420243"/>
            </a:xfrm>
            <a:prstGeom prst="rect">
              <a:avLst/>
            </a:prstGeom>
            <a:noFill/>
          </p:spPr>
          <p:txBody>
            <a:bodyPr wrap="square" rtlCol="0">
              <a:spAutoFit/>
            </a:bodyPr>
            <a:lstStyle/>
            <a:p>
              <a:pPr defTabSz="457189">
                <a:lnSpc>
                  <a:spcPct val="120000"/>
                </a:lnSpc>
                <a:defRPr/>
              </a:pPr>
              <a:r>
                <a:rPr lang="ja-JP" altLang="en-US" sz="2000" b="1" dirty="0">
                  <a:solidFill>
                    <a:srgbClr val="224463"/>
                  </a:solidFill>
                  <a:latin typeface="Meiryo UI" panose="020B0604030504040204" pitchFamily="50" charset="-128"/>
                  <a:ea typeface="Meiryo UI" panose="020B0604030504040204" pitchFamily="50" charset="-128"/>
                </a:rPr>
                <a:t>研究の限界</a:t>
              </a:r>
            </a:p>
          </p:txBody>
        </p:sp>
      </p:grpSp>
      <p:sp>
        <p:nvSpPr>
          <p:cNvPr id="9" name="テキスト ボックス 8">
            <a:extLst>
              <a:ext uri="{FF2B5EF4-FFF2-40B4-BE49-F238E27FC236}">
                <a16:creationId xmlns:a16="http://schemas.microsoft.com/office/drawing/2014/main" id="{893AC459-8A23-1C10-0EE8-5AD55AA511DB}"/>
              </a:ext>
            </a:extLst>
          </p:cNvPr>
          <p:cNvSpPr txBox="1"/>
          <p:nvPr/>
        </p:nvSpPr>
        <p:spPr>
          <a:xfrm>
            <a:off x="4572001" y="6604084"/>
            <a:ext cx="4572000" cy="253916"/>
          </a:xfrm>
          <a:prstGeom prst="rect">
            <a:avLst/>
          </a:prstGeom>
          <a:noFill/>
        </p:spPr>
        <p:txBody>
          <a:bodyPr wrap="square" anchor="b">
            <a:spAutoFit/>
          </a:bodyPr>
          <a:lstStyle/>
          <a:p>
            <a:pPr algn="r"/>
            <a:r>
              <a:rPr lang="fr-FR" altLang="ja-JP" sz="1050" b="0" i="0" u="none" strike="noStrike" baseline="0" dirty="0">
                <a:latin typeface="Meiryo UI" panose="020B0604030504040204" pitchFamily="50" charset="-128"/>
                <a:ea typeface="Meiryo UI" panose="020B0604030504040204" pitchFamily="50" charset="-128"/>
              </a:rPr>
              <a:t>Abe T, et al. PLoS One; 16(6), 2021: e0252625.</a:t>
            </a:r>
          </a:p>
        </p:txBody>
      </p:sp>
    </p:spTree>
    <p:extLst>
      <p:ext uri="{BB962C8B-B14F-4D97-AF65-F5344CB8AC3E}">
        <p14:creationId xmlns:p14="http://schemas.microsoft.com/office/powerpoint/2010/main" val="53391708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2474</TotalTime>
  <Words>1990</Words>
  <Application>Microsoft Office PowerPoint</Application>
  <PresentationFormat>画面に合わせる (4:3)</PresentationFormat>
  <Paragraphs>195</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Meiryo UI</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長谷川 園果</dc:creator>
  <cp:lastModifiedBy>Kaneko, Akihiro /JP</cp:lastModifiedBy>
  <cp:revision>28</cp:revision>
  <dcterms:created xsi:type="dcterms:W3CDTF">2022-04-07T06:17:16Z</dcterms:created>
  <dcterms:modified xsi:type="dcterms:W3CDTF">2025-03-11T09:48:02Z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2025-03-11T09:47:34Z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5b89d8b6-560e-4094-85d3-83fe9297174b</vt:lpwstr>
  </property>
  <property fmtid="{D5CDD505-2E9C-101B-9397-08002B2CF9AE}" pid="8" name="MSIP_Label_d9088468-0951-4aef-9cc3-0a346e475ddc_ContentBits">
    <vt:lpwstr>0</vt:lpwstr>
  </property>
</Properties>
</file>