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45" r:id="rId5"/>
    <p:sldId id="342" r:id="rId6"/>
    <p:sldId id="341" r:id="rId7"/>
    <p:sldId id="343" r:id="rId8"/>
    <p:sldId id="346" r:id="rId9"/>
    <p:sldId id="333" r:id="rId10"/>
    <p:sldId id="338" r:id="rId11"/>
    <p:sldId id="34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AF3"/>
    <a:srgbClr val="DE6841"/>
    <a:srgbClr val="B963A3"/>
    <a:srgbClr val="009F5D"/>
    <a:srgbClr val="828282"/>
    <a:srgbClr val="FFFAED"/>
    <a:srgbClr val="B1B1B1"/>
    <a:srgbClr val="FCF8F4"/>
    <a:srgbClr val="F2E2D3"/>
    <a:srgbClr val="FDE8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63" d="100"/>
          <a:sy n="63" d="100"/>
        </p:scale>
        <p:origin x="14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88ECBE80-9610-4CD1-A57E-88E5B36F91CB}"/>
    <pc:docChg chg="modSld">
      <pc:chgData name="Kaneko, Akihiro /JP" userId="084df1b6-447a-4d54-85d1-9005414e55d4" providerId="ADAL" clId="{88ECBE80-9610-4CD1-A57E-88E5B36F91CB}" dt="2025-03-11T09:45:50.521" v="6" actId="20577"/>
      <pc:docMkLst>
        <pc:docMk/>
      </pc:docMkLst>
      <pc:sldChg chg="modSp mod">
        <pc:chgData name="Kaneko, Akihiro /JP" userId="084df1b6-447a-4d54-85d1-9005414e55d4" providerId="ADAL" clId="{88ECBE80-9610-4CD1-A57E-88E5B36F91CB}" dt="2025-03-11T09:45:50.521" v="6" actId="20577"/>
        <pc:sldMkLst>
          <pc:docMk/>
          <pc:sldMk cId="4040568567" sldId="326"/>
        </pc:sldMkLst>
        <pc:spChg chg="mod">
          <ac:chgData name="Kaneko, Akihiro /JP" userId="084df1b6-447a-4d54-85d1-9005414e55d4" providerId="ADAL" clId="{88ECBE80-9610-4CD1-A57E-88E5B36F91CB}" dt="2025-03-11T09:45:50.521" v="6" actId="20577"/>
          <ac:spMkLst>
            <pc:docMk/>
            <pc:sldMk cId="4040568567" sldId="326"/>
            <ac:spMk id="7" creationId="{639E524D-B5C4-405B-8225-52250B2504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COVID-19</a:t>
            </a:r>
            <a:r>
              <a:rPr lang="ja-JP" altLang="en-US" sz="2800" b="1" dirty="0">
                <a:solidFill>
                  <a:srgbClr val="002060"/>
                </a:solidFill>
                <a:latin typeface="Meiryo UI" panose="020B0604030504040204" pitchFamily="50" charset="-128"/>
                <a:ea typeface="Meiryo UI" panose="020B0604030504040204" pitchFamily="50" charset="-128"/>
              </a:rPr>
              <a:t>入院患者における入院時血糖</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コントロールの達成と臨床的アウトカムとの関連：</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多施設後ろ向き病院ベース解析</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111690"/>
            <a:ext cx="7505412" cy="763001"/>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Association Between Achieving Inpatient Glycemic Control and </a:t>
            </a:r>
            <a:r>
              <a:rPr lang="ja-JP" altLang="en-US" sz="1600" b="0" i="0" u="none" strike="noStrike" baseline="0" dirty="0">
                <a:latin typeface="Meiryo UI" panose="020B0604030504040204" pitchFamily="50" charset="-128"/>
                <a:ea typeface="Meiryo UI" panose="020B0604030504040204" pitchFamily="50" charset="-128"/>
              </a:rPr>
              <a:t>　　　　　　</a:t>
            </a:r>
            <a:r>
              <a:rPr lang="en-US" altLang="ja-JP" sz="1600" b="0" i="0" u="none" strike="noStrike" baseline="0" dirty="0">
                <a:latin typeface="Meiryo UI" panose="020B0604030504040204" pitchFamily="50" charset="-128"/>
                <a:ea typeface="Meiryo UI" panose="020B0604030504040204" pitchFamily="50" charset="-128"/>
              </a:rPr>
              <a:t>Clinical Outcomes in Hospitalized Patients With COVID-19: </a:t>
            </a:r>
            <a:r>
              <a:rPr lang="ja-JP" altLang="en-US" sz="1600" b="0" i="0" u="none" strike="noStrike" baseline="0" dirty="0">
                <a:latin typeface="Meiryo UI" panose="020B0604030504040204" pitchFamily="50" charset="-128"/>
                <a:ea typeface="Meiryo UI" panose="020B0604030504040204" pitchFamily="50" charset="-128"/>
              </a:rPr>
              <a:t>　　　　　　　　　　</a:t>
            </a:r>
            <a:r>
              <a:rPr lang="en-US" altLang="ja-JP" sz="1600" b="0" i="0" u="none" strike="noStrike" baseline="0" dirty="0">
                <a:latin typeface="Meiryo UI" panose="020B0604030504040204" pitchFamily="50" charset="-128"/>
                <a:ea typeface="Meiryo UI" panose="020B0604030504040204" pitchFamily="50" charset="-128"/>
              </a:rPr>
              <a:t>A Multicenter, Retrospective Hospital-Based Analysis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505412" cy="338554"/>
          </a:xfrm>
          <a:prstGeom prst="rect">
            <a:avLst/>
          </a:prstGeom>
          <a:noFill/>
        </p:spPr>
        <p:txBody>
          <a:bodyPr wrap="square" anchor="b">
            <a:spAutoFit/>
          </a:bodyPr>
          <a:lstStyle/>
          <a:p>
            <a:r>
              <a:rPr lang="da-DK" altLang="ja-JP" sz="1600" b="0" i="0" u="none" strike="noStrike" baseline="0" dirty="0">
                <a:latin typeface="Meiryo UI" panose="020B0604030504040204" pitchFamily="50" charset="-128"/>
                <a:ea typeface="Meiryo UI" panose="020B0604030504040204" pitchFamily="50" charset="-128"/>
              </a:rPr>
              <a:t>Klonoff DC, et al. Diabetes Care 44(2): 578-585, 2021</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MAT-JP-2209017-2.0-03/2025</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381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58745" y="5846144"/>
            <a:ext cx="7017657"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北里大学医学部 内分泌代謝内科学 主任教授 宮塚 健 先生</a:t>
            </a:r>
            <a:endParaRPr lang="ja-JP" altLang="en-US" sz="140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7" name="テキスト ボックス 6">
            <a:extLst>
              <a:ext uri="{FF2B5EF4-FFF2-40B4-BE49-F238E27FC236}">
                <a16:creationId xmlns:a16="http://schemas.microsoft.com/office/drawing/2014/main" id="{7A466ED5-688B-A45B-DC3A-9ACC830C1F1D}"/>
              </a:ext>
            </a:extLst>
          </p:cNvPr>
          <p:cNvSpPr txBox="1"/>
          <p:nvPr/>
        </p:nvSpPr>
        <p:spPr>
          <a:xfrm>
            <a:off x="628788" y="1602000"/>
            <a:ext cx="7886424" cy="2942729"/>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米国における</a:t>
            </a:r>
            <a:r>
              <a:rPr lang="en-US" altLang="ja-JP" dirty="0">
                <a:latin typeface="Meiryo UI" panose="020B0604030504040204" pitchFamily="50" charset="-128"/>
                <a:ea typeface="Meiryo UI" panose="020B0604030504040204" pitchFamily="50" charset="-128"/>
              </a:rPr>
              <a:t>COVID-19</a:t>
            </a:r>
            <a:r>
              <a:rPr lang="ja-JP" altLang="en-US" dirty="0">
                <a:latin typeface="Meiryo UI" panose="020B0604030504040204" pitchFamily="50" charset="-128"/>
                <a:ea typeface="Meiryo UI" panose="020B0604030504040204" pitchFamily="50" charset="-128"/>
              </a:rPr>
              <a:t>パンデミック第一波のデータを用いた後ろ向き研究の結果、非</a:t>
            </a:r>
            <a:r>
              <a:rPr lang="en-US" altLang="ja-JP" dirty="0">
                <a:latin typeface="Meiryo UI" panose="020B0604030504040204" pitchFamily="50" charset="-128"/>
                <a:ea typeface="Meiryo UI" panose="020B0604030504040204" pitchFamily="50" charset="-128"/>
              </a:rPr>
              <a:t>ICU</a:t>
            </a:r>
            <a:r>
              <a:rPr lang="ja-JP" altLang="en-US" dirty="0">
                <a:latin typeface="Meiryo UI" panose="020B0604030504040204" pitchFamily="50" charset="-128"/>
                <a:ea typeface="Meiryo UI" panose="020B0604030504040204" pitchFamily="50" charset="-128"/>
              </a:rPr>
              <a:t>症例では入院後早期の重度高血糖および低血糖が死亡リスクを有意に上昇させていたことが明らかになった。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以上の結果は</a:t>
            </a:r>
            <a:r>
              <a:rPr lang="en-US" altLang="ja-JP" dirty="0">
                <a:latin typeface="Meiryo UI" panose="020B0604030504040204" pitchFamily="50" charset="-128"/>
                <a:ea typeface="Meiryo UI" panose="020B0604030504040204" pitchFamily="50" charset="-128"/>
              </a:rPr>
              <a:t>COVID-19</a:t>
            </a:r>
            <a:r>
              <a:rPr lang="ja-JP" altLang="en-US" dirty="0">
                <a:latin typeface="Meiryo UI" panose="020B0604030504040204" pitchFamily="50" charset="-128"/>
                <a:ea typeface="Meiryo UI" panose="020B0604030504040204" pitchFamily="50" charset="-128"/>
              </a:rPr>
              <a:t>の予後改善における血糖管理</a:t>
            </a:r>
            <a:r>
              <a:rPr lang="ja-JP" altLang="en-US">
                <a:latin typeface="Meiryo UI" panose="020B0604030504040204" pitchFamily="50" charset="-128"/>
                <a:ea typeface="Meiryo UI" panose="020B0604030504040204" pitchFamily="50" charset="-128"/>
              </a:rPr>
              <a:t>の重要性を示唆しており、</a:t>
            </a:r>
            <a:r>
              <a:rPr lang="ja-JP" altLang="en-US" dirty="0">
                <a:latin typeface="Meiryo UI" panose="020B0604030504040204" pitchFamily="50" charset="-128"/>
                <a:ea typeface="Meiryo UI" panose="020B0604030504040204" pitchFamily="50" charset="-128"/>
              </a:rPr>
              <a:t>他の重症感染症の診療に際しても当てはまる可能性が高い。日々の診療においても、低血糖を回避しながら重度の高血糖を是正するような「良質な血糖管理」を目指したい。</a:t>
            </a:r>
          </a:p>
        </p:txBody>
      </p:sp>
      <p:sp>
        <p:nvSpPr>
          <p:cNvPr id="3" name="テキスト ボックス 2">
            <a:extLst>
              <a:ext uri="{FF2B5EF4-FFF2-40B4-BE49-F238E27FC236}">
                <a16:creationId xmlns:a16="http://schemas.microsoft.com/office/drawing/2014/main" id="{7A01DF4E-4255-73BF-B1A2-FC3899350972}"/>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Tree>
    <p:extLst>
      <p:ext uri="{BB962C8B-B14F-4D97-AF65-F5344CB8AC3E}">
        <p14:creationId xmlns:p14="http://schemas.microsoft.com/office/powerpoint/2010/main" val="533917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600863"/>
            <a:ext cx="7886424"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解析は後ろ向きであったことから、選択バイアスと誤分類の可能性がある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の診断には検査データのみを用いており、臨床的特徴や侵襲的換気療法の必要性等に基づく重症度の評価ができなかった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を利用できなかった重症患者が非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群に分類された可能性がある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データベースからは治療の遅れや治療内容の詳細を把握できなかった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全ての患者の血糖値は</a:t>
            </a:r>
            <a:r>
              <a:rPr lang="en-US" altLang="ja-JP" b="0" i="0" u="none" strike="noStrike" baseline="0" dirty="0">
                <a:latin typeface="Meiryo UI" panose="020B0604030504040204" pitchFamily="50" charset="-128"/>
                <a:ea typeface="Meiryo UI" panose="020B0604030504040204" pitchFamily="50" charset="-128"/>
              </a:rPr>
              <a:t>POC</a:t>
            </a:r>
            <a:r>
              <a:rPr lang="ja-JP" altLang="en-US" b="0" i="0" u="none" strike="noStrike" baseline="0" dirty="0">
                <a:latin typeface="Meiryo UI" panose="020B0604030504040204" pitchFamily="50" charset="-128"/>
                <a:ea typeface="Meiryo UI" panose="020B0604030504040204" pitchFamily="50" charset="-128"/>
              </a:rPr>
              <a:t>検査で測定しているため、本集団は血糖変動や頻回の血糖測定を要する因子（コルチコステロイド使用、経腸または非経口栄養、低血糖リスク因子）に関して潜在的なバイアスを有する可能性がある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血糖値の低下が</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のアウトカム改善につながったのか、</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のアウトカム改善が血糖値の低下につながったのかは不明である</a:t>
            </a:r>
            <a:endParaRPr lang="ja-JP" altLang="en-US"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373C06F8-9282-0C2C-4BCE-7E597EDD8237}"/>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Tree>
    <p:extLst>
      <p:ext uri="{BB962C8B-B14F-4D97-AF65-F5344CB8AC3E}">
        <p14:creationId xmlns:p14="http://schemas.microsoft.com/office/powerpoint/2010/main" val="2895929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379781"/>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937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434292" y="1288724"/>
            <a:ext cx="7128000" cy="1200329"/>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新型コロナウイルス感染症（</a:t>
            </a:r>
            <a:r>
              <a:rPr lang="en-US" altLang="ja-JP" i="0" u="none" strike="noStrike" baseline="0" dirty="0">
                <a:latin typeface="Meiryo UI" panose="020B0604030504040204" pitchFamily="50" charset="-128"/>
                <a:ea typeface="Meiryo UI" panose="020B0604030504040204" pitchFamily="50" charset="-128"/>
              </a:rPr>
              <a:t>COVID-19</a:t>
            </a:r>
            <a:r>
              <a:rPr lang="ja-JP" altLang="en-US" i="0" u="none" strike="noStrike" baseline="0" dirty="0">
                <a:latin typeface="Meiryo UI" panose="020B0604030504040204" pitchFamily="50" charset="-128"/>
                <a:ea typeface="Meiryo UI" panose="020B0604030504040204" pitchFamily="50" charset="-128"/>
              </a:rPr>
              <a:t>）患者の入院時の高血糖は、死亡やその他の重篤なアウトカムの予測因子であることが明らかにされている。しかしながら、入院後の血糖管理への介入がアウトカムに及ぼす影響について未解明の問題が多い。</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434291" y="4030896"/>
            <a:ext cx="7128000" cy="2308324"/>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米国</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州</a:t>
            </a:r>
            <a:r>
              <a:rPr lang="en-US" altLang="ja-JP" b="0" i="0" u="none" strike="noStrike" baseline="0" dirty="0">
                <a:latin typeface="Meiryo UI" panose="020B0604030504040204" pitchFamily="50" charset="-128"/>
                <a:ea typeface="Meiryo UI" panose="020B0604030504040204" pitchFamily="50" charset="-128"/>
              </a:rPr>
              <a:t>91</a:t>
            </a:r>
            <a:r>
              <a:rPr lang="ja-JP" altLang="en-US" b="0" i="0" u="none" strike="noStrike" baseline="0" dirty="0">
                <a:latin typeface="Meiryo UI" panose="020B0604030504040204" pitchFamily="50" charset="-128"/>
                <a:ea typeface="Meiryo UI" panose="020B0604030504040204" pitchFamily="50" charset="-128"/>
              </a:rPr>
              <a:t>病院をカバーする</a:t>
            </a:r>
            <a:r>
              <a:rPr lang="en-US" altLang="ja-JP" b="0" i="0" u="none" strike="noStrike" baseline="0" dirty="0" err="1">
                <a:latin typeface="Meiryo UI" panose="020B0604030504040204" pitchFamily="50" charset="-128"/>
                <a:ea typeface="Meiryo UI" panose="020B0604030504040204" pitchFamily="50" charset="-128"/>
              </a:rPr>
              <a:t>Glytec</a:t>
            </a:r>
            <a:r>
              <a:rPr lang="ja-JP" altLang="en-US" b="0" i="0" u="none" strike="noStrike" baseline="0" dirty="0">
                <a:latin typeface="Meiryo UI" panose="020B0604030504040204" pitchFamily="50" charset="-128"/>
                <a:ea typeface="Meiryo UI" panose="020B0604030504040204" pitchFamily="50" charset="-128"/>
              </a:rPr>
              <a:t>データベースから、</a:t>
            </a:r>
            <a:r>
              <a:rPr lang="en-US" altLang="ja-JP" b="0" i="0" u="none" strike="noStrike" baseline="0" dirty="0">
                <a:latin typeface="Meiryo UI" panose="020B0604030504040204" pitchFamily="50" charset="-128"/>
                <a:ea typeface="Meiryo UI" panose="020B0604030504040204" pitchFamily="50" charset="-128"/>
              </a:rPr>
              <a:t>2020</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日の期間中に</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陽性と判定された患者</a:t>
            </a:r>
            <a:r>
              <a:rPr lang="en-US" altLang="ja-JP" b="0" i="0" u="none" strike="noStrike" baseline="0" dirty="0">
                <a:latin typeface="Meiryo UI" panose="020B0604030504040204" pitchFamily="50" charset="-128"/>
                <a:ea typeface="Meiryo UI" panose="020B0604030504040204" pitchFamily="50" charset="-128"/>
              </a:rPr>
              <a:t>9,959</a:t>
            </a:r>
            <a:r>
              <a:rPr lang="ja-JP" altLang="en-US" b="0" i="0" u="none" strike="noStrike" baseline="0" dirty="0">
                <a:latin typeface="Meiryo UI" panose="020B0604030504040204" pitchFamily="50" charset="-128"/>
                <a:ea typeface="Meiryo UI" panose="020B0604030504040204" pitchFamily="50" charset="-128"/>
              </a:rPr>
              <a:t>例を抽出。死亡や退院記録のない入院中の患者</a:t>
            </a:r>
            <a:r>
              <a:rPr lang="en-US" altLang="ja-JP" b="0" i="0" u="none" strike="noStrike" baseline="0" dirty="0">
                <a:latin typeface="Meiryo UI" panose="020B0604030504040204" pitchFamily="50" charset="-128"/>
                <a:ea typeface="Meiryo UI" panose="020B0604030504040204" pitchFamily="50" charset="-128"/>
              </a:rPr>
              <a:t>3,539</a:t>
            </a:r>
            <a:r>
              <a:rPr lang="ja-JP" altLang="en-US" b="0" i="0" u="none" strike="noStrike" baseline="0" dirty="0">
                <a:latin typeface="Meiryo UI" panose="020B0604030504040204" pitchFamily="50" charset="-128"/>
                <a:ea typeface="Meiryo UI" panose="020B0604030504040204" pitchFamily="50" charset="-128"/>
              </a:rPr>
              <a:t>例、入院期間が</a:t>
            </a:r>
            <a:r>
              <a:rPr lang="en-US" altLang="ja-JP" b="0" i="0" u="none" strike="noStrike" baseline="0" dirty="0">
                <a:latin typeface="Meiryo UI" panose="020B0604030504040204" pitchFamily="50" charset="-128"/>
                <a:ea typeface="Meiryo UI" panose="020B0604030504040204" pitchFamily="50" charset="-128"/>
              </a:rPr>
              <a:t>24</a:t>
            </a:r>
            <a:r>
              <a:rPr lang="ja-JP" altLang="en-US" b="0" i="0" u="none" strike="noStrike" baseline="0" dirty="0">
                <a:latin typeface="Meiryo UI" panose="020B0604030504040204" pitchFamily="50" charset="-128"/>
                <a:ea typeface="Meiryo UI" panose="020B0604030504040204" pitchFamily="50" charset="-128"/>
              </a:rPr>
              <a:t>時間未満であった</a:t>
            </a:r>
            <a:r>
              <a:rPr lang="en-US" altLang="ja-JP" b="0" i="0" u="none" strike="noStrike" baseline="0" dirty="0">
                <a:latin typeface="Meiryo UI" panose="020B0604030504040204" pitchFamily="50" charset="-128"/>
                <a:ea typeface="Meiryo UI" panose="020B0604030504040204" pitchFamily="50" charset="-128"/>
              </a:rPr>
              <a:t>3,288</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歳未満の</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例、ポイントオブケア（</a:t>
            </a:r>
            <a:r>
              <a:rPr lang="en-US" altLang="ja-JP" b="0" i="0" u="none" strike="noStrike" baseline="0" dirty="0">
                <a:latin typeface="Meiryo UI" panose="020B0604030504040204" pitchFamily="50" charset="-128"/>
                <a:ea typeface="Meiryo UI" panose="020B0604030504040204" pitchFamily="50" charset="-128"/>
              </a:rPr>
              <a:t>POC</a:t>
            </a:r>
            <a:r>
              <a:rPr lang="ja-JP" altLang="en-US" b="0" i="0" u="none" strike="noStrike" baseline="0" dirty="0">
                <a:latin typeface="Meiryo UI" panose="020B0604030504040204" pitchFamily="50" charset="-128"/>
                <a:ea typeface="Meiryo UI" panose="020B0604030504040204" pitchFamily="50" charset="-128"/>
              </a:rPr>
              <a:t>）による血糖値測定を受けていない</a:t>
            </a:r>
            <a:r>
              <a:rPr lang="en-US" altLang="ja-JP" b="0" i="0" u="none" strike="noStrike" baseline="0" dirty="0">
                <a:latin typeface="Meiryo UI" panose="020B0604030504040204" pitchFamily="50" charset="-128"/>
                <a:ea typeface="Meiryo UI" panose="020B0604030504040204" pitchFamily="50" charset="-128"/>
              </a:rPr>
              <a:t>1,525</a:t>
            </a:r>
            <a:r>
              <a:rPr lang="ja-JP" altLang="en-US" b="0" i="0" u="none" strike="noStrike" baseline="0" dirty="0">
                <a:latin typeface="Meiryo UI" panose="020B0604030504040204" pitchFamily="50" charset="-128"/>
                <a:ea typeface="Meiryo UI" panose="020B0604030504040204" pitchFamily="50" charset="-128"/>
              </a:rPr>
              <a:t>例を除外した</a:t>
            </a:r>
            <a:r>
              <a:rPr lang="en-US" altLang="ja-JP" b="0" i="0" u="none" strike="noStrike" baseline="0" dirty="0">
                <a:latin typeface="Meiryo UI" panose="020B0604030504040204" pitchFamily="50" charset="-128"/>
                <a:ea typeface="Meiryo UI" panose="020B0604030504040204" pitchFamily="50" charset="-128"/>
              </a:rPr>
              <a:t>1,601</a:t>
            </a:r>
            <a:r>
              <a:rPr lang="ja-JP" altLang="en-US" b="0" i="0" u="none" strike="noStrike" baseline="0" dirty="0">
                <a:latin typeface="Meiryo UI" panose="020B0604030504040204" pitchFamily="50" charset="-128"/>
                <a:ea typeface="Meiryo UI" panose="020B0604030504040204" pitchFamily="50" charset="-128"/>
              </a:rPr>
              <a:t>例を組み入れた。次に、組み入れ患者</a:t>
            </a:r>
            <a:r>
              <a:rPr lang="en-US" altLang="ja-JP" b="0" i="0" u="none" strike="noStrike" baseline="0" dirty="0">
                <a:latin typeface="Meiryo UI" panose="020B0604030504040204" pitchFamily="50" charset="-128"/>
                <a:ea typeface="Meiryo UI" panose="020B0604030504040204" pitchFamily="50" charset="-128"/>
              </a:rPr>
              <a:t>1,601</a:t>
            </a:r>
            <a:r>
              <a:rPr lang="ja-JP" altLang="en-US" b="0" i="0" u="none" strike="noStrike" baseline="0" dirty="0">
                <a:latin typeface="Meiryo UI" panose="020B0604030504040204" pitchFamily="50" charset="-128"/>
                <a:ea typeface="Meiryo UI" panose="020B0604030504040204" pitchFamily="50" charset="-128"/>
              </a:rPr>
              <a:t>例を初回の入院環境に基づき非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群と</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群に分類し、それぞれ</a:t>
            </a:r>
            <a:r>
              <a:rPr lang="en-US" altLang="ja-JP" b="0" i="0" u="none" strike="noStrike" baseline="0" dirty="0">
                <a:latin typeface="Meiryo UI" panose="020B0604030504040204" pitchFamily="50" charset="-128"/>
                <a:ea typeface="Meiryo UI" panose="020B0604030504040204" pitchFamily="50" charset="-128"/>
              </a:rPr>
              <a:t>1,184</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360</a:t>
            </a:r>
            <a:r>
              <a:rPr lang="ja-JP" altLang="en-US" b="0" i="0" u="none" strike="noStrike" baseline="0" dirty="0">
                <a:latin typeface="Meiryo UI" panose="020B0604030504040204" pitchFamily="50" charset="-128"/>
                <a:ea typeface="Meiryo UI" panose="020B0604030504040204" pitchFamily="50" charset="-128"/>
              </a:rPr>
              <a:t>例を解析対象とした（非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a:t>
            </a:r>
            <a:r>
              <a:rPr lang="en-US" altLang="ja-JP" b="0" i="0" u="none" strike="noStrike" baseline="0" dirty="0">
                <a:latin typeface="Meiryo UI" panose="020B0604030504040204" pitchFamily="50" charset="-128"/>
                <a:ea typeface="Meiryo UI" panose="020B0604030504040204" pitchFamily="50" charset="-128"/>
              </a:rPr>
              <a:t>1,241</a:t>
            </a:r>
            <a:r>
              <a:rPr lang="ja-JP" altLang="en-US" b="0" i="0" u="none" strike="noStrike" baseline="0" dirty="0">
                <a:latin typeface="Meiryo UI" panose="020B0604030504040204" pitchFamily="50" charset="-128"/>
                <a:ea typeface="Meiryo UI" panose="020B0604030504040204" pitchFamily="50" charset="-128"/>
              </a:rPr>
              <a:t>例のうち入院期間</a:t>
            </a:r>
            <a:r>
              <a:rPr lang="en-US" altLang="ja-JP" b="0" i="0" u="none" strike="noStrike" baseline="0" dirty="0">
                <a:latin typeface="Meiryo UI" panose="020B0604030504040204" pitchFamily="50" charset="-128"/>
                <a:ea typeface="Meiryo UI" panose="020B0604030504040204" pitchFamily="50" charset="-128"/>
              </a:rPr>
              <a:t>48</a:t>
            </a:r>
            <a:r>
              <a:rPr lang="ja-JP" altLang="en-US" b="0" i="0" u="none" strike="noStrike" baseline="0" dirty="0">
                <a:latin typeface="Meiryo UI" panose="020B0604030504040204" pitchFamily="50" charset="-128"/>
                <a:ea typeface="Meiryo UI" panose="020B0604030504040204" pitchFamily="50" charset="-128"/>
              </a:rPr>
              <a:t>時間未満の</a:t>
            </a:r>
            <a:r>
              <a:rPr lang="en-US" altLang="ja-JP" b="0" i="0" u="none" strike="noStrike" baseline="0" dirty="0">
                <a:latin typeface="Meiryo UI" panose="020B0604030504040204" pitchFamily="50" charset="-128"/>
                <a:ea typeface="Meiryo UI" panose="020B0604030504040204" pitchFamily="50" charset="-128"/>
              </a:rPr>
              <a:t>57</a:t>
            </a:r>
            <a:r>
              <a:rPr lang="ja-JP" altLang="en-US" b="0" i="0" u="none" strike="noStrike" baseline="0" dirty="0">
                <a:latin typeface="Meiryo UI" panose="020B0604030504040204" pitchFamily="50" charset="-128"/>
                <a:ea typeface="Meiryo UI" panose="020B0604030504040204" pitchFamily="50" charset="-128"/>
              </a:rPr>
              <a:t>例を除外）。</a:t>
            </a:r>
            <a:endParaRPr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434291" y="2798309"/>
            <a:ext cx="7128000" cy="923330"/>
          </a:xfrm>
          <a:prstGeom prst="rect">
            <a:avLst/>
          </a:prstGeom>
          <a:noFill/>
        </p:spPr>
        <p:txBody>
          <a:bodyPr wrap="square">
            <a:spAutoFit/>
          </a:bodyPr>
          <a:lstStyle/>
          <a:p>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入院患者に対する血糖管理への介入がアウトカムに及ぼす影響について、集中治療室（</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）および非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の入院環境別に検討する（後ろ向き研究）。</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B5897BAB-6454-9C72-3053-2C5139B9068D}"/>
              </a:ext>
            </a:extLst>
          </p:cNvPr>
          <p:cNvGrpSpPr/>
          <p:nvPr/>
        </p:nvGrpSpPr>
        <p:grpSpPr>
          <a:xfrm>
            <a:off x="302849" y="2886696"/>
            <a:ext cx="1058213" cy="490087"/>
            <a:chOff x="286872" y="2822072"/>
            <a:chExt cx="1058213" cy="490087"/>
          </a:xfrm>
        </p:grpSpPr>
        <p:sp>
          <p:nvSpPr>
            <p:cNvPr id="4" name="四角形: 角を丸くする 3">
              <a:extLst>
                <a:ext uri="{FF2B5EF4-FFF2-40B4-BE49-F238E27FC236}">
                  <a16:creationId xmlns:a16="http://schemas.microsoft.com/office/drawing/2014/main" id="{8F57DB9B-E3CE-474B-2AA0-3E6F83DB574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9196FE80-6A55-9FBD-0F6E-DE1214582E42}"/>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1" name="グループ化 10">
            <a:extLst>
              <a:ext uri="{FF2B5EF4-FFF2-40B4-BE49-F238E27FC236}">
                <a16:creationId xmlns:a16="http://schemas.microsoft.com/office/drawing/2014/main" id="{1FE58C07-F094-1B84-135C-24E786987688}"/>
              </a:ext>
            </a:extLst>
          </p:cNvPr>
          <p:cNvGrpSpPr/>
          <p:nvPr/>
        </p:nvGrpSpPr>
        <p:grpSpPr>
          <a:xfrm>
            <a:off x="302849" y="4106808"/>
            <a:ext cx="1058213" cy="490087"/>
            <a:chOff x="286872" y="2822072"/>
            <a:chExt cx="1058213" cy="490087"/>
          </a:xfrm>
        </p:grpSpPr>
        <p:sp>
          <p:nvSpPr>
            <p:cNvPr id="12" name="四角形: 角を丸くする 11">
              <a:extLst>
                <a:ext uri="{FF2B5EF4-FFF2-40B4-BE49-F238E27FC236}">
                  <a16:creationId xmlns:a16="http://schemas.microsoft.com/office/drawing/2014/main" id="{792CF431-66E9-1DAA-EE48-B29954B5178A}"/>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610ABADA-3D45-A6CC-5775-5AF4464231B6}"/>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32800" y="1288800"/>
            <a:ext cx="7128000" cy="2499530"/>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入院後</a:t>
            </a:r>
            <a:r>
              <a:rPr lang="en-US" altLang="ja-JP" b="0" i="0" u="none" strike="noStrike" baseline="0" dirty="0">
                <a:latin typeface="Meiryo UI" panose="020B0604030504040204" pitchFamily="50" charset="-128"/>
                <a:ea typeface="Meiryo UI" panose="020B0604030504040204" pitchFamily="50" charset="-128"/>
              </a:rPr>
              <a:t>90</a:t>
            </a:r>
            <a:r>
              <a:rPr lang="ja-JP" altLang="en-US" b="0" i="0" u="none" strike="noStrike" baseline="0" dirty="0">
                <a:latin typeface="Meiryo UI" panose="020B0604030504040204" pitchFamily="50" charset="-128"/>
                <a:ea typeface="Meiryo UI" panose="020B0604030504040204" pitchFamily="50" charset="-128"/>
              </a:rPr>
              <a:t>日以内の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は、病院または外部検査機関の記録を解析した。血糖値は</a:t>
            </a:r>
            <a:r>
              <a:rPr lang="en-US" altLang="ja-JP" b="0" i="0" u="none" strike="noStrike" baseline="0" dirty="0">
                <a:latin typeface="Meiryo UI" panose="020B0604030504040204" pitchFamily="50" charset="-128"/>
                <a:ea typeface="Meiryo UI" panose="020B0604030504040204" pitchFamily="50" charset="-128"/>
              </a:rPr>
              <a:t>POC</a:t>
            </a:r>
            <a:r>
              <a:rPr lang="ja-JP" altLang="en-US" b="0" i="0" u="none" strike="noStrike" baseline="0" dirty="0">
                <a:latin typeface="Meiryo UI" panose="020B0604030504040204" pitchFamily="50" charset="-128"/>
                <a:ea typeface="Meiryo UI" panose="020B0604030504040204" pitchFamily="50" charset="-128"/>
              </a:rPr>
              <a:t>検査で得られた全データを要約し、持続血糖モニターのデータは解析しなかった。低血糖は少なくとも</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回の血糖値＜</a:t>
            </a:r>
            <a:r>
              <a:rPr lang="en-US" altLang="ja-JP" b="0" i="0" u="none" strike="noStrike" baseline="0" dirty="0">
                <a:latin typeface="Meiryo UI" panose="020B0604030504040204" pitchFamily="50" charset="-128"/>
                <a:ea typeface="Meiryo UI" panose="020B0604030504040204" pitchFamily="50" charset="-128"/>
              </a:rPr>
              <a:t>70mg/dL</a:t>
            </a:r>
            <a:r>
              <a:rPr lang="ja-JP" altLang="en-US" b="0" i="0" u="none" strike="noStrike" baseline="0" dirty="0">
                <a:latin typeface="Meiryo UI" panose="020B0604030504040204" pitchFamily="50" charset="-128"/>
                <a:ea typeface="Meiryo UI" panose="020B0604030504040204" pitchFamily="50" charset="-128"/>
              </a:rPr>
              <a:t>で定義した。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電子カルテ内</a:t>
            </a:r>
            <a:r>
              <a:rPr lang="en-US" altLang="ja-JP" b="0" i="0" u="none" strike="noStrike" baseline="0" dirty="0">
                <a:latin typeface="Meiryo UI" panose="020B0604030504040204" pitchFamily="50" charset="-128"/>
                <a:ea typeface="Meiryo UI" panose="020B0604030504040204" pitchFamily="50" charset="-128"/>
              </a:rPr>
              <a:t>ICD-10</a:t>
            </a:r>
            <a:r>
              <a:rPr lang="ja-JP" altLang="en-US" b="0" i="0" u="none" strike="noStrike" baseline="0" dirty="0">
                <a:latin typeface="Meiryo UI" panose="020B0604030504040204" pitchFamily="50" charset="-128"/>
                <a:ea typeface="Meiryo UI" panose="020B0604030504040204" pitchFamily="50" charset="-128"/>
              </a:rPr>
              <a:t>コードにおける糖尿病の記録、および入院前</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カ月以内の</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が</a:t>
            </a:r>
            <a:r>
              <a:rPr lang="en-US" altLang="ja-JP" b="0" i="0" u="none" strike="noStrike" baseline="0" dirty="0">
                <a:latin typeface="Meiryo UI" panose="020B0604030504040204" pitchFamily="50" charset="-128"/>
                <a:ea typeface="Meiryo UI" panose="020B0604030504040204" pitchFamily="50" charset="-128"/>
              </a:rPr>
              <a:t>6.5</a:t>
            </a:r>
            <a:r>
              <a:rPr lang="ja-JP" altLang="en-US" b="0" i="0" u="none" strike="noStrike" baseline="0" dirty="0">
                <a:latin typeface="Meiryo UI" panose="020B0604030504040204" pitchFamily="50" charset="-128"/>
                <a:ea typeface="Meiryo UI" panose="020B0604030504040204" pitchFamily="50" charset="-128"/>
              </a:rPr>
              <a:t>％以上であった患者を糖尿病と定義した。非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群では入院後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日目の平均血糖値、</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群では入院後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日目の平均血糖値に基づき、対照患者を</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つの平均血糖値カテゴリー</a:t>
            </a:r>
            <a:r>
              <a:rPr lang="en-US" altLang="ja-JP" b="0" i="0" u="none" strike="noStrike" baseline="0" dirty="0">
                <a:latin typeface="Meiryo UI" panose="020B0604030504040204" pitchFamily="50" charset="-128"/>
                <a:ea typeface="Meiryo UI" panose="020B0604030504040204" pitchFamily="50" charset="-128"/>
              </a:rPr>
              <a:t>[≦140mg/dL</a:t>
            </a:r>
            <a:r>
              <a:rPr lang="ja-JP" altLang="en-US" b="0" i="0" u="none" strike="noStrike" baseline="0" dirty="0">
                <a:latin typeface="Meiryo UI" panose="020B0604030504040204" pitchFamily="50" charset="-128"/>
                <a:ea typeface="Meiryo UI" panose="020B0604030504040204" pitchFamily="50" charset="-128"/>
              </a:rPr>
              <a:t>（対照群）、</a:t>
            </a:r>
            <a:r>
              <a:rPr lang="en-US" altLang="ja-JP" b="0" i="0" u="none" strike="noStrike" baseline="0" dirty="0">
                <a:latin typeface="Meiryo UI" panose="020B0604030504040204" pitchFamily="50" charset="-128"/>
                <a:ea typeface="Meiryo UI" panose="020B0604030504040204" pitchFamily="50" charset="-128"/>
              </a:rPr>
              <a:t>141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180mg/dL</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181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250mg/dL</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250mg/dL]</a:t>
            </a:r>
            <a:r>
              <a:rPr lang="ja-JP" altLang="en-US" b="0" i="0" u="none" strike="noStrike" baseline="0" dirty="0">
                <a:latin typeface="Meiryo UI" panose="020B0604030504040204" pitchFamily="50" charset="-128"/>
                <a:ea typeface="Meiryo UI" panose="020B0604030504040204" pitchFamily="50" charset="-128"/>
              </a:rPr>
              <a:t>に層別化した。</a:t>
            </a:r>
            <a:endParaRPr lang="ja-JP" altLang="en-US"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7DD66F23-DB3E-6B17-AF5C-EB50A847410C}"/>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grpSp>
        <p:nvGrpSpPr>
          <p:cNvPr id="4" name="グループ化 3">
            <a:extLst>
              <a:ext uri="{FF2B5EF4-FFF2-40B4-BE49-F238E27FC236}">
                <a16:creationId xmlns:a16="http://schemas.microsoft.com/office/drawing/2014/main" id="{FD872BDA-C074-4A0F-EA58-096F013A7DEA}"/>
              </a:ext>
            </a:extLst>
          </p:cNvPr>
          <p:cNvGrpSpPr/>
          <p:nvPr/>
        </p:nvGrpSpPr>
        <p:grpSpPr>
          <a:xfrm>
            <a:off x="302848" y="1344216"/>
            <a:ext cx="1058213" cy="490087"/>
            <a:chOff x="286872" y="2822072"/>
            <a:chExt cx="1058213" cy="490087"/>
          </a:xfrm>
        </p:grpSpPr>
        <p:sp>
          <p:nvSpPr>
            <p:cNvPr id="5" name="四角形: 角を丸くする 4">
              <a:extLst>
                <a:ext uri="{FF2B5EF4-FFF2-40B4-BE49-F238E27FC236}">
                  <a16:creationId xmlns:a16="http://schemas.microsoft.com/office/drawing/2014/main" id="{EC351A07-9319-1974-B942-4A069ABDA7E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268216D8-3171-AD1B-7CF7-C26F22FD584F}"/>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1" name="テキスト ボックス 10">
            <a:extLst>
              <a:ext uri="{FF2B5EF4-FFF2-40B4-BE49-F238E27FC236}">
                <a16:creationId xmlns:a16="http://schemas.microsoft.com/office/drawing/2014/main" id="{5CC71D9F-A068-C0D1-1FAC-5315979DF2ED}"/>
              </a:ext>
            </a:extLst>
          </p:cNvPr>
          <p:cNvSpPr txBox="1"/>
          <p:nvPr/>
        </p:nvSpPr>
        <p:spPr>
          <a:xfrm>
            <a:off x="1432800" y="4288465"/>
            <a:ext cx="7128000" cy="1280735"/>
          </a:xfrm>
          <a:prstGeom prst="rect">
            <a:avLst/>
          </a:prstGeom>
          <a:noFill/>
        </p:spPr>
        <p:txBody>
          <a:bodyPr wrap="square">
            <a:spAutoFit/>
          </a:bodyPr>
          <a:lstStyle/>
          <a:p>
            <a:pPr algn="l">
              <a:lnSpc>
                <a:spcPct val="110000"/>
              </a:lnSpc>
            </a:pPr>
            <a:r>
              <a:rPr lang="ja-JP" altLang="en-US" b="1" i="0" u="none" strike="noStrike" baseline="0" dirty="0">
                <a:latin typeface="Meiryo UI" panose="020B0604030504040204" pitchFamily="50" charset="-128"/>
                <a:ea typeface="Meiryo UI" panose="020B0604030504040204" pitchFamily="50" charset="-128"/>
              </a:rPr>
              <a:t>［主要評価項目］</a:t>
            </a:r>
            <a:r>
              <a:rPr lang="ja-JP" altLang="en-US" b="0" i="0" u="none" strike="noStrike" baseline="0" dirty="0">
                <a:latin typeface="Meiryo UI" panose="020B0604030504040204" pitchFamily="50" charset="-128"/>
                <a:ea typeface="Meiryo UI" panose="020B0604030504040204" pitchFamily="50" charset="-128"/>
              </a:rPr>
              <a:t>死亡までの期間</a:t>
            </a:r>
          </a:p>
          <a:p>
            <a:pPr algn="l">
              <a:lnSpc>
                <a:spcPct val="110000"/>
              </a:lnSpc>
            </a:pPr>
            <a:r>
              <a:rPr lang="ja-JP" altLang="en-US" b="1" i="0" u="none" strike="noStrike" baseline="0" dirty="0">
                <a:latin typeface="Meiryo UI" panose="020B0604030504040204" pitchFamily="50" charset="-128"/>
                <a:ea typeface="Meiryo UI" panose="020B0604030504040204" pitchFamily="50" charset="-128"/>
              </a:rPr>
              <a:t>［副次評価項目］</a:t>
            </a:r>
            <a:r>
              <a:rPr lang="ja-JP" altLang="en-US" b="0" i="0" u="none" strike="noStrike" baseline="0" dirty="0">
                <a:latin typeface="Meiryo UI" panose="020B0604030504040204" pitchFamily="50" charset="-128"/>
                <a:ea typeface="Meiryo UI" panose="020B0604030504040204" pitchFamily="50" charset="-128"/>
              </a:rPr>
              <a:t>平均血糖値カテゴリー別の院内死亡率、急性腎障害　</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　　　　　　　　　　　（血清クレアチニンが入院時の値から</a:t>
            </a:r>
            <a:r>
              <a:rPr lang="en-US" altLang="ja-JP" b="0" i="0" u="none" strike="noStrike" baseline="0" dirty="0">
                <a:latin typeface="Meiryo UI" panose="020B0604030504040204" pitchFamily="50" charset="-128"/>
                <a:ea typeface="Meiryo UI" panose="020B0604030504040204" pitchFamily="50" charset="-128"/>
              </a:rPr>
              <a:t>0.5mg/dL</a:t>
            </a:r>
            <a:r>
              <a:rPr lang="ja-JP" altLang="en-US" b="0" i="0" u="none" strike="noStrike" baseline="0" dirty="0">
                <a:latin typeface="Meiryo UI" panose="020B0604030504040204" pitchFamily="50" charset="-128"/>
                <a:ea typeface="Meiryo UI" panose="020B0604030504040204" pitchFamily="50" charset="-128"/>
              </a:rPr>
              <a:t>増加</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　　　　　　　　　　　　 または</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倍加）の発症、入院期間、</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への転入室</a:t>
            </a:r>
            <a:endParaRPr lang="ja-JP" altLang="en-US" dirty="0">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4F62C8EA-97C1-6751-40CE-03735F6B6F06}"/>
              </a:ext>
            </a:extLst>
          </p:cNvPr>
          <p:cNvGrpSpPr/>
          <p:nvPr/>
        </p:nvGrpSpPr>
        <p:grpSpPr>
          <a:xfrm>
            <a:off x="302849" y="4362353"/>
            <a:ext cx="1058213" cy="676707"/>
            <a:chOff x="536363" y="2822072"/>
            <a:chExt cx="1055217" cy="681252"/>
          </a:xfrm>
        </p:grpSpPr>
        <p:sp>
          <p:nvSpPr>
            <p:cNvPr id="16" name="四角形: 角を丸くする 15">
              <a:extLst>
                <a:ext uri="{FF2B5EF4-FFF2-40B4-BE49-F238E27FC236}">
                  <a16:creationId xmlns:a16="http://schemas.microsoft.com/office/drawing/2014/main" id="{DE4B3AF1-73FC-4B1B-ADCB-B8337BB9F6C2}"/>
                </a:ext>
              </a:extLst>
            </p:cNvPr>
            <p:cNvSpPr/>
            <p:nvPr/>
          </p:nvSpPr>
          <p:spPr>
            <a:xfrm>
              <a:off x="536363" y="2822072"/>
              <a:ext cx="1055217" cy="681252"/>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716E14A9-2A39-4620-1702-8CEFF902D393}"/>
                </a:ext>
              </a:extLst>
            </p:cNvPr>
            <p:cNvSpPr txBox="1"/>
            <p:nvPr/>
          </p:nvSpPr>
          <p:spPr>
            <a:xfrm>
              <a:off x="707407" y="2856993"/>
              <a:ext cx="713127"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評価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項目</a:t>
              </a:r>
            </a:p>
          </p:txBody>
        </p:sp>
      </p:gr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3" name="テキスト ボックス 2">
            <a:extLst>
              <a:ext uri="{FF2B5EF4-FFF2-40B4-BE49-F238E27FC236}">
                <a16:creationId xmlns:a16="http://schemas.microsoft.com/office/drawing/2014/main" id="{7DD66F23-DB3E-6B17-AF5C-EB50A847410C}"/>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
        <p:nvSpPr>
          <p:cNvPr id="12" name="テキスト ボックス 11">
            <a:extLst>
              <a:ext uri="{FF2B5EF4-FFF2-40B4-BE49-F238E27FC236}">
                <a16:creationId xmlns:a16="http://schemas.microsoft.com/office/drawing/2014/main" id="{AC699B16-FC68-3555-D391-87DF07B8FC88}"/>
              </a:ext>
            </a:extLst>
          </p:cNvPr>
          <p:cNvSpPr txBox="1"/>
          <p:nvPr/>
        </p:nvSpPr>
        <p:spPr>
          <a:xfrm>
            <a:off x="1432800" y="1645936"/>
            <a:ext cx="7472124" cy="3108928"/>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連続変数を</a:t>
            </a:r>
            <a:r>
              <a:rPr lang="en-US" altLang="ja-JP" b="0" i="0" u="none" strike="noStrike" baseline="0" dirty="0">
                <a:latin typeface="Meiryo UI" panose="020B0604030504040204" pitchFamily="50" charset="-128"/>
                <a:ea typeface="Meiryo UI" panose="020B0604030504040204" pitchFamily="50" charset="-128"/>
              </a:rPr>
              <a:t>Kruskal-Wallis</a:t>
            </a:r>
            <a:r>
              <a:rPr lang="ja-JP" altLang="en-US" b="0" i="0" u="none" strike="noStrike" baseline="0" dirty="0">
                <a:latin typeface="Meiryo UI" panose="020B0604030504040204" pitchFamily="50" charset="-128"/>
                <a:ea typeface="Meiryo UI" panose="020B0604030504040204" pitchFamily="50" charset="-128"/>
              </a:rPr>
              <a:t>検定で解析し、カテゴリー変数を</a:t>
            </a:r>
            <a:r>
              <a:rPr lang="en-US" altLang="ja-JP" b="0" i="0" u="none" strike="noStrike" baseline="0" dirty="0">
                <a:latin typeface="Meiryo UI" panose="020B0604030504040204" pitchFamily="50" charset="-128"/>
                <a:ea typeface="Meiryo UI" panose="020B0604030504040204" pitchFamily="50" charset="-128"/>
              </a:rPr>
              <a:t>χ</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検定または</a:t>
            </a:r>
            <a:r>
              <a:rPr lang="en-US" altLang="ja-JP" b="0" i="0" u="none" strike="noStrike" baseline="0" dirty="0">
                <a:latin typeface="Meiryo UI" panose="020B0604030504040204" pitchFamily="50" charset="-128"/>
                <a:ea typeface="Meiryo UI" panose="020B0604030504040204" pitchFamily="50" charset="-128"/>
              </a:rPr>
              <a:t>Fisher</a:t>
            </a:r>
            <a:r>
              <a:rPr lang="ja-JP" altLang="en-US" b="0" i="0" u="none" strike="noStrike" baseline="0" dirty="0">
                <a:latin typeface="Meiryo UI" panose="020B0604030504040204" pitchFamily="50" charset="-128"/>
                <a:ea typeface="Meiryo UI" panose="020B0604030504040204" pitchFamily="50" charset="-128"/>
              </a:rPr>
              <a:t>の正確検定で解析した。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平均血糖値カテゴリー別にベースライン特性および臨床アウトカムを比較した。</a:t>
            </a:r>
            <a:r>
              <a:rPr lang="en-US" altLang="ja-JP" b="0" i="0" u="none" strike="noStrike" baseline="0" dirty="0">
                <a:latin typeface="Meiryo UI" panose="020B0604030504040204" pitchFamily="50" charset="-128"/>
                <a:ea typeface="Meiryo UI" panose="020B0604030504040204" pitchFamily="50" charset="-128"/>
              </a:rPr>
              <a:t>Kaplan-Meier</a:t>
            </a:r>
            <a:r>
              <a:rPr lang="ja-JP" altLang="en-US" b="0" i="0" u="none" strike="noStrike" baseline="0" dirty="0">
                <a:latin typeface="Meiryo UI" panose="020B0604030504040204" pitchFamily="50" charset="-128"/>
                <a:ea typeface="Meiryo UI" panose="020B0604030504040204" pitchFamily="50" charset="-128"/>
              </a:rPr>
              <a:t>法を用いて、死亡までの期間の生存関数を推定した。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加重</a:t>
            </a:r>
            <a:r>
              <a:rPr lang="en-US" altLang="ja-JP" b="0" i="0" u="none" strike="noStrike" baseline="0" dirty="0">
                <a:latin typeface="Meiryo UI" panose="020B0604030504040204" pitchFamily="50" charset="-128"/>
                <a:ea typeface="Meiryo UI" panose="020B0604030504040204" pitchFamily="50" charset="-128"/>
              </a:rPr>
              <a:t>log-rank</a:t>
            </a:r>
            <a:r>
              <a:rPr lang="ja-JP" altLang="en-US" b="0" i="0" u="none" strike="noStrike" baseline="0" dirty="0">
                <a:latin typeface="Meiryo UI" panose="020B0604030504040204" pitchFamily="50" charset="-128"/>
                <a:ea typeface="Meiryo UI" panose="020B0604030504040204" pitchFamily="50" charset="-128"/>
              </a:rPr>
              <a:t>検定および</a:t>
            </a:r>
            <a:r>
              <a:rPr lang="en-US" altLang="ja-JP" b="0" i="0" u="none" strike="noStrike" baseline="0" dirty="0">
                <a:latin typeface="Meiryo UI" panose="020B0604030504040204" pitchFamily="50" charset="-128"/>
                <a:ea typeface="Meiryo UI" panose="020B0604030504040204" pitchFamily="50" charset="-128"/>
              </a:rPr>
              <a:t>log-rank</a:t>
            </a:r>
            <a:r>
              <a:rPr lang="ja-JP" altLang="en-US" b="0" i="0" u="none" strike="noStrike" baseline="0" dirty="0">
                <a:latin typeface="Meiryo UI" panose="020B0604030504040204" pitchFamily="50" charset="-128"/>
                <a:ea typeface="Meiryo UI" panose="020B0604030504040204" pitchFamily="50" charset="-128"/>
              </a:rPr>
              <a:t>検定を用いて、平均血糖値カテゴリー間の生存関数を比較した。対照群（平均血糖値≦</a:t>
            </a:r>
            <a:r>
              <a:rPr lang="en-US" altLang="ja-JP" b="0" i="0" u="none" strike="noStrike" baseline="0" dirty="0">
                <a:latin typeface="Meiryo UI" panose="020B0604030504040204" pitchFamily="50" charset="-128"/>
                <a:ea typeface="Meiryo UI" panose="020B0604030504040204" pitchFamily="50" charset="-128"/>
              </a:rPr>
              <a:t>140mg/dL</a:t>
            </a:r>
            <a:r>
              <a:rPr lang="ja-JP" altLang="en-US" b="0" i="0" u="none" strike="noStrike" baseline="0" dirty="0">
                <a:latin typeface="Meiryo UI" panose="020B0604030504040204" pitchFamily="50" charset="-128"/>
                <a:ea typeface="Meiryo UI" panose="020B0604030504040204" pitchFamily="50" charset="-128"/>
              </a:rPr>
              <a:t>）に対する他の血糖管理群の死亡ハザード比を多変量</a:t>
            </a: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回帰分析により解析した（性別、年齢、</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、糖尿病既往歴、入院時血糖値で調整）。</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また、低血糖と死亡や急性腎障害等との関連を多変量ロジスティック回帰分析により解析した（性別、年齢、</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、糖尿病既往歴、</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で調整）。</a:t>
            </a:r>
            <a:endParaRPr lang="ja-JP" altLang="en-US"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204CD23D-7ACC-1BED-D2DF-52521F76E129}"/>
              </a:ext>
            </a:extLst>
          </p:cNvPr>
          <p:cNvGrpSpPr/>
          <p:nvPr/>
        </p:nvGrpSpPr>
        <p:grpSpPr>
          <a:xfrm>
            <a:off x="302847" y="1728897"/>
            <a:ext cx="1058213" cy="676707"/>
            <a:chOff x="286872" y="2822072"/>
            <a:chExt cx="1263773" cy="490087"/>
          </a:xfrm>
        </p:grpSpPr>
        <p:sp>
          <p:nvSpPr>
            <p:cNvPr id="8" name="四角形: 角を丸くする 7">
              <a:extLst>
                <a:ext uri="{FF2B5EF4-FFF2-40B4-BE49-F238E27FC236}">
                  <a16:creationId xmlns:a16="http://schemas.microsoft.com/office/drawing/2014/main" id="{E4F9CC94-71CA-AC16-5B58-2AB5A6A1E9BF}"/>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E5D35E0B-5D7F-AA8C-D07C-5EF72969AB28}"/>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計画</a:t>
              </a:r>
            </a:p>
          </p:txBody>
        </p:sp>
      </p:grpSp>
    </p:spTree>
    <p:extLst>
      <p:ext uri="{BB962C8B-B14F-4D97-AF65-F5344CB8AC3E}">
        <p14:creationId xmlns:p14="http://schemas.microsoft.com/office/powerpoint/2010/main" val="42937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8039380"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非</a:t>
            </a:r>
            <a:r>
              <a:rPr lang="en-US" altLang="ja-JP" sz="2800" b="1" dirty="0">
                <a:solidFill>
                  <a:prstClr val="black"/>
                </a:solidFill>
                <a:latin typeface="Meiryo UI" panose="020B0604030504040204" pitchFamily="50" charset="-128"/>
                <a:ea typeface="Meiryo UI" panose="020B0604030504040204" pitchFamily="50" charset="-128"/>
              </a:rPr>
              <a:t>ICU</a:t>
            </a:r>
            <a:r>
              <a:rPr lang="ja-JP" altLang="en-US" sz="2800" b="1" dirty="0">
                <a:solidFill>
                  <a:prstClr val="black"/>
                </a:solidFill>
                <a:latin typeface="Meiryo UI" panose="020B0604030504040204" pitchFamily="50" charset="-128"/>
                <a:ea typeface="Meiryo UI" panose="020B0604030504040204" pitchFamily="50" charset="-128"/>
              </a:rPr>
              <a:t>群における平均血糖値カテゴリー別患者背景</a:t>
            </a:r>
          </a:p>
        </p:txBody>
      </p:sp>
      <p:sp>
        <p:nvSpPr>
          <p:cNvPr id="9" name="テキスト ボックス 8">
            <a:extLst>
              <a:ext uri="{FF2B5EF4-FFF2-40B4-BE49-F238E27FC236}">
                <a16:creationId xmlns:a16="http://schemas.microsoft.com/office/drawing/2014/main" id="{88327292-4E25-4F36-4B20-2356633BAD78}"/>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graphicFrame>
        <p:nvGraphicFramePr>
          <p:cNvPr id="10" name="表 9">
            <a:extLst>
              <a:ext uri="{FF2B5EF4-FFF2-40B4-BE49-F238E27FC236}">
                <a16:creationId xmlns:a16="http://schemas.microsoft.com/office/drawing/2014/main" id="{5C8D6C8E-02E6-12BE-9F8E-A2D239355A32}"/>
              </a:ext>
            </a:extLst>
          </p:cNvPr>
          <p:cNvGraphicFramePr>
            <a:graphicFrameLocks noGrp="1"/>
          </p:cNvGraphicFramePr>
          <p:nvPr>
            <p:extLst>
              <p:ext uri="{D42A27DB-BD31-4B8C-83A1-F6EECF244321}">
                <p14:modId xmlns:p14="http://schemas.microsoft.com/office/powerpoint/2010/main" val="2943663450"/>
              </p:ext>
            </p:extLst>
          </p:nvPr>
        </p:nvGraphicFramePr>
        <p:xfrm>
          <a:off x="385200" y="1329111"/>
          <a:ext cx="8373600" cy="5065558"/>
        </p:xfrm>
        <a:graphic>
          <a:graphicData uri="http://schemas.openxmlformats.org/drawingml/2006/table">
            <a:tbl>
              <a:tblPr>
                <a:tableStyleId>{5C22544A-7EE6-4342-B048-85BDC9FD1C3A}</a:tableStyleId>
              </a:tblPr>
              <a:tblGrid>
                <a:gridCol w="2232000">
                  <a:extLst>
                    <a:ext uri="{9D8B030D-6E8A-4147-A177-3AD203B41FA5}">
                      <a16:colId xmlns:a16="http://schemas.microsoft.com/office/drawing/2014/main" val="3513131573"/>
                    </a:ext>
                  </a:extLst>
                </a:gridCol>
                <a:gridCol w="1364400">
                  <a:extLst>
                    <a:ext uri="{9D8B030D-6E8A-4147-A177-3AD203B41FA5}">
                      <a16:colId xmlns:a16="http://schemas.microsoft.com/office/drawing/2014/main" val="578368110"/>
                    </a:ext>
                  </a:extLst>
                </a:gridCol>
                <a:gridCol w="1364400">
                  <a:extLst>
                    <a:ext uri="{9D8B030D-6E8A-4147-A177-3AD203B41FA5}">
                      <a16:colId xmlns:a16="http://schemas.microsoft.com/office/drawing/2014/main" val="1923606745"/>
                    </a:ext>
                  </a:extLst>
                </a:gridCol>
                <a:gridCol w="1364400">
                  <a:extLst>
                    <a:ext uri="{9D8B030D-6E8A-4147-A177-3AD203B41FA5}">
                      <a16:colId xmlns:a16="http://schemas.microsoft.com/office/drawing/2014/main" val="1653054739"/>
                    </a:ext>
                  </a:extLst>
                </a:gridCol>
                <a:gridCol w="1364400">
                  <a:extLst>
                    <a:ext uri="{9D8B030D-6E8A-4147-A177-3AD203B41FA5}">
                      <a16:colId xmlns:a16="http://schemas.microsoft.com/office/drawing/2014/main" val="3270370395"/>
                    </a:ext>
                  </a:extLst>
                </a:gridCol>
                <a:gridCol w="684000">
                  <a:extLst>
                    <a:ext uri="{9D8B030D-6E8A-4147-A177-3AD203B41FA5}">
                      <a16:colId xmlns:a16="http://schemas.microsoft.com/office/drawing/2014/main" val="2525371138"/>
                    </a:ext>
                  </a:extLst>
                </a:gridCol>
              </a:tblGrid>
              <a:tr h="277558">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B2765D"/>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140</a:t>
                      </a:r>
                      <a:r>
                        <a:rPr lang="pt-BR" sz="1100" b="1" u="none" strike="noStrike" dirty="0">
                          <a:solidFill>
                            <a:schemeClr val="bg1"/>
                          </a:solidFill>
                          <a:effectLst/>
                          <a:latin typeface="Meiryo UI" panose="020B0604030504040204" pitchFamily="50" charset="-128"/>
                          <a:ea typeface="Meiryo UI" panose="020B0604030504040204" pitchFamily="50" charset="-128"/>
                        </a:rPr>
                        <a:t>(n=</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432</a:t>
                      </a:r>
                      <a:r>
                        <a:rPr lang="pt-BR" sz="1100" b="1" u="none" strike="noStrike" dirty="0">
                          <a:solidFill>
                            <a:schemeClr val="bg1"/>
                          </a:solidFill>
                          <a:effectLst/>
                          <a:latin typeface="Meiryo UI" panose="020B0604030504040204" pitchFamily="50" charset="-128"/>
                          <a:ea typeface="Meiryo UI" panose="020B0604030504040204" pitchFamily="50" charset="-128"/>
                        </a:rPr>
                        <a:t>)</a:t>
                      </a:r>
                      <a:endParaRPr lang="pt-BR"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u="none" strike="noStrike" dirty="0">
                          <a:solidFill>
                            <a:schemeClr val="bg1"/>
                          </a:solidFill>
                          <a:effectLst/>
                          <a:latin typeface="Meiryo UI" panose="020B0604030504040204" pitchFamily="50" charset="-128"/>
                          <a:ea typeface="Meiryo UI" panose="020B0604030504040204" pitchFamily="50" charset="-128"/>
                        </a:rPr>
                        <a:t>141</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180(</a:t>
                      </a:r>
                      <a:r>
                        <a:rPr lang="en-US" sz="1100" b="1" u="none" strike="noStrike" dirty="0">
                          <a:solidFill>
                            <a:schemeClr val="bg1"/>
                          </a:solidFill>
                          <a:effectLst/>
                          <a:latin typeface="Meiryo UI" panose="020B0604030504040204" pitchFamily="50" charset="-128"/>
                          <a:ea typeface="Meiryo UI" panose="020B0604030504040204" pitchFamily="50" charset="-128"/>
                        </a:rPr>
                        <a:t>n=</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236</a:t>
                      </a:r>
                      <a:r>
                        <a:rPr lang="en-US" sz="1100" b="1" u="none" strike="noStrike" dirty="0">
                          <a:solidFill>
                            <a:schemeClr val="bg1"/>
                          </a:solidFill>
                          <a:effectLst/>
                          <a:latin typeface="Meiryo UI" panose="020B0604030504040204" pitchFamily="50" charset="-128"/>
                          <a:ea typeface="Meiryo UI" panose="020B0604030504040204" pitchFamily="50" charset="-128"/>
                        </a:rPr>
                        <a:t>)</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181</a:t>
                      </a: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250(n=161)</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250(n=41)</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値</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extLst>
                  <a:ext uri="{0D108BD9-81ED-4DB2-BD59-A6C34878D82A}">
                    <a16:rowId xmlns:a16="http://schemas.microsoft.com/office/drawing/2014/main" val="1381188660"/>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0.40</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709062098"/>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209(48)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100(42)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71(44)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21(51)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endParaRPr lang="en-US" altLang="ja-JP" sz="1100" b="0" i="0" u="none" strike="noStrike" dirty="0">
                        <a:solidFill>
                          <a:srgbClr val="21212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067591406"/>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223(52)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136(58)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90(56)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20(49)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endParaRPr lang="en-US" altLang="ja-JP" sz="1100" b="0" i="0" u="none" strike="noStrike" dirty="0">
                        <a:solidFill>
                          <a:srgbClr val="21212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2710824929"/>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65.7±15.4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63.4±15.3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61.1±14.5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57.1±14.4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161091189"/>
                  </a:ext>
                </a:extLst>
              </a:tr>
              <a:tr h="252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BMI(kg/㎡)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30.9±8.5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30.4±7.4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31.9±7.9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33.8±11.7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0.32</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68233583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体重</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89.5±25.1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88.9±24.1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95.5±27.2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95.4±35.9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0.07</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733904266"/>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糖尿病の診断または</a:t>
                      </a:r>
                      <a:r>
                        <a:rPr lang="en-US" altLang="ja-JP" sz="1100" b="1" u="none" strike="noStrike" dirty="0">
                          <a:effectLst/>
                          <a:latin typeface="Meiryo UI" panose="020B0604030504040204" pitchFamily="50" charset="-128"/>
                          <a:ea typeface="Meiryo UI" panose="020B0604030504040204" pitchFamily="50" charset="-128"/>
                        </a:rPr>
                        <a:t>HbA1c≧6.5%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143(33)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158(67)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118(73)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35(85)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83688375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入院時クレアチニン値</a:t>
                      </a:r>
                      <a:r>
                        <a:rPr lang="en-US" altLang="ja-JP" sz="1100" b="1" u="none" strike="noStrike" dirty="0">
                          <a:effectLst/>
                          <a:latin typeface="Meiryo UI" panose="020B0604030504040204" pitchFamily="50" charset="-128"/>
                          <a:ea typeface="Meiryo UI" panose="020B0604030504040204" pitchFamily="50" charset="-128"/>
                        </a:rPr>
                        <a:t>(mg/dL)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1.7±2.1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1.7±2.2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1.6±2.1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1.2±1.3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0.005</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1722802510"/>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入院時アルブミン値</a:t>
                      </a:r>
                      <a:r>
                        <a:rPr lang="en-US" altLang="ja-JP" sz="1100" b="1" u="none" strike="noStrike" dirty="0">
                          <a:effectLst/>
                          <a:latin typeface="Meiryo UI" panose="020B0604030504040204" pitchFamily="50" charset="-128"/>
                          <a:ea typeface="Meiryo UI" panose="020B0604030504040204" pitchFamily="50" charset="-128"/>
                        </a:rPr>
                        <a:t>(g/dL)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3.5±0.5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3.5±0.6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3.5±0.4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3.6±0.5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0.65</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2398970723"/>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入院時アニオンギャップ</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err="1">
                          <a:effectLst/>
                          <a:latin typeface="Meiryo UI" panose="020B0604030504040204" pitchFamily="50" charset="-128"/>
                          <a:ea typeface="Meiryo UI" panose="020B0604030504040204" pitchFamily="50" charset="-128"/>
                        </a:rPr>
                        <a:t>mEq</a:t>
                      </a:r>
                      <a:r>
                        <a:rPr lang="en-US" altLang="ja-JP" sz="1100" b="1" u="none" strike="noStrike" dirty="0">
                          <a:effectLst/>
                          <a:latin typeface="Meiryo UI" panose="020B0604030504040204" pitchFamily="50" charset="-128"/>
                          <a:ea typeface="Meiryo UI" panose="020B0604030504040204" pitchFamily="50" charset="-128"/>
                        </a:rPr>
                        <a:t>/L)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13.1±3.9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13.2±4.1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14.4±4.0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13.3±3.5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0.16</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699809998"/>
                  </a:ext>
                </a:extLst>
              </a:tr>
              <a:tr h="252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入院時乳酸値</a:t>
                      </a:r>
                      <a:r>
                        <a:rPr lang="en-US" altLang="zh-TW" sz="1100" b="1" u="none" strike="noStrike" dirty="0">
                          <a:effectLst/>
                          <a:latin typeface="Meiryo UI" panose="020B0604030504040204" pitchFamily="50" charset="-128"/>
                          <a:ea typeface="Meiryo UI" panose="020B0604030504040204" pitchFamily="50" charset="-128"/>
                        </a:rPr>
                        <a:t>(mg/dL)</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1.6±1.0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1.9±1.4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1.9±1.0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1.8±0.8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86732375"/>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入院時カリウム値</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err="1">
                          <a:effectLst/>
                          <a:latin typeface="Meiryo UI" panose="020B0604030504040204" pitchFamily="50" charset="-128"/>
                          <a:ea typeface="Meiryo UI" panose="020B0604030504040204" pitchFamily="50" charset="-128"/>
                        </a:rPr>
                        <a:t>mEq</a:t>
                      </a:r>
                      <a:r>
                        <a:rPr lang="en-US" altLang="ja-JP" sz="1100" b="1" u="none" strike="noStrike" dirty="0">
                          <a:effectLst/>
                          <a:latin typeface="Meiryo UI" panose="020B0604030504040204" pitchFamily="50" charset="-128"/>
                          <a:ea typeface="Meiryo UI" panose="020B0604030504040204" pitchFamily="50" charset="-128"/>
                        </a:rPr>
                        <a:t>/L)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4.0±0.6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4.1±0.7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4.1±0.6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4.2±0.5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0.10</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2482953233"/>
                  </a:ext>
                </a:extLst>
              </a:tr>
              <a:tr h="252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入院時血糖値</a:t>
                      </a:r>
                      <a:r>
                        <a:rPr lang="en-US" altLang="zh-TW" sz="1100" b="1" u="none" strike="noStrike" dirty="0">
                          <a:effectLst/>
                          <a:latin typeface="Meiryo UI" panose="020B0604030504040204" pitchFamily="50" charset="-128"/>
                          <a:ea typeface="Meiryo UI" panose="020B0604030504040204" pitchFamily="50" charset="-128"/>
                        </a:rPr>
                        <a:t>(mg/dL)</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133.8±57.8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173.5±76.5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217.5±87.0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252.3±101.4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317125615"/>
                  </a:ext>
                </a:extLst>
              </a:tr>
              <a:tr h="252000">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回以上の血糖値＜</a:t>
                      </a:r>
                      <a:r>
                        <a:rPr lang="en-US" altLang="ja-JP" sz="1100" b="1" u="none" strike="noStrike" dirty="0">
                          <a:effectLst/>
                          <a:latin typeface="Meiryo UI" panose="020B0604030504040204" pitchFamily="50" charset="-128"/>
                          <a:ea typeface="Meiryo UI" panose="020B0604030504040204" pitchFamily="50" charset="-128"/>
                        </a:rPr>
                        <a:t>70mg/dL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103(24)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59(25)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32(20)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7(17)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0.49</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529446964"/>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急性腎障害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105(24)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46(19)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31(19)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4(10)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0.10</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1606247414"/>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院内死亡</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66(17)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32(14)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23(15)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7(21)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0.73</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119110458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在院期間</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日</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7.9(4.7, 13.9)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7.9(5.0, 14.9)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6.8(4.0, 11.0)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4.9(3.3, 8.2)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1108910306"/>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非</a:t>
                      </a:r>
                      <a:r>
                        <a:rPr lang="en-US" altLang="ja-JP" sz="1100" b="1" u="none" strike="noStrike" dirty="0">
                          <a:effectLst/>
                          <a:latin typeface="Meiryo UI" panose="020B0604030504040204" pitchFamily="50" charset="-128"/>
                          <a:ea typeface="Meiryo UI" panose="020B0604030504040204" pitchFamily="50" charset="-128"/>
                        </a:rPr>
                        <a:t>ICU</a:t>
                      </a:r>
                      <a:r>
                        <a:rPr lang="ja-JP" altLang="en-US" sz="1100" b="1" u="none" strike="noStrike" dirty="0">
                          <a:effectLst/>
                          <a:latin typeface="Meiryo UI" panose="020B0604030504040204" pitchFamily="50" charset="-128"/>
                          <a:ea typeface="Meiryo UI" panose="020B0604030504040204" pitchFamily="50" charset="-128"/>
                        </a:rPr>
                        <a:t>から</a:t>
                      </a:r>
                      <a:r>
                        <a:rPr lang="en-US" altLang="ja-JP" sz="1100" b="1" u="none" strike="noStrike" dirty="0">
                          <a:effectLst/>
                          <a:latin typeface="Meiryo UI" panose="020B0604030504040204" pitchFamily="50" charset="-128"/>
                          <a:ea typeface="Meiryo UI" panose="020B0604030504040204" pitchFamily="50" charset="-128"/>
                        </a:rPr>
                        <a:t>ICU</a:t>
                      </a:r>
                      <a:r>
                        <a:rPr lang="ja-JP" altLang="en-US" sz="1100" b="1" u="none" strike="noStrike" dirty="0">
                          <a:effectLst/>
                          <a:latin typeface="Meiryo UI" panose="020B0604030504040204" pitchFamily="50" charset="-128"/>
                          <a:ea typeface="Meiryo UI" panose="020B0604030504040204" pitchFamily="50" charset="-128"/>
                        </a:rPr>
                        <a:t>への転入室</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142(33)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76(32)</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48(30)</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11(27)</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0.80</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193512078"/>
                  </a:ext>
                </a:extLst>
              </a:tr>
              <a:tr h="252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　</a:t>
                      </a:r>
                      <a:r>
                        <a:rPr lang="en-US" altLang="zh-TW" sz="1100" b="1" u="none" strike="noStrike" dirty="0">
                          <a:effectLst/>
                          <a:latin typeface="Meiryo UI" panose="020B0604030504040204" pitchFamily="50" charset="-128"/>
                          <a:ea typeface="Meiryo UI" panose="020B0604030504040204" pitchFamily="50" charset="-128"/>
                        </a:rPr>
                        <a:t>ICU</a:t>
                      </a:r>
                      <a:r>
                        <a:rPr lang="zh-TW" altLang="en-US" sz="1100" b="1" u="none" strike="noStrike" dirty="0">
                          <a:effectLst/>
                          <a:latin typeface="Meiryo UI" panose="020B0604030504040204" pitchFamily="50" charset="-128"/>
                          <a:ea typeface="Meiryo UI" panose="020B0604030504040204" pitchFamily="50" charset="-128"/>
                        </a:rPr>
                        <a:t>転入室期間</a:t>
                      </a:r>
                      <a:r>
                        <a:rPr lang="en-US" altLang="zh-TW" sz="1100" b="1" u="none" strike="noStrike" dirty="0">
                          <a:effectLst/>
                          <a:latin typeface="Meiryo UI" panose="020B0604030504040204" pitchFamily="50" charset="-128"/>
                          <a:ea typeface="Meiryo UI" panose="020B0604030504040204" pitchFamily="50" charset="-128"/>
                        </a:rPr>
                        <a:t>(</a:t>
                      </a:r>
                      <a:r>
                        <a:rPr lang="zh-TW" altLang="en-US" sz="1100" b="1" u="none" strike="noStrike" dirty="0">
                          <a:effectLst/>
                          <a:latin typeface="Meiryo UI" panose="020B0604030504040204" pitchFamily="50" charset="-128"/>
                          <a:ea typeface="Meiryo UI" panose="020B0604030504040204" pitchFamily="50" charset="-128"/>
                        </a:rPr>
                        <a:t>日</a:t>
                      </a:r>
                      <a:r>
                        <a:rPr lang="en-US" altLang="zh-TW" sz="1100" b="1" u="none" strike="noStrike" dirty="0">
                          <a:effectLst/>
                          <a:latin typeface="Meiryo UI" panose="020B0604030504040204" pitchFamily="50" charset="-128"/>
                          <a:ea typeface="Meiryo UI" panose="020B0604030504040204" pitchFamily="50" charset="-128"/>
                        </a:rPr>
                        <a:t>)</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1.94(0.91, 3.08)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1.92(1.03, 4.41)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1.54(0.89, 2.87)</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1.28(0.55, 5.95)</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0.70</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1004813024"/>
                  </a:ext>
                </a:extLst>
              </a:tr>
            </a:tbl>
          </a:graphicData>
        </a:graphic>
      </p:graphicFrame>
      <p:sp>
        <p:nvSpPr>
          <p:cNvPr id="11" name="テキスト ボックス 10">
            <a:extLst>
              <a:ext uri="{FF2B5EF4-FFF2-40B4-BE49-F238E27FC236}">
                <a16:creationId xmlns:a16="http://schemas.microsoft.com/office/drawing/2014/main" id="{F7D05971-3DAC-2168-3594-AA51F3D056B4}"/>
              </a:ext>
            </a:extLst>
          </p:cNvPr>
          <p:cNvSpPr txBox="1"/>
          <p:nvPr/>
        </p:nvSpPr>
        <p:spPr>
          <a:xfrm>
            <a:off x="366452" y="6390966"/>
            <a:ext cx="3517310" cy="253916"/>
          </a:xfrm>
          <a:prstGeom prst="rect">
            <a:avLst/>
          </a:prstGeom>
          <a:noFill/>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n(%)</a:t>
            </a:r>
            <a:r>
              <a:rPr kumimoji="1" lang="ja-JP" altLang="en-US" sz="1050" dirty="0">
                <a:latin typeface="Meiryo UI" panose="020B0604030504040204" pitchFamily="50" charset="-128"/>
                <a:ea typeface="Meiryo UI" panose="020B0604030504040204" pitchFamily="50" charset="-128"/>
              </a:rPr>
              <a:t>または平均値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標準偏差または中央値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四分位範囲</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53A8561B-A7B2-D157-4473-6846FD45289B}"/>
              </a:ext>
            </a:extLst>
          </p:cNvPr>
          <p:cNvSpPr txBox="1"/>
          <p:nvPr/>
        </p:nvSpPr>
        <p:spPr>
          <a:xfrm>
            <a:off x="4039736" y="6403004"/>
            <a:ext cx="4830168"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連続変数：</a:t>
            </a:r>
            <a:r>
              <a:rPr kumimoji="1" lang="en-US" altLang="ja-JP" sz="1050" dirty="0">
                <a:latin typeface="Meiryo UI" panose="020B0604030504040204" pitchFamily="50" charset="-128"/>
                <a:ea typeface="Meiryo UI" panose="020B0604030504040204" pitchFamily="50" charset="-128"/>
              </a:rPr>
              <a:t>Kruskal-Wallis</a:t>
            </a:r>
            <a:r>
              <a:rPr kumimoji="1" lang="ja-JP" altLang="en-US" sz="1050" dirty="0">
                <a:latin typeface="Meiryo UI" panose="020B0604030504040204" pitchFamily="50" charset="-128"/>
                <a:ea typeface="Meiryo UI" panose="020B0604030504040204" pitchFamily="50" charset="-128"/>
              </a:rPr>
              <a:t>検定、カテゴリー変数：</a:t>
            </a:r>
            <a:r>
              <a:rPr kumimoji="1" lang="en-US" altLang="ja-JP" sz="1050" dirty="0">
                <a:latin typeface="Meiryo UI" panose="020B0604030504040204" pitchFamily="50" charset="-128"/>
                <a:ea typeface="Meiryo UI" panose="020B0604030504040204" pitchFamily="50" charset="-128"/>
              </a:rPr>
              <a:t>χ</a:t>
            </a:r>
            <a:r>
              <a:rPr kumimoji="1" lang="en-US" altLang="ja-JP" sz="1050" baseline="3000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検定または</a:t>
            </a:r>
            <a:r>
              <a:rPr kumimoji="1" lang="en-US" altLang="ja-JP" sz="1050" dirty="0">
                <a:latin typeface="Meiryo UI" panose="020B0604030504040204" pitchFamily="50" charset="-128"/>
                <a:ea typeface="Meiryo UI" panose="020B0604030504040204" pitchFamily="50" charset="-128"/>
              </a:rPr>
              <a:t>Fisher</a:t>
            </a:r>
            <a:r>
              <a:rPr kumimoji="1" lang="ja-JP" altLang="en-US" sz="1050" dirty="0">
                <a:latin typeface="Meiryo UI" panose="020B0604030504040204" pitchFamily="50" charset="-128"/>
                <a:ea typeface="Meiryo UI" panose="020B0604030504040204" pitchFamily="50" charset="-128"/>
              </a:rPr>
              <a:t>の正確検定</a:t>
            </a:r>
          </a:p>
        </p:txBody>
      </p:sp>
      <p:sp>
        <p:nvSpPr>
          <p:cNvPr id="13" name="テキスト ボックス 12">
            <a:extLst>
              <a:ext uri="{FF2B5EF4-FFF2-40B4-BE49-F238E27FC236}">
                <a16:creationId xmlns:a16="http://schemas.microsoft.com/office/drawing/2014/main" id="{A00CEDCD-87CD-DB08-3E33-F1D6A5F5596A}"/>
              </a:ext>
            </a:extLst>
          </p:cNvPr>
          <p:cNvSpPr txBox="1"/>
          <p:nvPr/>
        </p:nvSpPr>
        <p:spPr>
          <a:xfrm>
            <a:off x="3830862" y="1066860"/>
            <a:ext cx="3113752" cy="262251"/>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入院</a:t>
            </a:r>
            <a:r>
              <a:rPr kumimoji="1" lang="en-US" altLang="ja-JP" sz="1200" b="1" dirty="0">
                <a:latin typeface="Meiryo UI" panose="020B0604030504040204" pitchFamily="50" charset="-128"/>
                <a:ea typeface="Meiryo UI" panose="020B0604030504040204" pitchFamily="50" charset="-128"/>
              </a:rPr>
              <a:t>2</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3</a:t>
            </a:r>
            <a:r>
              <a:rPr kumimoji="1" lang="ja-JP" altLang="en-US" sz="1200" b="1" dirty="0">
                <a:latin typeface="Meiryo UI" panose="020B0604030504040204" pitchFamily="50" charset="-128"/>
                <a:ea typeface="Meiryo UI" panose="020B0604030504040204" pitchFamily="50" charset="-128"/>
              </a:rPr>
              <a:t>日目の平均血糖値（</a:t>
            </a:r>
            <a:r>
              <a:rPr kumimoji="1" lang="en-US" altLang="ja-JP" sz="1200" b="1" dirty="0">
                <a:latin typeface="Meiryo UI" panose="020B0604030504040204" pitchFamily="50" charset="-128"/>
                <a:ea typeface="Meiryo UI" panose="020B0604030504040204" pitchFamily="50" charset="-128"/>
              </a:rPr>
              <a:t>mg/dL</a:t>
            </a:r>
            <a:r>
              <a:rPr kumimoji="1" lang="ja-JP" altLang="en-US" sz="1200" b="1"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916945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7454028" cy="523220"/>
          </a:xfrm>
          <a:prstGeom prst="rect">
            <a:avLst/>
          </a:prstGeom>
          <a:noFill/>
        </p:spPr>
        <p:txBody>
          <a:bodyPr wrap="none" rtlCol="0" anchor="ctr">
            <a:spAutoFit/>
          </a:bodyPr>
          <a:lstStyle/>
          <a:p>
            <a:pPr defTabSz="457189">
              <a:defRPr/>
            </a:pPr>
            <a:r>
              <a:rPr lang="en-US" altLang="ja-JP" sz="2800" b="1" dirty="0">
                <a:solidFill>
                  <a:prstClr val="black"/>
                </a:solidFill>
                <a:latin typeface="Meiryo UI" panose="020B0604030504040204" pitchFamily="50" charset="-128"/>
                <a:ea typeface="Meiryo UI" panose="020B0604030504040204" pitchFamily="50" charset="-128"/>
              </a:rPr>
              <a:t>ICU</a:t>
            </a:r>
            <a:r>
              <a:rPr lang="ja-JP" altLang="en-US" sz="2800" b="1" dirty="0">
                <a:solidFill>
                  <a:prstClr val="black"/>
                </a:solidFill>
                <a:latin typeface="Meiryo UI" panose="020B0604030504040204" pitchFamily="50" charset="-128"/>
                <a:ea typeface="Meiryo UI" panose="020B0604030504040204" pitchFamily="50" charset="-128"/>
              </a:rPr>
              <a:t>群における平均血糖値カテゴリー別患者背景</a:t>
            </a:r>
          </a:p>
        </p:txBody>
      </p:sp>
      <p:sp>
        <p:nvSpPr>
          <p:cNvPr id="8" name="テキスト ボックス 7">
            <a:extLst>
              <a:ext uri="{FF2B5EF4-FFF2-40B4-BE49-F238E27FC236}">
                <a16:creationId xmlns:a16="http://schemas.microsoft.com/office/drawing/2014/main" id="{40D55F2F-62D2-482C-01B7-AA025CC90101}"/>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graphicFrame>
        <p:nvGraphicFramePr>
          <p:cNvPr id="9" name="表 8">
            <a:extLst>
              <a:ext uri="{FF2B5EF4-FFF2-40B4-BE49-F238E27FC236}">
                <a16:creationId xmlns:a16="http://schemas.microsoft.com/office/drawing/2014/main" id="{792230B9-99B1-AEC3-6DFD-43CC3835F1EE}"/>
              </a:ext>
            </a:extLst>
          </p:cNvPr>
          <p:cNvGraphicFramePr>
            <a:graphicFrameLocks noGrp="1"/>
          </p:cNvGraphicFramePr>
          <p:nvPr>
            <p:extLst>
              <p:ext uri="{D42A27DB-BD31-4B8C-83A1-F6EECF244321}">
                <p14:modId xmlns:p14="http://schemas.microsoft.com/office/powerpoint/2010/main" val="3414036366"/>
              </p:ext>
            </p:extLst>
          </p:nvPr>
        </p:nvGraphicFramePr>
        <p:xfrm>
          <a:off x="385200" y="1328400"/>
          <a:ext cx="8373600" cy="4561558"/>
        </p:xfrm>
        <a:graphic>
          <a:graphicData uri="http://schemas.openxmlformats.org/drawingml/2006/table">
            <a:tbl>
              <a:tblPr>
                <a:tableStyleId>{5C22544A-7EE6-4342-B048-85BDC9FD1C3A}</a:tableStyleId>
              </a:tblPr>
              <a:tblGrid>
                <a:gridCol w="2232000">
                  <a:extLst>
                    <a:ext uri="{9D8B030D-6E8A-4147-A177-3AD203B41FA5}">
                      <a16:colId xmlns:a16="http://schemas.microsoft.com/office/drawing/2014/main" val="3513131573"/>
                    </a:ext>
                  </a:extLst>
                </a:gridCol>
                <a:gridCol w="1364400">
                  <a:extLst>
                    <a:ext uri="{9D8B030D-6E8A-4147-A177-3AD203B41FA5}">
                      <a16:colId xmlns:a16="http://schemas.microsoft.com/office/drawing/2014/main" val="578368110"/>
                    </a:ext>
                  </a:extLst>
                </a:gridCol>
                <a:gridCol w="1364400">
                  <a:extLst>
                    <a:ext uri="{9D8B030D-6E8A-4147-A177-3AD203B41FA5}">
                      <a16:colId xmlns:a16="http://schemas.microsoft.com/office/drawing/2014/main" val="1923606745"/>
                    </a:ext>
                  </a:extLst>
                </a:gridCol>
                <a:gridCol w="1364400">
                  <a:extLst>
                    <a:ext uri="{9D8B030D-6E8A-4147-A177-3AD203B41FA5}">
                      <a16:colId xmlns:a16="http://schemas.microsoft.com/office/drawing/2014/main" val="1653054739"/>
                    </a:ext>
                  </a:extLst>
                </a:gridCol>
                <a:gridCol w="1364400">
                  <a:extLst>
                    <a:ext uri="{9D8B030D-6E8A-4147-A177-3AD203B41FA5}">
                      <a16:colId xmlns:a16="http://schemas.microsoft.com/office/drawing/2014/main" val="3270370395"/>
                    </a:ext>
                  </a:extLst>
                </a:gridCol>
                <a:gridCol w="684000">
                  <a:extLst>
                    <a:ext uri="{9D8B030D-6E8A-4147-A177-3AD203B41FA5}">
                      <a16:colId xmlns:a16="http://schemas.microsoft.com/office/drawing/2014/main" val="2525371138"/>
                    </a:ext>
                  </a:extLst>
                </a:gridCol>
              </a:tblGrid>
              <a:tr h="277558">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B2765D"/>
                    </a:solidFill>
                  </a:tcPr>
                </a:tc>
                <a:tc>
                  <a:txBody>
                    <a:bodyPr/>
                    <a:lstStyle/>
                    <a:p>
                      <a:pPr algn="ctr" fontAlgn="ct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140</a:t>
                      </a:r>
                      <a:r>
                        <a:rPr lang="pt-BR" sz="1100" b="1" u="none" strike="noStrike" dirty="0">
                          <a:solidFill>
                            <a:schemeClr val="bg1"/>
                          </a:solidFill>
                          <a:effectLst/>
                          <a:latin typeface="Meiryo UI" panose="020B0604030504040204" pitchFamily="50" charset="-128"/>
                          <a:ea typeface="Meiryo UI" panose="020B0604030504040204" pitchFamily="50" charset="-128"/>
                        </a:rPr>
                        <a:t>(n=</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125</a:t>
                      </a:r>
                      <a:r>
                        <a:rPr lang="pt-BR" sz="1100" b="1" u="none" strike="noStrike" dirty="0">
                          <a:solidFill>
                            <a:schemeClr val="bg1"/>
                          </a:solidFill>
                          <a:effectLst/>
                          <a:latin typeface="Meiryo UI" panose="020B0604030504040204" pitchFamily="50" charset="-128"/>
                          <a:ea typeface="Meiryo UI" panose="020B0604030504040204" pitchFamily="50" charset="-128"/>
                        </a:rPr>
                        <a:t>)</a:t>
                      </a:r>
                      <a:endParaRPr lang="pt-BR"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u="none" strike="noStrike" dirty="0">
                          <a:solidFill>
                            <a:schemeClr val="bg1"/>
                          </a:solidFill>
                          <a:effectLst/>
                          <a:latin typeface="Meiryo UI" panose="020B0604030504040204" pitchFamily="50" charset="-128"/>
                          <a:ea typeface="Meiryo UI" panose="020B0604030504040204" pitchFamily="50" charset="-128"/>
                        </a:rPr>
                        <a:t>141</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180(</a:t>
                      </a:r>
                      <a:r>
                        <a:rPr lang="en-US" sz="1100" b="1" u="none" strike="noStrike" dirty="0">
                          <a:solidFill>
                            <a:schemeClr val="bg1"/>
                          </a:solidFill>
                          <a:effectLst/>
                          <a:latin typeface="Meiryo UI" panose="020B0604030504040204" pitchFamily="50" charset="-128"/>
                          <a:ea typeface="Meiryo UI" panose="020B0604030504040204" pitchFamily="50" charset="-128"/>
                        </a:rPr>
                        <a:t>n=</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75</a:t>
                      </a:r>
                      <a:r>
                        <a:rPr lang="en-US" sz="1100" b="1" u="none" strike="noStrike" dirty="0">
                          <a:solidFill>
                            <a:schemeClr val="bg1"/>
                          </a:solidFill>
                          <a:effectLst/>
                          <a:latin typeface="Meiryo UI" panose="020B0604030504040204" pitchFamily="50" charset="-128"/>
                          <a:ea typeface="Meiryo UI" panose="020B0604030504040204" pitchFamily="50" charset="-128"/>
                        </a:rPr>
                        <a:t>)</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181</a:t>
                      </a: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250(n=65)</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a:t>
                      </a: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250(n=22)</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tc>
                  <a:txBody>
                    <a:bodyPr/>
                    <a:lstStyle/>
                    <a:p>
                      <a:pPr algn="ctr" fontAlgn="ctr"/>
                      <a:r>
                        <a:rPr lang="en-US" altLang="ja-JP" sz="1100" b="1" i="0" u="none" strike="noStrike" dirty="0">
                          <a:solidFill>
                            <a:schemeClr val="bg1"/>
                          </a:solidFill>
                          <a:effectLst/>
                          <a:latin typeface="Meiryo UI" panose="020B0604030504040204" pitchFamily="50" charset="-128"/>
                          <a:ea typeface="Meiryo UI" panose="020B0604030504040204" pitchFamily="50" charset="-128"/>
                        </a:rPr>
                        <a:t>P</a:t>
                      </a:r>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値</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9C7A5B"/>
                    </a:solidFill>
                  </a:tcPr>
                </a:tc>
                <a:extLst>
                  <a:ext uri="{0D108BD9-81ED-4DB2-BD59-A6C34878D82A}">
                    <a16:rowId xmlns:a16="http://schemas.microsoft.com/office/drawing/2014/main" val="1381188660"/>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0.41</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709062098"/>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56(45)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39(52)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30(46)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7(32)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endParaRPr lang="en-US" altLang="ja-JP" sz="1100" b="0" i="0" u="none" strike="noStrike" dirty="0">
                        <a:solidFill>
                          <a:srgbClr val="21212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067591406"/>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　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69(55)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36(48)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35(54)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15(68)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endParaRPr lang="en-US" altLang="ja-JP" sz="1100" b="0" i="0" u="none" strike="noStrike" dirty="0">
                        <a:solidFill>
                          <a:srgbClr val="212121"/>
                        </a:solidFill>
                        <a:effectLst/>
                        <a:latin typeface="Meiryo UI" panose="020B0604030504040204" pitchFamily="50" charset="-128"/>
                        <a:ea typeface="Meiryo UI" panose="020B0604030504040204" pitchFamily="50" charset="-128"/>
                      </a:endParaRP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2710824929"/>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63.4±15.2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64.7±15.0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65.9±12.8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65.3±13.4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0.84</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161091189"/>
                  </a:ext>
                </a:extLst>
              </a:tr>
              <a:tr h="252000">
                <a:tc>
                  <a:txBody>
                    <a:bodyPr/>
                    <a:lstStyle/>
                    <a:p>
                      <a:pPr algn="l" fontAlgn="ctr"/>
                      <a:r>
                        <a:rPr lang="en-US" sz="1100" b="1" u="none" strike="noStrike" dirty="0">
                          <a:effectLst/>
                          <a:latin typeface="Meiryo UI" panose="020B0604030504040204" pitchFamily="50" charset="-128"/>
                          <a:ea typeface="Meiryo UI" panose="020B0604030504040204" pitchFamily="50" charset="-128"/>
                        </a:rPr>
                        <a:t>BMI(kg/㎡)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31.1±9.6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31.4±9.3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29.0±6.5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35.4±11.6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0.09</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68233583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体重</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90.4±27.1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91.9±29.5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84.0±19.0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107.9±42.3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0.07</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3733904266"/>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糖尿病の診断または</a:t>
                      </a:r>
                      <a:r>
                        <a:rPr lang="en-US" altLang="ja-JP" sz="1100" b="1" u="none" strike="noStrike" dirty="0">
                          <a:effectLst/>
                          <a:latin typeface="Meiryo UI" panose="020B0604030504040204" pitchFamily="50" charset="-128"/>
                          <a:ea typeface="Meiryo UI" panose="020B0604030504040204" pitchFamily="50" charset="-128"/>
                        </a:rPr>
                        <a:t>HbA1c≧6.5%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27(22)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51(68)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42(65)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18(82)</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83688375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入院時クレアチニン値</a:t>
                      </a:r>
                      <a:r>
                        <a:rPr lang="en-US" altLang="ja-JP" sz="1100" b="1" u="none" strike="noStrike" dirty="0">
                          <a:effectLst/>
                          <a:latin typeface="Meiryo UI" panose="020B0604030504040204" pitchFamily="50" charset="-128"/>
                          <a:ea typeface="Meiryo UI" panose="020B0604030504040204" pitchFamily="50" charset="-128"/>
                        </a:rPr>
                        <a:t>(mg/dL)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1.6±1.5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1.6±1.6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1.6±1.4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2.7±3.0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0.17</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1722802510"/>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入院時アルブミン値</a:t>
                      </a:r>
                      <a:r>
                        <a:rPr lang="en-US" altLang="ja-JP" sz="1100" b="1" u="none" strike="noStrike" dirty="0">
                          <a:effectLst/>
                          <a:latin typeface="Meiryo UI" panose="020B0604030504040204" pitchFamily="50" charset="-128"/>
                          <a:ea typeface="Meiryo UI" panose="020B0604030504040204" pitchFamily="50" charset="-128"/>
                        </a:rPr>
                        <a:t>(g/dL)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3.2±0.5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3.3±0.6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3.3±0.5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3.2±0.6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0.51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2398970723"/>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入院時アニオンギャップ</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err="1">
                          <a:effectLst/>
                          <a:latin typeface="Meiryo UI" panose="020B0604030504040204" pitchFamily="50" charset="-128"/>
                          <a:ea typeface="Meiryo UI" panose="020B0604030504040204" pitchFamily="50" charset="-128"/>
                        </a:rPr>
                        <a:t>mEq</a:t>
                      </a:r>
                      <a:r>
                        <a:rPr lang="en-US" altLang="ja-JP" sz="1100" b="1" u="none" strike="noStrike" dirty="0">
                          <a:effectLst/>
                          <a:latin typeface="Meiryo UI" panose="020B0604030504040204" pitchFamily="50" charset="-128"/>
                          <a:ea typeface="Meiryo UI" panose="020B0604030504040204" pitchFamily="50" charset="-128"/>
                        </a:rPr>
                        <a:t>/L)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14.5±3.1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17.0±7.3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16.0±7.0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16.8±4.6</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0.37</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699809998"/>
                  </a:ext>
                </a:extLst>
              </a:tr>
              <a:tr h="252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入院時乳酸値</a:t>
                      </a:r>
                      <a:r>
                        <a:rPr lang="en-US" altLang="zh-TW" sz="1100" b="1" u="none" strike="noStrike" dirty="0">
                          <a:effectLst/>
                          <a:latin typeface="Meiryo UI" panose="020B0604030504040204" pitchFamily="50" charset="-128"/>
                          <a:ea typeface="Meiryo UI" panose="020B0604030504040204" pitchFamily="50" charset="-128"/>
                        </a:rPr>
                        <a:t>(mg/dL)</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2.1±2.1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2.7±2.7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2.4±1.8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1.8±0.7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0.62</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86732375"/>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入院時カリウム値</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err="1">
                          <a:effectLst/>
                          <a:latin typeface="Meiryo UI" panose="020B0604030504040204" pitchFamily="50" charset="-128"/>
                          <a:ea typeface="Meiryo UI" panose="020B0604030504040204" pitchFamily="50" charset="-128"/>
                        </a:rPr>
                        <a:t>mEq</a:t>
                      </a:r>
                      <a:r>
                        <a:rPr lang="en-US" altLang="ja-JP" sz="1100" b="1" u="none" strike="noStrike" dirty="0">
                          <a:effectLst/>
                          <a:latin typeface="Meiryo UI" panose="020B0604030504040204" pitchFamily="50" charset="-128"/>
                          <a:ea typeface="Meiryo UI" panose="020B0604030504040204" pitchFamily="50" charset="-128"/>
                        </a:rPr>
                        <a:t>/L)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4.1±0.7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4.4±0.7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4.2±0.8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4.7±0.8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2482953233"/>
                  </a:ext>
                </a:extLst>
              </a:tr>
              <a:tr h="252000">
                <a:tc>
                  <a:txBody>
                    <a:bodyPr/>
                    <a:lstStyle/>
                    <a:p>
                      <a:pPr algn="l" fontAlgn="ctr"/>
                      <a:r>
                        <a:rPr lang="zh-TW" altLang="en-US" sz="1100" b="1" u="none" strike="noStrike" dirty="0">
                          <a:effectLst/>
                          <a:latin typeface="Meiryo UI" panose="020B0604030504040204" pitchFamily="50" charset="-128"/>
                          <a:ea typeface="Meiryo UI" panose="020B0604030504040204" pitchFamily="50" charset="-128"/>
                        </a:rPr>
                        <a:t>入院時血糖値</a:t>
                      </a:r>
                      <a:r>
                        <a:rPr lang="en-US" altLang="zh-TW" sz="1100" b="1" u="none" strike="noStrike" dirty="0">
                          <a:effectLst/>
                          <a:latin typeface="Meiryo UI" panose="020B0604030504040204" pitchFamily="50" charset="-128"/>
                          <a:ea typeface="Meiryo UI" panose="020B0604030504040204" pitchFamily="50" charset="-128"/>
                        </a:rPr>
                        <a:t>(mg/dL)</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130.8±63.8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211.9±108.1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250.9±118.0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251.6±117.0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ja-JP" altLang="en-US" sz="1100" b="0" i="0" u="none" strike="noStrike" dirty="0">
                          <a:solidFill>
                            <a:srgbClr val="212121"/>
                          </a:solidFill>
                          <a:effectLst/>
                          <a:latin typeface="Meiryo UI" panose="020B0604030504040204" pitchFamily="50" charset="-128"/>
                          <a:ea typeface="Meiryo UI" panose="020B0604030504040204" pitchFamily="50" charset="-128"/>
                        </a:rPr>
                        <a:t>＜</a:t>
                      </a: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0.001</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3317125615"/>
                  </a:ext>
                </a:extLst>
              </a:tr>
              <a:tr h="252000">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回以上の血糖値＜</a:t>
                      </a:r>
                      <a:r>
                        <a:rPr lang="en-US" altLang="ja-JP" sz="1100" b="1" u="none" strike="noStrike" dirty="0">
                          <a:effectLst/>
                          <a:latin typeface="Meiryo UI" panose="020B0604030504040204" pitchFamily="50" charset="-128"/>
                          <a:ea typeface="Meiryo UI" panose="020B0604030504040204" pitchFamily="50" charset="-128"/>
                        </a:rPr>
                        <a:t>70mg/dL</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30(24)</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21(28)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15(23)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4(18)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0.82</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529446964"/>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急性腎障害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35(28)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20(27)</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19(29)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10(45)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0.39</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1606247414"/>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院内死亡</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AED"/>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34(29)</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24(33)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20(33)</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9(45)</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0.52</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CF8F4"/>
                    </a:solidFill>
                  </a:tcPr>
                </a:tc>
                <a:extLst>
                  <a:ext uri="{0D108BD9-81ED-4DB2-BD59-A6C34878D82A}">
                    <a16:rowId xmlns:a16="http://schemas.microsoft.com/office/drawing/2014/main" val="1191104582"/>
                  </a:ext>
                </a:extLst>
              </a:tr>
              <a:tr h="25200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在院期間</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日</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030" marT="703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DE8D0"/>
                    </a:solidFill>
                  </a:tcPr>
                </a:tc>
                <a:tc>
                  <a:txBody>
                    <a:bodyPr/>
                    <a:lstStyle/>
                    <a:p>
                      <a:pPr algn="ctr" fontAlgn="ctr"/>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10.7(6.2, 19.0)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9.2(5.1, 19.1)</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9.3(5.2, 17.0)</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6.2(4.3, 9.8)</a:t>
                      </a:r>
                    </a:p>
                  </a:txBody>
                  <a:tcPr marL="7030" marR="7030" marT="703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tc>
                  <a:txBody>
                    <a:bodyPr/>
                    <a:lstStyle/>
                    <a:p>
                      <a:pPr algn="ctr" fontAlgn="auto"/>
                      <a:r>
                        <a:rPr lang="en-US" altLang="ja-JP" sz="1100" b="0" i="0" u="none" strike="noStrike" dirty="0">
                          <a:solidFill>
                            <a:srgbClr val="212121"/>
                          </a:solidFill>
                          <a:effectLst/>
                          <a:latin typeface="Meiryo UI" panose="020B0604030504040204" pitchFamily="50" charset="-128"/>
                          <a:ea typeface="Meiryo UI" panose="020B0604030504040204" pitchFamily="50" charset="-128"/>
                        </a:rPr>
                        <a:t>0.10</a:t>
                      </a:r>
                    </a:p>
                  </a:txBody>
                  <a:tcPr marL="7030" marR="7030" marT="703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2E2D3"/>
                    </a:solidFill>
                  </a:tcPr>
                </a:tc>
                <a:extLst>
                  <a:ext uri="{0D108BD9-81ED-4DB2-BD59-A6C34878D82A}">
                    <a16:rowId xmlns:a16="http://schemas.microsoft.com/office/drawing/2014/main" val="1108910306"/>
                  </a:ext>
                </a:extLst>
              </a:tr>
            </a:tbl>
          </a:graphicData>
        </a:graphic>
      </p:graphicFrame>
      <p:sp>
        <p:nvSpPr>
          <p:cNvPr id="12" name="テキスト ボックス 11">
            <a:extLst>
              <a:ext uri="{FF2B5EF4-FFF2-40B4-BE49-F238E27FC236}">
                <a16:creationId xmlns:a16="http://schemas.microsoft.com/office/drawing/2014/main" id="{68D0A1DA-F7A6-166F-EAC8-A4C522671023}"/>
              </a:ext>
            </a:extLst>
          </p:cNvPr>
          <p:cNvSpPr txBox="1"/>
          <p:nvPr/>
        </p:nvSpPr>
        <p:spPr>
          <a:xfrm>
            <a:off x="3830400" y="1065600"/>
            <a:ext cx="3113752" cy="262251"/>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入院</a:t>
            </a:r>
            <a:r>
              <a:rPr kumimoji="1" lang="en-US" altLang="ja-JP" sz="1200" b="1" dirty="0">
                <a:latin typeface="Meiryo UI" panose="020B0604030504040204" pitchFamily="50" charset="-128"/>
                <a:ea typeface="Meiryo UI" panose="020B0604030504040204" pitchFamily="50" charset="-128"/>
              </a:rPr>
              <a:t>2</a:t>
            </a:r>
            <a:r>
              <a:rPr kumimoji="1" lang="ja-JP" altLang="en-US" sz="1200" b="1" dirty="0">
                <a:latin typeface="Meiryo UI" panose="020B0604030504040204" pitchFamily="50" charset="-128"/>
                <a:ea typeface="Meiryo UI" panose="020B0604030504040204" pitchFamily="50" charset="-128"/>
              </a:rPr>
              <a:t>日目の平均血糖値（</a:t>
            </a:r>
            <a:r>
              <a:rPr kumimoji="1" lang="en-US" altLang="ja-JP" sz="1200" b="1" dirty="0">
                <a:latin typeface="Meiryo UI" panose="020B0604030504040204" pitchFamily="50" charset="-128"/>
                <a:ea typeface="Meiryo UI" panose="020B0604030504040204" pitchFamily="50" charset="-128"/>
              </a:rPr>
              <a:t>mg/dL</a:t>
            </a:r>
            <a:r>
              <a:rPr kumimoji="1" lang="ja-JP" altLang="en-US" sz="1200" b="1" dirty="0">
                <a:latin typeface="Meiryo UI" panose="020B0604030504040204" pitchFamily="50" charset="-128"/>
                <a:ea typeface="Meiryo UI" panose="020B0604030504040204" pitchFamily="50" charset="-128"/>
              </a:rPr>
              <a:t>）</a:t>
            </a:r>
          </a:p>
        </p:txBody>
      </p:sp>
      <p:sp>
        <p:nvSpPr>
          <p:cNvPr id="19" name="テキスト ボックス 18">
            <a:extLst>
              <a:ext uri="{FF2B5EF4-FFF2-40B4-BE49-F238E27FC236}">
                <a16:creationId xmlns:a16="http://schemas.microsoft.com/office/drawing/2014/main" id="{88C3D90C-B346-7B7A-F6B0-D35A491E9708}"/>
              </a:ext>
            </a:extLst>
          </p:cNvPr>
          <p:cNvSpPr txBox="1"/>
          <p:nvPr/>
        </p:nvSpPr>
        <p:spPr>
          <a:xfrm>
            <a:off x="366452" y="5889958"/>
            <a:ext cx="3464410" cy="253916"/>
          </a:xfrm>
          <a:prstGeom prst="rect">
            <a:avLst/>
          </a:prstGeom>
          <a:noFill/>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n(%)</a:t>
            </a:r>
            <a:r>
              <a:rPr kumimoji="1" lang="ja-JP" altLang="en-US" sz="1050" dirty="0">
                <a:latin typeface="Meiryo UI" panose="020B0604030504040204" pitchFamily="50" charset="-128"/>
                <a:ea typeface="Meiryo UI" panose="020B0604030504040204" pitchFamily="50" charset="-128"/>
              </a:rPr>
              <a:t>または平均値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標準偏差または中央値</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四分位範囲</a:t>
            </a:r>
            <a:r>
              <a:rPr kumimoji="1" lang="en-US" altLang="ja-JP" sz="1050"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6DBF1BD0-DAB3-89DF-4213-F6E003E2DD8F}"/>
              </a:ext>
            </a:extLst>
          </p:cNvPr>
          <p:cNvSpPr txBox="1"/>
          <p:nvPr/>
        </p:nvSpPr>
        <p:spPr>
          <a:xfrm>
            <a:off x="4039736" y="5901996"/>
            <a:ext cx="4830168"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連続変数：</a:t>
            </a:r>
            <a:r>
              <a:rPr kumimoji="1" lang="en-US" altLang="ja-JP" sz="1050" dirty="0">
                <a:latin typeface="Meiryo UI" panose="020B0604030504040204" pitchFamily="50" charset="-128"/>
                <a:ea typeface="Meiryo UI" panose="020B0604030504040204" pitchFamily="50" charset="-128"/>
              </a:rPr>
              <a:t>Kruskal-Wallis</a:t>
            </a:r>
            <a:r>
              <a:rPr kumimoji="1" lang="ja-JP" altLang="en-US" sz="1050" dirty="0">
                <a:latin typeface="Meiryo UI" panose="020B0604030504040204" pitchFamily="50" charset="-128"/>
                <a:ea typeface="Meiryo UI" panose="020B0604030504040204" pitchFamily="50" charset="-128"/>
              </a:rPr>
              <a:t>検定、カテゴリー変数：</a:t>
            </a:r>
            <a:r>
              <a:rPr kumimoji="1" lang="en-US" altLang="ja-JP" sz="1050" dirty="0">
                <a:latin typeface="Meiryo UI" panose="020B0604030504040204" pitchFamily="50" charset="-128"/>
                <a:ea typeface="Meiryo UI" panose="020B0604030504040204" pitchFamily="50" charset="-128"/>
              </a:rPr>
              <a:t>χ</a:t>
            </a:r>
            <a:r>
              <a:rPr kumimoji="1" lang="en-US" altLang="ja-JP" sz="1050" baseline="3000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検定または</a:t>
            </a:r>
            <a:r>
              <a:rPr kumimoji="1" lang="en-US" altLang="ja-JP" sz="1050" dirty="0">
                <a:latin typeface="Meiryo UI" panose="020B0604030504040204" pitchFamily="50" charset="-128"/>
                <a:ea typeface="Meiryo UI" panose="020B0604030504040204" pitchFamily="50" charset="-128"/>
              </a:rPr>
              <a:t>Fisher</a:t>
            </a:r>
            <a:r>
              <a:rPr kumimoji="1" lang="ja-JP" altLang="en-US" sz="1050" dirty="0">
                <a:latin typeface="Meiryo UI" panose="020B0604030504040204" pitchFamily="50" charset="-128"/>
                <a:ea typeface="Meiryo UI" panose="020B0604030504040204" pitchFamily="50" charset="-128"/>
              </a:rPr>
              <a:t>の正確検定</a:t>
            </a:r>
          </a:p>
        </p:txBody>
      </p:sp>
    </p:spTree>
    <p:extLst>
      <p:ext uri="{BB962C8B-B14F-4D97-AF65-F5344CB8AC3E}">
        <p14:creationId xmlns:p14="http://schemas.microsoft.com/office/powerpoint/2010/main" val="2253861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F35A055-290B-6A90-08CB-C72849769E4A}"/>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
        <p:nvSpPr>
          <p:cNvPr id="3" name="テキスト ボックス 2">
            <a:extLst>
              <a:ext uri="{FF2B5EF4-FFF2-40B4-BE49-F238E27FC236}">
                <a16:creationId xmlns:a16="http://schemas.microsoft.com/office/drawing/2014/main" id="{D09A9DDB-B06C-1A41-75A5-8C994B5F49CC}"/>
              </a:ext>
            </a:extLst>
          </p:cNvPr>
          <p:cNvSpPr txBox="1"/>
          <p:nvPr/>
        </p:nvSpPr>
        <p:spPr>
          <a:xfrm>
            <a:off x="239250" y="213118"/>
            <a:ext cx="778424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非</a:t>
            </a:r>
            <a:r>
              <a:rPr lang="en-US" altLang="ja-JP" sz="2800" b="1" dirty="0">
                <a:solidFill>
                  <a:prstClr val="black"/>
                </a:solidFill>
                <a:latin typeface="Meiryo UI" panose="020B0604030504040204" pitchFamily="50" charset="-128"/>
                <a:ea typeface="Meiryo UI" panose="020B0604030504040204" pitchFamily="50" charset="-128"/>
              </a:rPr>
              <a:t>ICU</a:t>
            </a:r>
            <a:r>
              <a:rPr lang="ja-JP" altLang="en-US" sz="2800" b="1" dirty="0">
                <a:solidFill>
                  <a:prstClr val="black"/>
                </a:solidFill>
                <a:latin typeface="Meiryo UI" panose="020B0604030504040204" pitchFamily="50" charset="-128"/>
                <a:ea typeface="Meiryo UI" panose="020B0604030504040204" pitchFamily="50" charset="-128"/>
              </a:rPr>
              <a:t>群における平均血糖値カテゴリー別の生存率</a:t>
            </a:r>
          </a:p>
        </p:txBody>
      </p:sp>
      <p:sp>
        <p:nvSpPr>
          <p:cNvPr id="98" name="テキスト ボックス 97">
            <a:extLst>
              <a:ext uri="{FF2B5EF4-FFF2-40B4-BE49-F238E27FC236}">
                <a16:creationId xmlns:a16="http://schemas.microsoft.com/office/drawing/2014/main" id="{B9291AD3-8C13-5122-D836-E82B2A11B918}"/>
              </a:ext>
            </a:extLst>
          </p:cNvPr>
          <p:cNvSpPr txBox="1"/>
          <p:nvPr/>
        </p:nvSpPr>
        <p:spPr>
          <a:xfrm>
            <a:off x="2486744" y="5721041"/>
            <a:ext cx="5715006" cy="828560"/>
          </a:xfrm>
          <a:prstGeom prst="rect">
            <a:avLst/>
          </a:prstGeom>
          <a:noFill/>
        </p:spPr>
        <p:txBody>
          <a:bodyPr wrap="square" rtlCol="0">
            <a:spAutoFit/>
          </a:bodyPr>
          <a:lstStyle/>
          <a:p>
            <a:pPr>
              <a:lnSpc>
                <a:spcPct val="92000"/>
              </a:lnSpc>
            </a:pPr>
            <a:r>
              <a:rPr kumimoji="1" lang="ja-JP" altLang="en-US" sz="1200" b="1" dirty="0">
                <a:latin typeface="Meiryo UI" panose="020B0604030504040204" pitchFamily="50" charset="-128"/>
                <a:ea typeface="Meiryo UI" panose="020B0604030504040204" pitchFamily="50" charset="-128"/>
              </a:rPr>
              <a:t>平均血糖値＞</a:t>
            </a:r>
            <a:r>
              <a:rPr kumimoji="1" lang="en-US" altLang="ja-JP" sz="1200" b="1" dirty="0">
                <a:latin typeface="Meiryo UI" panose="020B0604030504040204" pitchFamily="50" charset="-128"/>
                <a:ea typeface="Meiryo UI" panose="020B0604030504040204" pitchFamily="50" charset="-128"/>
              </a:rPr>
              <a:t>250mg/dL</a:t>
            </a:r>
            <a:r>
              <a:rPr kumimoji="1" lang="ja-JP" altLang="en-US" sz="1200" b="1" dirty="0">
                <a:latin typeface="Meiryo UI" panose="020B0604030504040204" pitchFamily="50" charset="-128"/>
                <a:ea typeface="Meiryo UI" panose="020B0604030504040204" pitchFamily="50" charset="-128"/>
              </a:rPr>
              <a:t>群における死亡のハザード比（</a:t>
            </a:r>
            <a:r>
              <a:rPr kumimoji="1" lang="en-US" altLang="ja-JP" sz="1200" b="1" dirty="0">
                <a:latin typeface="Meiryo UI" panose="020B0604030504040204" pitchFamily="50" charset="-128"/>
                <a:ea typeface="Meiryo UI" panose="020B0604030504040204" pitchFamily="50" charset="-128"/>
              </a:rPr>
              <a:t>vs. </a:t>
            </a:r>
            <a:r>
              <a:rPr kumimoji="1" lang="ja-JP" altLang="en-US" sz="1200" b="1" dirty="0">
                <a:latin typeface="Meiryo UI" panose="020B0604030504040204" pitchFamily="50" charset="-128"/>
                <a:ea typeface="Meiryo UI" panose="020B0604030504040204" pitchFamily="50" charset="-128"/>
              </a:rPr>
              <a:t>対照群）</a:t>
            </a:r>
            <a:endParaRPr kumimoji="1" lang="en-US" altLang="ja-JP" sz="1200" b="1" dirty="0">
              <a:latin typeface="Meiryo UI" panose="020B0604030504040204" pitchFamily="50" charset="-128"/>
              <a:ea typeface="Meiryo UI" panose="020B0604030504040204" pitchFamily="50" charset="-128"/>
            </a:endParaRPr>
          </a:p>
          <a:p>
            <a:pPr>
              <a:lnSpc>
                <a:spcPct val="92000"/>
              </a:lnSpc>
            </a:pPr>
            <a:r>
              <a:rPr kumimoji="1" lang="en-US" altLang="ja-JP" sz="2800" b="1" dirty="0">
                <a:latin typeface="Meiryo UI" panose="020B0604030504040204" pitchFamily="50" charset="-128"/>
                <a:ea typeface="Meiryo UI" panose="020B0604030504040204" pitchFamily="50" charset="-128"/>
              </a:rPr>
              <a:t>7.17</a:t>
            </a:r>
            <a:r>
              <a:rPr kumimoji="1" lang="ja-JP" altLang="en-US" b="1" dirty="0">
                <a:latin typeface="Meiryo UI" panose="020B0604030504040204" pitchFamily="50" charset="-128"/>
                <a:ea typeface="Meiryo UI" panose="020B0604030504040204" pitchFamily="50" charset="-128"/>
              </a:rPr>
              <a:t>（</a:t>
            </a:r>
            <a:r>
              <a:rPr kumimoji="1" lang="en-US" altLang="ja-JP" b="1" dirty="0">
                <a:latin typeface="Meiryo UI" panose="020B0604030504040204" pitchFamily="50" charset="-128"/>
                <a:ea typeface="Meiryo UI" panose="020B0604030504040204" pitchFamily="50" charset="-128"/>
              </a:rPr>
              <a:t>95%CI 2.62–19.62</a:t>
            </a:r>
            <a:r>
              <a:rPr kumimoji="1" lang="ja-JP" altLang="en-US" b="1" dirty="0">
                <a:latin typeface="Meiryo UI" panose="020B0604030504040204" pitchFamily="50" charset="-128"/>
                <a:ea typeface="Meiryo UI" panose="020B0604030504040204" pitchFamily="50" charset="-128"/>
              </a:rPr>
              <a:t>）</a:t>
            </a:r>
            <a:endParaRPr kumimoji="1" lang="en-US" altLang="ja-JP" b="1" dirty="0">
              <a:latin typeface="Meiryo UI" panose="020B0604030504040204" pitchFamily="50" charset="-128"/>
              <a:ea typeface="Meiryo UI" panose="020B0604030504040204" pitchFamily="50" charset="-128"/>
            </a:endParaRPr>
          </a:p>
          <a:p>
            <a:pPr>
              <a:lnSpc>
                <a:spcPct val="92000"/>
              </a:lnSpc>
            </a:pPr>
            <a:r>
              <a:rPr kumimoji="1" lang="ja-JP" altLang="en-US" sz="1050" dirty="0">
                <a:latin typeface="Meiryo UI" panose="020B0604030504040204" pitchFamily="50" charset="-128"/>
                <a:ea typeface="Meiryo UI" panose="020B0604030504040204" pitchFamily="50" charset="-128"/>
              </a:rPr>
              <a:t>多変量</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回帰分析（性別、年齢、</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、糖尿病既往歴、入院時血糖値で調整）</a:t>
            </a:r>
            <a:endParaRPr kumimoji="1" lang="en-US" altLang="ja-JP" sz="1050" dirty="0">
              <a:latin typeface="Meiryo UI" panose="020B0604030504040204" pitchFamily="50" charset="-128"/>
              <a:ea typeface="Meiryo UI" panose="020B0604030504040204" pitchFamily="50" charset="-128"/>
            </a:endParaRPr>
          </a:p>
        </p:txBody>
      </p:sp>
      <p:grpSp>
        <p:nvGrpSpPr>
          <p:cNvPr id="10" name="グループ化 9">
            <a:extLst>
              <a:ext uri="{FF2B5EF4-FFF2-40B4-BE49-F238E27FC236}">
                <a16:creationId xmlns:a16="http://schemas.microsoft.com/office/drawing/2014/main" id="{B67164A7-3C91-C742-B70B-C805FB5C9B2B}"/>
              </a:ext>
            </a:extLst>
          </p:cNvPr>
          <p:cNvGrpSpPr/>
          <p:nvPr/>
        </p:nvGrpSpPr>
        <p:grpSpPr>
          <a:xfrm>
            <a:off x="1897598" y="1666240"/>
            <a:ext cx="5404933" cy="3943459"/>
            <a:chOff x="1897598" y="1666240"/>
            <a:chExt cx="5404933" cy="3943459"/>
          </a:xfrm>
        </p:grpSpPr>
        <p:grpSp>
          <p:nvGrpSpPr>
            <p:cNvPr id="75" name="グループ化 74">
              <a:extLst>
                <a:ext uri="{FF2B5EF4-FFF2-40B4-BE49-F238E27FC236}">
                  <a16:creationId xmlns:a16="http://schemas.microsoft.com/office/drawing/2014/main" id="{8778D8E1-7E3C-754C-7FCC-ED7B1FEA279C}"/>
                </a:ext>
              </a:extLst>
            </p:cNvPr>
            <p:cNvGrpSpPr/>
            <p:nvPr/>
          </p:nvGrpSpPr>
          <p:grpSpPr>
            <a:xfrm>
              <a:off x="2517140" y="1666240"/>
              <a:ext cx="4332425" cy="3440480"/>
              <a:chOff x="2517140" y="1666240"/>
              <a:chExt cx="4332425" cy="3440480"/>
            </a:xfrm>
          </p:grpSpPr>
          <p:sp>
            <p:nvSpPr>
              <p:cNvPr id="77" name="正方形/長方形 76">
                <a:extLst>
                  <a:ext uri="{FF2B5EF4-FFF2-40B4-BE49-F238E27FC236}">
                    <a16:creationId xmlns:a16="http://schemas.microsoft.com/office/drawing/2014/main" id="{EDB0AFF1-8C5E-7EB4-E8BF-D8BA45C1C3B8}"/>
                  </a:ext>
                </a:extLst>
              </p:cNvPr>
              <p:cNvSpPr/>
              <p:nvPr/>
            </p:nvSpPr>
            <p:spPr>
              <a:xfrm>
                <a:off x="2622231" y="1666240"/>
                <a:ext cx="4227334" cy="3332480"/>
              </a:xfrm>
              <a:prstGeom prst="rect">
                <a:avLst/>
              </a:prstGeom>
              <a:solidFill>
                <a:srgbClr val="FBFAF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a:extLst>
                  <a:ext uri="{FF2B5EF4-FFF2-40B4-BE49-F238E27FC236}">
                    <a16:creationId xmlns:a16="http://schemas.microsoft.com/office/drawing/2014/main" id="{2B019565-1822-92D5-71CA-82859CE909EE}"/>
                  </a:ext>
                </a:extLst>
              </p:cNvPr>
              <p:cNvGrpSpPr/>
              <p:nvPr/>
            </p:nvGrpSpPr>
            <p:grpSpPr>
              <a:xfrm>
                <a:off x="2517140" y="1803400"/>
                <a:ext cx="108000" cy="3078480"/>
                <a:chOff x="2354580" y="1803400"/>
                <a:chExt cx="108000" cy="3078480"/>
              </a:xfrm>
            </p:grpSpPr>
            <p:cxnSp>
              <p:nvCxnSpPr>
                <p:cNvPr id="87" name="直線コネクタ 86">
                  <a:extLst>
                    <a:ext uri="{FF2B5EF4-FFF2-40B4-BE49-F238E27FC236}">
                      <a16:creationId xmlns:a16="http://schemas.microsoft.com/office/drawing/2014/main" id="{DAFD312F-9F3A-793A-EF08-6A1DFCAC4C95}"/>
                    </a:ext>
                  </a:extLst>
                </p:cNvPr>
                <p:cNvCxnSpPr/>
                <p:nvPr/>
              </p:nvCxnSpPr>
              <p:spPr>
                <a:xfrm>
                  <a:off x="2354580" y="180340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59785A27-CABE-08D0-E90E-DBF23F55F110}"/>
                    </a:ext>
                  </a:extLst>
                </p:cNvPr>
                <p:cNvCxnSpPr/>
                <p:nvPr/>
              </p:nvCxnSpPr>
              <p:spPr>
                <a:xfrm>
                  <a:off x="2354580" y="257302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A96A352C-29CC-8066-C33C-2D2C8FFAE8A0}"/>
                    </a:ext>
                  </a:extLst>
                </p:cNvPr>
                <p:cNvCxnSpPr/>
                <p:nvPr/>
              </p:nvCxnSpPr>
              <p:spPr>
                <a:xfrm>
                  <a:off x="2354580" y="334264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F7021D5A-EA89-1865-A8A7-A37AE4E2AE1A}"/>
                    </a:ext>
                  </a:extLst>
                </p:cNvPr>
                <p:cNvCxnSpPr/>
                <p:nvPr/>
              </p:nvCxnSpPr>
              <p:spPr>
                <a:xfrm>
                  <a:off x="2354580" y="411226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4011069A-A76B-A9E3-A02D-5ABC52DD5079}"/>
                    </a:ext>
                  </a:extLst>
                </p:cNvPr>
                <p:cNvCxnSpPr/>
                <p:nvPr/>
              </p:nvCxnSpPr>
              <p:spPr>
                <a:xfrm>
                  <a:off x="2354580" y="488188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54E0743C-DEA5-CA65-4BC0-BEFF402CB45C}"/>
                  </a:ext>
                </a:extLst>
              </p:cNvPr>
              <p:cNvGrpSpPr/>
              <p:nvPr/>
            </p:nvGrpSpPr>
            <p:grpSpPr>
              <a:xfrm>
                <a:off x="2622231" y="4998720"/>
                <a:ext cx="4227334" cy="108000"/>
                <a:chOff x="2622231" y="4998720"/>
                <a:chExt cx="4227334" cy="108000"/>
              </a:xfrm>
            </p:grpSpPr>
            <p:cxnSp>
              <p:nvCxnSpPr>
                <p:cNvPr id="80" name="直線コネクタ 79">
                  <a:extLst>
                    <a:ext uri="{FF2B5EF4-FFF2-40B4-BE49-F238E27FC236}">
                      <a16:creationId xmlns:a16="http://schemas.microsoft.com/office/drawing/2014/main" id="{95CA2832-9A52-0F56-5D5C-7835F646ED50}"/>
                    </a:ext>
                  </a:extLst>
                </p:cNvPr>
                <p:cNvCxnSpPr>
                  <a:cxnSpLocks/>
                </p:cNvCxnSpPr>
                <p:nvPr/>
              </p:nvCxnSpPr>
              <p:spPr>
                <a:xfrm>
                  <a:off x="2622231"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E7FE9DCD-8E79-CCC2-5818-60B12635A180}"/>
                    </a:ext>
                  </a:extLst>
                </p:cNvPr>
                <p:cNvCxnSpPr>
                  <a:cxnSpLocks/>
                </p:cNvCxnSpPr>
                <p:nvPr/>
              </p:nvCxnSpPr>
              <p:spPr>
                <a:xfrm>
                  <a:off x="3326787"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54835892-4F19-2E79-E9C2-CD8D0A5B4861}"/>
                    </a:ext>
                  </a:extLst>
                </p:cNvPr>
                <p:cNvCxnSpPr>
                  <a:cxnSpLocks/>
                </p:cNvCxnSpPr>
                <p:nvPr/>
              </p:nvCxnSpPr>
              <p:spPr>
                <a:xfrm>
                  <a:off x="4031343"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3DC12AB5-3A1E-DF2A-825A-9EFA21020DC6}"/>
                    </a:ext>
                  </a:extLst>
                </p:cNvPr>
                <p:cNvCxnSpPr>
                  <a:cxnSpLocks/>
                </p:cNvCxnSpPr>
                <p:nvPr/>
              </p:nvCxnSpPr>
              <p:spPr>
                <a:xfrm>
                  <a:off x="4735899"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1E5B007E-F1EF-800D-496A-0FDD114651BB}"/>
                    </a:ext>
                  </a:extLst>
                </p:cNvPr>
                <p:cNvCxnSpPr>
                  <a:cxnSpLocks/>
                </p:cNvCxnSpPr>
                <p:nvPr/>
              </p:nvCxnSpPr>
              <p:spPr>
                <a:xfrm>
                  <a:off x="5440455"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F9578EB1-D74B-1B28-33B9-ED54639345BC}"/>
                    </a:ext>
                  </a:extLst>
                </p:cNvPr>
                <p:cNvCxnSpPr>
                  <a:cxnSpLocks/>
                </p:cNvCxnSpPr>
                <p:nvPr/>
              </p:nvCxnSpPr>
              <p:spPr>
                <a:xfrm>
                  <a:off x="6145011"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17175EEB-33E6-C1EF-30EF-81B04E40E3D7}"/>
                    </a:ext>
                  </a:extLst>
                </p:cNvPr>
                <p:cNvCxnSpPr>
                  <a:cxnSpLocks/>
                </p:cNvCxnSpPr>
                <p:nvPr/>
              </p:nvCxnSpPr>
              <p:spPr>
                <a:xfrm>
                  <a:off x="6849565"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92" name="テキスト ボックス 91">
              <a:extLst>
                <a:ext uri="{FF2B5EF4-FFF2-40B4-BE49-F238E27FC236}">
                  <a16:creationId xmlns:a16="http://schemas.microsoft.com/office/drawing/2014/main" id="{6DA5C494-E69A-6412-BE30-B80E88B1AED1}"/>
                </a:ext>
              </a:extLst>
            </p:cNvPr>
            <p:cNvSpPr txBox="1"/>
            <p:nvPr/>
          </p:nvSpPr>
          <p:spPr>
            <a:xfrm>
              <a:off x="2134789" y="1666240"/>
              <a:ext cx="410753" cy="3434402"/>
            </a:xfrm>
            <a:prstGeom prst="rect">
              <a:avLst/>
            </a:prstGeom>
            <a:noFill/>
          </p:spPr>
          <p:txBody>
            <a:bodyPr wrap="none" rtlCol="0">
              <a:spAutoFit/>
            </a:bodyPr>
            <a:lstStyle/>
            <a:p>
              <a:pPr algn="r">
                <a:lnSpc>
                  <a:spcPct val="92000"/>
                </a:lnSpc>
              </a:pPr>
              <a:r>
                <a:rPr kumimoji="1" lang="en-US" altLang="ja-JP" sz="1100" dirty="0">
                  <a:latin typeface="Meiryo UI" panose="020B0604030504040204" pitchFamily="50" charset="-128"/>
                  <a:ea typeface="Meiryo UI" panose="020B0604030504040204" pitchFamily="50" charset="-128"/>
                </a:rPr>
                <a:t>1.0</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0.8</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0.6</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0.4</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0.2</a:t>
              </a:r>
              <a:endParaRPr kumimoji="1" lang="ja-JP" altLang="en-US" sz="1100" dirty="0">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703E562C-0DA8-BACD-583D-D86D042CA5FC}"/>
                </a:ext>
              </a:extLst>
            </p:cNvPr>
            <p:cNvSpPr txBox="1"/>
            <p:nvPr/>
          </p:nvSpPr>
          <p:spPr>
            <a:xfrm>
              <a:off x="2486744" y="5099367"/>
              <a:ext cx="4545325" cy="248081"/>
            </a:xfrm>
            <a:prstGeom prst="rect">
              <a:avLst/>
            </a:prstGeom>
            <a:noFill/>
          </p:spPr>
          <p:txBody>
            <a:bodyPr wrap="square" rtlCol="0">
              <a:spAutoFit/>
            </a:bodyPr>
            <a:lstStyle/>
            <a:p>
              <a:pPr>
                <a:lnSpc>
                  <a:spcPct val="92000"/>
                </a:lnSpc>
              </a:pPr>
              <a:r>
                <a:rPr kumimoji="1" lang="en-US" altLang="ja-JP" sz="1100" dirty="0">
                  <a:latin typeface="Meiryo UI" panose="020B0604030504040204" pitchFamily="50" charset="-128"/>
                  <a:ea typeface="Meiryo UI" panose="020B0604030504040204" pitchFamily="50" charset="-128"/>
                </a:rPr>
                <a:t>0             5            10           15           20           25           30</a:t>
              </a:r>
              <a:endParaRPr kumimoji="1" lang="ja-JP" altLang="en-US" sz="1100" dirty="0">
                <a:latin typeface="Meiryo UI" panose="020B0604030504040204" pitchFamily="50" charset="-128"/>
                <a:ea typeface="Meiryo UI" panose="020B0604030504040204" pitchFamily="50" charset="-128"/>
              </a:endParaRPr>
            </a:p>
          </p:txBody>
        </p:sp>
        <p:sp>
          <p:nvSpPr>
            <p:cNvPr id="94" name="テキスト ボックス 93">
              <a:extLst>
                <a:ext uri="{FF2B5EF4-FFF2-40B4-BE49-F238E27FC236}">
                  <a16:creationId xmlns:a16="http://schemas.microsoft.com/office/drawing/2014/main" id="{C4502D8A-201F-BBBD-1C23-E418CE887612}"/>
                </a:ext>
              </a:extLst>
            </p:cNvPr>
            <p:cNvSpPr txBox="1"/>
            <p:nvPr/>
          </p:nvSpPr>
          <p:spPr>
            <a:xfrm>
              <a:off x="3829970" y="5347448"/>
              <a:ext cx="1811857" cy="262251"/>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期間</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日</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95" name="テキスト ボックス 94">
              <a:extLst>
                <a:ext uri="{FF2B5EF4-FFF2-40B4-BE49-F238E27FC236}">
                  <a16:creationId xmlns:a16="http://schemas.microsoft.com/office/drawing/2014/main" id="{701C5EFA-4678-9BF5-0B81-38C00B8401ED}"/>
                </a:ext>
              </a:extLst>
            </p:cNvPr>
            <p:cNvSpPr txBox="1"/>
            <p:nvPr/>
          </p:nvSpPr>
          <p:spPr>
            <a:xfrm>
              <a:off x="1897598" y="3031436"/>
              <a:ext cx="302754" cy="602088"/>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生存率</a:t>
              </a:r>
            </a:p>
          </p:txBody>
        </p:sp>
        <p:sp>
          <p:nvSpPr>
            <p:cNvPr id="97" name="テキスト ボックス 96">
              <a:extLst>
                <a:ext uri="{FF2B5EF4-FFF2-40B4-BE49-F238E27FC236}">
                  <a16:creationId xmlns:a16="http://schemas.microsoft.com/office/drawing/2014/main" id="{DA46A45E-0315-9A65-11E7-97B2F3EDFA76}"/>
                </a:ext>
              </a:extLst>
            </p:cNvPr>
            <p:cNvSpPr txBox="1"/>
            <p:nvPr/>
          </p:nvSpPr>
          <p:spPr>
            <a:xfrm>
              <a:off x="2628299" y="4600334"/>
              <a:ext cx="3506295" cy="389594"/>
            </a:xfrm>
            <a:prstGeom prst="rect">
              <a:avLst/>
            </a:prstGeom>
            <a:noFill/>
          </p:spPr>
          <p:txBody>
            <a:bodyPr wrap="square" rtlCol="0">
              <a:spAutoFit/>
            </a:bodyPr>
            <a:lstStyle/>
            <a:p>
              <a:pPr>
                <a:lnSpc>
                  <a:spcPct val="92000"/>
                </a:lnSpc>
              </a:pPr>
              <a:r>
                <a:rPr kumimoji="1" lang="en-US" altLang="ja-JP" sz="1050" dirty="0">
                  <a:latin typeface="Meiryo UI" panose="020B0604030504040204" pitchFamily="50" charset="-128"/>
                  <a:ea typeface="Meiryo UI" panose="020B0604030504040204" pitchFamily="50" charset="-128"/>
                </a:rPr>
                <a:t>P=0.027(</a:t>
              </a:r>
              <a:r>
                <a:rPr kumimoji="1" lang="ja-JP" altLang="en-US" sz="1050" dirty="0">
                  <a:latin typeface="Meiryo UI" panose="020B0604030504040204" pitchFamily="50" charset="-128"/>
                  <a:ea typeface="Meiryo UI" panose="020B0604030504040204" pitchFamily="50" charset="-128"/>
                </a:rPr>
                <a:t>平均血糖値＞</a:t>
              </a:r>
              <a:r>
                <a:rPr kumimoji="1" lang="en-US" altLang="ja-JP" sz="1050" dirty="0">
                  <a:latin typeface="Meiryo UI" panose="020B0604030504040204" pitchFamily="50" charset="-128"/>
                  <a:ea typeface="Meiryo UI" panose="020B0604030504040204" pitchFamily="50" charset="-128"/>
                </a:rPr>
                <a:t>250mg/dL</a:t>
              </a:r>
              <a:r>
                <a:rPr kumimoji="1" lang="ja-JP" altLang="en-US" sz="1050" dirty="0">
                  <a:latin typeface="Meiryo UI" panose="020B0604030504040204" pitchFamily="50" charset="-128"/>
                  <a:ea typeface="Meiryo UI" panose="020B0604030504040204" pitchFamily="50" charset="-128"/>
                </a:rPr>
                <a:t>群 </a:t>
              </a:r>
              <a:r>
                <a:rPr kumimoji="1" lang="en-US" altLang="ja-JP" sz="1050" dirty="0">
                  <a:latin typeface="Meiryo UI" panose="020B0604030504040204" pitchFamily="50" charset="-128"/>
                  <a:ea typeface="Meiryo UI" panose="020B0604030504040204" pitchFamily="50" charset="-128"/>
                </a:rPr>
                <a:t>vs. </a:t>
              </a:r>
              <a:r>
                <a:rPr kumimoji="1" lang="ja-JP" altLang="en-US" sz="1050" dirty="0">
                  <a:latin typeface="Meiryo UI" panose="020B0604030504040204" pitchFamily="50" charset="-128"/>
                  <a:ea typeface="Meiryo UI" panose="020B0604030504040204" pitchFamily="50" charset="-128"/>
                </a:rPr>
                <a:t>他の</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a:t>
              </a:r>
            </a:p>
            <a:p>
              <a:pPr>
                <a:lnSpc>
                  <a:spcPct val="92000"/>
                </a:lnSpc>
              </a:pPr>
              <a:r>
                <a:rPr kumimoji="1" lang="en-US" altLang="ja-JP" sz="1050" dirty="0">
                  <a:latin typeface="Meiryo UI" panose="020B0604030504040204" pitchFamily="50" charset="-128"/>
                  <a:ea typeface="Meiryo UI" panose="020B0604030504040204" pitchFamily="50" charset="-128"/>
                </a:rPr>
                <a:t>log-rank</a:t>
              </a:r>
              <a:r>
                <a:rPr kumimoji="1" lang="ja-JP" altLang="en-US" sz="1050" dirty="0">
                  <a:latin typeface="Meiryo UI" panose="020B0604030504040204" pitchFamily="50" charset="-128"/>
                  <a:ea typeface="Meiryo UI" panose="020B0604030504040204" pitchFamily="50" charset="-128"/>
                </a:rPr>
                <a:t>検定</a:t>
              </a:r>
            </a:p>
          </p:txBody>
        </p:sp>
        <p:pic>
          <p:nvPicPr>
            <p:cNvPr id="7" name="グラフィックス 6">
              <a:extLst>
                <a:ext uri="{FF2B5EF4-FFF2-40B4-BE49-F238E27FC236}">
                  <a16:creationId xmlns:a16="http://schemas.microsoft.com/office/drawing/2014/main" id="{C1F44752-F902-E853-4F1D-18F6C02E19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19072" y="1785230"/>
              <a:ext cx="4227334" cy="2045485"/>
            </a:xfrm>
            <a:prstGeom prst="rect">
              <a:avLst/>
            </a:prstGeom>
          </p:spPr>
        </p:pic>
        <p:sp>
          <p:nvSpPr>
            <p:cNvPr id="96" name="テキスト ボックス 95">
              <a:extLst>
                <a:ext uri="{FF2B5EF4-FFF2-40B4-BE49-F238E27FC236}">
                  <a16:creationId xmlns:a16="http://schemas.microsoft.com/office/drawing/2014/main" id="{0D4A7610-FF0C-0A69-9EE3-78B2C9BC4539}"/>
                </a:ext>
              </a:extLst>
            </p:cNvPr>
            <p:cNvSpPr txBox="1"/>
            <p:nvPr/>
          </p:nvSpPr>
          <p:spPr>
            <a:xfrm>
              <a:off x="4987490" y="1716264"/>
              <a:ext cx="2315041" cy="871072"/>
            </a:xfrm>
            <a:prstGeom prst="rect">
              <a:avLst/>
            </a:prstGeom>
            <a:noFill/>
          </p:spPr>
          <p:txBody>
            <a:bodyPr wrap="square" rtlCol="0">
              <a:spAutoFit/>
            </a:bodyPr>
            <a:lstStyle/>
            <a:p>
              <a:pPr>
                <a:lnSpc>
                  <a:spcPct val="92000"/>
                </a:lnSpc>
              </a:pPr>
              <a:r>
                <a:rPr kumimoji="1" lang="ja-JP" altLang="en-US" sz="1100" b="1" dirty="0">
                  <a:latin typeface="Meiryo UI" panose="020B0604030504040204" pitchFamily="50" charset="-128"/>
                  <a:ea typeface="Meiryo UI" panose="020B0604030504040204" pitchFamily="50" charset="-128"/>
                </a:rPr>
                <a:t>入院</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3</a:t>
              </a:r>
              <a:r>
                <a:rPr kumimoji="1" lang="ja-JP" altLang="en-US" sz="1100" b="1" dirty="0">
                  <a:latin typeface="Meiryo UI" panose="020B0604030504040204" pitchFamily="50" charset="-128"/>
                  <a:ea typeface="Meiryo UI" panose="020B0604030504040204" pitchFamily="50" charset="-128"/>
                </a:rPr>
                <a:t>日目の平均血糖値</a:t>
              </a:r>
              <a:endParaRPr kumimoji="1" lang="en-US" altLang="ja-JP" sz="1100" b="1" dirty="0">
                <a:latin typeface="Meiryo UI" panose="020B0604030504040204" pitchFamily="50" charset="-128"/>
                <a:ea typeface="Meiryo UI" panose="020B0604030504040204" pitchFamily="50" charset="-128"/>
              </a:endParaRPr>
            </a:p>
            <a:p>
              <a:pPr>
                <a:lnSpc>
                  <a:spcPct val="92000"/>
                </a:lnSpc>
              </a:pPr>
              <a:r>
                <a:rPr kumimoji="1" lang="ja-JP" altLang="en-US" sz="1100" b="1" dirty="0">
                  <a:solidFill>
                    <a:srgbClr val="828282"/>
                  </a:solidFill>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140mg/dL</a:t>
              </a:r>
            </a:p>
            <a:p>
              <a:pPr>
                <a:lnSpc>
                  <a:spcPct val="92000"/>
                </a:lnSpc>
              </a:pPr>
              <a:r>
                <a:rPr kumimoji="1" lang="ja-JP" altLang="en-US" sz="1100" b="1" dirty="0">
                  <a:solidFill>
                    <a:srgbClr val="009F5D"/>
                  </a:solidFill>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141</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180mg/dL</a:t>
              </a:r>
            </a:p>
            <a:p>
              <a:pPr>
                <a:lnSpc>
                  <a:spcPct val="92000"/>
                </a:lnSpc>
              </a:pPr>
              <a:r>
                <a:rPr kumimoji="1" lang="ja-JP" altLang="en-US" sz="1100" b="1" dirty="0">
                  <a:solidFill>
                    <a:srgbClr val="B963A3"/>
                  </a:solidFill>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181</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250mg/dL</a:t>
              </a:r>
            </a:p>
            <a:p>
              <a:pPr>
                <a:lnSpc>
                  <a:spcPct val="92000"/>
                </a:lnSpc>
              </a:pPr>
              <a:r>
                <a:rPr kumimoji="1" lang="ja-JP" altLang="en-US" sz="1100" b="1" dirty="0">
                  <a:solidFill>
                    <a:srgbClr val="DE6841"/>
                  </a:solidFill>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250mg/dL</a:t>
              </a:r>
              <a:endParaRPr kumimoji="1" lang="ja-JP" altLang="en-US" sz="1100" b="1"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62284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F35A055-290B-6A90-08CB-C72849769E4A}"/>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
        <p:nvSpPr>
          <p:cNvPr id="3" name="テキスト ボックス 2">
            <a:extLst>
              <a:ext uri="{FF2B5EF4-FFF2-40B4-BE49-F238E27FC236}">
                <a16:creationId xmlns:a16="http://schemas.microsoft.com/office/drawing/2014/main" id="{D8756ADC-32BB-BC8A-8CE1-2816BD229FBC}"/>
              </a:ext>
            </a:extLst>
          </p:cNvPr>
          <p:cNvSpPr txBox="1"/>
          <p:nvPr/>
        </p:nvSpPr>
        <p:spPr>
          <a:xfrm>
            <a:off x="239250" y="213118"/>
            <a:ext cx="7454028" cy="523220"/>
          </a:xfrm>
          <a:prstGeom prst="rect">
            <a:avLst/>
          </a:prstGeom>
          <a:noFill/>
        </p:spPr>
        <p:txBody>
          <a:bodyPr wrap="none" rtlCol="0" anchor="ctr">
            <a:spAutoFit/>
          </a:bodyPr>
          <a:lstStyle/>
          <a:p>
            <a:pPr defTabSz="457189">
              <a:defRPr/>
            </a:pPr>
            <a:r>
              <a:rPr lang="en-US" altLang="ja-JP" sz="2800" b="1" dirty="0">
                <a:solidFill>
                  <a:prstClr val="black"/>
                </a:solidFill>
                <a:latin typeface="Meiryo UI" panose="020B0604030504040204" pitchFamily="50" charset="-128"/>
                <a:ea typeface="Meiryo UI" panose="020B0604030504040204" pitchFamily="50" charset="-128"/>
              </a:rPr>
              <a:t>ICU</a:t>
            </a:r>
            <a:r>
              <a:rPr lang="ja-JP" altLang="en-US" sz="2800" b="1" dirty="0">
                <a:solidFill>
                  <a:prstClr val="black"/>
                </a:solidFill>
                <a:latin typeface="Meiryo UI" panose="020B0604030504040204" pitchFamily="50" charset="-128"/>
                <a:ea typeface="Meiryo UI" panose="020B0604030504040204" pitchFamily="50" charset="-128"/>
              </a:rPr>
              <a:t>群における平均血糖値カテゴリー別の生存率</a:t>
            </a:r>
          </a:p>
        </p:txBody>
      </p:sp>
      <p:sp>
        <p:nvSpPr>
          <p:cNvPr id="28" name="テキスト ボックス 27">
            <a:extLst>
              <a:ext uri="{FF2B5EF4-FFF2-40B4-BE49-F238E27FC236}">
                <a16:creationId xmlns:a16="http://schemas.microsoft.com/office/drawing/2014/main" id="{75C14CB4-DB00-FF98-6F8A-508DA69E3061}"/>
              </a:ext>
            </a:extLst>
          </p:cNvPr>
          <p:cNvSpPr txBox="1"/>
          <p:nvPr/>
        </p:nvSpPr>
        <p:spPr>
          <a:xfrm>
            <a:off x="2487600" y="5720400"/>
            <a:ext cx="5715006" cy="828560"/>
          </a:xfrm>
          <a:prstGeom prst="rect">
            <a:avLst/>
          </a:prstGeom>
          <a:noFill/>
        </p:spPr>
        <p:txBody>
          <a:bodyPr wrap="square" rtlCol="0">
            <a:spAutoFit/>
          </a:bodyPr>
          <a:lstStyle/>
          <a:p>
            <a:pPr>
              <a:lnSpc>
                <a:spcPct val="92000"/>
              </a:lnSpc>
            </a:pPr>
            <a:r>
              <a:rPr kumimoji="1" lang="ja-JP" altLang="en-US" sz="1200" b="1" dirty="0">
                <a:latin typeface="Meiryo UI" panose="020B0604030504040204" pitchFamily="50" charset="-128"/>
                <a:ea typeface="Meiryo UI" panose="020B0604030504040204" pitchFamily="50" charset="-128"/>
              </a:rPr>
              <a:t>平均血糖値＞</a:t>
            </a:r>
            <a:r>
              <a:rPr kumimoji="1" lang="en-US" altLang="ja-JP" sz="1200" b="1" dirty="0">
                <a:latin typeface="Meiryo UI" panose="020B0604030504040204" pitchFamily="50" charset="-128"/>
                <a:ea typeface="Meiryo UI" panose="020B0604030504040204" pitchFamily="50" charset="-128"/>
              </a:rPr>
              <a:t>250mg/dL</a:t>
            </a:r>
            <a:r>
              <a:rPr kumimoji="1" lang="ja-JP" altLang="en-US" sz="1200" b="1" dirty="0">
                <a:latin typeface="Meiryo UI" panose="020B0604030504040204" pitchFamily="50" charset="-128"/>
                <a:ea typeface="Meiryo UI" panose="020B0604030504040204" pitchFamily="50" charset="-128"/>
              </a:rPr>
              <a:t>群における死亡のハザード比（</a:t>
            </a:r>
            <a:r>
              <a:rPr kumimoji="1" lang="en-US" altLang="ja-JP" sz="1200" b="1" dirty="0">
                <a:latin typeface="Meiryo UI" panose="020B0604030504040204" pitchFamily="50" charset="-128"/>
                <a:ea typeface="Meiryo UI" panose="020B0604030504040204" pitchFamily="50" charset="-128"/>
              </a:rPr>
              <a:t>vs. </a:t>
            </a:r>
            <a:r>
              <a:rPr kumimoji="1" lang="ja-JP" altLang="en-US" sz="1200" b="1" dirty="0">
                <a:latin typeface="Meiryo UI" panose="020B0604030504040204" pitchFamily="50" charset="-128"/>
                <a:ea typeface="Meiryo UI" panose="020B0604030504040204" pitchFamily="50" charset="-128"/>
              </a:rPr>
              <a:t>対照群）</a:t>
            </a:r>
            <a:endParaRPr kumimoji="1" lang="en-US" altLang="ja-JP" sz="1200" b="1" dirty="0">
              <a:latin typeface="Meiryo UI" panose="020B0604030504040204" pitchFamily="50" charset="-128"/>
              <a:ea typeface="Meiryo UI" panose="020B0604030504040204" pitchFamily="50" charset="-128"/>
            </a:endParaRPr>
          </a:p>
          <a:p>
            <a:pPr>
              <a:lnSpc>
                <a:spcPct val="92000"/>
              </a:lnSpc>
            </a:pPr>
            <a:r>
              <a:rPr kumimoji="1" lang="en-US" altLang="ja-JP" sz="2800" b="1" dirty="0">
                <a:latin typeface="Meiryo UI" panose="020B0604030504040204" pitchFamily="50" charset="-128"/>
                <a:ea typeface="Meiryo UI" panose="020B0604030504040204" pitchFamily="50" charset="-128"/>
              </a:rPr>
              <a:t>1.40</a:t>
            </a:r>
            <a:r>
              <a:rPr kumimoji="1" lang="ja-JP" altLang="en-US" b="1" dirty="0">
                <a:latin typeface="Meiryo UI" panose="020B0604030504040204" pitchFamily="50" charset="-128"/>
                <a:ea typeface="Meiryo UI" panose="020B0604030504040204" pitchFamily="50" charset="-128"/>
              </a:rPr>
              <a:t>（</a:t>
            </a:r>
            <a:r>
              <a:rPr kumimoji="1" lang="en-US" altLang="ja-JP" b="1" dirty="0">
                <a:latin typeface="Meiryo UI" panose="020B0604030504040204" pitchFamily="50" charset="-128"/>
                <a:ea typeface="Meiryo UI" panose="020B0604030504040204" pitchFamily="50" charset="-128"/>
              </a:rPr>
              <a:t>95%CI 0.53–3.69</a:t>
            </a:r>
            <a:r>
              <a:rPr kumimoji="1" lang="ja-JP" altLang="en-US" b="1" dirty="0">
                <a:latin typeface="Meiryo UI" panose="020B0604030504040204" pitchFamily="50" charset="-128"/>
                <a:ea typeface="Meiryo UI" panose="020B0604030504040204" pitchFamily="50" charset="-128"/>
              </a:rPr>
              <a:t>）</a:t>
            </a:r>
            <a:endParaRPr kumimoji="1" lang="en-US" altLang="ja-JP" b="1" dirty="0">
              <a:latin typeface="Meiryo UI" panose="020B0604030504040204" pitchFamily="50" charset="-128"/>
              <a:ea typeface="Meiryo UI" panose="020B0604030504040204" pitchFamily="50" charset="-128"/>
            </a:endParaRPr>
          </a:p>
          <a:p>
            <a:pPr>
              <a:lnSpc>
                <a:spcPct val="92000"/>
              </a:lnSpc>
            </a:pPr>
            <a:r>
              <a:rPr kumimoji="1" lang="ja-JP" altLang="en-US" sz="1050" dirty="0">
                <a:latin typeface="Meiryo UI" panose="020B0604030504040204" pitchFamily="50" charset="-128"/>
                <a:ea typeface="Meiryo UI" panose="020B0604030504040204" pitchFamily="50" charset="-128"/>
              </a:rPr>
              <a:t>多変量</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回帰分析（性別、年齢、</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、糖尿病既往歴、入院時血糖値で調整）</a:t>
            </a:r>
            <a:endParaRPr kumimoji="1" lang="en-US" altLang="ja-JP" sz="1050" dirty="0">
              <a:latin typeface="Meiryo UI" panose="020B0604030504040204" pitchFamily="50" charset="-128"/>
              <a:ea typeface="Meiryo UI" panose="020B0604030504040204" pitchFamily="50" charset="-128"/>
            </a:endParaRPr>
          </a:p>
        </p:txBody>
      </p:sp>
      <p:grpSp>
        <p:nvGrpSpPr>
          <p:cNvPr id="35" name="グループ化 34">
            <a:extLst>
              <a:ext uri="{FF2B5EF4-FFF2-40B4-BE49-F238E27FC236}">
                <a16:creationId xmlns:a16="http://schemas.microsoft.com/office/drawing/2014/main" id="{FE25A56D-0410-D3CA-3FBB-D93A8BFC2B8E}"/>
              </a:ext>
            </a:extLst>
          </p:cNvPr>
          <p:cNvGrpSpPr/>
          <p:nvPr/>
        </p:nvGrpSpPr>
        <p:grpSpPr>
          <a:xfrm>
            <a:off x="1897598" y="1666240"/>
            <a:ext cx="5140253" cy="3942011"/>
            <a:chOff x="1897598" y="1666240"/>
            <a:chExt cx="5140253" cy="3942011"/>
          </a:xfrm>
        </p:grpSpPr>
        <p:grpSp>
          <p:nvGrpSpPr>
            <p:cNvPr id="33" name="グループ化 32">
              <a:extLst>
                <a:ext uri="{FF2B5EF4-FFF2-40B4-BE49-F238E27FC236}">
                  <a16:creationId xmlns:a16="http://schemas.microsoft.com/office/drawing/2014/main" id="{DFE75228-28C3-5274-F5DD-AF1B51E1EA98}"/>
                </a:ext>
              </a:extLst>
            </p:cNvPr>
            <p:cNvGrpSpPr/>
            <p:nvPr/>
          </p:nvGrpSpPr>
          <p:grpSpPr>
            <a:xfrm>
              <a:off x="2134789" y="1666240"/>
              <a:ext cx="4903062" cy="3942011"/>
              <a:chOff x="2134789" y="1666240"/>
              <a:chExt cx="4903062" cy="3942011"/>
            </a:xfrm>
          </p:grpSpPr>
          <p:grpSp>
            <p:nvGrpSpPr>
              <p:cNvPr id="31" name="グループ化 30">
                <a:extLst>
                  <a:ext uri="{FF2B5EF4-FFF2-40B4-BE49-F238E27FC236}">
                    <a16:creationId xmlns:a16="http://schemas.microsoft.com/office/drawing/2014/main" id="{F94AFABD-03E2-C55B-7C59-D8FFD621E1A9}"/>
                  </a:ext>
                </a:extLst>
              </p:cNvPr>
              <p:cNvGrpSpPr/>
              <p:nvPr/>
            </p:nvGrpSpPr>
            <p:grpSpPr>
              <a:xfrm>
                <a:off x="2492526" y="1666800"/>
                <a:ext cx="4545325" cy="3941451"/>
                <a:chOff x="2555114" y="1588751"/>
                <a:chExt cx="4545325" cy="3941451"/>
              </a:xfrm>
            </p:grpSpPr>
            <p:grpSp>
              <p:nvGrpSpPr>
                <p:cNvPr id="6" name="グループ化 5">
                  <a:extLst>
                    <a:ext uri="{FF2B5EF4-FFF2-40B4-BE49-F238E27FC236}">
                      <a16:creationId xmlns:a16="http://schemas.microsoft.com/office/drawing/2014/main" id="{D30102D3-995B-347C-953A-A674CB7BAF8C}"/>
                    </a:ext>
                  </a:extLst>
                </p:cNvPr>
                <p:cNvGrpSpPr/>
                <p:nvPr/>
              </p:nvGrpSpPr>
              <p:grpSpPr>
                <a:xfrm>
                  <a:off x="2589075" y="1588751"/>
                  <a:ext cx="4340045" cy="3440480"/>
                  <a:chOff x="2509520" y="1666240"/>
                  <a:chExt cx="4340045" cy="3440480"/>
                </a:xfrm>
              </p:grpSpPr>
              <p:sp>
                <p:nvSpPr>
                  <p:cNvPr id="8" name="正方形/長方形 7">
                    <a:extLst>
                      <a:ext uri="{FF2B5EF4-FFF2-40B4-BE49-F238E27FC236}">
                        <a16:creationId xmlns:a16="http://schemas.microsoft.com/office/drawing/2014/main" id="{F3455210-695E-627C-5602-708576F61EB4}"/>
                      </a:ext>
                    </a:extLst>
                  </p:cNvPr>
                  <p:cNvSpPr/>
                  <p:nvPr/>
                </p:nvSpPr>
                <p:spPr>
                  <a:xfrm>
                    <a:off x="2622231" y="1666240"/>
                    <a:ext cx="4227334" cy="3332480"/>
                  </a:xfrm>
                  <a:prstGeom prst="rect">
                    <a:avLst/>
                  </a:prstGeom>
                  <a:solidFill>
                    <a:srgbClr val="FBFAF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a:extLst>
                      <a:ext uri="{FF2B5EF4-FFF2-40B4-BE49-F238E27FC236}">
                        <a16:creationId xmlns:a16="http://schemas.microsoft.com/office/drawing/2014/main" id="{641BF44C-4C6D-1BC7-7383-E33A790E44D8}"/>
                      </a:ext>
                    </a:extLst>
                  </p:cNvPr>
                  <p:cNvGrpSpPr/>
                  <p:nvPr/>
                </p:nvGrpSpPr>
                <p:grpSpPr>
                  <a:xfrm>
                    <a:off x="2509520" y="1803400"/>
                    <a:ext cx="108000" cy="3078480"/>
                    <a:chOff x="2346960" y="1803400"/>
                    <a:chExt cx="108000" cy="3078480"/>
                  </a:xfrm>
                </p:grpSpPr>
                <p:cxnSp>
                  <p:nvCxnSpPr>
                    <p:cNvPr id="18" name="直線コネクタ 17">
                      <a:extLst>
                        <a:ext uri="{FF2B5EF4-FFF2-40B4-BE49-F238E27FC236}">
                          <a16:creationId xmlns:a16="http://schemas.microsoft.com/office/drawing/2014/main" id="{55FBC590-61B5-C4FC-EE30-62DB57202140}"/>
                        </a:ext>
                      </a:extLst>
                    </p:cNvPr>
                    <p:cNvCxnSpPr/>
                    <p:nvPr/>
                  </p:nvCxnSpPr>
                  <p:spPr>
                    <a:xfrm>
                      <a:off x="2346960" y="180340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DD700610-F3A1-2197-B09A-42BA22984672}"/>
                        </a:ext>
                      </a:extLst>
                    </p:cNvPr>
                    <p:cNvCxnSpPr/>
                    <p:nvPr/>
                  </p:nvCxnSpPr>
                  <p:spPr>
                    <a:xfrm>
                      <a:off x="2346960" y="257302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C50EF637-0A55-9000-3218-F589E113D641}"/>
                        </a:ext>
                      </a:extLst>
                    </p:cNvPr>
                    <p:cNvCxnSpPr/>
                    <p:nvPr/>
                  </p:nvCxnSpPr>
                  <p:spPr>
                    <a:xfrm>
                      <a:off x="2346960" y="334264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46992620-F6C2-0FD0-B15B-67BB407A4834}"/>
                        </a:ext>
                      </a:extLst>
                    </p:cNvPr>
                    <p:cNvCxnSpPr/>
                    <p:nvPr/>
                  </p:nvCxnSpPr>
                  <p:spPr>
                    <a:xfrm>
                      <a:off x="2346960" y="411226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E0DDF588-277A-2D2C-C856-69FE0FDDCFFE}"/>
                        </a:ext>
                      </a:extLst>
                    </p:cNvPr>
                    <p:cNvCxnSpPr/>
                    <p:nvPr/>
                  </p:nvCxnSpPr>
                  <p:spPr>
                    <a:xfrm>
                      <a:off x="2346960" y="488188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7D9EBE59-A99B-0C59-777B-26D028FA60C0}"/>
                      </a:ext>
                    </a:extLst>
                  </p:cNvPr>
                  <p:cNvGrpSpPr/>
                  <p:nvPr/>
                </p:nvGrpSpPr>
                <p:grpSpPr>
                  <a:xfrm>
                    <a:off x="2622231" y="4998720"/>
                    <a:ext cx="4227334" cy="108000"/>
                    <a:chOff x="2622231" y="4998720"/>
                    <a:chExt cx="4227334" cy="108000"/>
                  </a:xfrm>
                </p:grpSpPr>
                <p:cxnSp>
                  <p:nvCxnSpPr>
                    <p:cNvPr id="11" name="直線コネクタ 10">
                      <a:extLst>
                        <a:ext uri="{FF2B5EF4-FFF2-40B4-BE49-F238E27FC236}">
                          <a16:creationId xmlns:a16="http://schemas.microsoft.com/office/drawing/2014/main" id="{A7D0387F-87E3-F85F-1C61-173087A430D3}"/>
                        </a:ext>
                      </a:extLst>
                    </p:cNvPr>
                    <p:cNvCxnSpPr>
                      <a:cxnSpLocks/>
                    </p:cNvCxnSpPr>
                    <p:nvPr/>
                  </p:nvCxnSpPr>
                  <p:spPr>
                    <a:xfrm>
                      <a:off x="2622231"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47AC7023-5D40-11F1-F172-E8347EE5D094}"/>
                        </a:ext>
                      </a:extLst>
                    </p:cNvPr>
                    <p:cNvCxnSpPr>
                      <a:cxnSpLocks/>
                    </p:cNvCxnSpPr>
                    <p:nvPr/>
                  </p:nvCxnSpPr>
                  <p:spPr>
                    <a:xfrm>
                      <a:off x="3326787"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1A39527F-5925-E995-6D0A-E53FE5255F26}"/>
                        </a:ext>
                      </a:extLst>
                    </p:cNvPr>
                    <p:cNvCxnSpPr>
                      <a:cxnSpLocks/>
                    </p:cNvCxnSpPr>
                    <p:nvPr/>
                  </p:nvCxnSpPr>
                  <p:spPr>
                    <a:xfrm>
                      <a:off x="4031343"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45F583-A523-75CA-31B1-99AA38E746DC}"/>
                        </a:ext>
                      </a:extLst>
                    </p:cNvPr>
                    <p:cNvCxnSpPr>
                      <a:cxnSpLocks/>
                    </p:cNvCxnSpPr>
                    <p:nvPr/>
                  </p:nvCxnSpPr>
                  <p:spPr>
                    <a:xfrm>
                      <a:off x="4735899"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97D044E-B1F0-574F-C0A6-FAF46F0965E8}"/>
                        </a:ext>
                      </a:extLst>
                    </p:cNvPr>
                    <p:cNvCxnSpPr>
                      <a:cxnSpLocks/>
                    </p:cNvCxnSpPr>
                    <p:nvPr/>
                  </p:nvCxnSpPr>
                  <p:spPr>
                    <a:xfrm>
                      <a:off x="5440455"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25A4364D-D481-55B0-01A3-0038D3133B10}"/>
                        </a:ext>
                      </a:extLst>
                    </p:cNvPr>
                    <p:cNvCxnSpPr>
                      <a:cxnSpLocks/>
                    </p:cNvCxnSpPr>
                    <p:nvPr/>
                  </p:nvCxnSpPr>
                  <p:spPr>
                    <a:xfrm>
                      <a:off x="6145011"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66013AF1-1053-D295-3584-F311C2E6C0B9}"/>
                        </a:ext>
                      </a:extLst>
                    </p:cNvPr>
                    <p:cNvCxnSpPr>
                      <a:cxnSpLocks/>
                    </p:cNvCxnSpPr>
                    <p:nvPr/>
                  </p:nvCxnSpPr>
                  <p:spPr>
                    <a:xfrm>
                      <a:off x="6849565" y="4998720"/>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3" name="テキスト ボックス 22">
                  <a:extLst>
                    <a:ext uri="{FF2B5EF4-FFF2-40B4-BE49-F238E27FC236}">
                      <a16:creationId xmlns:a16="http://schemas.microsoft.com/office/drawing/2014/main" id="{A67D8C77-11DE-0E78-3494-7DEF95F0319C}"/>
                    </a:ext>
                  </a:extLst>
                </p:cNvPr>
                <p:cNvSpPr txBox="1"/>
                <p:nvPr/>
              </p:nvSpPr>
              <p:spPr>
                <a:xfrm>
                  <a:off x="2555114" y="5028293"/>
                  <a:ext cx="4545325" cy="248081"/>
                </a:xfrm>
                <a:prstGeom prst="rect">
                  <a:avLst/>
                </a:prstGeom>
                <a:noFill/>
              </p:spPr>
              <p:txBody>
                <a:bodyPr wrap="square" rtlCol="0">
                  <a:spAutoFit/>
                </a:bodyPr>
                <a:lstStyle/>
                <a:p>
                  <a:pPr>
                    <a:lnSpc>
                      <a:spcPct val="92000"/>
                    </a:lnSpc>
                  </a:pPr>
                  <a:r>
                    <a:rPr kumimoji="1" lang="en-US" altLang="ja-JP" sz="1100" dirty="0">
                      <a:latin typeface="Meiryo UI" panose="020B0604030504040204" pitchFamily="50" charset="-128"/>
                      <a:ea typeface="Meiryo UI" panose="020B0604030504040204" pitchFamily="50" charset="-128"/>
                    </a:rPr>
                    <a:t>0             5            10           15           20           25           30</a:t>
                  </a:r>
                  <a:endParaRPr kumimoji="1" lang="ja-JP" altLang="en-US" sz="11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755F57E0-205C-B602-80A4-A5DE86B8E238}"/>
                    </a:ext>
                  </a:extLst>
                </p:cNvPr>
                <p:cNvSpPr txBox="1"/>
                <p:nvPr/>
              </p:nvSpPr>
              <p:spPr>
                <a:xfrm>
                  <a:off x="3892988" y="5267951"/>
                  <a:ext cx="1811857" cy="262251"/>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期間</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日</a:t>
                  </a:r>
                  <a:r>
                    <a:rPr kumimoji="1" lang="en-US" altLang="ja-JP" sz="1200" b="1" dirty="0">
                      <a:latin typeface="Meiryo UI" panose="020B0604030504040204" pitchFamily="50" charset="-128"/>
                      <a:ea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C4A0F20D-5BE4-B21A-E81B-8A15811CFF74}"/>
                    </a:ext>
                  </a:extLst>
                </p:cNvPr>
                <p:cNvSpPr txBox="1"/>
                <p:nvPr/>
              </p:nvSpPr>
              <p:spPr>
                <a:xfrm>
                  <a:off x="2718271" y="4478106"/>
                  <a:ext cx="3506295" cy="389594"/>
                </a:xfrm>
                <a:prstGeom prst="rect">
                  <a:avLst/>
                </a:prstGeom>
                <a:noFill/>
              </p:spPr>
              <p:txBody>
                <a:bodyPr wrap="square" rtlCol="0">
                  <a:spAutoFit/>
                </a:bodyPr>
                <a:lstStyle/>
                <a:p>
                  <a:pPr>
                    <a:lnSpc>
                      <a:spcPct val="92000"/>
                    </a:lnSpc>
                  </a:pPr>
                  <a:r>
                    <a:rPr kumimoji="1" lang="en-US" altLang="ja-JP" sz="1050" dirty="0">
                      <a:latin typeface="Meiryo UI" panose="020B0604030504040204" pitchFamily="50" charset="-128"/>
                      <a:ea typeface="Meiryo UI" panose="020B0604030504040204" pitchFamily="50" charset="-128"/>
                    </a:rPr>
                    <a:t>P=0.21(</a:t>
                  </a:r>
                  <a:r>
                    <a:rPr kumimoji="1" lang="ja-JP" altLang="en-US" sz="1050" dirty="0">
                      <a:latin typeface="Meiryo UI" panose="020B0604030504040204" pitchFamily="50" charset="-128"/>
                      <a:ea typeface="Meiryo UI" panose="020B0604030504040204" pitchFamily="50" charset="-128"/>
                    </a:rPr>
                    <a:t>平均血糖値＞</a:t>
                  </a:r>
                  <a:r>
                    <a:rPr kumimoji="1" lang="en-US" altLang="ja-JP" sz="1050" dirty="0">
                      <a:latin typeface="Meiryo UI" panose="020B0604030504040204" pitchFamily="50" charset="-128"/>
                      <a:ea typeface="Meiryo UI" panose="020B0604030504040204" pitchFamily="50" charset="-128"/>
                    </a:rPr>
                    <a:t>250mg/dL</a:t>
                  </a:r>
                  <a:r>
                    <a:rPr kumimoji="1" lang="ja-JP" altLang="en-US" sz="1050" dirty="0">
                      <a:latin typeface="Meiryo UI" panose="020B0604030504040204" pitchFamily="50" charset="-128"/>
                      <a:ea typeface="Meiryo UI" panose="020B0604030504040204" pitchFamily="50" charset="-128"/>
                    </a:rPr>
                    <a:t>群 </a:t>
                  </a:r>
                  <a:r>
                    <a:rPr kumimoji="1" lang="en-US" altLang="ja-JP" sz="1050" dirty="0">
                      <a:latin typeface="Meiryo UI" panose="020B0604030504040204" pitchFamily="50" charset="-128"/>
                      <a:ea typeface="Meiryo UI" panose="020B0604030504040204" pitchFamily="50" charset="-128"/>
                    </a:rPr>
                    <a:t>vs. </a:t>
                  </a:r>
                  <a:r>
                    <a:rPr kumimoji="1" lang="ja-JP" altLang="en-US" sz="1050" dirty="0">
                      <a:latin typeface="Meiryo UI" panose="020B0604030504040204" pitchFamily="50" charset="-128"/>
                      <a:ea typeface="Meiryo UI" panose="020B0604030504040204" pitchFamily="50" charset="-128"/>
                    </a:rPr>
                    <a:t>他の</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群</a:t>
                  </a:r>
                  <a:r>
                    <a:rPr kumimoji="1" lang="en-US" altLang="ja-JP" sz="1050" dirty="0">
                      <a:latin typeface="Meiryo UI" panose="020B0604030504040204" pitchFamily="50" charset="-128"/>
                      <a:ea typeface="Meiryo UI" panose="020B0604030504040204" pitchFamily="50" charset="-128"/>
                    </a:rPr>
                    <a:t>)</a:t>
                  </a:r>
                </a:p>
                <a:p>
                  <a:pPr>
                    <a:lnSpc>
                      <a:spcPct val="92000"/>
                    </a:lnSpc>
                  </a:pPr>
                  <a:r>
                    <a:rPr kumimoji="1" lang="en-US" altLang="ja-JP" sz="1050" dirty="0">
                      <a:latin typeface="Meiryo UI" panose="020B0604030504040204" pitchFamily="50" charset="-128"/>
                      <a:ea typeface="Meiryo UI" panose="020B0604030504040204" pitchFamily="50" charset="-128"/>
                    </a:rPr>
                    <a:t>log-rank</a:t>
                  </a:r>
                  <a:r>
                    <a:rPr kumimoji="1" lang="ja-JP" altLang="en-US" sz="1050" dirty="0">
                      <a:latin typeface="Meiryo UI" panose="020B0604030504040204" pitchFamily="50" charset="-128"/>
                      <a:ea typeface="Meiryo UI" panose="020B0604030504040204" pitchFamily="50" charset="-128"/>
                    </a:rPr>
                    <a:t>検定</a:t>
                  </a:r>
                </a:p>
              </p:txBody>
            </p:sp>
            <p:pic>
              <p:nvPicPr>
                <p:cNvPr id="30" name="グラフィックス 29">
                  <a:extLst>
                    <a:ext uri="{FF2B5EF4-FFF2-40B4-BE49-F238E27FC236}">
                      <a16:creationId xmlns:a16="http://schemas.microsoft.com/office/drawing/2014/main" id="{4F79CA5C-22DD-0A14-C7E4-4446A1FBC9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12988" y="1717502"/>
                  <a:ext cx="4212263" cy="2581710"/>
                </a:xfrm>
                <a:prstGeom prst="rect">
                  <a:avLst/>
                </a:prstGeom>
              </p:spPr>
            </p:pic>
            <p:sp>
              <p:nvSpPr>
                <p:cNvPr id="26" name="テキスト ボックス 25">
                  <a:extLst>
                    <a:ext uri="{FF2B5EF4-FFF2-40B4-BE49-F238E27FC236}">
                      <a16:creationId xmlns:a16="http://schemas.microsoft.com/office/drawing/2014/main" id="{C83D3A60-9582-F9EE-ADC8-ACD4DC12E508}"/>
                    </a:ext>
                  </a:extLst>
                </p:cNvPr>
                <p:cNvSpPr txBox="1"/>
                <p:nvPr/>
              </p:nvSpPr>
              <p:spPr>
                <a:xfrm>
                  <a:off x="5253385" y="1624459"/>
                  <a:ext cx="1846311" cy="871072"/>
                </a:xfrm>
                <a:prstGeom prst="rect">
                  <a:avLst/>
                </a:prstGeom>
                <a:noFill/>
              </p:spPr>
              <p:txBody>
                <a:bodyPr wrap="square" rtlCol="0">
                  <a:spAutoFit/>
                </a:bodyPr>
                <a:lstStyle/>
                <a:p>
                  <a:pPr>
                    <a:lnSpc>
                      <a:spcPct val="92000"/>
                    </a:lnSpc>
                  </a:pPr>
                  <a:r>
                    <a:rPr kumimoji="1" lang="ja-JP" altLang="en-US" sz="1100" b="1" dirty="0">
                      <a:latin typeface="Meiryo UI" panose="020B0604030504040204" pitchFamily="50" charset="-128"/>
                      <a:ea typeface="Meiryo UI" panose="020B0604030504040204" pitchFamily="50" charset="-128"/>
                    </a:rPr>
                    <a:t>入院</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日目の平均血糖値</a:t>
                  </a:r>
                  <a:endParaRPr kumimoji="1" lang="en-US" altLang="ja-JP" sz="1100" b="1" dirty="0">
                    <a:latin typeface="Meiryo UI" panose="020B0604030504040204" pitchFamily="50" charset="-128"/>
                    <a:ea typeface="Meiryo UI" panose="020B0604030504040204" pitchFamily="50" charset="-128"/>
                  </a:endParaRPr>
                </a:p>
                <a:p>
                  <a:pPr>
                    <a:lnSpc>
                      <a:spcPct val="92000"/>
                    </a:lnSpc>
                  </a:pPr>
                  <a:r>
                    <a:rPr kumimoji="1" lang="ja-JP" altLang="en-US" sz="1100" b="1" dirty="0">
                      <a:solidFill>
                        <a:srgbClr val="828282"/>
                      </a:solidFill>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140mg/dL</a:t>
                  </a:r>
                </a:p>
                <a:p>
                  <a:pPr>
                    <a:lnSpc>
                      <a:spcPct val="92000"/>
                    </a:lnSpc>
                  </a:pPr>
                  <a:r>
                    <a:rPr kumimoji="1" lang="ja-JP" altLang="en-US" sz="1100" b="1" dirty="0">
                      <a:solidFill>
                        <a:srgbClr val="009F5D"/>
                      </a:solidFill>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141</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180mg/dL</a:t>
                  </a:r>
                </a:p>
                <a:p>
                  <a:pPr>
                    <a:lnSpc>
                      <a:spcPct val="92000"/>
                    </a:lnSpc>
                  </a:pPr>
                  <a:r>
                    <a:rPr kumimoji="1" lang="ja-JP" altLang="en-US" sz="1100" b="1" dirty="0">
                      <a:solidFill>
                        <a:srgbClr val="B963A3"/>
                      </a:solidFill>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181</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250mg/dL</a:t>
                  </a:r>
                </a:p>
                <a:p>
                  <a:pPr>
                    <a:lnSpc>
                      <a:spcPct val="92000"/>
                    </a:lnSpc>
                  </a:pPr>
                  <a:r>
                    <a:rPr kumimoji="1" lang="ja-JP" altLang="en-US" sz="1100" b="1" dirty="0">
                      <a:solidFill>
                        <a:srgbClr val="DE6841"/>
                      </a:solidFill>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250mg/dL</a:t>
                  </a:r>
                  <a:endParaRPr kumimoji="1" lang="ja-JP" altLang="en-US" sz="1100" b="1" dirty="0">
                    <a:latin typeface="Meiryo UI" panose="020B0604030504040204" pitchFamily="50" charset="-128"/>
                    <a:ea typeface="Meiryo UI" panose="020B0604030504040204" pitchFamily="50" charset="-128"/>
                  </a:endParaRPr>
                </a:p>
              </p:txBody>
            </p:sp>
          </p:grpSp>
          <p:sp>
            <p:nvSpPr>
              <p:cNvPr id="32" name="テキスト ボックス 31">
                <a:extLst>
                  <a:ext uri="{FF2B5EF4-FFF2-40B4-BE49-F238E27FC236}">
                    <a16:creationId xmlns:a16="http://schemas.microsoft.com/office/drawing/2014/main" id="{736AD698-83B8-41C7-39BE-77A19D934FEF}"/>
                  </a:ext>
                </a:extLst>
              </p:cNvPr>
              <p:cNvSpPr txBox="1"/>
              <p:nvPr/>
            </p:nvSpPr>
            <p:spPr>
              <a:xfrm>
                <a:off x="2134789" y="1666240"/>
                <a:ext cx="410753" cy="3434402"/>
              </a:xfrm>
              <a:prstGeom prst="rect">
                <a:avLst/>
              </a:prstGeom>
              <a:noFill/>
            </p:spPr>
            <p:txBody>
              <a:bodyPr wrap="none" rtlCol="0">
                <a:spAutoFit/>
              </a:bodyPr>
              <a:lstStyle/>
              <a:p>
                <a:pPr algn="r">
                  <a:lnSpc>
                    <a:spcPct val="92000"/>
                  </a:lnSpc>
                </a:pPr>
                <a:r>
                  <a:rPr kumimoji="1" lang="en-US" altLang="ja-JP" sz="1100" dirty="0">
                    <a:latin typeface="Meiryo UI" panose="020B0604030504040204" pitchFamily="50" charset="-128"/>
                    <a:ea typeface="Meiryo UI" panose="020B0604030504040204" pitchFamily="50" charset="-128"/>
                  </a:rPr>
                  <a:t>1.0</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0.8</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0.6</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0.4</a:t>
                </a: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endParaRPr kumimoji="1" lang="en-US" altLang="ja-JP" sz="1100" dirty="0">
                  <a:latin typeface="Meiryo UI" panose="020B0604030504040204" pitchFamily="50" charset="-128"/>
                  <a:ea typeface="Meiryo UI" panose="020B0604030504040204" pitchFamily="50" charset="-128"/>
                </a:endParaRPr>
              </a:p>
              <a:p>
                <a:pPr algn="r">
                  <a:lnSpc>
                    <a:spcPct val="92000"/>
                  </a:lnSpc>
                </a:pPr>
                <a:r>
                  <a:rPr kumimoji="1" lang="en-US" altLang="ja-JP" sz="1100" dirty="0">
                    <a:latin typeface="Meiryo UI" panose="020B0604030504040204" pitchFamily="50" charset="-128"/>
                    <a:ea typeface="Meiryo UI" panose="020B0604030504040204" pitchFamily="50" charset="-128"/>
                  </a:rPr>
                  <a:t>0.2</a:t>
                </a:r>
                <a:endParaRPr kumimoji="1" lang="ja-JP" altLang="en-US" sz="1100" dirty="0">
                  <a:latin typeface="Meiryo UI" panose="020B0604030504040204" pitchFamily="50" charset="-128"/>
                  <a:ea typeface="Meiryo UI" panose="020B0604030504040204" pitchFamily="50" charset="-128"/>
                </a:endParaRPr>
              </a:p>
            </p:txBody>
          </p:sp>
        </p:grpSp>
        <p:sp>
          <p:nvSpPr>
            <p:cNvPr id="34" name="テキスト ボックス 33">
              <a:extLst>
                <a:ext uri="{FF2B5EF4-FFF2-40B4-BE49-F238E27FC236}">
                  <a16:creationId xmlns:a16="http://schemas.microsoft.com/office/drawing/2014/main" id="{956EB560-264A-042F-DE84-59C57CB77CC7}"/>
                </a:ext>
              </a:extLst>
            </p:cNvPr>
            <p:cNvSpPr txBox="1"/>
            <p:nvPr/>
          </p:nvSpPr>
          <p:spPr>
            <a:xfrm>
              <a:off x="1897598" y="3031436"/>
              <a:ext cx="302754" cy="602088"/>
            </a:xfrm>
            <a:prstGeom prst="rect">
              <a:avLst/>
            </a:prstGeom>
            <a:noFill/>
          </p:spPr>
          <p:txBody>
            <a:bodyPr wrap="square" rtlCol="0">
              <a:spAutoFit/>
            </a:bodyPr>
            <a:lstStyle/>
            <a:p>
              <a:pPr algn="ctr">
                <a:lnSpc>
                  <a:spcPct val="92000"/>
                </a:lnSpc>
              </a:pPr>
              <a:r>
                <a:rPr kumimoji="1" lang="ja-JP" altLang="en-US" sz="1200" b="1" dirty="0">
                  <a:latin typeface="Meiryo UI" panose="020B0604030504040204" pitchFamily="50" charset="-128"/>
                  <a:ea typeface="Meiryo UI" panose="020B0604030504040204" pitchFamily="50" charset="-128"/>
                </a:rPr>
                <a:t>生存率</a:t>
              </a:r>
            </a:p>
          </p:txBody>
        </p:sp>
      </p:grpSp>
    </p:spTree>
    <p:extLst>
      <p:ext uri="{BB962C8B-B14F-4D97-AF65-F5344CB8AC3E}">
        <p14:creationId xmlns:p14="http://schemas.microsoft.com/office/powerpoint/2010/main" val="21634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602000"/>
            <a:ext cx="7886424" cy="2942729"/>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解析対象患者全体の死亡率は</a:t>
            </a:r>
            <a:r>
              <a:rPr lang="en-US" altLang="ja-JP" b="0" i="0" u="none" strike="noStrike" baseline="0" dirty="0">
                <a:latin typeface="Meiryo UI" panose="020B0604030504040204" pitchFamily="50" charset="-128"/>
                <a:ea typeface="Meiryo UI" panose="020B0604030504040204" pitchFamily="50" charset="-128"/>
              </a:rPr>
              <a:t>18.1%</a:t>
            </a:r>
            <a:r>
              <a:rPr lang="ja-JP" altLang="en-US" b="0" i="0" u="none" strike="noStrike" baseline="0" dirty="0">
                <a:latin typeface="Meiryo UI" panose="020B0604030504040204" pitchFamily="50" charset="-128"/>
                <a:ea typeface="Meiryo UI" panose="020B0604030504040204" pitchFamily="50" charset="-128"/>
              </a:rPr>
              <a:t>であった（</a:t>
            </a:r>
            <a:r>
              <a:rPr lang="en-US" altLang="ja-JP" b="0" i="0" u="none" strike="noStrike" baseline="0" dirty="0">
                <a:latin typeface="Meiryo UI" panose="020B0604030504040204" pitchFamily="50" charset="-128"/>
                <a:ea typeface="Meiryo UI" panose="020B0604030504040204" pitchFamily="50" charset="-128"/>
              </a:rPr>
              <a:t>279</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/1,544</a:t>
            </a:r>
            <a:r>
              <a:rPr lang="ja-JP" altLang="en-US" b="0" i="0" u="none" strike="noStrike" baseline="0" dirty="0">
                <a:latin typeface="Meiryo UI" panose="020B0604030504040204" pitchFamily="50" charset="-128"/>
                <a:ea typeface="Meiryo UI" panose="020B0604030504040204" pitchFamily="50" charset="-128"/>
              </a:rPr>
              <a:t>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非</a:t>
            </a:r>
            <a:r>
              <a:rPr lang="en-US" altLang="ja-JP" b="0" i="0" u="none" strike="noStrike" baseline="0" dirty="0">
                <a:latin typeface="Meiryo UI" panose="020B0604030504040204" pitchFamily="50" charset="-128"/>
                <a:ea typeface="Meiryo UI" panose="020B0604030504040204" pitchFamily="50" charset="-128"/>
              </a:rPr>
              <a:t>ICU</a:t>
            </a:r>
            <a:r>
              <a:rPr lang="ja-JP" altLang="en-US" b="0" i="0" u="none" strike="noStrike" baseline="0" dirty="0">
                <a:latin typeface="Meiryo UI" panose="020B0604030504040204" pitchFamily="50" charset="-128"/>
                <a:ea typeface="Meiryo UI" panose="020B0604030504040204" pitchFamily="50" charset="-128"/>
              </a:rPr>
              <a:t>群において、入院後</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日目の平均血糖値＞</a:t>
            </a:r>
            <a:r>
              <a:rPr lang="en-US" altLang="ja-JP" b="0" i="0" u="none" strike="noStrike" baseline="0" dirty="0">
                <a:latin typeface="Meiryo UI" panose="020B0604030504040204" pitchFamily="50" charset="-128"/>
                <a:ea typeface="Meiryo UI" panose="020B0604030504040204" pitchFamily="50" charset="-128"/>
              </a:rPr>
              <a:t>250mg/dL</a:t>
            </a:r>
            <a:r>
              <a:rPr lang="ja-JP" altLang="en-US" b="0" i="0" u="none" strike="noStrike" baseline="0" dirty="0">
                <a:latin typeface="Meiryo UI" panose="020B0604030504040204" pitchFamily="50" charset="-128"/>
                <a:ea typeface="Meiryo UI" panose="020B0604030504040204" pitchFamily="50" charset="-128"/>
              </a:rPr>
              <a:t>の患者では、対照群（平均血糖値≦</a:t>
            </a:r>
            <a:r>
              <a:rPr lang="en-US" altLang="ja-JP" b="0" i="0" u="none" strike="noStrike" baseline="0" dirty="0">
                <a:latin typeface="Meiryo UI" panose="020B0604030504040204" pitchFamily="50" charset="-128"/>
                <a:ea typeface="Meiryo UI" panose="020B0604030504040204" pitchFamily="50" charset="-128"/>
              </a:rPr>
              <a:t>140mg/dL</a:t>
            </a:r>
            <a:r>
              <a:rPr lang="ja-JP" altLang="en-US" b="0" i="0" u="none" strike="noStrike" baseline="0" dirty="0">
                <a:latin typeface="Meiryo UI" panose="020B0604030504040204" pitchFamily="50" charset="-128"/>
                <a:ea typeface="Meiryo UI" panose="020B0604030504040204" pitchFamily="50" charset="-128"/>
              </a:rPr>
              <a:t>）に比べて死亡リスクの有意な上昇が認められたが、入院時高血糖では有意差は認められなかった（ハザード比</a:t>
            </a:r>
            <a:r>
              <a:rPr lang="en-US" altLang="ja-JP" b="0" i="0" u="none" strike="noStrike" baseline="0" dirty="0">
                <a:latin typeface="Meiryo UI" panose="020B0604030504040204" pitchFamily="50" charset="-128"/>
                <a:ea typeface="Meiryo UI" panose="020B0604030504040204" pitchFamily="50" charset="-128"/>
              </a:rPr>
              <a:t>1.465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CI 0.683-3.143</a:t>
            </a:r>
            <a:r>
              <a:rPr lang="ja-JP" altLang="en-US" b="0" i="0" u="none" strike="noStrike" baseline="0" dirty="0">
                <a:latin typeface="Meiryo UI" panose="020B0604030504040204" pitchFamily="50" charset="-128"/>
                <a:ea typeface="Meiryo UI" panose="020B0604030504040204" pitchFamily="50" charset="-128"/>
              </a:rPr>
              <a:t>、多変量</a:t>
            </a: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回帰分析）。</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低血糖（血糖値＜</a:t>
            </a:r>
            <a:r>
              <a:rPr lang="en-US" altLang="ja-JP" b="0" i="0" u="none" strike="noStrike" baseline="0" dirty="0">
                <a:latin typeface="Meiryo UI" panose="020B0604030504040204" pitchFamily="50" charset="-128"/>
                <a:ea typeface="Meiryo UI" panose="020B0604030504040204" pitchFamily="50" charset="-128"/>
              </a:rPr>
              <a:t>70mg/dL</a:t>
            </a:r>
            <a:r>
              <a:rPr lang="ja-JP" altLang="en-US" b="0" i="0" u="none" strike="noStrike" baseline="0" dirty="0">
                <a:latin typeface="Meiryo UI" panose="020B0604030504040204" pitchFamily="50" charset="-128"/>
                <a:ea typeface="Meiryo UI" panose="020B0604030504040204" pitchFamily="50" charset="-128"/>
              </a:rPr>
              <a:t>）は死亡リスクの上昇と有意に相関していた（オッズ比</a:t>
            </a:r>
            <a:r>
              <a:rPr lang="en-US" altLang="ja-JP" b="0" i="0" u="none" strike="noStrike" baseline="0" dirty="0">
                <a:latin typeface="Meiryo UI" panose="020B0604030504040204" pitchFamily="50" charset="-128"/>
                <a:ea typeface="Meiryo UI" panose="020B0604030504040204" pitchFamily="50" charset="-128"/>
              </a:rPr>
              <a:t>2.2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95%CI 1.35-3.60</a:t>
            </a:r>
            <a:r>
              <a:rPr lang="ja-JP" altLang="en-US" b="0" i="0" u="none" strike="noStrike" baseline="0" dirty="0">
                <a:latin typeface="Meiryo UI" panose="020B0604030504040204" pitchFamily="50" charset="-128"/>
                <a:ea typeface="Meiryo UI" panose="020B0604030504040204" pitchFamily="50" charset="-128"/>
              </a:rPr>
              <a:t>、多変量ロジスティック回帰分析）。</a:t>
            </a:r>
            <a:endParaRPr lang="ja-JP" altLang="en-US"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F4BCEE1F-DE90-E173-1FA8-99842AD88987}"/>
              </a:ext>
            </a:extLst>
          </p:cNvPr>
          <p:cNvSpPr txBox="1"/>
          <p:nvPr/>
        </p:nvSpPr>
        <p:spPr>
          <a:xfrm>
            <a:off x="4039736" y="6604084"/>
            <a:ext cx="5104264" cy="253916"/>
          </a:xfrm>
          <a:prstGeom prst="rect">
            <a:avLst/>
          </a:prstGeom>
          <a:noFill/>
        </p:spPr>
        <p:txBody>
          <a:bodyPr wrap="square" anchor="b">
            <a:spAutoFit/>
          </a:bodyPr>
          <a:lstStyle/>
          <a:p>
            <a:pPr algn="r"/>
            <a:r>
              <a:rPr lang="da-DK" altLang="ja-JP" sz="1050" b="0" i="0" u="none" strike="noStrike" baseline="0" dirty="0">
                <a:latin typeface="Meiryo UI" panose="020B0604030504040204" pitchFamily="50" charset="-128"/>
                <a:ea typeface="Meiryo UI" panose="020B0604030504040204" pitchFamily="50" charset="-128"/>
              </a:rPr>
              <a:t>Klonoff DC, et al. Diabetes Care 44(2): 578-585, 2021</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2863</TotalTime>
  <Words>2072</Words>
  <Application>Microsoft Office PowerPoint</Application>
  <PresentationFormat>画面に合わせる (4:3)</PresentationFormat>
  <Paragraphs>348</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Kaneko, Akihiro /JP</cp:lastModifiedBy>
  <cp:revision>28</cp:revision>
  <dcterms:created xsi:type="dcterms:W3CDTF">2022-04-07T06:17:16Z</dcterms:created>
  <dcterms:modified xsi:type="dcterms:W3CDTF">2025-03-11T09:46:00Z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2025-03-11T09:45:21Z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95b3ae09-d8d5-433b-b880-d66d56867bba</vt:lpwstr>
  </property>
  <property fmtid="{D5CDD505-2E9C-101B-9397-08002B2CF9AE}" pid="8" name="MSIP_Label_d9088468-0951-4aef-9cc3-0a346e475ddc_ContentBits">
    <vt:lpwstr>0</vt:lpwstr>
  </property>
</Properties>
</file>