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42" r:id="rId5"/>
    <p:sldId id="341" r:id="rId6"/>
    <p:sldId id="348" r:id="rId7"/>
    <p:sldId id="343" r:id="rId8"/>
    <p:sldId id="346" r:id="rId9"/>
    <p:sldId id="333" r:id="rId10"/>
    <p:sldId id="338" r:id="rId11"/>
    <p:sldId id="34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D8C4"/>
    <a:srgbClr val="A94E68"/>
    <a:srgbClr val="CAC8E2"/>
    <a:srgbClr val="91869B"/>
    <a:srgbClr val="7D8E60"/>
    <a:srgbClr val="2387A5"/>
    <a:srgbClr val="FFFEF7"/>
    <a:srgbClr val="F2F1ED"/>
    <a:srgbClr val="EBF4FA"/>
    <a:srgbClr val="DFD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63" d="100"/>
          <a:sy n="63" d="100"/>
        </p:scale>
        <p:origin x="14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4CA69017-29EC-4F70-91FD-0CF9033F81BA}"/>
    <pc:docChg chg="modSld">
      <pc:chgData name="Kaneko, Akihiro /JP" userId="084df1b6-447a-4d54-85d1-9005414e55d4" providerId="ADAL" clId="{4CA69017-29EC-4F70-91FD-0CF9033F81BA}" dt="2025-03-14T08:00:54.585" v="5" actId="6549"/>
      <pc:docMkLst>
        <pc:docMk/>
      </pc:docMkLst>
      <pc:sldChg chg="modSp mod">
        <pc:chgData name="Kaneko, Akihiro /JP" userId="084df1b6-447a-4d54-85d1-9005414e55d4" providerId="ADAL" clId="{4CA69017-29EC-4F70-91FD-0CF9033F81BA}" dt="2025-03-14T08:00:54.585" v="5" actId="6549"/>
        <pc:sldMkLst>
          <pc:docMk/>
          <pc:sldMk cId="4040568567" sldId="326"/>
        </pc:sldMkLst>
        <pc:spChg chg="mod">
          <ac:chgData name="Kaneko, Akihiro /JP" userId="084df1b6-447a-4d54-85d1-9005414e55d4" providerId="ADAL" clId="{4CA69017-29EC-4F70-91FD-0CF9033F81BA}" dt="2025-03-14T08:00:54.585" v="5" actId="6549"/>
          <ac:spMkLst>
            <pc:docMk/>
            <pc:sldMk cId="4040568567" sldId="326"/>
            <ac:spMk id="7" creationId="{639E524D-B5C4-405B-8225-52250B2504AB}"/>
          </ac:spMkLst>
        </pc:spChg>
      </pc:sldChg>
    </pc:docChg>
  </pc:docChgLst>
  <pc:docChgLst>
    <pc:chgData name="Kaneko, Akihiro /JP" userId="084df1b6-447a-4d54-85d1-9005414e55d4" providerId="ADAL" clId="{D98B8B8F-D363-4D01-9A38-962ED53E3F6C}"/>
    <pc:docChg chg="modSld">
      <pc:chgData name="Kaneko, Akihiro /JP" userId="084df1b6-447a-4d54-85d1-9005414e55d4" providerId="ADAL" clId="{D98B8B8F-D363-4D01-9A38-962ED53E3F6C}" dt="2025-04-07T10:38:01.115" v="7" actId="20577"/>
      <pc:docMkLst>
        <pc:docMk/>
      </pc:docMkLst>
      <pc:sldChg chg="modSp mod">
        <pc:chgData name="Kaneko, Akihiro /JP" userId="084df1b6-447a-4d54-85d1-9005414e55d4" providerId="ADAL" clId="{D98B8B8F-D363-4D01-9A38-962ED53E3F6C}" dt="2025-04-07T10:38:01.115" v="7" actId="20577"/>
        <pc:sldMkLst>
          <pc:docMk/>
          <pc:sldMk cId="2895929209" sldId="344"/>
        </pc:sldMkLst>
        <pc:spChg chg="mod">
          <ac:chgData name="Kaneko, Akihiro /JP" userId="084df1b6-447a-4d54-85d1-9005414e55d4" providerId="ADAL" clId="{D98B8B8F-D363-4D01-9A38-962ED53E3F6C}" dt="2025-04-07T10:38:01.115" v="7" actId="20577"/>
          <ac:spMkLst>
            <pc:docMk/>
            <pc:sldMk cId="2895929209" sldId="344"/>
            <ac:spMk id="6" creationId="{33577174-6B0D-7A42-5C41-6586F9689E8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2025/4/7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en-US" altLang="ja-JP" sz="2800" b="1" dirty="0">
                <a:solidFill>
                  <a:srgbClr val="002060"/>
                </a:solidFill>
                <a:latin typeface="Meiryo UI" panose="020B0604030504040204" pitchFamily="50" charset="-128"/>
                <a:ea typeface="Meiryo UI" panose="020B0604030504040204" pitchFamily="50" charset="-128"/>
              </a:rPr>
              <a:t>18</a:t>
            </a:r>
            <a:r>
              <a:rPr lang="ja-JP" altLang="en-US" sz="2800" b="1" dirty="0">
                <a:solidFill>
                  <a:srgbClr val="002060"/>
                </a:solidFill>
                <a:latin typeface="Meiryo UI" panose="020B0604030504040204" pitchFamily="50" charset="-128"/>
                <a:ea typeface="Meiryo UI" panose="020B0604030504040204" pitchFamily="50" charset="-128"/>
              </a:rPr>
              <a:t>歳未満の</a:t>
            </a:r>
            <a:r>
              <a:rPr lang="en-US" altLang="ja-JP" sz="2800" b="1" dirty="0">
                <a:solidFill>
                  <a:srgbClr val="002060"/>
                </a:solidFill>
                <a:latin typeface="Meiryo UI" panose="020B0604030504040204" pitchFamily="50" charset="-128"/>
                <a:ea typeface="Meiryo UI" panose="020B0604030504040204" pitchFamily="50" charset="-128"/>
              </a:rPr>
              <a:t>SARS-CoV-2</a:t>
            </a:r>
            <a:r>
              <a:rPr lang="ja-JP" altLang="en-US" sz="2800" b="1" dirty="0">
                <a:solidFill>
                  <a:srgbClr val="002060"/>
                </a:solidFill>
                <a:latin typeface="Meiryo UI" panose="020B0604030504040204" pitchFamily="50" charset="-128"/>
                <a:ea typeface="Meiryo UI" panose="020B0604030504040204" pitchFamily="50" charset="-128"/>
              </a:rPr>
              <a:t>感染患者を対象とし、感染</a:t>
            </a:r>
            <a:r>
              <a:rPr lang="en-US" altLang="ja-JP" sz="2800" b="1" dirty="0">
                <a:solidFill>
                  <a:srgbClr val="002060"/>
                </a:solidFill>
                <a:latin typeface="Meiryo UI" panose="020B0604030504040204" pitchFamily="50" charset="-128"/>
                <a:ea typeface="Meiryo UI" panose="020B0604030504040204" pitchFamily="50" charset="-128"/>
              </a:rPr>
              <a:t>30</a:t>
            </a:r>
            <a:r>
              <a:rPr lang="ja-JP" altLang="en-US" sz="2800" b="1" dirty="0">
                <a:solidFill>
                  <a:srgbClr val="002060"/>
                </a:solidFill>
                <a:latin typeface="Meiryo UI" panose="020B0604030504040204" pitchFamily="50" charset="-128"/>
                <a:ea typeface="Meiryo UI" panose="020B0604030504040204" pitchFamily="50" charset="-128"/>
              </a:rPr>
              <a:t>日以降に新たに糖尿病と診断される</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リスクについて</a:t>
            </a:r>
            <a:r>
              <a:rPr lang="ja-JP" altLang="en-US" sz="2000" b="1" dirty="0">
                <a:solidFill>
                  <a:srgbClr val="002060"/>
                </a:solidFill>
                <a:latin typeface="Meiryo UI" panose="020B0604030504040204" pitchFamily="50" charset="-128"/>
                <a:ea typeface="Meiryo UI" panose="020B0604030504040204" pitchFamily="50" charset="-128"/>
              </a:rPr>
              <a:t>（米国、</a:t>
            </a:r>
            <a:r>
              <a:rPr lang="en-US" altLang="ja-JP" sz="2000" b="1" dirty="0">
                <a:solidFill>
                  <a:srgbClr val="002060"/>
                </a:solidFill>
                <a:latin typeface="Meiryo UI" panose="020B0604030504040204" pitchFamily="50" charset="-128"/>
                <a:ea typeface="Meiryo UI" panose="020B0604030504040204" pitchFamily="50" charset="-128"/>
              </a:rPr>
              <a:t>2020</a:t>
            </a:r>
            <a:r>
              <a:rPr lang="ja-JP" altLang="en-US" sz="2000" b="1" dirty="0">
                <a:solidFill>
                  <a:srgbClr val="002060"/>
                </a:solidFill>
                <a:latin typeface="Meiryo UI" panose="020B0604030504040204" pitchFamily="50" charset="-128"/>
                <a:ea typeface="Meiryo UI" panose="020B0604030504040204" pitchFamily="50" charset="-128"/>
              </a:rPr>
              <a:t>年</a:t>
            </a:r>
            <a:r>
              <a:rPr lang="en-US" altLang="ja-JP" sz="2000" b="1" dirty="0">
                <a:solidFill>
                  <a:srgbClr val="002060"/>
                </a:solidFill>
                <a:latin typeface="Meiryo UI" panose="020B0604030504040204" pitchFamily="50" charset="-128"/>
                <a:ea typeface="Meiryo UI" panose="020B0604030504040204" pitchFamily="50" charset="-128"/>
              </a:rPr>
              <a:t>3</a:t>
            </a:r>
            <a:r>
              <a:rPr lang="ja-JP" altLang="en-US" sz="2000" b="1" dirty="0">
                <a:solidFill>
                  <a:srgbClr val="002060"/>
                </a:solidFill>
                <a:latin typeface="Meiryo UI" panose="020B0604030504040204" pitchFamily="50" charset="-128"/>
                <a:ea typeface="Meiryo UI" panose="020B0604030504040204" pitchFamily="50" charset="-128"/>
              </a:rPr>
              <a:t>月</a:t>
            </a:r>
            <a:r>
              <a:rPr lang="en-US" altLang="ja-JP" sz="2000" b="1" dirty="0">
                <a:solidFill>
                  <a:srgbClr val="002060"/>
                </a:solidFill>
                <a:latin typeface="Meiryo UI" panose="020B0604030504040204" pitchFamily="50" charset="-128"/>
                <a:ea typeface="Meiryo UI" panose="020B0604030504040204" pitchFamily="50" charset="-128"/>
              </a:rPr>
              <a:t>1</a:t>
            </a:r>
            <a:r>
              <a:rPr lang="ja-JP" altLang="en-US" sz="2000" b="1" dirty="0">
                <a:solidFill>
                  <a:srgbClr val="002060"/>
                </a:solidFill>
                <a:latin typeface="Meiryo UI" panose="020B0604030504040204" pitchFamily="50" charset="-128"/>
                <a:ea typeface="Meiryo UI" panose="020B0604030504040204" pitchFamily="50" charset="-128"/>
              </a:rPr>
              <a:t>日～</a:t>
            </a:r>
            <a:r>
              <a:rPr lang="en-US" altLang="ja-JP" sz="2000" b="1" dirty="0">
                <a:solidFill>
                  <a:srgbClr val="002060"/>
                </a:solidFill>
                <a:latin typeface="Meiryo UI" panose="020B0604030504040204" pitchFamily="50" charset="-128"/>
                <a:ea typeface="Meiryo UI" panose="020B0604030504040204" pitchFamily="50" charset="-128"/>
              </a:rPr>
              <a:t>2021</a:t>
            </a:r>
            <a:r>
              <a:rPr lang="ja-JP" altLang="en-US" sz="2000" b="1" dirty="0">
                <a:solidFill>
                  <a:srgbClr val="002060"/>
                </a:solidFill>
                <a:latin typeface="Meiryo UI" panose="020B0604030504040204" pitchFamily="50" charset="-128"/>
                <a:ea typeface="Meiryo UI" panose="020B0604030504040204" pitchFamily="50" charset="-128"/>
              </a:rPr>
              <a:t>年</a:t>
            </a:r>
            <a:r>
              <a:rPr lang="en-US" altLang="ja-JP" sz="2000" b="1" dirty="0">
                <a:solidFill>
                  <a:srgbClr val="002060"/>
                </a:solidFill>
                <a:latin typeface="Meiryo UI" panose="020B0604030504040204" pitchFamily="50" charset="-128"/>
                <a:ea typeface="Meiryo UI" panose="020B0604030504040204" pitchFamily="50" charset="-128"/>
              </a:rPr>
              <a:t>6</a:t>
            </a:r>
            <a:r>
              <a:rPr lang="ja-JP" altLang="en-US" sz="2000" b="1" dirty="0">
                <a:solidFill>
                  <a:srgbClr val="002060"/>
                </a:solidFill>
                <a:latin typeface="Meiryo UI" panose="020B0604030504040204" pitchFamily="50" charset="-128"/>
                <a:ea typeface="Meiryo UI" panose="020B0604030504040204" pitchFamily="50" charset="-128"/>
              </a:rPr>
              <a:t>月</a:t>
            </a:r>
            <a:r>
              <a:rPr lang="en-US" altLang="ja-JP" sz="2000" b="1" dirty="0">
                <a:solidFill>
                  <a:srgbClr val="002060"/>
                </a:solidFill>
                <a:latin typeface="Meiryo UI" panose="020B0604030504040204" pitchFamily="50" charset="-128"/>
                <a:ea typeface="Meiryo UI" panose="020B0604030504040204" pitchFamily="50" charset="-128"/>
              </a:rPr>
              <a:t>28</a:t>
            </a:r>
            <a:r>
              <a:rPr lang="ja-JP" altLang="en-US" sz="2000" b="1" dirty="0">
                <a:solidFill>
                  <a:srgbClr val="002060"/>
                </a:solidFill>
                <a:latin typeface="Meiryo UI" panose="020B0604030504040204" pitchFamily="50" charset="-128"/>
                <a:ea typeface="Meiryo UI" panose="020B0604030504040204" pitchFamily="50" charset="-128"/>
              </a:rPr>
              <a:t>日）</a:t>
            </a:r>
            <a:endParaRPr lang="ja-JP" altLang="en-US" sz="2800" b="1" dirty="0">
              <a:solidFill>
                <a:srgbClr val="002060"/>
              </a:solidFill>
              <a:latin typeface="Meiryo UI" panose="020B0604030504040204" pitchFamily="50" charset="-128"/>
              <a:ea typeface="Meiryo UI" panose="020B0604030504040204" pitchFamily="50" charset="-128"/>
            </a:endParaRP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3111690"/>
            <a:ext cx="7505412" cy="763001"/>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Risk for Newly Diagnosed Diabetes &gt;30 Days After SARS-CoV-2 Infection Among Persons Aged &lt;18 Years                                                          - United States, March 1, 2020-June 28, 2021</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505412" cy="338554"/>
          </a:xfrm>
          <a:prstGeom prst="rect">
            <a:avLst/>
          </a:prstGeom>
          <a:noFill/>
        </p:spPr>
        <p:txBody>
          <a:bodyPr wrap="square" anchor="b">
            <a:spAutoFit/>
          </a:bodyPr>
          <a:lstStyle/>
          <a:p>
            <a:r>
              <a:rPr lang="fr-FR" altLang="ja-JP" sz="1600" b="0" i="0" u="none" strike="noStrike" baseline="0" dirty="0">
                <a:latin typeface="Meiryo UI" panose="020B0604030504040204" pitchFamily="50" charset="-128"/>
                <a:ea typeface="Meiryo UI" panose="020B0604030504040204" pitchFamily="50" charset="-128"/>
              </a:rPr>
              <a:t>Barrett CE, et al. MMWR Morb Mortal Wkly Rep 71(2):59-65, 2022</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MAT-JP-2209018-2.0-03/2025</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381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58745" y="5846144"/>
            <a:ext cx="7017657"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東北大学大学院医学系研究科 糖尿病代謝内科学分野 教授 片桐 秀樹 先生</a:t>
            </a:r>
            <a:endParaRPr lang="ja-JP" altLang="en-US" sz="140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7" name="テキスト ボックス 6">
            <a:extLst>
              <a:ext uri="{FF2B5EF4-FFF2-40B4-BE49-F238E27FC236}">
                <a16:creationId xmlns:a16="http://schemas.microsoft.com/office/drawing/2014/main" id="{7A466ED5-688B-A45B-DC3A-9ACC830C1F1D}"/>
              </a:ext>
            </a:extLst>
          </p:cNvPr>
          <p:cNvSpPr txBox="1"/>
          <p:nvPr/>
        </p:nvSpPr>
        <p:spPr>
          <a:xfrm>
            <a:off x="628788" y="1368320"/>
            <a:ext cx="7886424" cy="502022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en-US" altLang="ja-JP" dirty="0">
                <a:latin typeface="Meiryo UI" panose="020B0604030504040204" pitchFamily="50" charset="-128"/>
                <a:ea typeface="Meiryo UI" panose="020B0604030504040204" pitchFamily="50" charset="-128"/>
              </a:rPr>
              <a:t>COVID-19</a:t>
            </a:r>
            <a:r>
              <a:rPr lang="ja-JP" altLang="en-US" dirty="0">
                <a:latin typeface="Meiryo UI" panose="020B0604030504040204" pitchFamily="50" charset="-128"/>
                <a:ea typeface="Meiryo UI" panose="020B0604030504040204" pitchFamily="50" charset="-128"/>
              </a:rPr>
              <a:t>罹患後、新規糖尿病発症のリスク上昇が指摘されている。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本研究では、</a:t>
            </a:r>
            <a:r>
              <a:rPr lang="en-US" altLang="ja-JP" dirty="0">
                <a:latin typeface="Meiryo UI" panose="020B0604030504040204" pitchFamily="50" charset="-128"/>
                <a:ea typeface="Meiryo UI" panose="020B0604030504040204" pitchFamily="50" charset="-128"/>
              </a:rPr>
              <a:t>18</a:t>
            </a:r>
            <a:r>
              <a:rPr lang="ja-JP" altLang="en-US" dirty="0">
                <a:latin typeface="Meiryo UI" panose="020B0604030504040204" pitchFamily="50" charset="-128"/>
                <a:ea typeface="Meiryo UI" panose="020B0604030504040204" pitchFamily="50" charset="-128"/>
              </a:rPr>
              <a:t>歳未満の集団においてハザード比で</a:t>
            </a:r>
            <a:r>
              <a:rPr lang="en-US" altLang="ja-JP" dirty="0">
                <a:latin typeface="Meiryo UI" panose="020B0604030504040204" pitchFamily="50" charset="-128"/>
                <a:ea typeface="Meiryo UI" panose="020B0604030504040204" pitchFamily="50" charset="-128"/>
              </a:rPr>
              <a:t>2.66</a:t>
            </a:r>
            <a:r>
              <a:rPr lang="ja-JP" altLang="en-US" dirty="0">
                <a:latin typeface="Meiryo UI" panose="020B0604030504040204" pitchFamily="50" charset="-128"/>
                <a:ea typeface="Meiryo UI" panose="020B0604030504040204" pitchFamily="50" charset="-128"/>
              </a:rPr>
              <a:t>あるいは</a:t>
            </a:r>
            <a:r>
              <a:rPr lang="en-US" altLang="ja-JP" dirty="0">
                <a:latin typeface="Meiryo UI" panose="020B0604030504040204" pitchFamily="50" charset="-128"/>
                <a:ea typeface="Meiryo UI" panose="020B0604030504040204" pitchFamily="50" charset="-128"/>
              </a:rPr>
              <a:t>1.31</a:t>
            </a:r>
            <a:r>
              <a:rPr lang="ja-JP" altLang="en-US" dirty="0">
                <a:latin typeface="Meiryo UI" panose="020B0604030504040204" pitchFamily="50" charset="-128"/>
                <a:ea typeface="Meiryo UI" panose="020B0604030504040204" pitchFamily="50" charset="-128"/>
              </a:rPr>
              <a:t>の糖尿病発症増加を報告している。１型あるいは２型の記載となっていて、糖尿病のタイプは定かではない。肥満者の</a:t>
            </a:r>
            <a:r>
              <a:rPr lang="en-US" altLang="ja-JP" dirty="0">
                <a:latin typeface="Meiryo UI" panose="020B0604030504040204" pitchFamily="50" charset="-128"/>
                <a:ea typeface="Meiryo UI" panose="020B0604030504040204" pitchFamily="50" charset="-128"/>
              </a:rPr>
              <a:t>COVID-19</a:t>
            </a:r>
            <a:r>
              <a:rPr lang="ja-JP" altLang="en-US" dirty="0">
                <a:latin typeface="Meiryo UI" panose="020B0604030504040204" pitchFamily="50" charset="-128"/>
                <a:ea typeface="Meiryo UI" panose="020B0604030504040204" pitchFamily="50" charset="-128"/>
              </a:rPr>
              <a:t>重症化との関連も指摘されており、その２次的な影響も否定はできない。</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一方で、</a:t>
            </a:r>
            <a:r>
              <a:rPr lang="en-US" altLang="ja-JP" dirty="0">
                <a:latin typeface="Meiryo UI" panose="020B0604030504040204" pitchFamily="50" charset="-128"/>
                <a:ea typeface="Meiryo UI" panose="020B0604030504040204" pitchFamily="50" charset="-128"/>
              </a:rPr>
              <a:t>DKA</a:t>
            </a:r>
            <a:r>
              <a:rPr lang="ja-JP" altLang="en-US" dirty="0">
                <a:latin typeface="Meiryo UI" panose="020B0604030504040204" pitchFamily="50" charset="-128"/>
                <a:ea typeface="Meiryo UI" panose="020B0604030504040204" pitchFamily="50" charset="-128"/>
              </a:rPr>
              <a:t>合併が半数弱に認められ、１型糖尿病発症の増加も示唆される。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これらから、著者は全ての年齢層においてワクチン接種を勧めているが、実数では、新たに糖尿病と診断された患者の増加は、全体の</a:t>
            </a:r>
            <a:r>
              <a:rPr lang="en-US" altLang="ja-JP" dirty="0">
                <a:latin typeface="Meiryo UI" panose="020B0604030504040204" pitchFamily="50" charset="-128"/>
                <a:ea typeface="Meiryo UI" panose="020B0604030504040204" pitchFamily="50" charset="-128"/>
              </a:rPr>
              <a:t>0.06%</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0.25% vs. 0.19%</a:t>
            </a:r>
            <a:r>
              <a:rPr lang="ja-JP" altLang="en-US" dirty="0">
                <a:latin typeface="Meiryo UI" panose="020B0604030504040204" pitchFamily="50" charset="-128"/>
                <a:ea typeface="Meiryo UI" panose="020B0604030504040204" pitchFamily="50" charset="-128"/>
              </a:rPr>
              <a:t>）に過ぎず、ワクチンでの１型糖尿病発症増加の報告もあり、議論が必要と考える。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さらに、この糖尿病発症増加の現象が感染後比較的早期のみにみられるものか、長期にわたって継続して発症患者が増加するのか、さらなる追跡研究が望まれる。</a:t>
            </a:r>
          </a:p>
        </p:txBody>
      </p:sp>
      <p:sp>
        <p:nvSpPr>
          <p:cNvPr id="2" name="テキスト ボックス 1">
            <a:extLst>
              <a:ext uri="{FF2B5EF4-FFF2-40B4-BE49-F238E27FC236}">
                <a16:creationId xmlns:a16="http://schemas.microsoft.com/office/drawing/2014/main" id="{77BEF9E4-BDD6-CCC2-5A8E-E70445B35DAE}"/>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spTree>
    <p:extLst>
      <p:ext uri="{BB962C8B-B14F-4D97-AF65-F5344CB8AC3E}">
        <p14:creationId xmlns:p14="http://schemas.microsoft.com/office/powerpoint/2010/main" val="533917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763423"/>
            <a:ext cx="7886424"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糖尿病は</a:t>
            </a:r>
            <a:r>
              <a:rPr lang="en-US" altLang="ja-JP" b="0" i="0" u="none" strike="noStrike" baseline="0" dirty="0">
                <a:latin typeface="Meiryo UI" panose="020B0604030504040204" pitchFamily="50" charset="-128"/>
                <a:ea typeface="Meiryo UI" panose="020B0604030504040204" pitchFamily="50" charset="-128"/>
              </a:rPr>
              <a:t>ICD-10-CM</a:t>
            </a:r>
            <a:r>
              <a:rPr lang="ja-JP" altLang="en-US" b="0" i="0" u="none" strike="noStrike" baseline="0" dirty="0">
                <a:latin typeface="Meiryo UI" panose="020B0604030504040204" pitchFamily="50" charset="-128"/>
                <a:ea typeface="Meiryo UI" panose="020B0604030504040204" pitchFamily="50" charset="-128"/>
              </a:rPr>
              <a:t>コードを用いて定義し、診断時の検査データを含めなかったため、糖尿病の定義の特異度が低い可能性がある。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未診断の</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感染者や検査結果陽性記録のない者が</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非感染者に誤分類されていた可能性がある。</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と糖尿病発症との関連に影響を及ぼす可能性のある共変量（前糖尿病、人種／民族、肥満状況など）に関する情報がなかった。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本研究で推定された関連性は、商業的レセプトデータベースに含まれる医療を受けた</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歳未満の者を代表する集団で認められたものであり、商業的健康保険非加入あるいは医療を受けていない小児</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感染者を代表する集団のもので</a:t>
            </a:r>
            <a:r>
              <a:rPr lang="ja-JP" altLang="en-US" b="0" i="0" u="none" strike="noStrike" baseline="0">
                <a:latin typeface="Meiryo UI" panose="020B0604030504040204" pitchFamily="50" charset="-128"/>
                <a:ea typeface="Meiryo UI" panose="020B0604030504040204" pitchFamily="50" charset="-128"/>
              </a:rPr>
              <a:t>はない。</a:t>
            </a:r>
            <a:endParaRPr lang="ja-JP" altLang="en-US"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B3DD6AF-4DF3-8ECF-42A4-CC3E31D5C624}"/>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spTree>
    <p:extLst>
      <p:ext uri="{BB962C8B-B14F-4D97-AF65-F5344CB8AC3E}">
        <p14:creationId xmlns:p14="http://schemas.microsoft.com/office/powerpoint/2010/main" val="2895929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175423"/>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937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434292" y="1116265"/>
            <a:ext cx="7128000" cy="1200329"/>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欧州の小児集団を対象とした検討から、</a:t>
            </a:r>
            <a:r>
              <a:rPr lang="en-US" altLang="ja-JP" i="0" u="none" strike="noStrike" baseline="0" dirty="0">
                <a:latin typeface="Meiryo UI" panose="020B0604030504040204" pitchFamily="50" charset="-128"/>
                <a:ea typeface="Meiryo UI" panose="020B0604030504040204" pitchFamily="50" charset="-128"/>
              </a:rPr>
              <a:t>SARS-CoV-2</a:t>
            </a:r>
            <a:r>
              <a:rPr lang="ja-JP" altLang="en-US" i="0" u="none" strike="noStrike" baseline="0" dirty="0">
                <a:latin typeface="Meiryo UI" panose="020B0604030504040204" pitchFamily="50" charset="-128"/>
                <a:ea typeface="Meiryo UI" panose="020B0604030504040204" pitchFamily="50" charset="-128"/>
              </a:rPr>
              <a:t>感染症（</a:t>
            </a:r>
            <a:r>
              <a:rPr lang="en-US" altLang="ja-JP" i="0" u="none" strike="noStrike" baseline="0" dirty="0">
                <a:latin typeface="Meiryo UI" panose="020B0604030504040204" pitchFamily="50" charset="-128"/>
                <a:ea typeface="Meiryo UI" panose="020B0604030504040204" pitchFamily="50" charset="-128"/>
              </a:rPr>
              <a:t>COVID-19</a:t>
            </a:r>
            <a:r>
              <a:rPr lang="ja-JP" altLang="en-US" i="0" u="none" strike="noStrike" baseline="0" dirty="0">
                <a:latin typeface="Meiryo UI" panose="020B0604030504040204" pitchFamily="50" charset="-128"/>
                <a:ea typeface="Meiryo UI" panose="020B0604030504040204" pitchFamily="50" charset="-128"/>
              </a:rPr>
              <a:t>）パンデミック時における新たに</a:t>
            </a:r>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型糖尿病と診断された患者数の増加が報告されている</a:t>
            </a:r>
            <a:r>
              <a:rPr lang="en-US" altLang="ja-JP" i="0" u="none" strike="noStrike" baseline="30000" dirty="0">
                <a:latin typeface="Meiryo UI" panose="020B0604030504040204" pitchFamily="50" charset="-128"/>
                <a:ea typeface="Meiryo UI" panose="020B0604030504040204" pitchFamily="50" charset="-128"/>
              </a:rPr>
              <a:t>1,2</a:t>
            </a:r>
            <a:r>
              <a:rPr lang="ja-JP" altLang="en-US" i="0" u="none" strike="noStrike" baseline="30000" dirty="0">
                <a:latin typeface="Meiryo UI" panose="020B0604030504040204" pitchFamily="50" charset="-128"/>
                <a:ea typeface="Meiryo UI" panose="020B0604030504040204" pitchFamily="50" charset="-128"/>
              </a:rPr>
              <a:t>）</a:t>
            </a:r>
            <a:r>
              <a:rPr lang="ja-JP" altLang="en-US" i="0" u="none" strike="noStrike" baseline="0" dirty="0">
                <a:latin typeface="Meiryo UI" panose="020B0604030504040204" pitchFamily="50" charset="-128"/>
                <a:ea typeface="Meiryo UI" panose="020B0604030504040204" pitchFamily="50" charset="-128"/>
              </a:rPr>
              <a:t>。また、成人では</a:t>
            </a:r>
            <a:r>
              <a:rPr lang="en-US" altLang="ja-JP" i="0" u="none" strike="noStrike" baseline="0" dirty="0">
                <a:latin typeface="Meiryo UI" panose="020B0604030504040204" pitchFamily="50" charset="-128"/>
                <a:ea typeface="Meiryo UI" panose="020B0604030504040204" pitchFamily="50" charset="-128"/>
              </a:rPr>
              <a:t>COVID-19</a:t>
            </a:r>
            <a:r>
              <a:rPr lang="ja-JP" altLang="en-US" i="0" u="none" strike="noStrike" baseline="0" dirty="0">
                <a:latin typeface="Meiryo UI" panose="020B0604030504040204" pitchFamily="50" charset="-128"/>
                <a:ea typeface="Meiryo UI" panose="020B0604030504040204" pitchFamily="50" charset="-128"/>
              </a:rPr>
              <a:t>による長期的な後遺症の</a:t>
            </a:r>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つとして、糖尿病発症リスクの上昇が示唆されている。</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434291" y="3598615"/>
            <a:ext cx="7128000" cy="3139321"/>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IQVIA</a:t>
            </a:r>
            <a:r>
              <a:rPr lang="ja-JP" altLang="en-US" b="0" i="0" u="none" strike="noStrike" baseline="0" dirty="0">
                <a:latin typeface="Meiryo UI" panose="020B0604030504040204" pitchFamily="50" charset="-128"/>
                <a:ea typeface="Meiryo UI" panose="020B0604030504040204" pitchFamily="50" charset="-128"/>
              </a:rPr>
              <a:t>社および</a:t>
            </a:r>
            <a:r>
              <a:rPr lang="en-US" altLang="ja-JP" b="0" i="0" u="none" strike="noStrike" baseline="0" dirty="0" err="1">
                <a:latin typeface="Meiryo UI" panose="020B0604030504040204" pitchFamily="50" charset="-128"/>
                <a:ea typeface="Meiryo UI" panose="020B0604030504040204" pitchFamily="50" charset="-128"/>
              </a:rPr>
              <a:t>HealthVerity</a:t>
            </a:r>
            <a:r>
              <a:rPr lang="ja-JP" altLang="en-US" b="0" i="0" u="none" strike="noStrike" baseline="0" dirty="0">
                <a:latin typeface="Meiryo UI" panose="020B0604030504040204" pitchFamily="50" charset="-128"/>
                <a:ea typeface="Meiryo UI" panose="020B0604030504040204" pitchFamily="50" charset="-128"/>
              </a:rPr>
              <a:t>社の</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つのレセプトデータベースを用いて、後ろ向きコホートを構築した。</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つのデータベースともにインデックス受診日（インデックス日）に</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歳未満の患者を対象とした。国際疾病分類第</a:t>
            </a:r>
            <a:r>
              <a:rPr lang="en-US" altLang="ja-JP" b="0" i="0" u="none" strike="noStrike" baseline="0" dirty="0">
                <a:latin typeface="Meiryo UI" panose="020B0604030504040204" pitchFamily="50" charset="-128"/>
                <a:ea typeface="Meiryo UI" panose="020B0604030504040204" pitchFamily="50" charset="-128"/>
              </a:rPr>
              <a:t>10</a:t>
            </a:r>
            <a:r>
              <a:rPr lang="ja-JP" altLang="en-US" b="0" i="0" u="none" strike="noStrike" baseline="0" dirty="0">
                <a:latin typeface="Meiryo UI" panose="020B0604030504040204" pitchFamily="50" charset="-128"/>
                <a:ea typeface="Meiryo UI" panose="020B0604030504040204" pitchFamily="50" charset="-128"/>
              </a:rPr>
              <a:t>回改訂版（</a:t>
            </a:r>
            <a:r>
              <a:rPr lang="en-US" altLang="ja-JP" b="0" i="0" u="none" strike="noStrike" baseline="0" dirty="0">
                <a:latin typeface="Meiryo UI" panose="020B0604030504040204" pitchFamily="50" charset="-128"/>
                <a:ea typeface="Meiryo UI" panose="020B0604030504040204" pitchFamily="50" charset="-128"/>
              </a:rPr>
              <a:t>ICD-10-CM</a:t>
            </a:r>
            <a:r>
              <a:rPr lang="ja-JP" altLang="en-US" b="0" i="0" u="none" strike="noStrike" baseline="0" dirty="0">
                <a:latin typeface="Meiryo UI" panose="020B0604030504040204" pitchFamily="50" charset="-128"/>
                <a:ea typeface="Meiryo UI" panose="020B0604030504040204" pitchFamily="50" charset="-128"/>
              </a:rPr>
              <a:t>）コードに基づく糖尿病既往例は解析から除外した。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en-US" altLang="ja-JP" b="0" i="0" u="none" strike="noStrike" baseline="0" dirty="0">
                <a:latin typeface="Meiryo UI" panose="020B0604030504040204" pitchFamily="50" charset="-128"/>
                <a:ea typeface="Meiryo UI" panose="020B0604030504040204" pitchFamily="50" charset="-128"/>
              </a:rPr>
              <a:t>IQVIA</a:t>
            </a:r>
            <a:r>
              <a:rPr lang="ja-JP" altLang="en-US" b="0" i="0" u="none" strike="noStrike" baseline="0" dirty="0">
                <a:latin typeface="Meiryo UI" panose="020B0604030504040204" pitchFamily="50" charset="-128"/>
                <a:ea typeface="Meiryo UI" panose="020B0604030504040204" pitchFamily="50" charset="-128"/>
              </a:rPr>
              <a:t>データベースでは、</a:t>
            </a:r>
            <a:r>
              <a:rPr lang="en-US" altLang="ja-JP" b="0" i="0" u="none" strike="noStrike" baseline="0" dirty="0">
                <a:latin typeface="Meiryo UI" panose="020B0604030504040204" pitchFamily="50" charset="-128"/>
                <a:ea typeface="Meiryo UI" panose="020B0604030504040204" pitchFamily="50" charset="-128"/>
              </a:rPr>
              <a:t>2020</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2021</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26</a:t>
            </a:r>
            <a:r>
              <a:rPr lang="ja-JP" altLang="en-US" b="0" i="0" u="none" strike="noStrike" baseline="0" dirty="0">
                <a:latin typeface="Meiryo UI" panose="020B0604030504040204" pitchFamily="50" charset="-128"/>
                <a:ea typeface="Meiryo UI" panose="020B0604030504040204" pitchFamily="50" charset="-128"/>
              </a:rPr>
              <a:t>日の期間中に</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の診断（</a:t>
            </a:r>
            <a:r>
              <a:rPr lang="en-US" altLang="ja-JP" b="0" i="0" u="none" strike="noStrike" baseline="0" dirty="0">
                <a:latin typeface="Meiryo UI" panose="020B0604030504040204" pitchFamily="50" charset="-128"/>
                <a:ea typeface="Meiryo UI" panose="020B0604030504040204" pitchFamily="50" charset="-128"/>
              </a:rPr>
              <a:t>ICD-10-CM</a:t>
            </a:r>
            <a:r>
              <a:rPr lang="ja-JP" altLang="en-US" b="0" i="0" u="none" strike="noStrike" baseline="0" dirty="0">
                <a:latin typeface="Meiryo UI" panose="020B0604030504040204" pitchFamily="50" charset="-128"/>
                <a:ea typeface="Meiryo UI" panose="020B0604030504040204" pitchFamily="50" charset="-128"/>
              </a:rPr>
              <a:t>コード </a:t>
            </a:r>
            <a:r>
              <a:rPr lang="en-US" altLang="ja-JP" b="0" i="0" u="none" strike="noStrike" baseline="0" dirty="0">
                <a:latin typeface="Meiryo UI" panose="020B0604030504040204" pitchFamily="50" charset="-128"/>
                <a:ea typeface="Meiryo UI" panose="020B0604030504040204" pitchFamily="50" charset="-128"/>
              </a:rPr>
              <a:t>B97.29</a:t>
            </a:r>
            <a:r>
              <a:rPr lang="ja-JP" altLang="en-US" b="0" i="0" u="none" strike="noStrike" baseline="0" dirty="0">
                <a:latin typeface="Meiryo UI" panose="020B0604030504040204" pitchFamily="50" charset="-128"/>
                <a:ea typeface="Meiryo UI" panose="020B0604030504040204" pitchFamily="50" charset="-128"/>
              </a:rPr>
              <a:t>または</a:t>
            </a:r>
            <a:r>
              <a:rPr lang="en-US" altLang="ja-JP" b="0" i="0" u="none" strike="noStrike" baseline="0" dirty="0">
                <a:latin typeface="Meiryo UI" panose="020B0604030504040204" pitchFamily="50" charset="-128"/>
                <a:ea typeface="Meiryo UI" panose="020B0604030504040204" pitchFamily="50" charset="-128"/>
              </a:rPr>
              <a:t>U07.1</a:t>
            </a:r>
            <a:r>
              <a:rPr lang="ja-JP" altLang="en-US" b="0" i="0" u="none" strike="noStrike" baseline="0" dirty="0">
                <a:latin typeface="Meiryo UI" panose="020B0604030504040204" pitchFamily="50" charset="-128"/>
                <a:ea typeface="Meiryo UI" panose="020B0604030504040204" pitchFamily="50" charset="-128"/>
              </a:rPr>
              <a:t>）を受けた患者を</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群と定義し、年齢・性別をマッチさせたパンデミック期の非</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群およびパンデミック前（</a:t>
            </a:r>
            <a:r>
              <a:rPr lang="en-US" altLang="ja-JP" b="0" i="0" u="none" strike="noStrike" baseline="0" dirty="0">
                <a:latin typeface="Meiryo UI" panose="020B0604030504040204" pitchFamily="50" charset="-128"/>
                <a:ea typeface="Meiryo UI" panose="020B0604030504040204" pitchFamily="50" charset="-128"/>
              </a:rPr>
              <a:t>2017</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2018</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26</a:t>
            </a:r>
            <a:r>
              <a:rPr lang="ja-JP" altLang="en-US" b="0" i="0" u="none" strike="noStrike" baseline="0" dirty="0">
                <a:latin typeface="Meiryo UI" panose="020B0604030504040204" pitchFamily="50" charset="-128"/>
                <a:ea typeface="Meiryo UI" panose="020B0604030504040204" pitchFamily="50" charset="-128"/>
              </a:rPr>
              <a:t>日）に急性呼吸器感染症（</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）の診断を受けた</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群を比較対照群とした。また、パンデミック前の期間中に</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の既往のない同年齢層の非</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群を</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群の比較対照群とした。</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434291" y="2640364"/>
            <a:ext cx="7128000"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米国の</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つのレセプトデータベースを用いた後ろ向きコホート研究により、</a:t>
            </a:r>
            <a:r>
              <a:rPr lang="en-US" altLang="ja-JP" b="0" i="0" u="none" strike="noStrike" baseline="0" dirty="0">
                <a:latin typeface="Meiryo UI" panose="020B0604030504040204" pitchFamily="50" charset="-128"/>
                <a:ea typeface="Meiryo UI" panose="020B0604030504040204" pitchFamily="50" charset="-128"/>
              </a:rPr>
              <a:t>18</a:t>
            </a:r>
            <a:r>
              <a:rPr lang="ja-JP" altLang="en-US" b="0" i="0" u="none" strike="noStrike" baseline="0" dirty="0">
                <a:latin typeface="Meiryo UI" panose="020B0604030504040204" pitchFamily="50" charset="-128"/>
                <a:ea typeface="Meiryo UI" panose="020B0604030504040204" pitchFamily="50" charset="-128"/>
              </a:rPr>
              <a:t>歳未満の</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感染者における感染</a:t>
            </a:r>
            <a:r>
              <a:rPr lang="en-US" altLang="ja-JP" b="0" i="0" u="none" strike="noStrike" baseline="0" dirty="0">
                <a:latin typeface="Meiryo UI" panose="020B0604030504040204" pitchFamily="50" charset="-128"/>
                <a:ea typeface="Meiryo UI" panose="020B0604030504040204" pitchFamily="50" charset="-128"/>
              </a:rPr>
              <a:t>30</a:t>
            </a:r>
            <a:r>
              <a:rPr lang="ja-JP" altLang="en-US" b="0" i="0" u="none" strike="noStrike" baseline="0" dirty="0">
                <a:latin typeface="Meiryo UI" panose="020B0604030504040204" pitchFamily="50" charset="-128"/>
                <a:ea typeface="Meiryo UI" panose="020B0604030504040204" pitchFamily="50" charset="-128"/>
              </a:rPr>
              <a:t>日後以降に新たに糖尿病と診断されるリスクを評価する。</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B5897BAB-6454-9C72-3053-2C5139B9068D}"/>
              </a:ext>
            </a:extLst>
          </p:cNvPr>
          <p:cNvGrpSpPr/>
          <p:nvPr/>
        </p:nvGrpSpPr>
        <p:grpSpPr>
          <a:xfrm>
            <a:off x="302849" y="2707485"/>
            <a:ext cx="1058213" cy="490087"/>
            <a:chOff x="286872" y="2822072"/>
            <a:chExt cx="1058213" cy="490087"/>
          </a:xfrm>
        </p:grpSpPr>
        <p:sp>
          <p:nvSpPr>
            <p:cNvPr id="4" name="四角形: 角を丸くする 3">
              <a:extLst>
                <a:ext uri="{FF2B5EF4-FFF2-40B4-BE49-F238E27FC236}">
                  <a16:creationId xmlns:a16="http://schemas.microsoft.com/office/drawing/2014/main" id="{8F57DB9B-E3CE-474B-2AA0-3E6F83DB574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9196FE80-6A55-9FBD-0F6E-DE1214582E42}"/>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sp>
        <p:nvSpPr>
          <p:cNvPr id="2" name="テキスト ボックス 1">
            <a:extLst>
              <a:ext uri="{FF2B5EF4-FFF2-40B4-BE49-F238E27FC236}">
                <a16:creationId xmlns:a16="http://schemas.microsoft.com/office/drawing/2014/main" id="{009B0E8B-E0DE-21FF-D430-2249A1D1099C}"/>
              </a:ext>
            </a:extLst>
          </p:cNvPr>
          <p:cNvSpPr txBox="1"/>
          <p:nvPr/>
        </p:nvSpPr>
        <p:spPr>
          <a:xfrm>
            <a:off x="3274191" y="2211714"/>
            <a:ext cx="5104264" cy="415498"/>
          </a:xfrm>
          <a:prstGeom prst="rect">
            <a:avLst/>
          </a:prstGeom>
          <a:noFill/>
        </p:spPr>
        <p:txBody>
          <a:bodyPr wrap="square" anchor="b">
            <a:spAutoFit/>
          </a:bodyPr>
          <a:lstStyle/>
          <a:p>
            <a:pPr algn="r"/>
            <a:r>
              <a:rPr lang="pt-BR" altLang="ja-JP" sz="1050" b="0" i="0" u="none" strike="noStrike" baseline="0" dirty="0">
                <a:latin typeface="Meiryo UI" panose="020B0604030504040204" pitchFamily="50" charset="-128"/>
                <a:ea typeface="Meiryo UI" panose="020B0604030504040204" pitchFamily="50" charset="-128"/>
              </a:rPr>
              <a:t>1</a:t>
            </a:r>
            <a:r>
              <a:rPr lang="ja-JP" altLang="pt-BR" sz="1050" b="0" i="0" u="none" strike="noStrike" baseline="0" dirty="0">
                <a:latin typeface="Meiryo UI" panose="020B0604030504040204" pitchFamily="50" charset="-128"/>
                <a:ea typeface="Meiryo UI" panose="020B0604030504040204" pitchFamily="50" charset="-128"/>
              </a:rPr>
              <a:t>） </a:t>
            </a:r>
            <a:r>
              <a:rPr lang="pt-BR" altLang="ja-JP" sz="1050" b="0" i="0" u="none" strike="noStrike" baseline="0" dirty="0">
                <a:latin typeface="Meiryo UI" panose="020B0604030504040204" pitchFamily="50" charset="-128"/>
                <a:ea typeface="Meiryo UI" panose="020B0604030504040204" pitchFamily="50" charset="-128"/>
              </a:rPr>
              <a:t>Unsworth R, et al. Diabetes Care 43(11): e170-e171, 2020</a:t>
            </a:r>
          </a:p>
          <a:p>
            <a:pPr algn="r"/>
            <a:r>
              <a:rPr lang="pt-BR" altLang="ja-JP" sz="1050" b="0" i="0" u="none" strike="noStrike" baseline="0" dirty="0">
                <a:latin typeface="Meiryo UI" panose="020B0604030504040204" pitchFamily="50" charset="-128"/>
                <a:ea typeface="Meiryo UI" panose="020B0604030504040204" pitchFamily="50" charset="-128"/>
              </a:rPr>
              <a:t>2</a:t>
            </a:r>
            <a:r>
              <a:rPr lang="ja-JP" altLang="pt-BR" sz="1050" b="0" i="0" u="none" strike="noStrike" baseline="0" dirty="0">
                <a:latin typeface="Meiryo UI" panose="020B0604030504040204" pitchFamily="50" charset="-128"/>
                <a:ea typeface="Meiryo UI" panose="020B0604030504040204" pitchFamily="50" charset="-128"/>
              </a:rPr>
              <a:t>） </a:t>
            </a:r>
            <a:r>
              <a:rPr lang="pt-BR" altLang="ja-JP" sz="1050" b="0" i="0" u="none" strike="noStrike" baseline="0" dirty="0">
                <a:latin typeface="Meiryo UI" panose="020B0604030504040204" pitchFamily="50" charset="-128"/>
                <a:ea typeface="Meiryo UI" panose="020B0604030504040204" pitchFamily="50" charset="-128"/>
              </a:rPr>
              <a:t>Vlad A, et al. Medicina(Kaunas) 57(9): 973, 2021</a:t>
            </a:r>
            <a:endParaRPr lang="fr-FR" altLang="ja-JP" sz="1050" b="0" i="0" u="none" strike="noStrike" baseline="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22435964-1B7B-933F-A0A1-05227EABF530}"/>
              </a:ext>
            </a:extLst>
          </p:cNvPr>
          <p:cNvGrpSpPr/>
          <p:nvPr/>
        </p:nvGrpSpPr>
        <p:grpSpPr>
          <a:xfrm>
            <a:off x="302849" y="3678850"/>
            <a:ext cx="1058213" cy="676707"/>
            <a:chOff x="286872" y="2822072"/>
            <a:chExt cx="1263773" cy="490087"/>
          </a:xfrm>
        </p:grpSpPr>
        <p:sp>
          <p:nvSpPr>
            <p:cNvPr id="9" name="四角形: 角を丸くする 8">
              <a:extLst>
                <a:ext uri="{FF2B5EF4-FFF2-40B4-BE49-F238E27FC236}">
                  <a16:creationId xmlns:a16="http://schemas.microsoft.com/office/drawing/2014/main" id="{8B816471-92D3-57DC-DA70-F6EC492C819C}"/>
                </a:ext>
              </a:extLst>
            </p:cNvPr>
            <p:cNvSpPr/>
            <p:nvPr/>
          </p:nvSpPr>
          <p:spPr>
            <a:xfrm>
              <a:off x="286872" y="2822072"/>
              <a:ext cx="126377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237E9B25-0656-162B-A085-BF0EC421738C}"/>
                </a:ext>
              </a:extLst>
            </p:cNvPr>
            <p:cNvSpPr txBox="1"/>
            <p:nvPr/>
          </p:nvSpPr>
          <p:spPr>
            <a:xfrm>
              <a:off x="416129" y="2844071"/>
              <a:ext cx="1005257" cy="468088"/>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32800" y="1288800"/>
            <a:ext cx="7128000" cy="4023024"/>
          </a:xfrm>
          <a:prstGeom prst="rect">
            <a:avLst/>
          </a:prstGeom>
          <a:noFill/>
        </p:spPr>
        <p:txBody>
          <a:bodyPr wrap="square">
            <a:spAutoFit/>
          </a:bodyPr>
          <a:lstStyle/>
          <a:p>
            <a:pPr algn="l">
              <a:lnSpc>
                <a:spcPct val="110000"/>
              </a:lnSpc>
            </a:pPr>
            <a:r>
              <a:rPr lang="en-US" altLang="ja-JP" b="0" i="0" u="none" strike="noStrike" baseline="0" dirty="0" err="1">
                <a:latin typeface="Meiryo UI" panose="020B0604030504040204" pitchFamily="50" charset="-128"/>
                <a:ea typeface="Meiryo UI" panose="020B0604030504040204" pitchFamily="50" charset="-128"/>
              </a:rPr>
              <a:t>HealthVerity</a:t>
            </a:r>
            <a:r>
              <a:rPr lang="ja-JP" altLang="en-US" b="0" i="0" u="none" strike="noStrike" baseline="0" dirty="0">
                <a:latin typeface="Meiryo UI" panose="020B0604030504040204" pitchFamily="50" charset="-128"/>
                <a:ea typeface="Meiryo UI" panose="020B0604030504040204" pitchFamily="50" charset="-128"/>
              </a:rPr>
              <a:t>データベースでは、</a:t>
            </a:r>
            <a:r>
              <a:rPr lang="en-US" altLang="ja-JP" b="0" i="0" u="none" strike="noStrike" baseline="0" dirty="0">
                <a:latin typeface="Meiryo UI" panose="020B0604030504040204" pitchFamily="50" charset="-128"/>
                <a:ea typeface="Meiryo UI" panose="020B0604030504040204" pitchFamily="50" charset="-128"/>
              </a:rPr>
              <a:t>2020</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3</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2021</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月</a:t>
            </a:r>
            <a:r>
              <a:rPr lang="en-US" altLang="ja-JP" b="0" i="0" u="none" strike="noStrike" baseline="0" dirty="0">
                <a:latin typeface="Meiryo UI" panose="020B0604030504040204" pitchFamily="50" charset="-128"/>
                <a:ea typeface="Meiryo UI" panose="020B0604030504040204" pitchFamily="50" charset="-128"/>
              </a:rPr>
              <a:t>28</a:t>
            </a:r>
            <a:r>
              <a:rPr lang="ja-JP" altLang="en-US" b="0" i="0" u="none" strike="noStrike" baseline="0" dirty="0">
                <a:latin typeface="Meiryo UI" panose="020B0604030504040204" pitchFamily="50" charset="-128"/>
                <a:ea typeface="Meiryo UI" panose="020B0604030504040204" pitchFamily="50" charset="-128"/>
              </a:rPr>
              <a:t>日の期間中に</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の診断を受けた患者、または</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の</a:t>
            </a:r>
            <a:r>
              <a:rPr lang="en-US" altLang="ja-JP" b="0" i="0" u="none" strike="noStrike" baseline="0" dirty="0">
                <a:latin typeface="Meiryo UI" panose="020B0604030504040204" pitchFamily="50" charset="-128"/>
                <a:ea typeface="Meiryo UI" panose="020B0604030504040204" pitchFamily="50" charset="-128"/>
              </a:rPr>
              <a:t>PCR</a:t>
            </a:r>
            <a:r>
              <a:rPr lang="ja-JP" altLang="en-US" b="0" i="0" u="none" strike="noStrike" baseline="0" dirty="0">
                <a:latin typeface="Meiryo UI" panose="020B0604030504040204" pitchFamily="50" charset="-128"/>
                <a:ea typeface="Meiryo UI" panose="020B0604030504040204" pitchFamily="50" charset="-128"/>
              </a:rPr>
              <a:t>検査陽性の患者を</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群とした。非</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群は、</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の</a:t>
            </a:r>
            <a:r>
              <a:rPr lang="en-US" altLang="ja-JP" b="0" i="0" u="none" strike="noStrike" baseline="0" dirty="0">
                <a:latin typeface="Meiryo UI" panose="020B0604030504040204" pitchFamily="50" charset="-128"/>
                <a:ea typeface="Meiryo UI" panose="020B0604030504040204" pitchFamily="50" charset="-128"/>
              </a:rPr>
              <a:t>PCR</a:t>
            </a:r>
            <a:r>
              <a:rPr lang="ja-JP" altLang="en-US" b="0" i="0" u="none" strike="noStrike" baseline="0" dirty="0">
                <a:latin typeface="Meiryo UI" panose="020B0604030504040204" pitchFamily="50" charset="-128"/>
                <a:ea typeface="Meiryo UI" panose="020B0604030504040204" pitchFamily="50" charset="-128"/>
              </a:rPr>
              <a:t>検査陰性かつ</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の診断コードまたは</a:t>
            </a:r>
            <a:r>
              <a:rPr lang="en-US" altLang="ja-JP" b="0" i="0" u="none" strike="noStrike" baseline="0" dirty="0">
                <a:latin typeface="Meiryo UI" panose="020B0604030504040204" pitchFamily="50" charset="-128"/>
                <a:ea typeface="Meiryo UI" panose="020B0604030504040204" pitchFamily="50" charset="-128"/>
              </a:rPr>
              <a:t>PCR</a:t>
            </a:r>
            <a:r>
              <a:rPr lang="ja-JP" altLang="en-US" b="0" i="0" u="none" strike="noStrike" baseline="0" dirty="0">
                <a:latin typeface="Meiryo UI" panose="020B0604030504040204" pitchFamily="50" charset="-128"/>
                <a:ea typeface="Meiryo UI" panose="020B0604030504040204" pitchFamily="50" charset="-128"/>
              </a:rPr>
              <a:t>検査陽性の記録がない者とした。パンデミック前の比較対照データはなかった。</a:t>
            </a:r>
          </a:p>
          <a:p>
            <a:pPr algn="l">
              <a:lnSpc>
                <a:spcPct val="110000"/>
              </a:lnSpc>
            </a:pPr>
            <a:r>
              <a:rPr lang="ja-JP" altLang="en-US" b="0" i="0" u="none" strike="noStrike" baseline="0" dirty="0">
                <a:latin typeface="Meiryo UI" panose="020B0604030504040204" pitchFamily="50" charset="-128"/>
                <a:ea typeface="Meiryo UI" panose="020B0604030504040204" pitchFamily="50" charset="-128"/>
              </a:rPr>
              <a:t>糖尿病の発症は、</a:t>
            </a:r>
            <a:r>
              <a:rPr lang="en-US" altLang="ja-JP" b="0" i="0" u="none" strike="noStrike" baseline="0" dirty="0">
                <a:latin typeface="Meiryo UI" panose="020B0604030504040204" pitchFamily="50" charset="-128"/>
                <a:ea typeface="Meiryo UI" panose="020B0604030504040204" pitchFamily="50" charset="-128"/>
              </a:rPr>
              <a:t>SARS-CoV-2</a:t>
            </a:r>
            <a:r>
              <a:rPr lang="ja-JP" altLang="en-US" b="0" i="0" u="none" strike="noStrike" baseline="0" dirty="0">
                <a:latin typeface="Meiryo UI" panose="020B0604030504040204" pitchFamily="50" charset="-128"/>
                <a:ea typeface="Meiryo UI" panose="020B0604030504040204" pitchFamily="50" charset="-128"/>
              </a:rPr>
              <a:t>感染から</a:t>
            </a:r>
            <a:r>
              <a:rPr lang="en-US" altLang="ja-JP" b="0" i="0" u="none" strike="noStrike" baseline="0" dirty="0">
                <a:latin typeface="Meiryo UI" panose="020B0604030504040204" pitchFamily="50" charset="-128"/>
                <a:ea typeface="Meiryo UI" panose="020B0604030504040204" pitchFamily="50" charset="-128"/>
              </a:rPr>
              <a:t>30</a:t>
            </a:r>
            <a:r>
              <a:rPr lang="ja-JP" altLang="en-US" b="0" i="0" u="none" strike="noStrike" baseline="0" dirty="0">
                <a:latin typeface="Meiryo UI" panose="020B0604030504040204" pitchFamily="50" charset="-128"/>
                <a:ea typeface="Meiryo UI" panose="020B0604030504040204" pitchFamily="50" charset="-128"/>
              </a:rPr>
              <a:t>日以上経過した時点で糖尿病の診断（</a:t>
            </a:r>
            <a:r>
              <a:rPr lang="en-US" altLang="ja-JP" b="0" i="0" u="none" strike="noStrike" baseline="0" dirty="0">
                <a:latin typeface="Meiryo UI" panose="020B0604030504040204" pitchFamily="50" charset="-128"/>
                <a:ea typeface="Meiryo UI" panose="020B0604030504040204" pitchFamily="50" charset="-128"/>
              </a:rPr>
              <a:t>ICD-10-CM</a:t>
            </a:r>
            <a:r>
              <a:rPr lang="ja-JP" altLang="en-US" b="0" i="0" u="none" strike="noStrike" baseline="0" dirty="0">
                <a:latin typeface="Meiryo UI" panose="020B0604030504040204" pitchFamily="50" charset="-128"/>
                <a:ea typeface="Meiryo UI" panose="020B0604030504040204" pitchFamily="50" charset="-128"/>
              </a:rPr>
              <a:t>コード</a:t>
            </a:r>
            <a:r>
              <a:rPr lang="en-US" altLang="ja-JP" b="0" i="0" u="none" strike="noStrike" baseline="0" dirty="0">
                <a:latin typeface="Meiryo UI" panose="020B0604030504040204" pitchFamily="50" charset="-128"/>
                <a:ea typeface="Meiryo UI" panose="020B0604030504040204" pitchFamily="50" charset="-128"/>
              </a:rPr>
              <a:t>E08</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E13</a:t>
            </a:r>
            <a:r>
              <a:rPr lang="ja-JP" altLang="en-US" b="0" i="0" u="none" strike="noStrike" baseline="0" dirty="0">
                <a:latin typeface="Meiryo UI" panose="020B0604030504040204" pitchFamily="50" charset="-128"/>
                <a:ea typeface="Meiryo UI" panose="020B0604030504040204" pitchFamily="50" charset="-128"/>
              </a:rPr>
              <a:t>）を受けたレセプトで定義した（一過性の高血糖が解消した症例は除く）。また、新たに糖尿病と診断された頻度、および糖尿病の診断以前の糖尿病性ケトアシドーシス（</a:t>
            </a:r>
            <a:r>
              <a:rPr lang="en-US" altLang="ja-JP" b="0" i="0" u="none" strike="noStrike" baseline="0" dirty="0">
                <a:latin typeface="Meiryo UI" panose="020B0604030504040204" pitchFamily="50" charset="-128"/>
                <a:ea typeface="Meiryo UI" panose="020B0604030504040204" pitchFamily="50" charset="-128"/>
              </a:rPr>
              <a:t>DKA</a:t>
            </a:r>
            <a:r>
              <a:rPr lang="ja-JP" altLang="en-US" b="0" i="0" u="none" strike="noStrike" baseline="0" dirty="0">
                <a:latin typeface="Meiryo UI" panose="020B0604030504040204" pitchFamily="50" charset="-128"/>
                <a:ea typeface="Meiryo UI" panose="020B0604030504040204" pitchFamily="50" charset="-128"/>
              </a:rPr>
              <a:t>）の頻度を算出した。</a:t>
            </a:r>
          </a:p>
          <a:p>
            <a:pPr algn="l">
              <a:lnSpc>
                <a:spcPct val="110000"/>
              </a:lnSpc>
            </a:pP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回帰モデルを用いて新たに糖尿病と診断されたハザード比を推定し、年齢層別および性別の解析も行った。年齢と性別による効果の修飾は相互作用項を用いて評価した。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A9933554-66FE-3F55-738B-F3E10802A345}"/>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pSp>
        <p:nvGrpSpPr>
          <p:cNvPr id="8" name="グループ化 7">
            <a:extLst>
              <a:ext uri="{FF2B5EF4-FFF2-40B4-BE49-F238E27FC236}">
                <a16:creationId xmlns:a16="http://schemas.microsoft.com/office/drawing/2014/main" id="{F34E9A75-43AE-402E-B93A-9F3168B1A92B}"/>
              </a:ext>
            </a:extLst>
          </p:cNvPr>
          <p:cNvGrpSpPr/>
          <p:nvPr/>
        </p:nvGrpSpPr>
        <p:grpSpPr>
          <a:xfrm>
            <a:off x="302849" y="1368284"/>
            <a:ext cx="1058213" cy="953706"/>
            <a:chOff x="286872" y="2822072"/>
            <a:chExt cx="1263773" cy="690696"/>
          </a:xfrm>
        </p:grpSpPr>
        <p:sp>
          <p:nvSpPr>
            <p:cNvPr id="9" name="四角形: 角を丸くする 8">
              <a:extLst>
                <a:ext uri="{FF2B5EF4-FFF2-40B4-BE49-F238E27FC236}">
                  <a16:creationId xmlns:a16="http://schemas.microsoft.com/office/drawing/2014/main" id="{7D3C3FB9-3095-CF64-4036-E5AE085B3BCF}"/>
                </a:ext>
              </a:extLst>
            </p:cNvPr>
            <p:cNvSpPr/>
            <p:nvPr/>
          </p:nvSpPr>
          <p:spPr>
            <a:xfrm>
              <a:off x="286872" y="2822072"/>
              <a:ext cx="1263773" cy="690696"/>
            </a:xfrm>
            <a:prstGeom prst="roundRect">
              <a:avLst>
                <a:gd name="adj" fmla="val 6714"/>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7655C127-2BE9-F7F8-032A-883607028F33}"/>
                </a:ext>
              </a:extLst>
            </p:cNvPr>
            <p:cNvSpPr txBox="1"/>
            <p:nvPr/>
          </p:nvSpPr>
          <p:spPr>
            <a:xfrm>
              <a:off x="350608" y="2844071"/>
              <a:ext cx="1134516" cy="668697"/>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4790542"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患者背景</a:t>
            </a:r>
            <a:r>
              <a:rPr lang="ja-JP" altLang="en-US" sz="2400" b="1" dirty="0">
                <a:solidFill>
                  <a:prstClr val="black"/>
                </a:solidFill>
                <a:latin typeface="Meiryo UI" panose="020B0604030504040204" pitchFamily="50" charset="-128"/>
                <a:ea typeface="Meiryo UI" panose="020B0604030504040204" pitchFamily="50" charset="-128"/>
              </a:rPr>
              <a:t>（</a:t>
            </a:r>
            <a:r>
              <a:rPr lang="en-US" altLang="ja-JP" sz="2400" b="1" dirty="0">
                <a:solidFill>
                  <a:prstClr val="black"/>
                </a:solidFill>
                <a:latin typeface="Meiryo UI" panose="020B0604030504040204" pitchFamily="50" charset="-128"/>
                <a:ea typeface="Meiryo UI" panose="020B0604030504040204" pitchFamily="50" charset="-128"/>
              </a:rPr>
              <a:t>IQVIA</a:t>
            </a:r>
            <a:r>
              <a:rPr lang="ja-JP" altLang="en-US" sz="2400" b="1" dirty="0">
                <a:solidFill>
                  <a:prstClr val="black"/>
                </a:solidFill>
                <a:latin typeface="Meiryo UI" panose="020B0604030504040204" pitchFamily="50" charset="-128"/>
                <a:ea typeface="Meiryo UI" panose="020B0604030504040204" pitchFamily="50" charset="-128"/>
              </a:rPr>
              <a:t>データベース）</a:t>
            </a:r>
            <a:endParaRPr lang="ja-JP" altLang="en-US" sz="2800" b="1" dirty="0">
              <a:solidFill>
                <a:prstClr val="black"/>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D6ED4844-FA58-724D-E178-71114A61B982}"/>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aphicFrame>
        <p:nvGraphicFramePr>
          <p:cNvPr id="3" name="表 2">
            <a:extLst>
              <a:ext uri="{FF2B5EF4-FFF2-40B4-BE49-F238E27FC236}">
                <a16:creationId xmlns:a16="http://schemas.microsoft.com/office/drawing/2014/main" id="{E41E7791-DCE2-414A-2582-AC341BCFBB3C}"/>
              </a:ext>
            </a:extLst>
          </p:cNvPr>
          <p:cNvGraphicFramePr>
            <a:graphicFrameLocks noGrp="1"/>
          </p:cNvGraphicFramePr>
          <p:nvPr>
            <p:extLst>
              <p:ext uri="{D42A27DB-BD31-4B8C-83A1-F6EECF244321}">
                <p14:modId xmlns:p14="http://schemas.microsoft.com/office/powerpoint/2010/main" val="3980820994"/>
              </p:ext>
            </p:extLst>
          </p:nvPr>
        </p:nvGraphicFramePr>
        <p:xfrm>
          <a:off x="287674" y="1159575"/>
          <a:ext cx="8460000" cy="5176800"/>
        </p:xfrm>
        <a:graphic>
          <a:graphicData uri="http://schemas.openxmlformats.org/drawingml/2006/table">
            <a:tbl>
              <a:tblPr>
                <a:tableStyleId>{5C22544A-7EE6-4342-B048-85BDC9FD1C3A}</a:tableStyleId>
              </a:tblPr>
              <a:tblGrid>
                <a:gridCol w="1800000">
                  <a:extLst>
                    <a:ext uri="{9D8B030D-6E8A-4147-A177-3AD203B41FA5}">
                      <a16:colId xmlns:a16="http://schemas.microsoft.com/office/drawing/2014/main" val="3401207775"/>
                    </a:ext>
                  </a:extLst>
                </a:gridCol>
                <a:gridCol w="1332000">
                  <a:extLst>
                    <a:ext uri="{9D8B030D-6E8A-4147-A177-3AD203B41FA5}">
                      <a16:colId xmlns:a16="http://schemas.microsoft.com/office/drawing/2014/main" val="3856084330"/>
                    </a:ext>
                  </a:extLst>
                </a:gridCol>
                <a:gridCol w="1332000">
                  <a:extLst>
                    <a:ext uri="{9D8B030D-6E8A-4147-A177-3AD203B41FA5}">
                      <a16:colId xmlns:a16="http://schemas.microsoft.com/office/drawing/2014/main" val="4005663506"/>
                    </a:ext>
                  </a:extLst>
                </a:gridCol>
                <a:gridCol w="1332000">
                  <a:extLst>
                    <a:ext uri="{9D8B030D-6E8A-4147-A177-3AD203B41FA5}">
                      <a16:colId xmlns:a16="http://schemas.microsoft.com/office/drawing/2014/main" val="1066969508"/>
                    </a:ext>
                  </a:extLst>
                </a:gridCol>
                <a:gridCol w="1332000">
                  <a:extLst>
                    <a:ext uri="{9D8B030D-6E8A-4147-A177-3AD203B41FA5}">
                      <a16:colId xmlns:a16="http://schemas.microsoft.com/office/drawing/2014/main" val="708456992"/>
                    </a:ext>
                  </a:extLst>
                </a:gridCol>
                <a:gridCol w="1332000">
                  <a:extLst>
                    <a:ext uri="{9D8B030D-6E8A-4147-A177-3AD203B41FA5}">
                      <a16:colId xmlns:a16="http://schemas.microsoft.com/office/drawing/2014/main" val="3089338665"/>
                    </a:ext>
                  </a:extLst>
                </a:gridCol>
              </a:tblGrid>
              <a:tr h="324000">
                <a:tc>
                  <a:txBody>
                    <a:bodyPr/>
                    <a:lstStyle/>
                    <a:p>
                      <a:pPr algn="l" fontAlgn="ctr"/>
                      <a:r>
                        <a:rPr lang="ja-JP" altLang="en-US" sz="1100" u="none" strike="noStrike" dirty="0">
                          <a:solidFill>
                            <a:schemeClr val="bg1"/>
                          </a:solidFill>
                          <a:effectLst/>
                          <a:latin typeface="Meiryo UI" panose="020B0604030504040204" pitchFamily="50" charset="-128"/>
                          <a:ea typeface="Meiryo UI" panose="020B0604030504040204" pitchFamily="50" charset="-128"/>
                        </a:rPr>
                        <a:t>　</a:t>
                      </a:r>
                      <a:endParaRPr lang="ja-JP" altLang="en-US" sz="1100" b="0" i="0" u="none" strike="noStrike" dirty="0">
                        <a:solidFill>
                          <a:schemeClr val="bg1"/>
                        </a:solidFill>
                        <a:effectLst/>
                        <a:latin typeface="Meiryo UI" panose="020B0604030504040204" pitchFamily="50" charset="-128"/>
                        <a:ea typeface="Meiryo UI" panose="020B0604030504040204" pitchFamily="50" charset="-128"/>
                      </a:endParaRPr>
                    </a:p>
                  </a:txBody>
                  <a:tcPr marL="2076"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114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928178"/>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62281"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5EA1"/>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62281"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694D1"/>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2076"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833E"/>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sz="11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93421"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AA85A"/>
                    </a:solidFill>
                  </a:tcPr>
                </a:tc>
                <a:extLst>
                  <a:ext uri="{0D108BD9-81ED-4DB2-BD59-A6C34878D82A}">
                    <a16:rowId xmlns:a16="http://schemas.microsoft.com/office/drawing/2014/main" val="879812838"/>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合計患者数</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1,698,753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80,893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404,465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404,465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808,930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1641110578"/>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SD)</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41547674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年齢層</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619686627"/>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0</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4</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124,530 (7.3)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5,930(7.3)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29,650 (7.3)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29,650 (7.3)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59,300 (7.3)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361469709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5</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483,273 (28.4)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23,013 (28.4)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115,065 (28.4)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115,065 (28.4)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230,130 (28.4)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229940031"/>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12</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592,830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28,230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141,150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141,150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282,300 (34.9)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84074750"/>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16</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498,120 (29.3)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23,720 (29.3)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118,600 (29.3)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118,600 (29.3)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237,200 (29.3)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539105167"/>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850,857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40,517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202,585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202,585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405,170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160573980"/>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インデックス日の入院</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6,473 (0.4)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566 (0.7)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614 (0.2)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1,602 (0.4)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3,691 (0.5)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1265506500"/>
                  </a:ext>
                </a:extLst>
              </a:tr>
              <a:tr h="295200">
                <a:tc gridSpan="2">
                  <a:txBody>
                    <a:bodyPr/>
                    <a:lstStyle/>
                    <a:p>
                      <a:pPr algn="l" fontAlgn="t"/>
                      <a:r>
                        <a:rPr lang="zh-TW" altLang="en-US" sz="1100" b="1" u="none" strike="noStrike" dirty="0">
                          <a:effectLst/>
                          <a:latin typeface="Meiryo UI" panose="020B0604030504040204" pitchFamily="50" charset="-128"/>
                          <a:ea typeface="Meiryo UI" panose="020B0604030504040204" pitchFamily="50" charset="-128"/>
                        </a:rPr>
                        <a:t>新</a:t>
                      </a:r>
                      <a:r>
                        <a:rPr lang="ja-JP" altLang="en-US" sz="1100" b="1" u="none" strike="noStrike" dirty="0">
                          <a:effectLst/>
                          <a:latin typeface="Meiryo UI" panose="020B0604030504040204" pitchFamily="50" charset="-128"/>
                          <a:ea typeface="Meiryo UI" panose="020B0604030504040204" pitchFamily="50" charset="-128"/>
                        </a:rPr>
                        <a:t>たに糖尿病と</a:t>
                      </a:r>
                      <a:r>
                        <a:rPr lang="zh-TW" altLang="en-US" sz="1100" b="1" u="none" strike="noStrike" dirty="0">
                          <a:effectLst/>
                          <a:latin typeface="Meiryo UI" panose="020B0604030504040204" pitchFamily="50" charset="-128"/>
                          <a:ea typeface="Meiryo UI" panose="020B0604030504040204" pitchFamily="50" charset="-128"/>
                        </a:rPr>
                        <a:t>診断</a:t>
                      </a:r>
                      <a:r>
                        <a:rPr lang="ja-JP" altLang="en-US" sz="1100" b="1" u="none" strike="noStrike" dirty="0">
                          <a:effectLst/>
                          <a:latin typeface="Meiryo UI" panose="020B0604030504040204" pitchFamily="50" charset="-128"/>
                          <a:ea typeface="Meiryo UI" panose="020B0604030504040204" pitchFamily="50" charset="-128"/>
                        </a:rPr>
                        <a:t>された患者</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hMerge="1">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extLst>
                  <a:ext uri="{0D108BD9-81ED-4DB2-BD59-A6C34878D82A}">
                    <a16:rowId xmlns:a16="http://schemas.microsoft.com/office/drawing/2014/main" val="1292317075"/>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全体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937(0.06)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68 (0.08)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132 (0.03)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227 (0.06)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510 (0.06)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2731135092"/>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病型</a:t>
                      </a:r>
                      <a:r>
                        <a:rPr lang="en-US" altLang="ja-JP" sz="1100" b="1" u="none" strike="noStrike" baseline="30000" dirty="0">
                          <a:effectLst/>
                          <a:latin typeface="Meiryo UI" panose="020B0604030504040204" pitchFamily="50" charset="-128"/>
                          <a:ea typeface="Meiryo UI" panose="020B0604030504040204" pitchFamily="50" charset="-128"/>
                        </a:rPr>
                        <a:t>*</a:t>
                      </a:r>
                      <a:endParaRPr lang="ja-JP" altLang="en-US"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2944685924"/>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型または</a:t>
                      </a:r>
                      <a:r>
                        <a:rPr lang="en-US" altLang="ja-JP" sz="1100" b="1" u="none" strike="noStrike" dirty="0">
                          <a:effectLst/>
                          <a:latin typeface="Meiryo UI" panose="020B0604030504040204" pitchFamily="50" charset="-128"/>
                          <a:ea typeface="Meiryo UI" panose="020B0604030504040204" pitchFamily="50" charset="-128"/>
                        </a:rPr>
                        <a:t>2</a:t>
                      </a:r>
                      <a:r>
                        <a:rPr lang="ja-JP" altLang="en-US" sz="1100" b="1" u="none" strike="noStrike" dirty="0">
                          <a:effectLst/>
                          <a:latin typeface="Meiryo UI" panose="020B0604030504040204" pitchFamily="50" charset="-128"/>
                          <a:ea typeface="Meiryo UI" panose="020B0604030504040204" pitchFamily="50" charset="-128"/>
                        </a:rPr>
                        <a:t>型</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891 (95.1)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64 (94.1)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124 (93.9)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210 (92.5)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493 (96.7)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3292793880"/>
                  </a:ext>
                </a:extLst>
              </a:tr>
              <a:tr h="360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基礎疾患による糖尿病</a:t>
                      </a:r>
                      <a:r>
                        <a:rPr lang="en-US" altLang="ja-JP" sz="1100" b="1" u="none" strike="noStrike" dirty="0">
                          <a:effectLst/>
                          <a:latin typeface="Meiryo UI" panose="020B0604030504040204" pitchFamily="50" charset="-128"/>
                          <a:ea typeface="Meiryo UI" panose="020B0604030504040204" pitchFamily="50" charset="-128"/>
                        </a:rPr>
                        <a:t>/</a:t>
                      </a:r>
                    </a:p>
                    <a:p>
                      <a:pPr algn="l" fontAlgn="t"/>
                      <a:r>
                        <a:rPr lang="ja-JP" altLang="en-US" sz="1100" b="1" u="none" strike="noStrike" dirty="0">
                          <a:effectLst/>
                          <a:latin typeface="Meiryo UI" panose="020B0604030504040204" pitchFamily="50" charset="-128"/>
                          <a:ea typeface="Meiryo UI" panose="020B0604030504040204" pitchFamily="50" charset="-128"/>
                        </a:rPr>
                        <a:t>　その他の糖尿病</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 (3.3)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 (4.4)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 (4.5)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 (3.5)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 (2.7)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3521652643"/>
                  </a:ext>
                </a:extLst>
              </a:tr>
              <a:tr h="360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薬剤または化学物質</a:t>
                      </a:r>
                      <a:endParaRPr lang="en-US" altLang="ja-JP" sz="1100" b="1" u="none" strike="noStrike" dirty="0">
                        <a:effectLst/>
                        <a:latin typeface="Meiryo UI" panose="020B0604030504040204" pitchFamily="50" charset="-128"/>
                        <a:ea typeface="Meiryo UI" panose="020B0604030504040204" pitchFamily="50" charset="-128"/>
                      </a:endParaRPr>
                    </a:p>
                    <a:p>
                      <a:pPr algn="l" fontAlgn="t"/>
                      <a:r>
                        <a:rPr lang="ja-JP" altLang="en-US" sz="1100" b="1" u="none" strike="noStrike" dirty="0">
                          <a:effectLst/>
                          <a:latin typeface="Meiryo UI" panose="020B0604030504040204" pitchFamily="50" charset="-128"/>
                          <a:ea typeface="Meiryo UI" panose="020B0604030504040204" pitchFamily="50" charset="-128"/>
                        </a:rPr>
                        <a:t>　誘導性の糖尿病</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15 (1.6)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 (1.5)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 (1.5)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 (4.0)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 (0.6)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158316149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DKA</a:t>
                      </a:r>
                      <a:r>
                        <a:rPr lang="en-US" altLang="ja-JP" sz="1100" b="1" u="none" strike="noStrike" baseline="30000" dirty="0">
                          <a:effectLst/>
                          <a:latin typeface="Meiryo UI" panose="020B0604030504040204" pitchFamily="50" charset="-128"/>
                          <a:ea typeface="Meiryo UI" panose="020B0604030504040204" pitchFamily="50" charset="-128"/>
                        </a:rPr>
                        <a:t>*</a:t>
                      </a:r>
                      <a:endParaRPr lang="ja-JP" altLang="en-US"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241 (25.7)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33 (48.5)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18 (13.6)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50 (22.0)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140 (27.5)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578400059"/>
                  </a:ext>
                </a:extLst>
              </a:tr>
            </a:tbl>
          </a:graphicData>
        </a:graphic>
      </p:graphicFrame>
      <p:sp>
        <p:nvSpPr>
          <p:cNvPr id="4" name="テキスト ボックス 3">
            <a:extLst>
              <a:ext uri="{FF2B5EF4-FFF2-40B4-BE49-F238E27FC236}">
                <a16:creationId xmlns:a16="http://schemas.microsoft.com/office/drawing/2014/main" id="{496EE02A-F0D0-183C-2830-F9444E8D8652}"/>
              </a:ext>
            </a:extLst>
          </p:cNvPr>
          <p:cNvSpPr txBox="1"/>
          <p:nvPr/>
        </p:nvSpPr>
        <p:spPr>
          <a:xfrm>
            <a:off x="287674" y="6336375"/>
            <a:ext cx="4518788"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パーセンテージは新たに糖尿病と診断された患者に占める割合を示している</a:t>
            </a:r>
          </a:p>
        </p:txBody>
      </p:sp>
      <p:sp>
        <p:nvSpPr>
          <p:cNvPr id="8" name="テキスト ボックス 7">
            <a:extLst>
              <a:ext uri="{FF2B5EF4-FFF2-40B4-BE49-F238E27FC236}">
                <a16:creationId xmlns:a16="http://schemas.microsoft.com/office/drawing/2014/main" id="{DE35987F-5A67-E824-9B2A-990055FBD6D9}"/>
              </a:ext>
            </a:extLst>
          </p:cNvPr>
          <p:cNvSpPr txBox="1"/>
          <p:nvPr/>
        </p:nvSpPr>
        <p:spPr>
          <a:xfrm>
            <a:off x="7472293" y="6336375"/>
            <a:ext cx="1366832"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n(%)</a:t>
            </a:r>
            <a:endParaRPr kumimoji="1"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16945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5966AB1-683E-CF4E-971F-38B8CCAA4C67}"/>
              </a:ext>
            </a:extLst>
          </p:cNvPr>
          <p:cNvSpPr txBox="1"/>
          <p:nvPr/>
        </p:nvSpPr>
        <p:spPr>
          <a:xfrm>
            <a:off x="239250" y="213118"/>
            <a:ext cx="5808065"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患者背景</a:t>
            </a:r>
            <a:r>
              <a:rPr lang="ja-JP" altLang="en-US" sz="2400" b="1" dirty="0">
                <a:solidFill>
                  <a:prstClr val="black"/>
                </a:solidFill>
                <a:latin typeface="Meiryo UI" panose="020B0604030504040204" pitchFamily="50" charset="-128"/>
                <a:ea typeface="Meiryo UI" panose="020B0604030504040204" pitchFamily="50" charset="-128"/>
              </a:rPr>
              <a:t>（</a:t>
            </a:r>
            <a:r>
              <a:rPr lang="en-US" altLang="ja-JP" sz="2400" b="1" dirty="0" err="1">
                <a:solidFill>
                  <a:prstClr val="black"/>
                </a:solidFill>
                <a:latin typeface="Meiryo UI" panose="020B0604030504040204" pitchFamily="50" charset="-128"/>
                <a:ea typeface="Meiryo UI" panose="020B0604030504040204" pitchFamily="50" charset="-128"/>
              </a:rPr>
              <a:t>HealthVerity</a:t>
            </a:r>
            <a:r>
              <a:rPr lang="ja-JP" altLang="en-US" sz="2400" b="1" dirty="0">
                <a:solidFill>
                  <a:prstClr val="black"/>
                </a:solidFill>
                <a:latin typeface="Meiryo UI" panose="020B0604030504040204" pitchFamily="50" charset="-128"/>
                <a:ea typeface="Meiryo UI" panose="020B0604030504040204" pitchFamily="50" charset="-128"/>
              </a:rPr>
              <a:t>データベース）</a:t>
            </a:r>
            <a:endParaRPr lang="ja-JP" altLang="en-US" sz="2800" b="1" dirty="0">
              <a:solidFill>
                <a:prstClr val="black"/>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B7EE2B4-3B31-EA61-3041-63B5AE2C5595}"/>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aphicFrame>
        <p:nvGraphicFramePr>
          <p:cNvPr id="3" name="表 2">
            <a:extLst>
              <a:ext uri="{FF2B5EF4-FFF2-40B4-BE49-F238E27FC236}">
                <a16:creationId xmlns:a16="http://schemas.microsoft.com/office/drawing/2014/main" id="{93CC364D-A8B2-3D17-28CF-98B9AE00A359}"/>
              </a:ext>
            </a:extLst>
          </p:cNvPr>
          <p:cNvGraphicFramePr>
            <a:graphicFrameLocks noGrp="1"/>
          </p:cNvGraphicFramePr>
          <p:nvPr>
            <p:extLst>
              <p:ext uri="{D42A27DB-BD31-4B8C-83A1-F6EECF244321}">
                <p14:modId xmlns:p14="http://schemas.microsoft.com/office/powerpoint/2010/main" val="4007629948"/>
              </p:ext>
            </p:extLst>
          </p:nvPr>
        </p:nvGraphicFramePr>
        <p:xfrm>
          <a:off x="1608474" y="1160080"/>
          <a:ext cx="5796000" cy="5176800"/>
        </p:xfrm>
        <a:graphic>
          <a:graphicData uri="http://schemas.openxmlformats.org/drawingml/2006/table">
            <a:tbl>
              <a:tblPr>
                <a:tableStyleId>{5C22544A-7EE6-4342-B048-85BDC9FD1C3A}</a:tableStyleId>
              </a:tblPr>
              <a:tblGrid>
                <a:gridCol w="1800000">
                  <a:extLst>
                    <a:ext uri="{9D8B030D-6E8A-4147-A177-3AD203B41FA5}">
                      <a16:colId xmlns:a16="http://schemas.microsoft.com/office/drawing/2014/main" val="3401207775"/>
                    </a:ext>
                  </a:extLst>
                </a:gridCol>
                <a:gridCol w="1332000">
                  <a:extLst>
                    <a:ext uri="{9D8B030D-6E8A-4147-A177-3AD203B41FA5}">
                      <a16:colId xmlns:a16="http://schemas.microsoft.com/office/drawing/2014/main" val="3856084330"/>
                    </a:ext>
                  </a:extLst>
                </a:gridCol>
                <a:gridCol w="1332000">
                  <a:extLst>
                    <a:ext uri="{9D8B030D-6E8A-4147-A177-3AD203B41FA5}">
                      <a16:colId xmlns:a16="http://schemas.microsoft.com/office/drawing/2014/main" val="4005663506"/>
                    </a:ext>
                  </a:extLst>
                </a:gridCol>
                <a:gridCol w="1332000">
                  <a:extLst>
                    <a:ext uri="{9D8B030D-6E8A-4147-A177-3AD203B41FA5}">
                      <a16:colId xmlns:a16="http://schemas.microsoft.com/office/drawing/2014/main" val="1066969508"/>
                    </a:ext>
                  </a:extLst>
                </a:gridCol>
              </a:tblGrid>
              <a:tr h="324000">
                <a:tc>
                  <a:txBody>
                    <a:bodyPr/>
                    <a:lstStyle/>
                    <a:p>
                      <a:pPr algn="l" fontAlgn="ctr"/>
                      <a:r>
                        <a:rPr lang="ja-JP" altLang="en-US" sz="1100" u="none" strike="noStrike" dirty="0">
                          <a:solidFill>
                            <a:schemeClr val="bg1"/>
                          </a:solidFill>
                          <a:effectLst/>
                          <a:latin typeface="Meiryo UI" panose="020B0604030504040204" pitchFamily="50" charset="-128"/>
                          <a:ea typeface="Meiryo UI" panose="020B0604030504040204" pitchFamily="50" charset="-128"/>
                        </a:rPr>
                        <a:t>　</a:t>
                      </a:r>
                      <a:endParaRPr lang="ja-JP" altLang="en-US" sz="1100" b="0" i="0" u="none" strike="noStrike" dirty="0">
                        <a:solidFill>
                          <a:schemeClr val="bg1"/>
                        </a:solidFill>
                        <a:effectLst/>
                        <a:latin typeface="Meiryo UI" panose="020B0604030504040204" pitchFamily="50" charset="-128"/>
                        <a:ea typeface="Meiryo UI" panose="020B0604030504040204" pitchFamily="50" charset="-128"/>
                      </a:endParaRPr>
                    </a:p>
                  </a:txBody>
                  <a:tcPr marL="2076"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全体</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114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928178"/>
                    </a:solidFill>
                  </a:tcPr>
                </a:tc>
                <a:tc>
                  <a:txBody>
                    <a:bodyPr/>
                    <a:lstStyle/>
                    <a:p>
                      <a:pPr algn="ctr" fontAlgn="t"/>
                      <a:r>
                        <a:rPr lang="en-US"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62281"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5EA1"/>
                    </a:solidFill>
                  </a:tcPr>
                </a:tc>
                <a:tc>
                  <a:txBody>
                    <a:bodyPr/>
                    <a:lstStyle/>
                    <a:p>
                      <a:pPr algn="ctr" fontAlgn="t"/>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62281"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694D1"/>
                    </a:solidFill>
                  </a:tcPr>
                </a:tc>
                <a:extLst>
                  <a:ext uri="{0D108BD9-81ED-4DB2-BD59-A6C34878D82A}">
                    <a16:rowId xmlns:a16="http://schemas.microsoft.com/office/drawing/2014/main" val="879812838"/>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合計患者数</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878,878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439,439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439,439</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292088798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SD)</a:t>
                      </a:r>
                      <a:endParaRPr 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12.7 (3.8)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12.7(3.8)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12.7 (3.8)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83764549"/>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年齢層</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3765428057"/>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0</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4</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28,532 (3.2)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14,266 (3.2)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14,266 (3.2)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32065869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5</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321,496 (36.6)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160,748 (36.6)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160,748 (36.6)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1318085807"/>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12</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319,458 (36.3)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159,729 (36.3)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159,729 (36.3)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835746040"/>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16</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209,392 (23.8)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104,696 (23.8)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104,696 (23.8)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907079879"/>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440,024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220,012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220,012 (50.1)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1527854494"/>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インデックス日の入院</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13,118 (3.0)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7,510 (0.9)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5,608 (1.3)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367799431"/>
                  </a:ext>
                </a:extLst>
              </a:tr>
              <a:tr h="295200">
                <a:tc gridSpan="2">
                  <a:txBody>
                    <a:bodyPr/>
                    <a:lstStyle/>
                    <a:p>
                      <a:pPr algn="l" fontAlgn="t"/>
                      <a:r>
                        <a:rPr lang="zh-TW" altLang="en-US" sz="1100" b="1" u="none" strike="noStrike" dirty="0">
                          <a:effectLst/>
                          <a:latin typeface="Meiryo UI" panose="020B0604030504040204" pitchFamily="50" charset="-128"/>
                          <a:ea typeface="Meiryo UI" panose="020B0604030504040204" pitchFamily="50" charset="-128"/>
                        </a:rPr>
                        <a:t>新</a:t>
                      </a:r>
                      <a:r>
                        <a:rPr lang="ja-JP" altLang="en-US" sz="1100" b="1" u="none" strike="noStrike" dirty="0">
                          <a:effectLst/>
                          <a:latin typeface="Meiryo UI" panose="020B0604030504040204" pitchFamily="50" charset="-128"/>
                          <a:ea typeface="Meiryo UI" panose="020B0604030504040204" pitchFamily="50" charset="-128"/>
                        </a:rPr>
                        <a:t>たに糖尿病と</a:t>
                      </a:r>
                      <a:r>
                        <a:rPr lang="zh-TW" altLang="en-US" sz="1100" b="1" u="none" strike="noStrike" dirty="0">
                          <a:effectLst/>
                          <a:latin typeface="Meiryo UI" panose="020B0604030504040204" pitchFamily="50" charset="-128"/>
                          <a:ea typeface="Meiryo UI" panose="020B0604030504040204" pitchFamily="50" charset="-128"/>
                        </a:rPr>
                        <a:t>診断</a:t>
                      </a:r>
                      <a:r>
                        <a:rPr lang="ja-JP" altLang="en-US" sz="1100" b="1" u="none" strike="noStrike" dirty="0">
                          <a:effectLst/>
                          <a:latin typeface="Meiryo UI" panose="020B0604030504040204" pitchFamily="50" charset="-128"/>
                          <a:ea typeface="Meiryo UI" panose="020B0604030504040204" pitchFamily="50" charset="-128"/>
                        </a:rPr>
                        <a:t>された患者</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hMerge="1">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tc>
                  <a:txBody>
                    <a:bodyPr/>
                    <a:lstStyle/>
                    <a:p>
                      <a:pPr algn="ctr" fontAlgn="b"/>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CF9DD"/>
                    </a:solidFill>
                  </a:tcPr>
                </a:tc>
                <a:extLst>
                  <a:ext uri="{0D108BD9-81ED-4DB2-BD59-A6C34878D82A}">
                    <a16:rowId xmlns:a16="http://schemas.microsoft.com/office/drawing/2014/main" val="1437105929"/>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全体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1,973 (0.22)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1,120 (0.25)</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853 (0.19)</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4039916104"/>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病型</a:t>
                      </a:r>
                      <a:r>
                        <a:rPr lang="en-US" altLang="ja-JP" sz="1100" b="1" u="none" strike="noStrike" baseline="30000" dirty="0">
                          <a:effectLst/>
                          <a:latin typeface="Meiryo UI" panose="020B0604030504040204" pitchFamily="50" charset="-128"/>
                          <a:ea typeface="Meiryo UI" panose="020B0604030504040204" pitchFamily="50" charset="-128"/>
                        </a:rPr>
                        <a:t>*</a:t>
                      </a:r>
                      <a:endParaRPr lang="ja-JP" altLang="en-US"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no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1735657710"/>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型または</a:t>
                      </a:r>
                      <a:r>
                        <a:rPr lang="en-US" altLang="ja-JP" sz="1100" b="1" u="none" strike="noStrike" dirty="0">
                          <a:effectLst/>
                          <a:latin typeface="Meiryo UI" panose="020B0604030504040204" pitchFamily="50" charset="-128"/>
                          <a:ea typeface="Meiryo UI" panose="020B0604030504040204" pitchFamily="50" charset="-128"/>
                        </a:rPr>
                        <a:t>2</a:t>
                      </a:r>
                      <a:r>
                        <a:rPr lang="ja-JP" altLang="en-US" sz="1100" b="1" u="none" strike="noStrike" dirty="0">
                          <a:effectLst/>
                          <a:latin typeface="Meiryo UI" panose="020B0604030504040204" pitchFamily="50" charset="-128"/>
                          <a:ea typeface="Meiryo UI" panose="020B0604030504040204" pitchFamily="50" charset="-128"/>
                        </a:rPr>
                        <a:t>型</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1,871 (94.8)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1,053 (94.0)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818 (95.9)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988608986"/>
                  </a:ext>
                </a:extLst>
              </a:tr>
              <a:tr h="360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基礎疾患による糖尿病</a:t>
                      </a:r>
                      <a:r>
                        <a:rPr lang="en-US" altLang="ja-JP" sz="1100" b="1" u="none" strike="noStrike" dirty="0">
                          <a:effectLst/>
                          <a:latin typeface="Meiryo UI" panose="020B0604030504040204" pitchFamily="50" charset="-128"/>
                          <a:ea typeface="Meiryo UI" panose="020B0604030504040204" pitchFamily="50" charset="-128"/>
                        </a:rPr>
                        <a:t>/</a:t>
                      </a:r>
                    </a:p>
                    <a:p>
                      <a:pPr algn="l" fontAlgn="t"/>
                      <a:r>
                        <a:rPr lang="en-US" altLang="ja-JP" sz="1100" b="1" u="none" strike="noStrike" dirty="0">
                          <a:effectLst/>
                          <a:latin typeface="Meiryo UI" panose="020B0604030504040204" pitchFamily="50" charset="-128"/>
                          <a:ea typeface="Meiryo UI" panose="020B0604030504040204" pitchFamily="50" charset="-128"/>
                        </a:rPr>
                        <a:t>  </a:t>
                      </a:r>
                      <a:r>
                        <a:rPr lang="ja-JP" altLang="en-US" sz="1100" b="1" u="none" strike="noStrike" dirty="0">
                          <a:effectLst/>
                          <a:latin typeface="Meiryo UI" panose="020B0604030504040204" pitchFamily="50" charset="-128"/>
                          <a:ea typeface="Meiryo UI" panose="020B0604030504040204" pitchFamily="50" charset="-128"/>
                        </a:rPr>
                        <a:t>その他の糖尿病</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67 (3.4)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42 (3.8)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 (2.9)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148568367"/>
                  </a:ext>
                </a:extLst>
              </a:tr>
              <a:tr h="360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薬剤または化学物質</a:t>
                      </a:r>
                      <a:endParaRPr lang="en-US" altLang="ja-JP" sz="1100" b="1" u="none" strike="noStrike" dirty="0">
                        <a:effectLst/>
                        <a:latin typeface="Meiryo UI" panose="020B0604030504040204" pitchFamily="50" charset="-128"/>
                        <a:ea typeface="Meiryo UI" panose="020B0604030504040204" pitchFamily="50" charset="-128"/>
                      </a:endParaRPr>
                    </a:p>
                    <a:p>
                      <a:pPr algn="l" fontAlgn="t"/>
                      <a:r>
                        <a:rPr lang="ja-JP" altLang="en-US" sz="1100" b="1" u="none" strike="noStrike" dirty="0">
                          <a:effectLst/>
                          <a:latin typeface="Meiryo UI" panose="020B0604030504040204" pitchFamily="50" charset="-128"/>
                          <a:ea typeface="Meiryo UI" panose="020B0604030504040204" pitchFamily="50" charset="-128"/>
                        </a:rPr>
                        <a:t>  誘導性の糖尿病</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35 (1.8)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 (2.2)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 (1.2)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585583963"/>
                  </a:ext>
                </a:extLst>
              </a:tr>
              <a:tr h="2952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DKA</a:t>
                      </a:r>
                      <a:r>
                        <a:rPr lang="en-US" altLang="ja-JP" sz="1100" b="1" u="none" strike="noStrike" baseline="30000" dirty="0">
                          <a:effectLst/>
                          <a:latin typeface="Meiryo UI" panose="020B0604030504040204" pitchFamily="50" charset="-128"/>
                          <a:ea typeface="Meiryo UI" panose="020B0604030504040204" pitchFamily="50" charset="-128"/>
                        </a:rPr>
                        <a:t>*</a:t>
                      </a:r>
                      <a:endParaRPr lang="ja-JP" altLang="en-US" sz="1100" b="1"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36000" marR="2076" marT="2076"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703 (35.6)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450 (40.2)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253 (29.7)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2076"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4000731144"/>
                  </a:ext>
                </a:extLst>
              </a:tr>
            </a:tbl>
          </a:graphicData>
        </a:graphic>
      </p:graphicFrame>
      <p:sp>
        <p:nvSpPr>
          <p:cNvPr id="4" name="テキスト ボックス 3">
            <a:extLst>
              <a:ext uri="{FF2B5EF4-FFF2-40B4-BE49-F238E27FC236}">
                <a16:creationId xmlns:a16="http://schemas.microsoft.com/office/drawing/2014/main" id="{566F5528-8B16-2686-ADDC-D486B717129F}"/>
              </a:ext>
            </a:extLst>
          </p:cNvPr>
          <p:cNvSpPr txBox="1"/>
          <p:nvPr/>
        </p:nvSpPr>
        <p:spPr>
          <a:xfrm>
            <a:off x="6840555" y="6336880"/>
            <a:ext cx="563919"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n(%)</a:t>
            </a:r>
            <a:endParaRPr kumimoji="1" lang="ja-JP" altLang="en-US" sz="105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7B65127-09A5-FA23-99D4-00AE94D163D2}"/>
              </a:ext>
            </a:extLst>
          </p:cNvPr>
          <p:cNvSpPr txBox="1"/>
          <p:nvPr/>
        </p:nvSpPr>
        <p:spPr>
          <a:xfrm>
            <a:off x="1543819" y="6364589"/>
            <a:ext cx="4518788"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パーセンテージは新たに糖尿病と診断された患者に占める割合を示している</a:t>
            </a:r>
          </a:p>
        </p:txBody>
      </p:sp>
    </p:spTree>
    <p:extLst>
      <p:ext uri="{BB962C8B-B14F-4D97-AF65-F5344CB8AC3E}">
        <p14:creationId xmlns:p14="http://schemas.microsoft.com/office/powerpoint/2010/main" val="225386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09A9DDB-B06C-1A41-75A5-8C994B5F49CC}"/>
              </a:ext>
            </a:extLst>
          </p:cNvPr>
          <p:cNvSpPr txBox="1"/>
          <p:nvPr/>
        </p:nvSpPr>
        <p:spPr>
          <a:xfrm>
            <a:off x="239250" y="28452"/>
            <a:ext cx="7869462" cy="892552"/>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年齢層別、男女別の新たに糖尿病と診断された患者</a:t>
            </a:r>
            <a:endParaRPr lang="en-US" altLang="ja-JP" sz="28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a:t>
            </a:r>
            <a:r>
              <a:rPr lang="en-US" altLang="ja-JP" sz="2400" b="1" dirty="0">
                <a:solidFill>
                  <a:prstClr val="black"/>
                </a:solidFill>
                <a:latin typeface="Meiryo UI" panose="020B0604030504040204" pitchFamily="50" charset="-128"/>
                <a:ea typeface="Meiryo UI" panose="020B0604030504040204" pitchFamily="50" charset="-128"/>
              </a:rPr>
              <a:t>IQVIA</a:t>
            </a:r>
            <a:r>
              <a:rPr lang="ja-JP" altLang="en-US" sz="2400" b="1" dirty="0">
                <a:solidFill>
                  <a:prstClr val="black"/>
                </a:solidFill>
                <a:latin typeface="Meiryo UI" panose="020B0604030504040204" pitchFamily="50" charset="-128"/>
                <a:ea typeface="Meiryo UI" panose="020B0604030504040204" pitchFamily="50" charset="-128"/>
              </a:rPr>
              <a:t>データベース）</a:t>
            </a:r>
          </a:p>
        </p:txBody>
      </p:sp>
      <p:sp>
        <p:nvSpPr>
          <p:cNvPr id="4" name="テキスト ボックス 3">
            <a:extLst>
              <a:ext uri="{FF2B5EF4-FFF2-40B4-BE49-F238E27FC236}">
                <a16:creationId xmlns:a16="http://schemas.microsoft.com/office/drawing/2014/main" id="{0E742BB3-8979-6376-68C8-EFD8C92E5DFE}"/>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aphicFrame>
        <p:nvGraphicFramePr>
          <p:cNvPr id="5" name="表 4">
            <a:extLst>
              <a:ext uri="{FF2B5EF4-FFF2-40B4-BE49-F238E27FC236}">
                <a16:creationId xmlns:a16="http://schemas.microsoft.com/office/drawing/2014/main" id="{1F4B2D14-D9BD-1518-1703-347A58C540AB}"/>
              </a:ext>
            </a:extLst>
          </p:cNvPr>
          <p:cNvGraphicFramePr>
            <a:graphicFrameLocks noGrp="1"/>
          </p:cNvGraphicFramePr>
          <p:nvPr>
            <p:extLst>
              <p:ext uri="{D42A27DB-BD31-4B8C-83A1-F6EECF244321}">
                <p14:modId xmlns:p14="http://schemas.microsoft.com/office/powerpoint/2010/main" val="3991410773"/>
              </p:ext>
            </p:extLst>
          </p:nvPr>
        </p:nvGraphicFramePr>
        <p:xfrm>
          <a:off x="414000" y="1302320"/>
          <a:ext cx="8316000" cy="4824000"/>
        </p:xfrm>
        <a:graphic>
          <a:graphicData uri="http://schemas.openxmlformats.org/drawingml/2006/table">
            <a:tbl>
              <a:tblPr>
                <a:tableStyleId>{5C22544A-7EE6-4342-B048-85BDC9FD1C3A}</a:tableStyleId>
              </a:tblPr>
              <a:tblGrid>
                <a:gridCol w="972000">
                  <a:extLst>
                    <a:ext uri="{9D8B030D-6E8A-4147-A177-3AD203B41FA5}">
                      <a16:colId xmlns:a16="http://schemas.microsoft.com/office/drawing/2014/main" val="3198302420"/>
                    </a:ext>
                  </a:extLst>
                </a:gridCol>
                <a:gridCol w="432000">
                  <a:extLst>
                    <a:ext uri="{9D8B030D-6E8A-4147-A177-3AD203B41FA5}">
                      <a16:colId xmlns:a16="http://schemas.microsoft.com/office/drawing/2014/main" val="2193436591"/>
                    </a:ext>
                  </a:extLst>
                </a:gridCol>
                <a:gridCol w="612000">
                  <a:extLst>
                    <a:ext uri="{9D8B030D-6E8A-4147-A177-3AD203B41FA5}">
                      <a16:colId xmlns:a16="http://schemas.microsoft.com/office/drawing/2014/main" val="3123328289"/>
                    </a:ext>
                  </a:extLst>
                </a:gridCol>
                <a:gridCol w="792000">
                  <a:extLst>
                    <a:ext uri="{9D8B030D-6E8A-4147-A177-3AD203B41FA5}">
                      <a16:colId xmlns:a16="http://schemas.microsoft.com/office/drawing/2014/main" val="1376466431"/>
                    </a:ext>
                  </a:extLst>
                </a:gridCol>
                <a:gridCol w="432000">
                  <a:extLst>
                    <a:ext uri="{9D8B030D-6E8A-4147-A177-3AD203B41FA5}">
                      <a16:colId xmlns:a16="http://schemas.microsoft.com/office/drawing/2014/main" val="2856855426"/>
                    </a:ext>
                  </a:extLst>
                </a:gridCol>
                <a:gridCol w="612000">
                  <a:extLst>
                    <a:ext uri="{9D8B030D-6E8A-4147-A177-3AD203B41FA5}">
                      <a16:colId xmlns:a16="http://schemas.microsoft.com/office/drawing/2014/main" val="1251139023"/>
                    </a:ext>
                  </a:extLst>
                </a:gridCol>
                <a:gridCol w="792000">
                  <a:extLst>
                    <a:ext uri="{9D8B030D-6E8A-4147-A177-3AD203B41FA5}">
                      <a16:colId xmlns:a16="http://schemas.microsoft.com/office/drawing/2014/main" val="4079980171"/>
                    </a:ext>
                  </a:extLst>
                </a:gridCol>
                <a:gridCol w="432000">
                  <a:extLst>
                    <a:ext uri="{9D8B030D-6E8A-4147-A177-3AD203B41FA5}">
                      <a16:colId xmlns:a16="http://schemas.microsoft.com/office/drawing/2014/main" val="1692890064"/>
                    </a:ext>
                  </a:extLst>
                </a:gridCol>
                <a:gridCol w="612000">
                  <a:extLst>
                    <a:ext uri="{9D8B030D-6E8A-4147-A177-3AD203B41FA5}">
                      <a16:colId xmlns:a16="http://schemas.microsoft.com/office/drawing/2014/main" val="3352261000"/>
                    </a:ext>
                  </a:extLst>
                </a:gridCol>
                <a:gridCol w="792000">
                  <a:extLst>
                    <a:ext uri="{9D8B030D-6E8A-4147-A177-3AD203B41FA5}">
                      <a16:colId xmlns:a16="http://schemas.microsoft.com/office/drawing/2014/main" val="3763384213"/>
                    </a:ext>
                  </a:extLst>
                </a:gridCol>
                <a:gridCol w="432000">
                  <a:extLst>
                    <a:ext uri="{9D8B030D-6E8A-4147-A177-3AD203B41FA5}">
                      <a16:colId xmlns:a16="http://schemas.microsoft.com/office/drawing/2014/main" val="2276543588"/>
                    </a:ext>
                  </a:extLst>
                </a:gridCol>
                <a:gridCol w="612000">
                  <a:extLst>
                    <a:ext uri="{9D8B030D-6E8A-4147-A177-3AD203B41FA5}">
                      <a16:colId xmlns:a16="http://schemas.microsoft.com/office/drawing/2014/main" val="737645115"/>
                    </a:ext>
                  </a:extLst>
                </a:gridCol>
                <a:gridCol w="792000">
                  <a:extLst>
                    <a:ext uri="{9D8B030D-6E8A-4147-A177-3AD203B41FA5}">
                      <a16:colId xmlns:a16="http://schemas.microsoft.com/office/drawing/2014/main" val="1004508272"/>
                    </a:ext>
                  </a:extLst>
                </a:gridCol>
              </a:tblGrid>
              <a:tr h="396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5EA1"/>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694D1"/>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833E"/>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AA85A"/>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extLst>
                  <a:ext uri="{0D108BD9-81ED-4DB2-BD59-A6C34878D82A}">
                    <a16:rowId xmlns:a16="http://schemas.microsoft.com/office/drawing/2014/main" val="2536641322"/>
                  </a:ext>
                </a:extLst>
              </a:tr>
              <a:tr h="684000">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baseline="30000"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zh-CN"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zh-CN"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baseline="30000"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extLst>
                  <a:ext uri="{0D108BD9-81ED-4DB2-BD59-A6C34878D82A}">
                    <a16:rowId xmlns:a16="http://schemas.microsoft.com/office/drawing/2014/main" val="189291511"/>
                  </a:ext>
                </a:extLst>
              </a:tr>
              <a:tr h="468000">
                <a:tc gridSpan="13">
                  <a:txBody>
                    <a:bodyPr/>
                    <a:lstStyle/>
                    <a:p>
                      <a:pPr algn="l" fontAlgn="t"/>
                      <a:r>
                        <a:rPr lang="en-US" altLang="ja-JP" sz="1100" b="1" i="0" u="none" strike="noStrike" dirty="0">
                          <a:solidFill>
                            <a:srgbClr val="000000"/>
                          </a:solidFill>
                          <a:effectLst/>
                          <a:latin typeface="Meiryo UI" panose="020B0604030504040204" pitchFamily="50" charset="-128"/>
                          <a:ea typeface="Meiryo UI" panose="020B0604030504040204" pitchFamily="50" charset="-128"/>
                        </a:rPr>
                        <a:t>IQVIA</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データベース</a:t>
                      </a: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CAC8E2"/>
                    </a:solid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61511294"/>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全体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68</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21,563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316</a:t>
                      </a:r>
                    </a:p>
                    <a:p>
                      <a:pPr algn="ctr" fontAlgn="t"/>
                      <a:r>
                        <a:rPr lang="en-US" altLang="ja-JP" sz="1100" u="none" strike="noStrike" dirty="0">
                          <a:effectLst/>
                          <a:latin typeface="Meiryo UI" panose="020B0604030504040204" pitchFamily="50" charset="-128"/>
                          <a:ea typeface="Meiryo UI" panose="020B0604030504040204" pitchFamily="50" charset="-128"/>
                        </a:rPr>
                        <a:t> (241–391)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111,418</a:t>
                      </a:r>
                      <a:endParaRPr lang="en-US" altLang="ja-JP" sz="1100" b="1"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118</a:t>
                      </a:r>
                    </a:p>
                    <a:p>
                      <a:pPr algn="ctr" fontAlgn="t"/>
                      <a:r>
                        <a:rPr lang="en-US" altLang="ja-JP" sz="1100" u="none" strike="noStrike" dirty="0">
                          <a:effectLst/>
                          <a:latin typeface="Meiryo UI" panose="020B0604030504040204" pitchFamily="50" charset="-128"/>
                          <a:ea typeface="Meiryo UI" panose="020B0604030504040204" pitchFamily="50" charset="-128"/>
                        </a:rPr>
                        <a:t> (98–139)</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180,436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126 </a:t>
                      </a:r>
                    </a:p>
                    <a:p>
                      <a:pPr algn="ctr" fontAlgn="t"/>
                      <a:r>
                        <a:rPr lang="en-US" altLang="ja-JP" sz="1100" u="none" strike="noStrike" dirty="0">
                          <a:effectLst/>
                          <a:latin typeface="Meiryo UI" panose="020B0604030504040204" pitchFamily="50" charset="-128"/>
                          <a:ea typeface="Meiryo UI" panose="020B0604030504040204" pitchFamily="50" charset="-128"/>
                        </a:rPr>
                        <a:t>(109–142)</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510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407,741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125 </a:t>
                      </a:r>
                    </a:p>
                    <a:p>
                      <a:pPr algn="ctr" fontAlgn="t"/>
                      <a:r>
                        <a:rPr lang="en-US" altLang="ja-JP" sz="1100" u="none" strike="noStrike" dirty="0">
                          <a:effectLst/>
                          <a:latin typeface="Meiryo UI" panose="020B0604030504040204" pitchFamily="50" charset="-128"/>
                          <a:ea typeface="Meiryo UI" panose="020B0604030504040204" pitchFamily="50" charset="-128"/>
                        </a:rPr>
                        <a:t>(114–136)</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771100798"/>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年齢層</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2407814321"/>
                  </a:ext>
                </a:extLst>
              </a:tr>
              <a:tr h="468000">
                <a:tc>
                  <a:txBody>
                    <a:bodyPr/>
                    <a:lstStyle/>
                    <a:p>
                      <a:pPr algn="l" fontAlgn="t"/>
                      <a:r>
                        <a:rPr lang="en-US" altLang="ja-JP" sz="1100" b="1" u="none" strike="noStrike" dirty="0">
                          <a:effectLst/>
                          <a:latin typeface="Meiryo UI" panose="020B0604030504040204" pitchFamily="50" charset="-128"/>
                          <a:ea typeface="Meiryo UI" panose="020B0604030504040204" pitchFamily="50" charset="-128"/>
                        </a:rPr>
                        <a:t>0</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7,662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261 </a:t>
                      </a:r>
                    </a:p>
                    <a:p>
                      <a:pPr algn="ctr" fontAlgn="t"/>
                      <a:r>
                        <a:rPr lang="en-US" altLang="ja-JP" sz="1100" u="none" strike="noStrike" dirty="0">
                          <a:effectLst/>
                          <a:latin typeface="Meiryo UI" panose="020B0604030504040204" pitchFamily="50" charset="-128"/>
                          <a:ea typeface="Meiryo UI" panose="020B0604030504040204" pitchFamily="50" charset="-128"/>
                        </a:rPr>
                        <a:t>(146–375)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39,512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76 </a:t>
                      </a:r>
                    </a:p>
                    <a:p>
                      <a:pPr algn="ctr" fontAlgn="t"/>
                      <a:r>
                        <a:rPr lang="en-US" altLang="ja-JP" sz="1100" u="none" strike="noStrike" dirty="0">
                          <a:effectLst/>
                          <a:latin typeface="Meiryo UI" panose="020B0604030504040204" pitchFamily="50" charset="-128"/>
                          <a:ea typeface="Meiryo UI" panose="020B0604030504040204" pitchFamily="50" charset="-128"/>
                        </a:rPr>
                        <a:t>(49–103)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65,810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85 </a:t>
                      </a:r>
                    </a:p>
                    <a:p>
                      <a:pPr algn="ctr" fontAlgn="t"/>
                      <a:r>
                        <a:rPr lang="en-US" altLang="ja-JP" sz="1100" u="none" strike="noStrike" dirty="0">
                          <a:effectLst/>
                          <a:latin typeface="Meiryo UI" panose="020B0604030504040204" pitchFamily="50" charset="-128"/>
                          <a:ea typeface="Meiryo UI" panose="020B0604030504040204" pitchFamily="50" charset="-128"/>
                        </a:rPr>
                        <a:t>(63–107)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147,255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101 </a:t>
                      </a:r>
                    </a:p>
                    <a:p>
                      <a:pPr algn="ctr" fontAlgn="t"/>
                      <a:r>
                        <a:rPr lang="en-US" altLang="ja-JP" sz="1100" u="none" strike="noStrike" dirty="0">
                          <a:effectLst/>
                          <a:latin typeface="Meiryo UI" panose="020B0604030504040204" pitchFamily="50" charset="-128"/>
                          <a:ea typeface="Meiryo UI" panose="020B0604030504040204" pitchFamily="50" charset="-128"/>
                        </a:rPr>
                        <a:t>(84–117)</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1899815049"/>
                  </a:ext>
                </a:extLst>
              </a:tr>
              <a:tr h="468000">
                <a:tc>
                  <a:txBody>
                    <a:bodyPr/>
                    <a:lstStyle/>
                    <a:p>
                      <a:pPr algn="l" fontAlgn="t"/>
                      <a:r>
                        <a:rPr lang="en-US" altLang="ja-JP" sz="1100" b="1" u="none" strike="noStrike" dirty="0">
                          <a:effectLst/>
                          <a:latin typeface="Meiryo UI" panose="020B0604030504040204" pitchFamily="50" charset="-128"/>
                          <a:ea typeface="Meiryo UI" panose="020B0604030504040204" pitchFamily="50" charset="-128"/>
                        </a:rPr>
                        <a:t>12</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48</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13,886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346 </a:t>
                      </a:r>
                    </a:p>
                    <a:p>
                      <a:pPr algn="ctr" fontAlgn="t"/>
                      <a:r>
                        <a:rPr lang="en-US" altLang="ja-JP" sz="1100" u="none" strike="noStrike" dirty="0">
                          <a:effectLst/>
                          <a:latin typeface="Meiryo UI" panose="020B0604030504040204" pitchFamily="50" charset="-128"/>
                          <a:ea typeface="Meiryo UI" panose="020B0604030504040204" pitchFamily="50" charset="-128"/>
                        </a:rPr>
                        <a:t>(248–443)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71,906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142 </a:t>
                      </a:r>
                    </a:p>
                    <a:p>
                      <a:pPr algn="ctr" fontAlgn="t"/>
                      <a:r>
                        <a:rPr lang="en-US" altLang="ja-JP" sz="1100" u="none" strike="noStrike" dirty="0">
                          <a:effectLst/>
                          <a:latin typeface="Meiryo UI" panose="020B0604030504040204" pitchFamily="50" charset="-128"/>
                          <a:ea typeface="Meiryo UI" panose="020B0604030504040204" pitchFamily="50" charset="-128"/>
                        </a:rPr>
                        <a:t>(114–169)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171</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114,626</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149 </a:t>
                      </a:r>
                    </a:p>
                    <a:p>
                      <a:pPr algn="ctr" fontAlgn="t"/>
                      <a:r>
                        <a:rPr lang="en-US" altLang="ja-JP" sz="1100" u="none" strike="noStrike" dirty="0">
                          <a:effectLst/>
                          <a:latin typeface="Meiryo UI" panose="020B0604030504040204" pitchFamily="50" charset="-128"/>
                          <a:ea typeface="Meiryo UI" panose="020B0604030504040204" pitchFamily="50" charset="-128"/>
                        </a:rPr>
                        <a:t>(127–172)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260,486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139 </a:t>
                      </a:r>
                    </a:p>
                    <a:p>
                      <a:pPr algn="ctr" fontAlgn="t"/>
                      <a:r>
                        <a:rPr lang="en-US" altLang="ja-JP" sz="1100" u="none" strike="noStrike" dirty="0">
                          <a:effectLst/>
                          <a:latin typeface="Meiryo UI" panose="020B0604030504040204" pitchFamily="50" charset="-128"/>
                          <a:ea typeface="Meiryo UI" panose="020B0604030504040204" pitchFamily="50" charset="-128"/>
                        </a:rPr>
                        <a:t>(125–153)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2556446613"/>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2719846844"/>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10,849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313 </a:t>
                      </a:r>
                    </a:p>
                    <a:p>
                      <a:pPr algn="ctr" fontAlgn="t"/>
                      <a:r>
                        <a:rPr lang="en-US" altLang="ja-JP" sz="1100" u="none" strike="noStrike" dirty="0">
                          <a:effectLst/>
                          <a:latin typeface="Meiryo UI" panose="020B0604030504040204" pitchFamily="50" charset="-128"/>
                          <a:ea typeface="Meiryo UI" panose="020B0604030504040204" pitchFamily="50" charset="-128"/>
                        </a:rPr>
                        <a:t>(208–419)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56,112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123 </a:t>
                      </a:r>
                    </a:p>
                    <a:p>
                      <a:pPr algn="ctr" fontAlgn="t"/>
                      <a:r>
                        <a:rPr lang="en-US" altLang="ja-JP" sz="1100" u="none" strike="noStrike" dirty="0">
                          <a:effectLst/>
                          <a:latin typeface="Meiryo UI" panose="020B0604030504040204" pitchFamily="50" charset="-128"/>
                          <a:ea typeface="Meiryo UI" panose="020B0604030504040204" pitchFamily="50" charset="-128"/>
                        </a:rPr>
                        <a:t>(94–152)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90,835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138 </a:t>
                      </a:r>
                    </a:p>
                    <a:p>
                      <a:pPr algn="ctr" fontAlgn="t"/>
                      <a:r>
                        <a:rPr lang="en-US" altLang="ja-JP" sz="1100" u="none" strike="noStrike" dirty="0">
                          <a:effectLst/>
                          <a:latin typeface="Meiryo UI" panose="020B0604030504040204" pitchFamily="50" charset="-128"/>
                          <a:ea typeface="Meiryo UI" panose="020B0604030504040204" pitchFamily="50" charset="-128"/>
                        </a:rPr>
                        <a:t>(113–162)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203,209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124 </a:t>
                      </a:r>
                    </a:p>
                    <a:p>
                      <a:pPr algn="ctr" fontAlgn="t"/>
                      <a:r>
                        <a:rPr lang="en-US" altLang="ja-JP" sz="1100" u="none" strike="noStrike" dirty="0">
                          <a:effectLst/>
                          <a:latin typeface="Meiryo UI" panose="020B0604030504040204" pitchFamily="50" charset="-128"/>
                          <a:ea typeface="Meiryo UI" panose="020B0604030504040204" pitchFamily="50" charset="-128"/>
                        </a:rPr>
                        <a:t>(109–139)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1773618454"/>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34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10,699</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318 </a:t>
                      </a:r>
                    </a:p>
                    <a:p>
                      <a:pPr algn="ctr" fontAlgn="t"/>
                      <a:r>
                        <a:rPr lang="en-US" altLang="ja-JP" sz="1100" u="none" strike="noStrike" dirty="0">
                          <a:effectLst/>
                          <a:latin typeface="Meiryo UI" panose="020B0604030504040204" pitchFamily="50" charset="-128"/>
                          <a:ea typeface="Meiryo UI" panose="020B0604030504040204" pitchFamily="50" charset="-128"/>
                        </a:rPr>
                        <a:t>(211–425)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55,306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114 </a:t>
                      </a:r>
                    </a:p>
                    <a:p>
                      <a:pPr algn="ctr" fontAlgn="t"/>
                      <a:r>
                        <a:rPr lang="en-US" altLang="ja-JP" sz="1100" u="none" strike="noStrike" dirty="0">
                          <a:effectLst/>
                          <a:latin typeface="Meiryo UI" panose="020B0604030504040204" pitchFamily="50" charset="-128"/>
                          <a:ea typeface="Meiryo UI" panose="020B0604030504040204" pitchFamily="50" charset="-128"/>
                        </a:rPr>
                        <a:t>(86–142)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89,601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114 </a:t>
                      </a:r>
                    </a:p>
                    <a:p>
                      <a:pPr algn="ctr" fontAlgn="t"/>
                      <a:r>
                        <a:rPr lang="en-US" altLang="ja-JP" sz="1100" u="none" strike="noStrike" dirty="0">
                          <a:effectLst/>
                          <a:latin typeface="Meiryo UI" panose="020B0604030504040204" pitchFamily="50" charset="-128"/>
                          <a:ea typeface="Meiryo UI" panose="020B0604030504040204" pitchFamily="50" charset="-128"/>
                        </a:rPr>
                        <a:t>(92–136)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204,532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126 </a:t>
                      </a:r>
                    </a:p>
                    <a:p>
                      <a:pPr algn="ctr" fontAlgn="t"/>
                      <a:r>
                        <a:rPr lang="en-US" altLang="ja-JP" sz="1100" u="none" strike="noStrike" dirty="0">
                          <a:effectLst/>
                          <a:latin typeface="Meiryo UI" panose="020B0604030504040204" pitchFamily="50" charset="-128"/>
                          <a:ea typeface="Meiryo UI" panose="020B0604030504040204" pitchFamily="50" charset="-128"/>
                        </a:rPr>
                        <a:t>(111–142)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1501944804"/>
                  </a:ext>
                </a:extLst>
              </a:tr>
            </a:tbl>
          </a:graphicData>
        </a:graphic>
      </p:graphicFrame>
      <p:sp>
        <p:nvSpPr>
          <p:cNvPr id="6" name="テキスト ボックス 5">
            <a:extLst>
              <a:ext uri="{FF2B5EF4-FFF2-40B4-BE49-F238E27FC236}">
                <a16:creationId xmlns:a16="http://schemas.microsoft.com/office/drawing/2014/main" id="{D6DC1861-38A7-5B2E-83A7-9073989F81D9}"/>
              </a:ext>
            </a:extLst>
          </p:cNvPr>
          <p:cNvSpPr txBox="1"/>
          <p:nvPr/>
        </p:nvSpPr>
        <p:spPr>
          <a:xfrm>
            <a:off x="5058000" y="6126320"/>
            <a:ext cx="3672000"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**100,000</a:t>
            </a:r>
            <a:r>
              <a:rPr kumimoji="1" lang="ja-JP" altLang="en-US" sz="1050" dirty="0">
                <a:latin typeface="Meiryo UI" panose="020B0604030504040204" pitchFamily="50" charset="-128"/>
                <a:ea typeface="Meiryo UI" panose="020B0604030504040204" pitchFamily="50" charset="-128"/>
              </a:rPr>
              <a:t>人年あたり</a:t>
            </a:r>
          </a:p>
        </p:txBody>
      </p:sp>
    </p:spTree>
    <p:extLst>
      <p:ext uri="{BB962C8B-B14F-4D97-AF65-F5344CB8AC3E}">
        <p14:creationId xmlns:p14="http://schemas.microsoft.com/office/powerpoint/2010/main" val="998521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09A9DDB-B06C-1A41-75A5-8C994B5F49CC}"/>
              </a:ext>
            </a:extLst>
          </p:cNvPr>
          <p:cNvSpPr txBox="1"/>
          <p:nvPr/>
        </p:nvSpPr>
        <p:spPr>
          <a:xfrm>
            <a:off x="239250" y="28452"/>
            <a:ext cx="7869462" cy="892552"/>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年齢層別、男女別の新たに糖尿病と診断された患者</a:t>
            </a:r>
            <a:endParaRPr lang="en-US" altLang="ja-JP" sz="28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a:t>
            </a:r>
            <a:r>
              <a:rPr lang="en-US" altLang="ja-JP" sz="2400" b="1" dirty="0" err="1">
                <a:solidFill>
                  <a:prstClr val="black"/>
                </a:solidFill>
                <a:latin typeface="Meiryo UI" panose="020B0604030504040204" pitchFamily="50" charset="-128"/>
                <a:ea typeface="Meiryo UI" panose="020B0604030504040204" pitchFamily="50" charset="-128"/>
              </a:rPr>
              <a:t>HealthVerity</a:t>
            </a:r>
            <a:r>
              <a:rPr lang="ja-JP" altLang="en-US" sz="2400" b="1" dirty="0">
                <a:solidFill>
                  <a:prstClr val="black"/>
                </a:solidFill>
                <a:latin typeface="Meiryo UI" panose="020B0604030504040204" pitchFamily="50" charset="-128"/>
                <a:ea typeface="Meiryo UI" panose="020B0604030504040204" pitchFamily="50" charset="-128"/>
              </a:rPr>
              <a:t>データベース）</a:t>
            </a:r>
          </a:p>
        </p:txBody>
      </p:sp>
      <p:sp>
        <p:nvSpPr>
          <p:cNvPr id="4" name="テキスト ボックス 3">
            <a:extLst>
              <a:ext uri="{FF2B5EF4-FFF2-40B4-BE49-F238E27FC236}">
                <a16:creationId xmlns:a16="http://schemas.microsoft.com/office/drawing/2014/main" id="{0E742BB3-8979-6376-68C8-EFD8C92E5DFE}"/>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aphicFrame>
        <p:nvGraphicFramePr>
          <p:cNvPr id="5" name="表 4">
            <a:extLst>
              <a:ext uri="{FF2B5EF4-FFF2-40B4-BE49-F238E27FC236}">
                <a16:creationId xmlns:a16="http://schemas.microsoft.com/office/drawing/2014/main" id="{1F4B2D14-D9BD-1518-1703-347A58C540AB}"/>
              </a:ext>
            </a:extLst>
          </p:cNvPr>
          <p:cNvGraphicFramePr>
            <a:graphicFrameLocks noGrp="1"/>
          </p:cNvGraphicFramePr>
          <p:nvPr>
            <p:extLst>
              <p:ext uri="{D42A27DB-BD31-4B8C-83A1-F6EECF244321}">
                <p14:modId xmlns:p14="http://schemas.microsoft.com/office/powerpoint/2010/main" val="1930247038"/>
              </p:ext>
            </p:extLst>
          </p:nvPr>
        </p:nvGraphicFramePr>
        <p:xfrm>
          <a:off x="1872000" y="1302320"/>
          <a:ext cx="5400000" cy="1080000"/>
        </p:xfrm>
        <a:graphic>
          <a:graphicData uri="http://schemas.openxmlformats.org/drawingml/2006/table">
            <a:tbl>
              <a:tblPr>
                <a:tableStyleId>{5C22544A-7EE6-4342-B048-85BDC9FD1C3A}</a:tableStyleId>
              </a:tblPr>
              <a:tblGrid>
                <a:gridCol w="972000">
                  <a:extLst>
                    <a:ext uri="{9D8B030D-6E8A-4147-A177-3AD203B41FA5}">
                      <a16:colId xmlns:a16="http://schemas.microsoft.com/office/drawing/2014/main" val="3198302420"/>
                    </a:ext>
                  </a:extLst>
                </a:gridCol>
                <a:gridCol w="648000">
                  <a:extLst>
                    <a:ext uri="{9D8B030D-6E8A-4147-A177-3AD203B41FA5}">
                      <a16:colId xmlns:a16="http://schemas.microsoft.com/office/drawing/2014/main" val="2193436591"/>
                    </a:ext>
                  </a:extLst>
                </a:gridCol>
                <a:gridCol w="612000">
                  <a:extLst>
                    <a:ext uri="{9D8B030D-6E8A-4147-A177-3AD203B41FA5}">
                      <a16:colId xmlns:a16="http://schemas.microsoft.com/office/drawing/2014/main" val="3123328289"/>
                    </a:ext>
                  </a:extLst>
                </a:gridCol>
                <a:gridCol w="972000">
                  <a:extLst>
                    <a:ext uri="{9D8B030D-6E8A-4147-A177-3AD203B41FA5}">
                      <a16:colId xmlns:a16="http://schemas.microsoft.com/office/drawing/2014/main" val="1376466431"/>
                    </a:ext>
                  </a:extLst>
                </a:gridCol>
                <a:gridCol w="648000">
                  <a:extLst>
                    <a:ext uri="{9D8B030D-6E8A-4147-A177-3AD203B41FA5}">
                      <a16:colId xmlns:a16="http://schemas.microsoft.com/office/drawing/2014/main" val="2856855426"/>
                    </a:ext>
                  </a:extLst>
                </a:gridCol>
                <a:gridCol w="612000">
                  <a:extLst>
                    <a:ext uri="{9D8B030D-6E8A-4147-A177-3AD203B41FA5}">
                      <a16:colId xmlns:a16="http://schemas.microsoft.com/office/drawing/2014/main" val="1251139023"/>
                    </a:ext>
                  </a:extLst>
                </a:gridCol>
                <a:gridCol w="936000">
                  <a:extLst>
                    <a:ext uri="{9D8B030D-6E8A-4147-A177-3AD203B41FA5}">
                      <a16:colId xmlns:a16="http://schemas.microsoft.com/office/drawing/2014/main" val="4079980171"/>
                    </a:ext>
                  </a:extLst>
                </a:gridCol>
              </a:tblGrid>
              <a:tr h="396000">
                <a:tc>
                  <a:txBody>
                    <a:bodyPr/>
                    <a:lstStyle/>
                    <a:p>
                      <a:pPr algn="l" fontAlgn="ctr"/>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5EA1"/>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tc gridSpan="3">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ja-JP" altLang="en-US" sz="1100" b="1" u="none" strike="noStrike" dirty="0">
                          <a:solidFill>
                            <a:schemeClr val="bg1"/>
                          </a:solidFill>
                          <a:effectLst/>
                          <a:latin typeface="Meiryo UI" panose="020B0604030504040204" pitchFamily="50" charset="-128"/>
                          <a:ea typeface="Meiryo UI" panose="020B0604030504040204" pitchFamily="50" charset="-128"/>
                        </a:rPr>
                        <a:t>非</a:t>
                      </a:r>
                      <a:r>
                        <a:rPr lang="en-US" altLang="ja-JP" sz="1100" b="1" u="none" strike="noStrike" dirty="0">
                          <a:solidFill>
                            <a:schemeClr val="bg1"/>
                          </a:solidFill>
                          <a:effectLst/>
                          <a:latin typeface="Meiryo UI" panose="020B0604030504040204" pitchFamily="50" charset="-128"/>
                          <a:ea typeface="Meiryo UI" panose="020B0604030504040204" pitchFamily="50" charset="-128"/>
                        </a:rPr>
                        <a:t>COVID-19</a:t>
                      </a:r>
                      <a:r>
                        <a:rPr lang="ja-JP" altLang="en-US" sz="11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1100" b="1" i="0" u="none" strike="noStrike" dirty="0">
                        <a:solidFill>
                          <a:schemeClr val="bg1"/>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4694D1"/>
                    </a:solidFill>
                  </a:tcPr>
                </a:tc>
                <a:tc hMerge="1">
                  <a:txBody>
                    <a:bodyPr/>
                    <a:lstStyle/>
                    <a:p>
                      <a:pPr algn="l" fontAlgn="t"/>
                      <a:endParaRPr lang="ja-JP" altLang="en-US" sz="7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81" marR="6381" marT="6381" marB="0"/>
                </a:tc>
                <a:tc hMerge="1">
                  <a:txBody>
                    <a:bodyPr/>
                    <a:lstStyle/>
                    <a:p>
                      <a:pPr algn="ctr" fontAlgn="t"/>
                      <a:endParaRPr lang="en-US" altLang="ja-JP" sz="700" b="1" i="0" u="none" strike="noStrike" dirty="0">
                        <a:solidFill>
                          <a:srgbClr val="000000"/>
                        </a:solidFill>
                        <a:effectLst/>
                        <a:latin typeface="Calibri" panose="020F0502020204030204" pitchFamily="34" charset="0"/>
                        <a:ea typeface="游ゴシック" panose="020B0400000000000000" pitchFamily="50" charset="-128"/>
                      </a:endParaRPr>
                    </a:p>
                  </a:txBody>
                  <a:tcPr marL="6381" marR="6381" marT="6381" marB="0"/>
                </a:tc>
                <a:extLst>
                  <a:ext uri="{0D108BD9-81ED-4DB2-BD59-A6C34878D82A}">
                    <a16:rowId xmlns:a16="http://schemas.microsoft.com/office/drawing/2014/main" val="2536641322"/>
                  </a:ext>
                </a:extLst>
              </a:tr>
              <a:tr h="684000">
                <a:tc>
                  <a:txBody>
                    <a:bodyPr/>
                    <a:lstStyle/>
                    <a:p>
                      <a:pPr algn="l" fontAlgn="ct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baseline="30000"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zh-CN"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診断</a:t>
                      </a:r>
                      <a:r>
                        <a:rPr lang="zh-CN" altLang="en-US" sz="1100" b="1" u="none" strike="noStrike" dirty="0">
                          <a:effectLst/>
                          <a:latin typeface="Meiryo UI" panose="020B0604030504040204" pitchFamily="50" charset="-128"/>
                          <a:ea typeface="Meiryo UI" panose="020B0604030504040204" pitchFamily="50" charset="-128"/>
                        </a:rPr>
                        <a:t>数</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人年</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新規</a:t>
                      </a:r>
                      <a:endParaRPr lang="en-US" altLang="ja-JP" sz="1100" b="1" u="none" strike="noStrike" dirty="0">
                        <a:effectLst/>
                        <a:latin typeface="Meiryo UI" panose="020B0604030504040204" pitchFamily="50" charset="-128"/>
                        <a:ea typeface="Meiryo UI" panose="020B0604030504040204" pitchFamily="50" charset="-128"/>
                      </a:endParaRPr>
                    </a:p>
                    <a:p>
                      <a:pPr algn="ctr" fontAlgn="t"/>
                      <a:r>
                        <a:rPr lang="ja-JP" altLang="en-US" sz="1100" b="1" u="none" strike="noStrike" dirty="0">
                          <a:effectLst/>
                          <a:latin typeface="Meiryo UI" panose="020B0604030504040204" pitchFamily="50" charset="-128"/>
                          <a:ea typeface="Meiryo UI" panose="020B0604030504040204" pitchFamily="50" charset="-128"/>
                        </a:rPr>
                        <a:t>   診断率</a:t>
                      </a:r>
                      <a:r>
                        <a:rPr lang="en-US" altLang="ja-JP" sz="1100" b="1" u="none" strike="noStrike" baseline="30000"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 </a:t>
                      </a:r>
                      <a:r>
                        <a:rPr lang="en-US" altLang="ja-JP" sz="1100" b="1" u="none" strike="noStrike" dirty="0">
                          <a:effectLst/>
                          <a:latin typeface="Meiryo UI" panose="020B0604030504040204" pitchFamily="50" charset="-128"/>
                          <a:ea typeface="Meiryo UI" panose="020B0604030504040204" pitchFamily="50" charset="-128"/>
                        </a:rPr>
                        <a:t>(95% CI)</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FDFDF"/>
                    </a:solidFill>
                  </a:tcPr>
                </a:tc>
                <a:extLst>
                  <a:ext uri="{0D108BD9-81ED-4DB2-BD59-A6C34878D82A}">
                    <a16:rowId xmlns:a16="http://schemas.microsoft.com/office/drawing/2014/main" val="189291511"/>
                  </a:ext>
                </a:extLst>
              </a:tr>
            </a:tbl>
          </a:graphicData>
        </a:graphic>
      </p:graphicFrame>
      <p:sp>
        <p:nvSpPr>
          <p:cNvPr id="6" name="テキスト ボックス 5">
            <a:extLst>
              <a:ext uri="{FF2B5EF4-FFF2-40B4-BE49-F238E27FC236}">
                <a16:creationId xmlns:a16="http://schemas.microsoft.com/office/drawing/2014/main" id="{D6DC1861-38A7-5B2E-83A7-9073989F81D9}"/>
              </a:ext>
            </a:extLst>
          </p:cNvPr>
          <p:cNvSpPr txBox="1"/>
          <p:nvPr/>
        </p:nvSpPr>
        <p:spPr>
          <a:xfrm>
            <a:off x="3600000" y="6126320"/>
            <a:ext cx="3672000"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**100,000</a:t>
            </a:r>
            <a:r>
              <a:rPr kumimoji="1" lang="ja-JP" altLang="en-US" sz="1050" dirty="0">
                <a:latin typeface="Meiryo UI" panose="020B0604030504040204" pitchFamily="50" charset="-128"/>
                <a:ea typeface="Meiryo UI" panose="020B0604030504040204" pitchFamily="50" charset="-128"/>
              </a:rPr>
              <a:t>人年あたり</a:t>
            </a:r>
          </a:p>
        </p:txBody>
      </p:sp>
      <p:graphicFrame>
        <p:nvGraphicFramePr>
          <p:cNvPr id="8" name="表 7">
            <a:extLst>
              <a:ext uri="{FF2B5EF4-FFF2-40B4-BE49-F238E27FC236}">
                <a16:creationId xmlns:a16="http://schemas.microsoft.com/office/drawing/2014/main" id="{B05CEE1F-9806-05A8-B6F4-0230D0973431}"/>
              </a:ext>
            </a:extLst>
          </p:cNvPr>
          <p:cNvGraphicFramePr>
            <a:graphicFrameLocks noGrp="1"/>
          </p:cNvGraphicFramePr>
          <p:nvPr>
            <p:extLst>
              <p:ext uri="{D42A27DB-BD31-4B8C-83A1-F6EECF244321}">
                <p14:modId xmlns:p14="http://schemas.microsoft.com/office/powerpoint/2010/main" val="2453538910"/>
              </p:ext>
            </p:extLst>
          </p:nvPr>
        </p:nvGraphicFramePr>
        <p:xfrm>
          <a:off x="1872000" y="2382320"/>
          <a:ext cx="5400000" cy="3744000"/>
        </p:xfrm>
        <a:graphic>
          <a:graphicData uri="http://schemas.openxmlformats.org/drawingml/2006/table">
            <a:tbl>
              <a:tblPr>
                <a:tableStyleId>{5C22544A-7EE6-4342-B048-85BDC9FD1C3A}</a:tableStyleId>
              </a:tblPr>
              <a:tblGrid>
                <a:gridCol w="972000">
                  <a:extLst>
                    <a:ext uri="{9D8B030D-6E8A-4147-A177-3AD203B41FA5}">
                      <a16:colId xmlns:a16="http://schemas.microsoft.com/office/drawing/2014/main" val="3198302420"/>
                    </a:ext>
                  </a:extLst>
                </a:gridCol>
                <a:gridCol w="648000">
                  <a:extLst>
                    <a:ext uri="{9D8B030D-6E8A-4147-A177-3AD203B41FA5}">
                      <a16:colId xmlns:a16="http://schemas.microsoft.com/office/drawing/2014/main" val="2193436591"/>
                    </a:ext>
                  </a:extLst>
                </a:gridCol>
                <a:gridCol w="612000">
                  <a:extLst>
                    <a:ext uri="{9D8B030D-6E8A-4147-A177-3AD203B41FA5}">
                      <a16:colId xmlns:a16="http://schemas.microsoft.com/office/drawing/2014/main" val="3123328289"/>
                    </a:ext>
                  </a:extLst>
                </a:gridCol>
                <a:gridCol w="972000">
                  <a:extLst>
                    <a:ext uri="{9D8B030D-6E8A-4147-A177-3AD203B41FA5}">
                      <a16:colId xmlns:a16="http://schemas.microsoft.com/office/drawing/2014/main" val="1376466431"/>
                    </a:ext>
                  </a:extLst>
                </a:gridCol>
                <a:gridCol w="648000">
                  <a:extLst>
                    <a:ext uri="{9D8B030D-6E8A-4147-A177-3AD203B41FA5}">
                      <a16:colId xmlns:a16="http://schemas.microsoft.com/office/drawing/2014/main" val="2856855426"/>
                    </a:ext>
                  </a:extLst>
                </a:gridCol>
                <a:gridCol w="612000">
                  <a:extLst>
                    <a:ext uri="{9D8B030D-6E8A-4147-A177-3AD203B41FA5}">
                      <a16:colId xmlns:a16="http://schemas.microsoft.com/office/drawing/2014/main" val="1251139023"/>
                    </a:ext>
                  </a:extLst>
                </a:gridCol>
                <a:gridCol w="936000">
                  <a:extLst>
                    <a:ext uri="{9D8B030D-6E8A-4147-A177-3AD203B41FA5}">
                      <a16:colId xmlns:a16="http://schemas.microsoft.com/office/drawing/2014/main" val="4079980171"/>
                    </a:ext>
                  </a:extLst>
                </a:gridCol>
              </a:tblGrid>
              <a:tr h="468000">
                <a:tc gridSpan="7">
                  <a:txBody>
                    <a:bodyPr/>
                    <a:lstStyle/>
                    <a:p>
                      <a:pPr algn="l" fontAlgn="t"/>
                      <a:r>
                        <a:rPr lang="en-US" altLang="ja-JP" sz="1100" b="1" i="0" u="none" strike="noStrike" dirty="0" err="1">
                          <a:solidFill>
                            <a:srgbClr val="000000"/>
                          </a:solidFill>
                          <a:effectLst/>
                          <a:latin typeface="Meiryo UI" panose="020B0604030504040204" pitchFamily="50" charset="-128"/>
                          <a:ea typeface="Meiryo UI" panose="020B0604030504040204" pitchFamily="50" charset="-128"/>
                        </a:rPr>
                        <a:t>HealthVerity</a:t>
                      </a: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データベース</a:t>
                      </a: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CAD8C4"/>
                    </a:solid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t"/>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8629143"/>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全体</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1,120</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280,767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399 </a:t>
                      </a:r>
                    </a:p>
                    <a:p>
                      <a:pPr algn="ctr" fontAlgn="t"/>
                      <a:r>
                        <a:rPr lang="en-US" altLang="ja-JP" sz="1100" u="none" strike="noStrike" dirty="0">
                          <a:effectLst/>
                          <a:latin typeface="Meiryo UI" panose="020B0604030504040204" pitchFamily="50" charset="-128"/>
                          <a:ea typeface="Meiryo UI" panose="020B0604030504040204" pitchFamily="50" charset="-128"/>
                        </a:rPr>
                        <a:t>(376–423)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853</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281,072</a:t>
                      </a:r>
                      <a:endParaRPr lang="en-US" altLang="ja-JP" sz="1100" b="1"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304 </a:t>
                      </a:r>
                    </a:p>
                    <a:p>
                      <a:pPr algn="ctr" fontAlgn="t"/>
                      <a:r>
                        <a:rPr lang="en-US" altLang="ja-JP" sz="1100" u="none" strike="noStrike" dirty="0">
                          <a:effectLst/>
                          <a:latin typeface="Meiryo UI" panose="020B0604030504040204" pitchFamily="50" charset="-128"/>
                          <a:ea typeface="Meiryo UI" panose="020B0604030504040204" pitchFamily="50" charset="-128"/>
                        </a:rPr>
                        <a:t>(284–324)</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4088240860"/>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年齢層</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3554701164"/>
                  </a:ext>
                </a:extLst>
              </a:tr>
              <a:tr h="468000">
                <a:tc>
                  <a:txBody>
                    <a:bodyPr/>
                    <a:lstStyle/>
                    <a:p>
                      <a:pPr algn="l" fontAlgn="t"/>
                      <a:r>
                        <a:rPr lang="en-US" altLang="ja-JP" sz="1100" b="1" u="none" strike="noStrike" dirty="0">
                          <a:effectLst/>
                          <a:latin typeface="Meiryo UI" panose="020B0604030504040204" pitchFamily="50" charset="-128"/>
                          <a:ea typeface="Meiryo UI" panose="020B0604030504040204" pitchFamily="50" charset="-128"/>
                        </a:rPr>
                        <a:t>0</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11</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240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113,575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211 </a:t>
                      </a:r>
                    </a:p>
                    <a:p>
                      <a:pPr algn="ctr" fontAlgn="t"/>
                      <a:r>
                        <a:rPr lang="en-US" altLang="ja-JP" sz="1100" u="none" strike="noStrike" dirty="0">
                          <a:effectLst/>
                          <a:latin typeface="Meiryo UI" panose="020B0604030504040204" pitchFamily="50" charset="-128"/>
                          <a:ea typeface="Meiryo UI" panose="020B0604030504040204" pitchFamily="50" charset="-128"/>
                        </a:rPr>
                        <a:t>(186–239)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214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113,642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188 </a:t>
                      </a:r>
                    </a:p>
                    <a:p>
                      <a:pPr algn="ctr" fontAlgn="t"/>
                      <a:r>
                        <a:rPr lang="en-US" altLang="ja-JP" sz="1100" u="none" strike="noStrike" dirty="0">
                          <a:effectLst/>
                          <a:latin typeface="Meiryo UI" panose="020B0604030504040204" pitchFamily="50" charset="-128"/>
                          <a:ea typeface="Meiryo UI" panose="020B0604030504040204" pitchFamily="50" charset="-128"/>
                        </a:rPr>
                        <a:t>(164–214)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2674574623"/>
                  </a:ext>
                </a:extLst>
              </a:tr>
              <a:tr h="468000">
                <a:tc>
                  <a:txBody>
                    <a:bodyPr/>
                    <a:lstStyle/>
                    <a:p>
                      <a:pPr algn="l" fontAlgn="t"/>
                      <a:r>
                        <a:rPr lang="en-US" altLang="ja-JP" sz="1100" b="1" u="none" strike="noStrike" dirty="0">
                          <a:effectLst/>
                          <a:latin typeface="Meiryo UI" panose="020B0604030504040204" pitchFamily="50" charset="-128"/>
                          <a:ea typeface="Meiryo UI" panose="020B0604030504040204" pitchFamily="50" charset="-128"/>
                        </a:rPr>
                        <a:t>12</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17</a:t>
                      </a:r>
                      <a:endParaRPr lang="en-US" altLang="ja-JP"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880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167,192</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526 </a:t>
                      </a:r>
                    </a:p>
                    <a:p>
                      <a:pPr algn="ctr" fontAlgn="t"/>
                      <a:r>
                        <a:rPr lang="en-US" altLang="ja-JP" sz="1100" u="none" strike="noStrike" dirty="0">
                          <a:effectLst/>
                          <a:latin typeface="Meiryo UI" panose="020B0604030504040204" pitchFamily="50" charset="-128"/>
                          <a:ea typeface="Meiryo UI" panose="020B0604030504040204" pitchFamily="50" charset="-128"/>
                        </a:rPr>
                        <a:t>(492–562)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639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167,430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381 </a:t>
                      </a:r>
                    </a:p>
                    <a:p>
                      <a:pPr algn="ctr" fontAlgn="t"/>
                      <a:r>
                        <a:rPr lang="en-US" altLang="ja-JP" sz="1100" u="none" strike="noStrike" dirty="0">
                          <a:effectLst/>
                          <a:latin typeface="Meiryo UI" panose="020B0604030504040204" pitchFamily="50" charset="-128"/>
                          <a:ea typeface="Meiryo UI" panose="020B0604030504040204" pitchFamily="50" charset="-128"/>
                        </a:rPr>
                        <a:t>(353–412)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768673726"/>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性別</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no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tc>
                  <a:txBody>
                    <a:bodyPr/>
                    <a:lstStyle/>
                    <a:p>
                      <a:pPr algn="ctr"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no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BF4FA"/>
                    </a:solidFill>
                  </a:tcPr>
                </a:tc>
                <a:extLst>
                  <a:ext uri="{0D108BD9-81ED-4DB2-BD59-A6C34878D82A}">
                    <a16:rowId xmlns:a16="http://schemas.microsoft.com/office/drawing/2014/main" val="1384831051"/>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女性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602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140,844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427 </a:t>
                      </a:r>
                    </a:p>
                    <a:p>
                      <a:pPr algn="ctr" fontAlgn="t"/>
                      <a:r>
                        <a:rPr lang="en-US" altLang="ja-JP" sz="1100" u="none" strike="noStrike" dirty="0">
                          <a:effectLst/>
                          <a:latin typeface="Meiryo UI" panose="020B0604030504040204" pitchFamily="50" charset="-128"/>
                          <a:ea typeface="Meiryo UI" panose="020B0604030504040204" pitchFamily="50" charset="-128"/>
                        </a:rPr>
                        <a:t>(394–462)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478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141,018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339 </a:t>
                      </a:r>
                    </a:p>
                    <a:p>
                      <a:pPr algn="ctr" fontAlgn="t"/>
                      <a:r>
                        <a:rPr lang="en-US" altLang="ja-JP" sz="1100" u="none" strike="noStrike" dirty="0">
                          <a:effectLst/>
                          <a:latin typeface="Meiryo UI" panose="020B0604030504040204" pitchFamily="50" charset="-128"/>
                          <a:ea typeface="Meiryo UI" panose="020B0604030504040204" pitchFamily="50" charset="-128"/>
                        </a:rPr>
                        <a:t>(310–370)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ot"/>
                      <a:round/>
                      <a:headEnd type="none" w="med" len="med"/>
                      <a:tailEnd type="none" w="med" len="med"/>
                    </a:lnB>
                    <a:solidFill>
                      <a:srgbClr val="FFFEF7"/>
                    </a:solidFill>
                  </a:tcPr>
                </a:tc>
                <a:extLst>
                  <a:ext uri="{0D108BD9-81ED-4DB2-BD59-A6C34878D82A}">
                    <a16:rowId xmlns:a16="http://schemas.microsoft.com/office/drawing/2014/main" val="3974314751"/>
                  </a:ext>
                </a:extLst>
              </a:tr>
              <a:tr h="468000">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男性</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2F1ED"/>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518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a:effectLst/>
                          <a:latin typeface="Meiryo UI" panose="020B0604030504040204" pitchFamily="50" charset="-128"/>
                          <a:ea typeface="Meiryo UI" panose="020B0604030504040204" pitchFamily="50" charset="-128"/>
                        </a:rPr>
                        <a:t>139,914</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370 </a:t>
                      </a:r>
                    </a:p>
                    <a:p>
                      <a:pPr algn="ctr" fontAlgn="t"/>
                      <a:r>
                        <a:rPr lang="en-US" altLang="ja-JP" sz="1100" u="none" strike="noStrike" dirty="0">
                          <a:effectLst/>
                          <a:latin typeface="Meiryo UI" panose="020B0604030504040204" pitchFamily="50" charset="-128"/>
                          <a:ea typeface="Meiryo UI" panose="020B0604030504040204" pitchFamily="50" charset="-128"/>
                        </a:rPr>
                        <a:t>(339–403)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375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140,045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268 </a:t>
                      </a:r>
                    </a:p>
                    <a:p>
                      <a:pPr algn="ctr" fontAlgn="t"/>
                      <a:r>
                        <a:rPr lang="en-US" altLang="ja-JP" sz="1100" u="none" strike="noStrike" dirty="0">
                          <a:effectLst/>
                          <a:latin typeface="Meiryo UI" panose="020B0604030504040204" pitchFamily="50" charset="-128"/>
                          <a:ea typeface="Meiryo UI" panose="020B0604030504040204" pitchFamily="50" charset="-128"/>
                        </a:rPr>
                        <a:t>(242–296)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3600" marR="3600" marT="3600" marB="36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EF7"/>
                    </a:solidFill>
                  </a:tcPr>
                </a:tc>
                <a:extLst>
                  <a:ext uri="{0D108BD9-81ED-4DB2-BD59-A6C34878D82A}">
                    <a16:rowId xmlns:a16="http://schemas.microsoft.com/office/drawing/2014/main" val="3806680033"/>
                  </a:ext>
                </a:extLst>
              </a:tr>
            </a:tbl>
          </a:graphicData>
        </a:graphic>
      </p:graphicFrame>
    </p:spTree>
    <p:extLst>
      <p:ext uri="{BB962C8B-B14F-4D97-AF65-F5344CB8AC3E}">
        <p14:creationId xmlns:p14="http://schemas.microsoft.com/office/powerpoint/2010/main" val="1662284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8756ADC-32BB-BC8A-8CE1-2816BD229FBC}"/>
              </a:ext>
            </a:extLst>
          </p:cNvPr>
          <p:cNvSpPr txBox="1"/>
          <p:nvPr/>
        </p:nvSpPr>
        <p:spPr>
          <a:xfrm>
            <a:off x="239250" y="213118"/>
            <a:ext cx="8395440" cy="523220"/>
          </a:xfrm>
          <a:prstGeom prst="rect">
            <a:avLst/>
          </a:prstGeom>
          <a:noFill/>
        </p:spPr>
        <p:txBody>
          <a:bodyPr wrap="none" rtlCol="0" anchor="ctr">
            <a:spAutoFit/>
          </a:bodyPr>
          <a:lstStyle/>
          <a:p>
            <a:pPr defTabSz="457189">
              <a:defRPr/>
            </a:pPr>
            <a:r>
              <a:rPr lang="en-US" altLang="ja-JP" sz="2800" b="1" dirty="0">
                <a:solidFill>
                  <a:prstClr val="black"/>
                </a:solidFill>
                <a:latin typeface="Meiryo UI" panose="020B0604030504040204" pitchFamily="50" charset="-128"/>
                <a:ea typeface="Meiryo UI" panose="020B0604030504040204" pitchFamily="50" charset="-128"/>
              </a:rPr>
              <a:t>COVID-19</a:t>
            </a:r>
            <a:r>
              <a:rPr lang="ja-JP" altLang="en-US" sz="2800" b="1" dirty="0">
                <a:solidFill>
                  <a:prstClr val="black"/>
                </a:solidFill>
                <a:latin typeface="Meiryo UI" panose="020B0604030504040204" pitchFamily="50" charset="-128"/>
                <a:ea typeface="Meiryo UI" panose="020B0604030504040204" pitchFamily="50" charset="-128"/>
              </a:rPr>
              <a:t>または</a:t>
            </a:r>
            <a:r>
              <a:rPr lang="en-US" altLang="ja-JP" sz="2800" b="1" dirty="0">
                <a:solidFill>
                  <a:prstClr val="black"/>
                </a:solidFill>
                <a:latin typeface="Meiryo UI" panose="020B0604030504040204" pitchFamily="50" charset="-128"/>
                <a:ea typeface="Meiryo UI" panose="020B0604030504040204" pitchFamily="50" charset="-128"/>
              </a:rPr>
              <a:t>ARI</a:t>
            </a:r>
            <a:r>
              <a:rPr lang="ja-JP" altLang="en-US" sz="2800" b="1" dirty="0">
                <a:solidFill>
                  <a:prstClr val="black"/>
                </a:solidFill>
                <a:latin typeface="Meiryo UI" panose="020B0604030504040204" pitchFamily="50" charset="-128"/>
                <a:ea typeface="Meiryo UI" panose="020B0604030504040204" pitchFamily="50" charset="-128"/>
              </a:rPr>
              <a:t>と新たな糖尿病の診断との関連</a:t>
            </a:r>
            <a:endParaRPr lang="en-US" altLang="ja-JP" sz="2800" b="1" dirty="0">
              <a:solidFill>
                <a:prstClr val="black"/>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3D15AC29-CD69-1EA8-0619-58946DDA438D}"/>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graphicFrame>
        <p:nvGraphicFramePr>
          <p:cNvPr id="25" name="表 24">
            <a:extLst>
              <a:ext uri="{FF2B5EF4-FFF2-40B4-BE49-F238E27FC236}">
                <a16:creationId xmlns:a16="http://schemas.microsoft.com/office/drawing/2014/main" id="{8B58FC09-5970-C0D1-9A53-8182DC466298}"/>
              </a:ext>
            </a:extLst>
          </p:cNvPr>
          <p:cNvGraphicFramePr>
            <a:graphicFrameLocks noGrp="1"/>
          </p:cNvGraphicFramePr>
          <p:nvPr>
            <p:extLst>
              <p:ext uri="{D42A27DB-BD31-4B8C-83A1-F6EECF244321}">
                <p14:modId xmlns:p14="http://schemas.microsoft.com/office/powerpoint/2010/main" val="3200088432"/>
              </p:ext>
            </p:extLst>
          </p:nvPr>
        </p:nvGraphicFramePr>
        <p:xfrm>
          <a:off x="1110954" y="1101003"/>
          <a:ext cx="5893200" cy="5292000"/>
        </p:xfrm>
        <a:graphic>
          <a:graphicData uri="http://schemas.openxmlformats.org/drawingml/2006/table">
            <a:tbl>
              <a:tblPr>
                <a:tableStyleId>{5C22544A-7EE6-4342-B048-85BDC9FD1C3A}</a:tableStyleId>
              </a:tblPr>
              <a:tblGrid>
                <a:gridCol w="1836000">
                  <a:extLst>
                    <a:ext uri="{9D8B030D-6E8A-4147-A177-3AD203B41FA5}">
                      <a16:colId xmlns:a16="http://schemas.microsoft.com/office/drawing/2014/main" val="2672950675"/>
                    </a:ext>
                  </a:extLst>
                </a:gridCol>
                <a:gridCol w="1357200">
                  <a:extLst>
                    <a:ext uri="{9D8B030D-6E8A-4147-A177-3AD203B41FA5}">
                      <a16:colId xmlns:a16="http://schemas.microsoft.com/office/drawing/2014/main" val="2819021750"/>
                    </a:ext>
                  </a:extLst>
                </a:gridCol>
                <a:gridCol w="2700000">
                  <a:extLst>
                    <a:ext uri="{9D8B030D-6E8A-4147-A177-3AD203B41FA5}">
                      <a16:colId xmlns:a16="http://schemas.microsoft.com/office/drawing/2014/main" val="1386825691"/>
                    </a:ext>
                  </a:extLst>
                </a:gridCol>
              </a:tblGrid>
              <a:tr h="144000">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n-US" altLang="ja-JP" sz="900" b="1" u="none" strike="noStrike" dirty="0">
                          <a:effectLst/>
                          <a:latin typeface="Meiryo UI" panose="020B0604030504040204" pitchFamily="50" charset="-128"/>
                          <a:ea typeface="Meiryo UI" panose="020B0604030504040204" pitchFamily="50" charset="-128"/>
                        </a:rPr>
                        <a:t>IQVIA</a:t>
                      </a:r>
                      <a:r>
                        <a:rPr lang="ja-JP" altLang="en-US" sz="900" b="1" u="none" strike="noStrike" dirty="0">
                          <a:effectLst/>
                          <a:latin typeface="Meiryo UI" panose="020B0604030504040204" pitchFamily="50" charset="-128"/>
                          <a:ea typeface="Meiryo UI" panose="020B0604030504040204" pitchFamily="50" charset="-128"/>
                        </a:rPr>
                        <a:t>データベース</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mpd="sng">
                      <a:noFill/>
                    </a:lnL>
                    <a:lnR w="12700" cap="flat" cmpd="sng" algn="ctr">
                      <a:noFill/>
                      <a:prstDash val="solid"/>
                      <a:round/>
                      <a:headEnd type="none" w="med" len="med"/>
                      <a:tailEnd type="none" w="med" len="med"/>
                    </a:lnR>
                    <a:lnT w="12700" cmpd="sng">
                      <a:noFill/>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CAC8E2"/>
                    </a:solidFill>
                  </a:tcPr>
                </a:tc>
                <a:tc>
                  <a:txBody>
                    <a:bodyPr/>
                    <a:lstStyle/>
                    <a:p>
                      <a:pPr algn="l" fontAlgn="ct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C8E2"/>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C8E2"/>
                    </a:solidFill>
                  </a:tcPr>
                </a:tc>
                <a:extLst>
                  <a:ext uri="{0D108BD9-81ED-4DB2-BD59-A6C34878D82A}">
                    <a16:rowId xmlns:a16="http://schemas.microsoft.com/office/drawing/2014/main" val="2601284513"/>
                  </a:ext>
                </a:extLst>
              </a:tr>
              <a:tr h="144000">
                <a:tc gridSpan="3">
                  <a:txBody>
                    <a:bodyPr/>
                    <a:lstStyle/>
                    <a:p>
                      <a:pPr algn="l" fontAlgn="ctr"/>
                      <a:r>
                        <a:rPr lang="en-US" sz="900" b="1" u="none" strike="noStrike" dirty="0">
                          <a:solidFill>
                            <a:schemeClr val="bg1"/>
                          </a:solidFill>
                          <a:effectLst/>
                          <a:latin typeface="Meiryo UI" panose="020B0604030504040204" pitchFamily="50" charset="-128"/>
                          <a:ea typeface="Meiryo UI" panose="020B0604030504040204" pitchFamily="50" charset="-128"/>
                        </a:rPr>
                        <a:t> COVID-19群 vs. 非COVID-19群</a:t>
                      </a:r>
                      <a:endParaRPr lang="en-US" sz="900" b="1" i="0" u="none" strike="noStrike" dirty="0">
                        <a:solidFill>
                          <a:schemeClr val="bg1"/>
                        </a:solidFill>
                        <a:effectLst/>
                        <a:latin typeface="Meiryo UI" panose="020B0604030504040204" pitchFamily="50" charset="-128"/>
                        <a:ea typeface="Meiryo UI" panose="020B0604030504040204" pitchFamily="50" charset="-128"/>
                      </a:endParaRPr>
                    </a:p>
                  </a:txBody>
                  <a:tcPr marL="5986" marR="5986" marT="0" marB="0" anchor="ctr">
                    <a:lnL w="12700" cmpd="sng">
                      <a:noFill/>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2387A5"/>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2387A5"/>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2387A5"/>
                    </a:solidFill>
                  </a:tcPr>
                </a:tc>
                <a:extLst>
                  <a:ext uri="{0D108BD9-81ED-4DB2-BD59-A6C34878D82A}">
                    <a16:rowId xmlns:a16="http://schemas.microsoft.com/office/drawing/2014/main" val="152425766"/>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全体</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920079096"/>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年齢層</a:t>
                      </a:r>
                      <a:r>
                        <a:rPr lang="en-US" altLang="ja-JP" sz="900" b="1" u="none" strike="noStrike" dirty="0">
                          <a:effectLst/>
                          <a:latin typeface="Meiryo UI" panose="020B0604030504040204" pitchFamily="50" charset="-128"/>
                          <a:ea typeface="Meiryo UI" panose="020B0604030504040204" pitchFamily="50" charset="-128"/>
                        </a:rPr>
                        <a:t>(</a:t>
                      </a:r>
                      <a:r>
                        <a:rPr lang="ja-JP" altLang="en-US" sz="900" b="1" u="none" strike="noStrike" dirty="0">
                          <a:effectLst/>
                          <a:latin typeface="Meiryo UI" panose="020B0604030504040204" pitchFamily="50" charset="-128"/>
                          <a:ea typeface="Meiryo UI" panose="020B0604030504040204" pitchFamily="50" charset="-128"/>
                        </a:rPr>
                        <a:t>歳</a:t>
                      </a:r>
                      <a:r>
                        <a:rPr lang="en-US" altLang="ja-JP" sz="900" b="1" u="none" strike="noStrike" dirty="0">
                          <a:effectLst/>
                          <a:latin typeface="Meiryo UI" panose="020B0604030504040204" pitchFamily="50" charset="-128"/>
                          <a:ea typeface="Meiryo UI" panose="020B0604030504040204" pitchFamily="50" charset="-128"/>
                        </a:rPr>
                        <a:t>)</a:t>
                      </a:r>
                      <a:endParaRPr lang="en-US" altLang="ja-JP"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622450429"/>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2071484962"/>
                  </a:ext>
                </a:extLst>
              </a:tr>
              <a:tr h="144000">
                <a:tc>
                  <a:txBody>
                    <a:bodyPr/>
                    <a:lstStyle/>
                    <a:p>
                      <a:pPr algn="r" fontAlgn="ctr"/>
                      <a:r>
                        <a:rPr lang="en-US" altLang="ja-JP" sz="900" u="none" strike="noStrike" dirty="0">
                          <a:effectLst/>
                          <a:latin typeface="Meiryo UI" panose="020B0604030504040204" pitchFamily="50" charset="-128"/>
                          <a:ea typeface="Meiryo UI" panose="020B0604030504040204" pitchFamily="50" charset="-128"/>
                        </a:rPr>
                        <a:t>12</a:t>
                      </a: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2667799059"/>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性別</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2025013242"/>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女性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082483797"/>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男性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2670446233"/>
                  </a:ext>
                </a:extLst>
              </a:tr>
              <a:tr h="144000">
                <a:tc gridSpan="3">
                  <a:txBody>
                    <a:bodyPr/>
                    <a:lstStyle/>
                    <a:p>
                      <a:pPr algn="l" fontAlgn="ctr"/>
                      <a:r>
                        <a:rPr lang="en-US" sz="900" b="1" u="none" strike="noStrike" dirty="0">
                          <a:solidFill>
                            <a:schemeClr val="bg1"/>
                          </a:solidFill>
                          <a:effectLst/>
                          <a:latin typeface="Meiryo UI" panose="020B0604030504040204" pitchFamily="50" charset="-128"/>
                          <a:ea typeface="Meiryo UI" panose="020B0604030504040204" pitchFamily="50" charset="-128"/>
                        </a:rPr>
                        <a:t> COVID-19</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群 </a:t>
                      </a:r>
                      <a:r>
                        <a:rPr lang="en-US" sz="900" b="1" u="none" strike="noStrike" dirty="0">
                          <a:solidFill>
                            <a:schemeClr val="bg1"/>
                          </a:solidFill>
                          <a:effectLst/>
                          <a:latin typeface="Meiryo UI" panose="020B0604030504040204" pitchFamily="50" charset="-128"/>
                          <a:ea typeface="Meiryo UI" panose="020B0604030504040204" pitchFamily="50" charset="-128"/>
                        </a:rPr>
                        <a:t>vs. </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非</a:t>
                      </a:r>
                      <a:r>
                        <a:rPr lang="en-US" sz="9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900" b="1" i="0" u="none" strike="noStrike" dirty="0">
                        <a:solidFill>
                          <a:schemeClr val="bg1"/>
                        </a:solidFill>
                        <a:effectLst/>
                        <a:latin typeface="Meiryo UI" panose="020B0604030504040204" pitchFamily="50" charset="-128"/>
                        <a:ea typeface="Meiryo UI" panose="020B0604030504040204" pitchFamily="50" charset="-128"/>
                      </a:endParaRPr>
                    </a:p>
                  </a:txBody>
                  <a:tcPr marL="5986" marR="5986" marT="0" marB="0" anchor="ctr">
                    <a:lnL w="12700" cmpd="sng">
                      <a:noFill/>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7D8E60"/>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7D8E60"/>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7D8E60"/>
                    </a:solidFill>
                  </a:tcPr>
                </a:tc>
                <a:extLst>
                  <a:ext uri="{0D108BD9-81ED-4DB2-BD59-A6C34878D82A}">
                    <a16:rowId xmlns:a16="http://schemas.microsoft.com/office/drawing/2014/main" val="3850090671"/>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全体</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615044935"/>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年齢層</a:t>
                      </a:r>
                      <a:r>
                        <a:rPr lang="en-US" altLang="ja-JP" sz="900" b="1" u="none" strike="noStrike" dirty="0">
                          <a:effectLst/>
                          <a:latin typeface="Meiryo UI" panose="020B0604030504040204" pitchFamily="50" charset="-128"/>
                          <a:ea typeface="Meiryo UI" panose="020B0604030504040204" pitchFamily="50" charset="-128"/>
                        </a:rPr>
                        <a:t>(</a:t>
                      </a:r>
                      <a:r>
                        <a:rPr lang="ja-JP" altLang="en-US" sz="900" b="1" u="none" strike="noStrike" dirty="0">
                          <a:effectLst/>
                          <a:latin typeface="Meiryo UI" panose="020B0604030504040204" pitchFamily="50" charset="-128"/>
                          <a:ea typeface="Meiryo UI" panose="020B0604030504040204" pitchFamily="50" charset="-128"/>
                        </a:rPr>
                        <a:t>歳</a:t>
                      </a:r>
                      <a:r>
                        <a:rPr lang="en-US" altLang="ja-JP" sz="900" b="1" u="none" strike="noStrike" dirty="0">
                          <a:effectLst/>
                          <a:latin typeface="Meiryo UI" panose="020B0604030504040204" pitchFamily="50" charset="-128"/>
                          <a:ea typeface="Meiryo UI" panose="020B0604030504040204" pitchFamily="50" charset="-128"/>
                        </a:rPr>
                        <a:t>)</a:t>
                      </a:r>
                      <a:endParaRPr lang="en-US" altLang="ja-JP"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360640368"/>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3645399460"/>
                  </a:ext>
                </a:extLst>
              </a:tr>
              <a:tr h="144000">
                <a:tc>
                  <a:txBody>
                    <a:bodyPr/>
                    <a:lstStyle/>
                    <a:p>
                      <a:pPr algn="r" fontAlgn="ctr"/>
                      <a:r>
                        <a:rPr lang="en-US" altLang="ja-JP" sz="900" u="none" strike="noStrike" dirty="0">
                          <a:effectLst/>
                          <a:latin typeface="Meiryo UI" panose="020B0604030504040204" pitchFamily="50" charset="-128"/>
                          <a:ea typeface="Meiryo UI" panose="020B0604030504040204" pitchFamily="50" charset="-128"/>
                        </a:rPr>
                        <a:t>12</a:t>
                      </a: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52738291"/>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性別</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957875121"/>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女性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57099495"/>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男性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4217672344"/>
                  </a:ext>
                </a:extLst>
              </a:tr>
              <a:tr h="144000">
                <a:tc gridSpan="3">
                  <a:txBody>
                    <a:bodyPr/>
                    <a:lstStyle/>
                    <a:p>
                      <a:pPr algn="l" fontAlgn="ctr"/>
                      <a:r>
                        <a:rPr lang="en-US" sz="900" b="1" u="none" strike="noStrike" dirty="0">
                          <a:solidFill>
                            <a:schemeClr val="bg1"/>
                          </a:solidFill>
                          <a:effectLst/>
                          <a:latin typeface="Meiryo UI" panose="020B0604030504040204" pitchFamily="50" charset="-128"/>
                          <a:ea typeface="Meiryo UI" panose="020B0604030504040204" pitchFamily="50" charset="-128"/>
                        </a:rPr>
                        <a:t> ARI</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群 </a:t>
                      </a:r>
                      <a:r>
                        <a:rPr lang="en-US" sz="900" b="1" u="none" strike="noStrike" dirty="0">
                          <a:solidFill>
                            <a:schemeClr val="bg1"/>
                          </a:solidFill>
                          <a:effectLst/>
                          <a:latin typeface="Meiryo UI" panose="020B0604030504040204" pitchFamily="50" charset="-128"/>
                          <a:ea typeface="Meiryo UI" panose="020B0604030504040204" pitchFamily="50" charset="-128"/>
                        </a:rPr>
                        <a:t>vs. </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非</a:t>
                      </a:r>
                      <a:r>
                        <a:rPr lang="en-US" sz="900" b="1" u="none" strike="noStrike" dirty="0">
                          <a:solidFill>
                            <a:schemeClr val="bg1"/>
                          </a:solidFill>
                          <a:effectLst/>
                          <a:latin typeface="Meiryo UI" panose="020B0604030504040204" pitchFamily="50" charset="-128"/>
                          <a:ea typeface="Meiryo UI" panose="020B0604030504040204" pitchFamily="50" charset="-128"/>
                        </a:rPr>
                        <a:t>ARI</a:t>
                      </a:r>
                      <a:r>
                        <a:rPr lang="ja-JP" altLang="en-US" sz="900" b="1" u="none" strike="noStrike" dirty="0">
                          <a:solidFill>
                            <a:schemeClr val="bg1"/>
                          </a:solidFill>
                          <a:effectLst/>
                          <a:latin typeface="Meiryo UI" panose="020B0604030504040204" pitchFamily="50" charset="-128"/>
                          <a:ea typeface="Meiryo UI" panose="020B0604030504040204" pitchFamily="50" charset="-128"/>
                        </a:rPr>
                        <a:t>群</a:t>
                      </a:r>
                      <a:endParaRPr lang="ja-JP" altLang="en-US" sz="900" b="1" i="0" u="none" strike="noStrike" dirty="0">
                        <a:solidFill>
                          <a:schemeClr val="bg1"/>
                        </a:solidFill>
                        <a:effectLst/>
                        <a:latin typeface="Meiryo UI" panose="020B0604030504040204" pitchFamily="50" charset="-128"/>
                        <a:ea typeface="Meiryo UI" panose="020B0604030504040204" pitchFamily="50" charset="-128"/>
                      </a:endParaRPr>
                    </a:p>
                  </a:txBody>
                  <a:tcPr marL="5986" marR="5986" marT="0" marB="0" anchor="ctr">
                    <a:lnL w="12700" cmpd="sng">
                      <a:noFill/>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91869B"/>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91869B"/>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91869B"/>
                    </a:solidFill>
                  </a:tcPr>
                </a:tc>
                <a:extLst>
                  <a:ext uri="{0D108BD9-81ED-4DB2-BD59-A6C34878D82A}">
                    <a16:rowId xmlns:a16="http://schemas.microsoft.com/office/drawing/2014/main" val="3000207506"/>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全体</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591898464"/>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年齢層</a:t>
                      </a:r>
                      <a:r>
                        <a:rPr lang="en-US" altLang="ja-JP" sz="900" b="1" u="none" strike="noStrike" dirty="0">
                          <a:effectLst/>
                          <a:latin typeface="Meiryo UI" panose="020B0604030504040204" pitchFamily="50" charset="-128"/>
                          <a:ea typeface="Meiryo UI" panose="020B0604030504040204" pitchFamily="50" charset="-128"/>
                        </a:rPr>
                        <a:t>(</a:t>
                      </a:r>
                      <a:r>
                        <a:rPr lang="ja-JP" altLang="en-US" sz="900" b="1" u="none" strike="noStrike" dirty="0">
                          <a:effectLst/>
                          <a:latin typeface="Meiryo UI" panose="020B0604030504040204" pitchFamily="50" charset="-128"/>
                          <a:ea typeface="Meiryo UI" panose="020B0604030504040204" pitchFamily="50" charset="-128"/>
                        </a:rPr>
                        <a:t>歳</a:t>
                      </a:r>
                      <a:r>
                        <a:rPr lang="en-US" altLang="ja-JP" sz="900" b="1" u="none" strike="noStrike" dirty="0">
                          <a:effectLst/>
                          <a:latin typeface="Meiryo UI" panose="020B0604030504040204" pitchFamily="50" charset="-128"/>
                          <a:ea typeface="Meiryo UI" panose="020B0604030504040204" pitchFamily="50" charset="-128"/>
                        </a:rPr>
                        <a:t>)</a:t>
                      </a:r>
                      <a:endParaRPr lang="en-US" altLang="ja-JP"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182434265"/>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394225072"/>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12</a:t>
                      </a: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3767784423"/>
                  </a:ext>
                </a:extLst>
              </a:tr>
              <a:tr h="144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性別</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111473976"/>
                  </a:ext>
                </a:extLst>
              </a:tr>
              <a:tr h="144000">
                <a:tc>
                  <a:txBody>
                    <a:bodyPr/>
                    <a:lstStyle/>
                    <a:p>
                      <a:pPr algn="r" fontAlgn="ctr"/>
                      <a:r>
                        <a:rPr lang="ja-JP" altLang="en-US" sz="900" u="none" strike="noStrike">
                          <a:effectLst/>
                          <a:latin typeface="Meiryo UI" panose="020B0604030504040204" pitchFamily="50" charset="-128"/>
                          <a:ea typeface="Meiryo UI" panose="020B0604030504040204" pitchFamily="50" charset="-128"/>
                        </a:rPr>
                        <a:t>女性</a:t>
                      </a:r>
                      <a:endParaRPr lang="ja-JP" altLang="en-US" sz="900" b="0" i="0" u="none" strike="noStrike">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2189834045"/>
                  </a:ext>
                </a:extLst>
              </a:tr>
              <a:tr h="144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男性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0018768"/>
                  </a:ext>
                </a:extLst>
              </a:tr>
              <a:tr h="180000">
                <a:tc gridSpan="3">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en-US" altLang="ja-JP" sz="900" b="1" u="none" strike="noStrike" dirty="0" err="1">
                          <a:effectLst/>
                          <a:latin typeface="Meiryo UI" panose="020B0604030504040204" pitchFamily="50" charset="-128"/>
                          <a:ea typeface="Meiryo UI" panose="020B0604030504040204" pitchFamily="50" charset="-128"/>
                        </a:rPr>
                        <a:t>HealthVerity</a:t>
                      </a:r>
                      <a:r>
                        <a:rPr lang="ja-JP" altLang="en-US" sz="900" b="1" u="none" strike="noStrike" dirty="0">
                          <a:effectLst/>
                          <a:latin typeface="Meiryo UI" panose="020B0604030504040204" pitchFamily="50" charset="-128"/>
                          <a:ea typeface="Meiryo UI" panose="020B0604030504040204" pitchFamily="50" charset="-128"/>
                        </a:rPr>
                        <a:t>データベース</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ysDot"/>
                      <a:round/>
                      <a:headEnd type="none" w="med" len="med"/>
                      <a:tailEnd type="none" w="med" len="med"/>
                    </a:lnB>
                    <a:solidFill>
                      <a:srgbClr val="CAD8C4"/>
                    </a:solidFill>
                  </a:tcPr>
                </a:tc>
                <a:tc hMerge="1">
                  <a:txBody>
                    <a:bodyPr/>
                    <a:lstStyle/>
                    <a:p>
                      <a:pPr algn="l" fontAlgn="ct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ysDot"/>
                      <a:round/>
                      <a:headEnd type="none" w="med" len="med"/>
                      <a:tailEnd type="none" w="med" len="med"/>
                    </a:lnB>
                    <a:solidFill>
                      <a:srgbClr val="CAD8C4"/>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ysDot"/>
                      <a:round/>
                      <a:headEnd type="none" w="med" len="med"/>
                      <a:tailEnd type="none" w="med" len="med"/>
                    </a:lnB>
                    <a:solidFill>
                      <a:srgbClr val="CAD8C4"/>
                    </a:solidFill>
                  </a:tcPr>
                </a:tc>
                <a:extLst>
                  <a:ext uri="{0D108BD9-81ED-4DB2-BD59-A6C34878D82A}">
                    <a16:rowId xmlns:a16="http://schemas.microsoft.com/office/drawing/2014/main" val="3029580559"/>
                  </a:ext>
                </a:extLst>
              </a:tr>
              <a:tr h="180000">
                <a:tc gridSpan="3">
                  <a:txBody>
                    <a:bodyPr/>
                    <a:lstStyle/>
                    <a:p>
                      <a:pPr algn="l" fontAlgn="ctr"/>
                      <a:r>
                        <a:rPr lang="en-US" sz="900" b="1" u="none" strike="noStrike" dirty="0">
                          <a:solidFill>
                            <a:schemeClr val="bg1"/>
                          </a:solidFill>
                          <a:effectLst/>
                          <a:latin typeface="Meiryo UI" panose="020B0604030504040204" pitchFamily="50" charset="-128"/>
                          <a:ea typeface="Meiryo UI" panose="020B0604030504040204" pitchFamily="50" charset="-128"/>
                        </a:rPr>
                        <a:t> COVID-19群 vs. 非COVID-19群</a:t>
                      </a:r>
                      <a:endParaRPr lang="en-US" sz="900" b="1" i="0" u="none" strike="noStrike" dirty="0">
                        <a:solidFill>
                          <a:schemeClr val="bg1"/>
                        </a:solidFill>
                        <a:effectLst/>
                        <a:latin typeface="Meiryo UI" panose="020B0604030504040204" pitchFamily="50" charset="-128"/>
                        <a:ea typeface="Meiryo UI" panose="020B0604030504040204" pitchFamily="50" charset="-128"/>
                      </a:endParaRPr>
                    </a:p>
                  </a:txBody>
                  <a:tcPr marL="5986" marR="5986" marT="0" marB="0" anchor="ctr">
                    <a:lnL w="12700" cmpd="sng">
                      <a:noFill/>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180726896"/>
                  </a:ext>
                </a:extLst>
              </a:tr>
              <a:tr h="180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全体</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420943261"/>
                  </a:ext>
                </a:extLst>
              </a:tr>
              <a:tr h="180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年齢層</a:t>
                      </a:r>
                      <a:r>
                        <a:rPr lang="en-US" altLang="ja-JP" sz="900" b="1" u="none" strike="noStrike" dirty="0">
                          <a:effectLst/>
                          <a:latin typeface="Meiryo UI" panose="020B0604030504040204" pitchFamily="50" charset="-128"/>
                          <a:ea typeface="Meiryo UI" panose="020B0604030504040204" pitchFamily="50" charset="-128"/>
                        </a:rPr>
                        <a:t>(</a:t>
                      </a:r>
                      <a:r>
                        <a:rPr lang="ja-JP" altLang="en-US" sz="900" b="1" u="none" strike="noStrike" dirty="0">
                          <a:effectLst/>
                          <a:latin typeface="Meiryo UI" panose="020B0604030504040204" pitchFamily="50" charset="-128"/>
                          <a:ea typeface="Meiryo UI" panose="020B0604030504040204" pitchFamily="50" charset="-128"/>
                        </a:rPr>
                        <a:t>歳</a:t>
                      </a:r>
                      <a:r>
                        <a:rPr lang="en-US" altLang="ja-JP" sz="900" b="1" u="none" strike="noStrike" dirty="0">
                          <a:effectLst/>
                          <a:latin typeface="Meiryo UI" panose="020B0604030504040204" pitchFamily="50" charset="-128"/>
                          <a:ea typeface="Meiryo UI" panose="020B0604030504040204" pitchFamily="50" charset="-128"/>
                        </a:rPr>
                        <a:t>)</a:t>
                      </a:r>
                      <a:endParaRPr lang="en-US" altLang="ja-JP"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264774630"/>
                  </a:ext>
                </a:extLst>
              </a:tr>
              <a:tr h="180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3582630317"/>
                  </a:ext>
                </a:extLst>
              </a:tr>
              <a:tr h="180000">
                <a:tc>
                  <a:txBody>
                    <a:bodyPr/>
                    <a:lstStyle/>
                    <a:p>
                      <a:pPr algn="r" fontAlgn="ctr"/>
                      <a:r>
                        <a:rPr lang="en-US" altLang="ja-JP" sz="900" u="none" strike="noStrike" dirty="0">
                          <a:effectLst/>
                          <a:latin typeface="Meiryo UI" panose="020B0604030504040204" pitchFamily="50" charset="-128"/>
                          <a:ea typeface="Meiryo UI" panose="020B0604030504040204" pitchFamily="50" charset="-128"/>
                        </a:rPr>
                        <a:t>12</a:t>
                      </a:r>
                      <a:r>
                        <a:rPr lang="ja-JP" altLang="en-US" sz="900" u="none" strike="noStrike" dirty="0">
                          <a:effectLst/>
                          <a:latin typeface="Meiryo UI" panose="020B0604030504040204" pitchFamily="50" charset="-128"/>
                          <a:ea typeface="Meiryo UI" panose="020B0604030504040204" pitchFamily="50" charset="-128"/>
                        </a:rPr>
                        <a:t>～</a:t>
                      </a:r>
                      <a:r>
                        <a:rPr lang="en-US" altLang="ja-JP" sz="900" u="none" strike="noStrike" dirty="0">
                          <a:effectLst/>
                          <a:latin typeface="Meiryo UI" panose="020B0604030504040204" pitchFamily="50" charset="-128"/>
                          <a:ea typeface="Meiryo UI" panose="020B0604030504040204" pitchFamily="50" charset="-128"/>
                        </a:rPr>
                        <a:t>17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544989337"/>
                  </a:ext>
                </a:extLst>
              </a:tr>
              <a:tr h="180000">
                <a:tc>
                  <a:txBody>
                    <a:bodyPr/>
                    <a:lstStyle/>
                    <a:p>
                      <a:pPr algn="r" fontAlgn="ctr"/>
                      <a:r>
                        <a:rPr lang="ja-JP" altLang="en-US" sz="900" b="1" u="none" strike="noStrike" dirty="0">
                          <a:effectLst/>
                          <a:latin typeface="Meiryo UI" panose="020B0604030504040204" pitchFamily="50" charset="-128"/>
                          <a:ea typeface="Meiryo UI" panose="020B0604030504040204" pitchFamily="50" charset="-128"/>
                        </a:rPr>
                        <a:t>性別</a:t>
                      </a:r>
                      <a:endParaRPr lang="ja-JP" altLang="en-US" sz="900" b="1"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120916572"/>
                  </a:ext>
                </a:extLst>
              </a:tr>
              <a:tr h="180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女性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1475061168"/>
                  </a:ext>
                </a:extLst>
              </a:tr>
              <a:tr h="180000">
                <a:tc>
                  <a:txBody>
                    <a:bodyPr/>
                    <a:lstStyle/>
                    <a:p>
                      <a:pPr algn="r" fontAlgn="ctr"/>
                      <a:r>
                        <a:rPr lang="ja-JP" altLang="en-US" sz="900" u="none" strike="noStrike" dirty="0">
                          <a:effectLst/>
                          <a:latin typeface="Meiryo UI" panose="020B0604030504040204" pitchFamily="50" charset="-128"/>
                          <a:ea typeface="Meiryo UI" panose="020B0604030504040204" pitchFamily="50" charset="-128"/>
                        </a:rPr>
                        <a:t>男性</a:t>
                      </a: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tc>
                  <a:txBody>
                    <a:bodyPr/>
                    <a:lstStyle/>
                    <a:p>
                      <a:pPr algn="l" fontAlgn="ctr"/>
                      <a:endParaRPr lang="ja-JP" altLang="en-US" sz="9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noFill/>
                  </a:tcPr>
                </a:tc>
                <a:extLst>
                  <a:ext uri="{0D108BD9-81ED-4DB2-BD59-A6C34878D82A}">
                    <a16:rowId xmlns:a16="http://schemas.microsoft.com/office/drawing/2014/main" val="3500220088"/>
                  </a:ext>
                </a:extLst>
              </a:tr>
              <a:tr h="72000">
                <a:tc>
                  <a:txBody>
                    <a:bodyPr/>
                    <a:lstStyle/>
                    <a:p>
                      <a:pPr algn="r" fontAlgn="ctr"/>
                      <a:endParaRPr lang="ja-JP" altLang="en-US" sz="1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R w="12700" cap="flat" cmpd="sng" algn="ctr">
                      <a:solidFill>
                        <a:schemeClr val="tx1"/>
                      </a:solidFill>
                      <a:prstDash val="solid"/>
                      <a:round/>
                      <a:headEnd type="none" w="med" len="med"/>
                      <a:tailEnd type="none" w="med" len="med"/>
                    </a:lnR>
                    <a:lnT w="12700" cap="flat" cmpd="sng" algn="ctr">
                      <a:noFill/>
                      <a:prstDash val="sysDot"/>
                      <a:round/>
                      <a:headEnd type="none" w="med" len="med"/>
                      <a:tailEnd type="none" w="med" len="med"/>
                    </a:lnT>
                    <a:noFill/>
                  </a:tcPr>
                </a:tc>
                <a:tc>
                  <a:txBody>
                    <a:bodyPr/>
                    <a:lstStyle/>
                    <a:p>
                      <a:pPr algn="l" fontAlgn="ctr"/>
                      <a:endParaRPr lang="ja-JP" altLang="en-US" sz="1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endParaRPr lang="ja-JP" altLang="en-US" sz="100" b="0" i="0" u="none" strike="noStrike" dirty="0">
                        <a:solidFill>
                          <a:srgbClr val="000000"/>
                        </a:solidFill>
                        <a:effectLst/>
                        <a:latin typeface="Meiryo UI" panose="020B0604030504040204" pitchFamily="50" charset="-128"/>
                        <a:ea typeface="Meiryo UI" panose="020B0604030504040204" pitchFamily="50" charset="-128"/>
                      </a:endParaRPr>
                    </a:p>
                  </a:txBody>
                  <a:tcPr marL="5986" marR="5986" marT="0" marB="0" anchor="ctr">
                    <a:lnL w="1270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91908"/>
                  </a:ext>
                </a:extLst>
              </a:tr>
            </a:tbl>
          </a:graphicData>
        </a:graphic>
      </p:graphicFrame>
      <p:grpSp>
        <p:nvGrpSpPr>
          <p:cNvPr id="29" name="グループ化 28">
            <a:extLst>
              <a:ext uri="{FF2B5EF4-FFF2-40B4-BE49-F238E27FC236}">
                <a16:creationId xmlns:a16="http://schemas.microsoft.com/office/drawing/2014/main" id="{DFE0C33A-26BB-FB3D-844C-C276DBE53EBA}"/>
              </a:ext>
            </a:extLst>
          </p:cNvPr>
          <p:cNvGrpSpPr/>
          <p:nvPr/>
        </p:nvGrpSpPr>
        <p:grpSpPr>
          <a:xfrm>
            <a:off x="4708178" y="1406169"/>
            <a:ext cx="345600" cy="108000"/>
            <a:chOff x="3760750" y="2199590"/>
            <a:chExt cx="345600" cy="108000"/>
          </a:xfrm>
        </p:grpSpPr>
        <p:sp>
          <p:nvSpPr>
            <p:cNvPr id="36" name="矢印: 上下 35">
              <a:extLst>
                <a:ext uri="{FF2B5EF4-FFF2-40B4-BE49-F238E27FC236}">
                  <a16:creationId xmlns:a16="http://schemas.microsoft.com/office/drawing/2014/main" id="{C56FB81A-379D-A932-DE34-6475D5027026}"/>
                </a:ext>
              </a:extLst>
            </p:cNvPr>
            <p:cNvSpPr/>
            <p:nvPr/>
          </p:nvSpPr>
          <p:spPr>
            <a:xfrm rot="5400000">
              <a:off x="3879550" y="2080790"/>
              <a:ext cx="108000" cy="3456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楕円 36">
              <a:extLst>
                <a:ext uri="{FF2B5EF4-FFF2-40B4-BE49-F238E27FC236}">
                  <a16:creationId xmlns:a16="http://schemas.microsoft.com/office/drawing/2014/main" id="{2E1EC496-AA21-1904-8F78-B1CB10FBCA3D}"/>
                </a:ext>
              </a:extLst>
            </p:cNvPr>
            <p:cNvSpPr/>
            <p:nvPr/>
          </p:nvSpPr>
          <p:spPr>
            <a:xfrm>
              <a:off x="387955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81ED3319-0511-7A43-691A-D6F04BE588D0}"/>
              </a:ext>
            </a:extLst>
          </p:cNvPr>
          <p:cNvGrpSpPr/>
          <p:nvPr/>
        </p:nvGrpSpPr>
        <p:grpSpPr>
          <a:xfrm>
            <a:off x="4694483" y="1686839"/>
            <a:ext cx="666000" cy="108000"/>
            <a:chOff x="3440350" y="2199590"/>
            <a:chExt cx="666000" cy="108000"/>
          </a:xfrm>
        </p:grpSpPr>
        <p:sp>
          <p:nvSpPr>
            <p:cNvPr id="39" name="矢印: 上下 38">
              <a:extLst>
                <a:ext uri="{FF2B5EF4-FFF2-40B4-BE49-F238E27FC236}">
                  <a16:creationId xmlns:a16="http://schemas.microsoft.com/office/drawing/2014/main" id="{742B14AF-56DA-C482-89C4-6216AD5EF244}"/>
                </a:ext>
              </a:extLst>
            </p:cNvPr>
            <p:cNvSpPr/>
            <p:nvPr/>
          </p:nvSpPr>
          <p:spPr>
            <a:xfrm rot="5400000">
              <a:off x="3719350" y="1920590"/>
              <a:ext cx="108000" cy="666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a:extLst>
                <a:ext uri="{FF2B5EF4-FFF2-40B4-BE49-F238E27FC236}">
                  <a16:creationId xmlns:a16="http://schemas.microsoft.com/office/drawing/2014/main" id="{A9A9CBA2-9A44-04C1-3376-E8F89DE4E540}"/>
                </a:ext>
              </a:extLst>
            </p:cNvPr>
            <p:cNvSpPr/>
            <p:nvPr/>
          </p:nvSpPr>
          <p:spPr>
            <a:xfrm>
              <a:off x="371935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1" name="グループ化 40">
            <a:extLst>
              <a:ext uri="{FF2B5EF4-FFF2-40B4-BE49-F238E27FC236}">
                <a16:creationId xmlns:a16="http://schemas.microsoft.com/office/drawing/2014/main" id="{EAB4C0BF-EE13-6A6A-ABE9-B20612203142}"/>
              </a:ext>
            </a:extLst>
          </p:cNvPr>
          <p:cNvGrpSpPr/>
          <p:nvPr/>
        </p:nvGrpSpPr>
        <p:grpSpPr>
          <a:xfrm>
            <a:off x="4630898" y="1839899"/>
            <a:ext cx="392400" cy="108000"/>
            <a:chOff x="3713950" y="2199590"/>
            <a:chExt cx="392400" cy="108000"/>
          </a:xfrm>
        </p:grpSpPr>
        <p:sp>
          <p:nvSpPr>
            <p:cNvPr id="42" name="矢印: 上下 41">
              <a:extLst>
                <a:ext uri="{FF2B5EF4-FFF2-40B4-BE49-F238E27FC236}">
                  <a16:creationId xmlns:a16="http://schemas.microsoft.com/office/drawing/2014/main" id="{753F2A7D-D7E2-348F-C4D1-91531A7779A4}"/>
                </a:ext>
              </a:extLst>
            </p:cNvPr>
            <p:cNvSpPr/>
            <p:nvPr/>
          </p:nvSpPr>
          <p:spPr>
            <a:xfrm rot="5400000">
              <a:off x="3856150" y="2057390"/>
              <a:ext cx="108000" cy="3924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42">
              <a:extLst>
                <a:ext uri="{FF2B5EF4-FFF2-40B4-BE49-F238E27FC236}">
                  <a16:creationId xmlns:a16="http://schemas.microsoft.com/office/drawing/2014/main" id="{708EF591-84BD-F83F-0853-B75CDFBF5294}"/>
                </a:ext>
              </a:extLst>
            </p:cNvPr>
            <p:cNvSpPr/>
            <p:nvPr/>
          </p:nvSpPr>
          <p:spPr>
            <a:xfrm>
              <a:off x="385412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44" name="グループ化 43">
            <a:extLst>
              <a:ext uri="{FF2B5EF4-FFF2-40B4-BE49-F238E27FC236}">
                <a16:creationId xmlns:a16="http://schemas.microsoft.com/office/drawing/2014/main" id="{8C5B8982-1A20-BF09-A922-2865746582BF}"/>
              </a:ext>
            </a:extLst>
          </p:cNvPr>
          <p:cNvGrpSpPr/>
          <p:nvPr/>
        </p:nvGrpSpPr>
        <p:grpSpPr>
          <a:xfrm>
            <a:off x="4608203" y="2122474"/>
            <a:ext cx="493200" cy="108000"/>
            <a:chOff x="3613150" y="2199590"/>
            <a:chExt cx="493200" cy="108000"/>
          </a:xfrm>
        </p:grpSpPr>
        <p:sp>
          <p:nvSpPr>
            <p:cNvPr id="45" name="矢印: 上下 44">
              <a:extLst>
                <a:ext uri="{FF2B5EF4-FFF2-40B4-BE49-F238E27FC236}">
                  <a16:creationId xmlns:a16="http://schemas.microsoft.com/office/drawing/2014/main" id="{6153CBFB-B673-38AD-EF46-8E755555AF8B}"/>
                </a:ext>
              </a:extLst>
            </p:cNvPr>
            <p:cNvSpPr/>
            <p:nvPr/>
          </p:nvSpPr>
          <p:spPr>
            <a:xfrm rot="5400000">
              <a:off x="3805750" y="2006990"/>
              <a:ext cx="108000" cy="493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76D54DB1-8389-A150-1C66-0BE94581B20E}"/>
                </a:ext>
              </a:extLst>
            </p:cNvPr>
            <p:cNvSpPr/>
            <p:nvPr/>
          </p:nvSpPr>
          <p:spPr>
            <a:xfrm>
              <a:off x="380650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47" name="グループ化 46">
            <a:extLst>
              <a:ext uri="{FF2B5EF4-FFF2-40B4-BE49-F238E27FC236}">
                <a16:creationId xmlns:a16="http://schemas.microsoft.com/office/drawing/2014/main" id="{7497E0D0-CF73-CE5F-885C-90EAB5894AAD}"/>
              </a:ext>
            </a:extLst>
          </p:cNvPr>
          <p:cNvGrpSpPr/>
          <p:nvPr/>
        </p:nvGrpSpPr>
        <p:grpSpPr>
          <a:xfrm>
            <a:off x="4655828" y="2273995"/>
            <a:ext cx="493200" cy="108000"/>
            <a:chOff x="3613150" y="2199590"/>
            <a:chExt cx="493200" cy="108000"/>
          </a:xfrm>
        </p:grpSpPr>
        <p:sp>
          <p:nvSpPr>
            <p:cNvPr id="48" name="矢印: 上下 47">
              <a:extLst>
                <a:ext uri="{FF2B5EF4-FFF2-40B4-BE49-F238E27FC236}">
                  <a16:creationId xmlns:a16="http://schemas.microsoft.com/office/drawing/2014/main" id="{B2623709-4117-D860-F81E-5548D651640F}"/>
                </a:ext>
              </a:extLst>
            </p:cNvPr>
            <p:cNvSpPr/>
            <p:nvPr/>
          </p:nvSpPr>
          <p:spPr>
            <a:xfrm rot="5400000">
              <a:off x="3805750" y="2006990"/>
              <a:ext cx="108000" cy="493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楕円 48">
              <a:extLst>
                <a:ext uri="{FF2B5EF4-FFF2-40B4-BE49-F238E27FC236}">
                  <a16:creationId xmlns:a16="http://schemas.microsoft.com/office/drawing/2014/main" id="{AF9211A6-77B8-2788-6D7F-F8CAEEEC2D54}"/>
                </a:ext>
              </a:extLst>
            </p:cNvPr>
            <p:cNvSpPr/>
            <p:nvPr/>
          </p:nvSpPr>
          <p:spPr>
            <a:xfrm>
              <a:off x="380840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50" name="グループ化 49">
            <a:extLst>
              <a:ext uri="{FF2B5EF4-FFF2-40B4-BE49-F238E27FC236}">
                <a16:creationId xmlns:a16="http://schemas.microsoft.com/office/drawing/2014/main" id="{0468E604-E2EF-5536-E26B-3EA1EE829666}"/>
              </a:ext>
            </a:extLst>
          </p:cNvPr>
          <p:cNvGrpSpPr/>
          <p:nvPr/>
        </p:nvGrpSpPr>
        <p:grpSpPr>
          <a:xfrm>
            <a:off x="4594523" y="2558529"/>
            <a:ext cx="324000" cy="108000"/>
            <a:chOff x="3782350" y="2199590"/>
            <a:chExt cx="324000" cy="108000"/>
          </a:xfrm>
        </p:grpSpPr>
        <p:sp>
          <p:nvSpPr>
            <p:cNvPr id="51" name="矢印: 上下 50">
              <a:extLst>
                <a:ext uri="{FF2B5EF4-FFF2-40B4-BE49-F238E27FC236}">
                  <a16:creationId xmlns:a16="http://schemas.microsoft.com/office/drawing/2014/main" id="{6F876A98-CDA6-A263-DF38-1C3F2FCF8644}"/>
                </a:ext>
              </a:extLst>
            </p:cNvPr>
            <p:cNvSpPr/>
            <p:nvPr/>
          </p:nvSpPr>
          <p:spPr>
            <a:xfrm rot="5400000">
              <a:off x="3890350" y="2091590"/>
              <a:ext cx="108000" cy="324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E182CC26-C710-5C0C-EE9D-E117CE22DABB}"/>
                </a:ext>
              </a:extLst>
            </p:cNvPr>
            <p:cNvSpPr/>
            <p:nvPr/>
          </p:nvSpPr>
          <p:spPr>
            <a:xfrm>
              <a:off x="389222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53" name="グループ化 52">
            <a:extLst>
              <a:ext uri="{FF2B5EF4-FFF2-40B4-BE49-F238E27FC236}">
                <a16:creationId xmlns:a16="http://schemas.microsoft.com/office/drawing/2014/main" id="{0AE94843-BDA4-6F60-74C1-83E4A80F5D92}"/>
              </a:ext>
            </a:extLst>
          </p:cNvPr>
          <p:cNvGrpSpPr/>
          <p:nvPr/>
        </p:nvGrpSpPr>
        <p:grpSpPr>
          <a:xfrm>
            <a:off x="4575128" y="2844108"/>
            <a:ext cx="612000" cy="108000"/>
            <a:chOff x="3494350" y="2199590"/>
            <a:chExt cx="612000" cy="108000"/>
          </a:xfrm>
        </p:grpSpPr>
        <p:sp>
          <p:nvSpPr>
            <p:cNvPr id="54" name="矢印: 上下 53">
              <a:extLst>
                <a:ext uri="{FF2B5EF4-FFF2-40B4-BE49-F238E27FC236}">
                  <a16:creationId xmlns:a16="http://schemas.microsoft.com/office/drawing/2014/main" id="{C4E8786E-882D-66AC-006C-2F47FF061E76}"/>
                </a:ext>
              </a:extLst>
            </p:cNvPr>
            <p:cNvSpPr/>
            <p:nvPr/>
          </p:nvSpPr>
          <p:spPr>
            <a:xfrm rot="5400000">
              <a:off x="3746350" y="1947590"/>
              <a:ext cx="108000" cy="612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F318AB84-D36C-48AE-FE7C-059310907942}"/>
                </a:ext>
              </a:extLst>
            </p:cNvPr>
            <p:cNvSpPr/>
            <p:nvPr/>
          </p:nvSpPr>
          <p:spPr>
            <a:xfrm>
              <a:off x="374744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56" name="グループ化 55">
            <a:extLst>
              <a:ext uri="{FF2B5EF4-FFF2-40B4-BE49-F238E27FC236}">
                <a16:creationId xmlns:a16="http://schemas.microsoft.com/office/drawing/2014/main" id="{ACE818DD-11CB-F05A-E013-9E9C543CA27E}"/>
              </a:ext>
            </a:extLst>
          </p:cNvPr>
          <p:cNvGrpSpPr/>
          <p:nvPr/>
        </p:nvGrpSpPr>
        <p:grpSpPr>
          <a:xfrm>
            <a:off x="4512998" y="2990815"/>
            <a:ext cx="396000" cy="108000"/>
            <a:chOff x="3710350" y="2199590"/>
            <a:chExt cx="396000" cy="108000"/>
          </a:xfrm>
        </p:grpSpPr>
        <p:sp>
          <p:nvSpPr>
            <p:cNvPr id="57" name="矢印: 上下 56">
              <a:extLst>
                <a:ext uri="{FF2B5EF4-FFF2-40B4-BE49-F238E27FC236}">
                  <a16:creationId xmlns:a16="http://schemas.microsoft.com/office/drawing/2014/main" id="{3F985935-1B84-D30B-9046-861F9C8A1185}"/>
                </a:ext>
              </a:extLst>
            </p:cNvPr>
            <p:cNvSpPr/>
            <p:nvPr/>
          </p:nvSpPr>
          <p:spPr>
            <a:xfrm rot="5400000">
              <a:off x="3854350" y="2055590"/>
              <a:ext cx="108000" cy="396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楕円 57">
              <a:extLst>
                <a:ext uri="{FF2B5EF4-FFF2-40B4-BE49-F238E27FC236}">
                  <a16:creationId xmlns:a16="http://schemas.microsoft.com/office/drawing/2014/main" id="{99847A82-D1DA-0DB3-83D5-0FFE8D923695}"/>
                </a:ext>
              </a:extLst>
            </p:cNvPr>
            <p:cNvSpPr/>
            <p:nvPr/>
          </p:nvSpPr>
          <p:spPr>
            <a:xfrm>
              <a:off x="385412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59" name="グループ化 58">
            <a:extLst>
              <a:ext uri="{FF2B5EF4-FFF2-40B4-BE49-F238E27FC236}">
                <a16:creationId xmlns:a16="http://schemas.microsoft.com/office/drawing/2014/main" id="{3B719850-4906-7F93-D5C7-97999B16F855}"/>
              </a:ext>
            </a:extLst>
          </p:cNvPr>
          <p:cNvGrpSpPr/>
          <p:nvPr/>
        </p:nvGrpSpPr>
        <p:grpSpPr>
          <a:xfrm>
            <a:off x="4501818" y="3283560"/>
            <a:ext cx="475200" cy="108000"/>
            <a:chOff x="3631150" y="2199590"/>
            <a:chExt cx="475200" cy="108000"/>
          </a:xfrm>
        </p:grpSpPr>
        <p:sp>
          <p:nvSpPr>
            <p:cNvPr id="60" name="矢印: 上下 59">
              <a:extLst>
                <a:ext uri="{FF2B5EF4-FFF2-40B4-BE49-F238E27FC236}">
                  <a16:creationId xmlns:a16="http://schemas.microsoft.com/office/drawing/2014/main" id="{02805CCB-1BBF-7F8E-B295-FA10B13AAC73}"/>
                </a:ext>
              </a:extLst>
            </p:cNvPr>
            <p:cNvSpPr/>
            <p:nvPr/>
          </p:nvSpPr>
          <p:spPr>
            <a:xfrm rot="5400000">
              <a:off x="3814750" y="2015990"/>
              <a:ext cx="108000" cy="475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596D7675-9F4E-B4DF-0395-2383A9B3D810}"/>
                </a:ext>
              </a:extLst>
            </p:cNvPr>
            <p:cNvSpPr/>
            <p:nvPr/>
          </p:nvSpPr>
          <p:spPr>
            <a:xfrm>
              <a:off x="381793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62" name="グループ化 61">
            <a:extLst>
              <a:ext uri="{FF2B5EF4-FFF2-40B4-BE49-F238E27FC236}">
                <a16:creationId xmlns:a16="http://schemas.microsoft.com/office/drawing/2014/main" id="{8D1E213F-E7AB-FFA0-7672-05A47ABD8438}"/>
              </a:ext>
            </a:extLst>
          </p:cNvPr>
          <p:cNvGrpSpPr/>
          <p:nvPr/>
        </p:nvGrpSpPr>
        <p:grpSpPr>
          <a:xfrm>
            <a:off x="4536108" y="3424825"/>
            <a:ext cx="475200" cy="108000"/>
            <a:chOff x="3631150" y="2199590"/>
            <a:chExt cx="475200" cy="108000"/>
          </a:xfrm>
        </p:grpSpPr>
        <p:sp>
          <p:nvSpPr>
            <p:cNvPr id="63" name="矢印: 上下 62">
              <a:extLst>
                <a:ext uri="{FF2B5EF4-FFF2-40B4-BE49-F238E27FC236}">
                  <a16:creationId xmlns:a16="http://schemas.microsoft.com/office/drawing/2014/main" id="{67DB8AFA-9F27-D0B6-7604-11E98BB60851}"/>
                </a:ext>
              </a:extLst>
            </p:cNvPr>
            <p:cNvSpPr/>
            <p:nvPr/>
          </p:nvSpPr>
          <p:spPr>
            <a:xfrm rot="5400000">
              <a:off x="3814750" y="2015990"/>
              <a:ext cx="108000" cy="475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a:extLst>
                <a:ext uri="{FF2B5EF4-FFF2-40B4-BE49-F238E27FC236}">
                  <a16:creationId xmlns:a16="http://schemas.microsoft.com/office/drawing/2014/main" id="{F0B29E11-5530-10FD-CF70-ADA49375CAED}"/>
                </a:ext>
              </a:extLst>
            </p:cNvPr>
            <p:cNvSpPr/>
            <p:nvPr/>
          </p:nvSpPr>
          <p:spPr>
            <a:xfrm>
              <a:off x="381793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65" name="グループ化 64">
            <a:extLst>
              <a:ext uri="{FF2B5EF4-FFF2-40B4-BE49-F238E27FC236}">
                <a16:creationId xmlns:a16="http://schemas.microsoft.com/office/drawing/2014/main" id="{CD0A52D2-8BAB-3AE6-2258-A9EB48E7E9A9}"/>
              </a:ext>
            </a:extLst>
          </p:cNvPr>
          <p:cNvGrpSpPr/>
          <p:nvPr/>
        </p:nvGrpSpPr>
        <p:grpSpPr>
          <a:xfrm>
            <a:off x="4195878" y="3714498"/>
            <a:ext cx="194400" cy="108000"/>
            <a:chOff x="3911950" y="2199590"/>
            <a:chExt cx="194400" cy="108000"/>
          </a:xfrm>
        </p:grpSpPr>
        <p:sp>
          <p:nvSpPr>
            <p:cNvPr id="66" name="矢印: 上下 65">
              <a:extLst>
                <a:ext uri="{FF2B5EF4-FFF2-40B4-BE49-F238E27FC236}">
                  <a16:creationId xmlns:a16="http://schemas.microsoft.com/office/drawing/2014/main" id="{374CC6CA-7793-CE16-E07E-396F95FA9380}"/>
                </a:ext>
              </a:extLst>
            </p:cNvPr>
            <p:cNvSpPr/>
            <p:nvPr/>
          </p:nvSpPr>
          <p:spPr>
            <a:xfrm rot="5400000">
              <a:off x="3955150" y="2156390"/>
              <a:ext cx="108000" cy="1944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66">
              <a:extLst>
                <a:ext uri="{FF2B5EF4-FFF2-40B4-BE49-F238E27FC236}">
                  <a16:creationId xmlns:a16="http://schemas.microsoft.com/office/drawing/2014/main" id="{76E92BFD-162A-4A7A-A055-2DD353262BE8}"/>
                </a:ext>
              </a:extLst>
            </p:cNvPr>
            <p:cNvSpPr/>
            <p:nvPr/>
          </p:nvSpPr>
          <p:spPr>
            <a:xfrm>
              <a:off x="396080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68" name="グループ化 67">
            <a:extLst>
              <a:ext uri="{FF2B5EF4-FFF2-40B4-BE49-F238E27FC236}">
                <a16:creationId xmlns:a16="http://schemas.microsoft.com/office/drawing/2014/main" id="{11DE779C-89AE-02B0-1211-D38D46BEA0CB}"/>
              </a:ext>
            </a:extLst>
          </p:cNvPr>
          <p:cNvGrpSpPr/>
          <p:nvPr/>
        </p:nvGrpSpPr>
        <p:grpSpPr>
          <a:xfrm>
            <a:off x="4002753" y="3995026"/>
            <a:ext cx="378000" cy="108000"/>
            <a:chOff x="3728350" y="2199590"/>
            <a:chExt cx="378000" cy="108000"/>
          </a:xfrm>
        </p:grpSpPr>
        <p:sp>
          <p:nvSpPr>
            <p:cNvPr id="69" name="矢印: 上下 68">
              <a:extLst>
                <a:ext uri="{FF2B5EF4-FFF2-40B4-BE49-F238E27FC236}">
                  <a16:creationId xmlns:a16="http://schemas.microsoft.com/office/drawing/2014/main" id="{FA216E9D-08EB-902A-3E5C-F72BEF913015}"/>
                </a:ext>
              </a:extLst>
            </p:cNvPr>
            <p:cNvSpPr/>
            <p:nvPr/>
          </p:nvSpPr>
          <p:spPr>
            <a:xfrm rot="5400000">
              <a:off x="3863350" y="2064590"/>
              <a:ext cx="108000" cy="378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35701B71-7D20-2E8A-0F02-63D07CD7E03A}"/>
                </a:ext>
              </a:extLst>
            </p:cNvPr>
            <p:cNvSpPr/>
            <p:nvPr/>
          </p:nvSpPr>
          <p:spPr>
            <a:xfrm>
              <a:off x="386936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1" name="グループ化 70">
            <a:extLst>
              <a:ext uri="{FF2B5EF4-FFF2-40B4-BE49-F238E27FC236}">
                <a16:creationId xmlns:a16="http://schemas.microsoft.com/office/drawing/2014/main" id="{D08E0F51-7AC5-4AAE-0CF4-8810F96B63F2}"/>
              </a:ext>
            </a:extLst>
          </p:cNvPr>
          <p:cNvGrpSpPr/>
          <p:nvPr/>
        </p:nvGrpSpPr>
        <p:grpSpPr>
          <a:xfrm>
            <a:off x="4227408" y="4139396"/>
            <a:ext cx="212400" cy="108000"/>
            <a:chOff x="3893950" y="2199590"/>
            <a:chExt cx="212400" cy="108000"/>
          </a:xfrm>
        </p:grpSpPr>
        <p:sp>
          <p:nvSpPr>
            <p:cNvPr id="72" name="矢印: 上下 71">
              <a:extLst>
                <a:ext uri="{FF2B5EF4-FFF2-40B4-BE49-F238E27FC236}">
                  <a16:creationId xmlns:a16="http://schemas.microsoft.com/office/drawing/2014/main" id="{2D51F240-004A-6A4F-CC98-58256F1C79EA}"/>
                </a:ext>
              </a:extLst>
            </p:cNvPr>
            <p:cNvSpPr/>
            <p:nvPr/>
          </p:nvSpPr>
          <p:spPr>
            <a:xfrm rot="5400000">
              <a:off x="3946150" y="2147390"/>
              <a:ext cx="108000" cy="2124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7C8F5A66-8B43-7CDF-1BFA-6F084B80D03B}"/>
                </a:ext>
              </a:extLst>
            </p:cNvPr>
            <p:cNvSpPr/>
            <p:nvPr/>
          </p:nvSpPr>
          <p:spPr>
            <a:xfrm>
              <a:off x="394175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4" name="グループ化 73">
            <a:extLst>
              <a:ext uri="{FF2B5EF4-FFF2-40B4-BE49-F238E27FC236}">
                <a16:creationId xmlns:a16="http://schemas.microsoft.com/office/drawing/2014/main" id="{94CB8C86-33C3-1769-392C-429C75590750}"/>
              </a:ext>
            </a:extLst>
          </p:cNvPr>
          <p:cNvGrpSpPr/>
          <p:nvPr/>
        </p:nvGrpSpPr>
        <p:grpSpPr>
          <a:xfrm>
            <a:off x="4224633" y="4420324"/>
            <a:ext cx="262800" cy="108000"/>
            <a:chOff x="3843550" y="2199590"/>
            <a:chExt cx="262800" cy="108000"/>
          </a:xfrm>
        </p:grpSpPr>
        <p:sp>
          <p:nvSpPr>
            <p:cNvPr id="75" name="矢印: 上下 74">
              <a:extLst>
                <a:ext uri="{FF2B5EF4-FFF2-40B4-BE49-F238E27FC236}">
                  <a16:creationId xmlns:a16="http://schemas.microsoft.com/office/drawing/2014/main" id="{F9F65C08-F089-CFDA-3EE7-3B2676FD76BA}"/>
                </a:ext>
              </a:extLst>
            </p:cNvPr>
            <p:cNvSpPr/>
            <p:nvPr/>
          </p:nvSpPr>
          <p:spPr>
            <a:xfrm rot="5400000">
              <a:off x="3920950" y="2122190"/>
              <a:ext cx="108000" cy="2628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0BB70D8C-8AA0-2BB4-F182-B920CE7773E2}"/>
                </a:ext>
              </a:extLst>
            </p:cNvPr>
            <p:cNvSpPr/>
            <p:nvPr/>
          </p:nvSpPr>
          <p:spPr>
            <a:xfrm>
              <a:off x="392270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77" name="グループ化 76">
            <a:extLst>
              <a:ext uri="{FF2B5EF4-FFF2-40B4-BE49-F238E27FC236}">
                <a16:creationId xmlns:a16="http://schemas.microsoft.com/office/drawing/2014/main" id="{A7E72A05-FD07-FC43-2A68-2304AAF7F053}"/>
              </a:ext>
            </a:extLst>
          </p:cNvPr>
          <p:cNvGrpSpPr/>
          <p:nvPr/>
        </p:nvGrpSpPr>
        <p:grpSpPr>
          <a:xfrm>
            <a:off x="4088103" y="4564294"/>
            <a:ext cx="273600" cy="108000"/>
            <a:chOff x="3832750" y="2199590"/>
            <a:chExt cx="273600" cy="108000"/>
          </a:xfrm>
        </p:grpSpPr>
        <p:sp>
          <p:nvSpPr>
            <p:cNvPr id="78" name="矢印: 上下 77">
              <a:extLst>
                <a:ext uri="{FF2B5EF4-FFF2-40B4-BE49-F238E27FC236}">
                  <a16:creationId xmlns:a16="http://schemas.microsoft.com/office/drawing/2014/main" id="{638EFA4A-1215-0426-B70D-DC13009F3D55}"/>
                </a:ext>
              </a:extLst>
            </p:cNvPr>
            <p:cNvSpPr/>
            <p:nvPr/>
          </p:nvSpPr>
          <p:spPr>
            <a:xfrm rot="5400000">
              <a:off x="3915550" y="2116790"/>
              <a:ext cx="108000" cy="2736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D3F322BB-C01D-BD08-CBA7-CC22FFBA812B}"/>
                </a:ext>
              </a:extLst>
            </p:cNvPr>
            <p:cNvSpPr/>
            <p:nvPr/>
          </p:nvSpPr>
          <p:spPr>
            <a:xfrm>
              <a:off x="391508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a:extLst>
              <a:ext uri="{FF2B5EF4-FFF2-40B4-BE49-F238E27FC236}">
                <a16:creationId xmlns:a16="http://schemas.microsoft.com/office/drawing/2014/main" id="{A7F5647A-1EEF-E1DD-B357-A4AEC9EE694B}"/>
              </a:ext>
            </a:extLst>
          </p:cNvPr>
          <p:cNvGrpSpPr/>
          <p:nvPr/>
        </p:nvGrpSpPr>
        <p:grpSpPr>
          <a:xfrm>
            <a:off x="4402713" y="5096432"/>
            <a:ext cx="115200" cy="108000"/>
            <a:chOff x="3991150" y="2199590"/>
            <a:chExt cx="115200" cy="108000"/>
          </a:xfrm>
        </p:grpSpPr>
        <p:sp>
          <p:nvSpPr>
            <p:cNvPr id="81" name="矢印: 上下 80">
              <a:extLst>
                <a:ext uri="{FF2B5EF4-FFF2-40B4-BE49-F238E27FC236}">
                  <a16:creationId xmlns:a16="http://schemas.microsoft.com/office/drawing/2014/main" id="{441983C2-6A5D-E1F8-7AF6-1F734E523E9E}"/>
                </a:ext>
              </a:extLst>
            </p:cNvPr>
            <p:cNvSpPr/>
            <p:nvPr/>
          </p:nvSpPr>
          <p:spPr>
            <a:xfrm rot="5400000">
              <a:off x="3994750" y="2195990"/>
              <a:ext cx="108000" cy="115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81">
              <a:extLst>
                <a:ext uri="{FF2B5EF4-FFF2-40B4-BE49-F238E27FC236}">
                  <a16:creationId xmlns:a16="http://schemas.microsoft.com/office/drawing/2014/main" id="{910FB745-6F6B-F1C1-2FF2-F91CE193C308}"/>
                </a:ext>
              </a:extLst>
            </p:cNvPr>
            <p:cNvSpPr/>
            <p:nvPr/>
          </p:nvSpPr>
          <p:spPr>
            <a:xfrm>
              <a:off x="399509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83" name="グループ化 82">
            <a:extLst>
              <a:ext uri="{FF2B5EF4-FFF2-40B4-BE49-F238E27FC236}">
                <a16:creationId xmlns:a16="http://schemas.microsoft.com/office/drawing/2014/main" id="{9C3436F4-3A2F-51A6-23D9-FEDFAA4B7D07}"/>
              </a:ext>
            </a:extLst>
          </p:cNvPr>
          <p:cNvGrpSpPr/>
          <p:nvPr/>
        </p:nvGrpSpPr>
        <p:grpSpPr>
          <a:xfrm>
            <a:off x="4254708" y="5442193"/>
            <a:ext cx="223200" cy="108000"/>
            <a:chOff x="3883150" y="2199590"/>
            <a:chExt cx="223200" cy="108000"/>
          </a:xfrm>
        </p:grpSpPr>
        <p:sp>
          <p:nvSpPr>
            <p:cNvPr id="84" name="矢印: 上下 83">
              <a:extLst>
                <a:ext uri="{FF2B5EF4-FFF2-40B4-BE49-F238E27FC236}">
                  <a16:creationId xmlns:a16="http://schemas.microsoft.com/office/drawing/2014/main" id="{5FE3FBE1-8C05-2A95-73EC-469B249EE256}"/>
                </a:ext>
              </a:extLst>
            </p:cNvPr>
            <p:cNvSpPr/>
            <p:nvPr/>
          </p:nvSpPr>
          <p:spPr>
            <a:xfrm rot="5400000">
              <a:off x="3940750" y="2141990"/>
              <a:ext cx="108000" cy="2232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48DD599F-919C-61DB-F92A-9552413FDF1A}"/>
                </a:ext>
              </a:extLst>
            </p:cNvPr>
            <p:cNvSpPr/>
            <p:nvPr/>
          </p:nvSpPr>
          <p:spPr>
            <a:xfrm>
              <a:off x="3943660"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86" name="グループ化 85">
            <a:extLst>
              <a:ext uri="{FF2B5EF4-FFF2-40B4-BE49-F238E27FC236}">
                <a16:creationId xmlns:a16="http://schemas.microsoft.com/office/drawing/2014/main" id="{66C91DDF-2573-EC54-FBBF-5D7020FC4EBE}"/>
              </a:ext>
            </a:extLst>
          </p:cNvPr>
          <p:cNvGrpSpPr/>
          <p:nvPr/>
        </p:nvGrpSpPr>
        <p:grpSpPr>
          <a:xfrm>
            <a:off x="4428108" y="5636801"/>
            <a:ext cx="126000" cy="108000"/>
            <a:chOff x="3980350" y="2199590"/>
            <a:chExt cx="126000" cy="108000"/>
          </a:xfrm>
        </p:grpSpPr>
        <p:sp>
          <p:nvSpPr>
            <p:cNvPr id="87" name="矢印: 上下 86">
              <a:extLst>
                <a:ext uri="{FF2B5EF4-FFF2-40B4-BE49-F238E27FC236}">
                  <a16:creationId xmlns:a16="http://schemas.microsoft.com/office/drawing/2014/main" id="{470CE948-7769-0C87-6A04-DA376993760F}"/>
                </a:ext>
              </a:extLst>
            </p:cNvPr>
            <p:cNvSpPr/>
            <p:nvPr/>
          </p:nvSpPr>
          <p:spPr>
            <a:xfrm rot="5400000">
              <a:off x="3989350" y="2190590"/>
              <a:ext cx="108000" cy="1260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楕円 87">
              <a:extLst>
                <a:ext uri="{FF2B5EF4-FFF2-40B4-BE49-F238E27FC236}">
                  <a16:creationId xmlns:a16="http://schemas.microsoft.com/office/drawing/2014/main" id="{D4FBBD29-6A9D-A09F-CD0D-A2A3EDE8A908}"/>
                </a:ext>
              </a:extLst>
            </p:cNvPr>
            <p:cNvSpPr/>
            <p:nvPr/>
          </p:nvSpPr>
          <p:spPr>
            <a:xfrm>
              <a:off x="399128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89" name="グループ化 88">
            <a:extLst>
              <a:ext uri="{FF2B5EF4-FFF2-40B4-BE49-F238E27FC236}">
                <a16:creationId xmlns:a16="http://schemas.microsoft.com/office/drawing/2014/main" id="{A7411E1B-525D-9BC1-C692-728FB59CABFF}"/>
              </a:ext>
            </a:extLst>
          </p:cNvPr>
          <p:cNvGrpSpPr/>
          <p:nvPr/>
        </p:nvGrpSpPr>
        <p:grpSpPr>
          <a:xfrm>
            <a:off x="4369683" y="5982562"/>
            <a:ext cx="136800" cy="108000"/>
            <a:chOff x="3969550" y="2199590"/>
            <a:chExt cx="136800" cy="108000"/>
          </a:xfrm>
        </p:grpSpPr>
        <p:sp>
          <p:nvSpPr>
            <p:cNvPr id="90" name="矢印: 上下 89">
              <a:extLst>
                <a:ext uri="{FF2B5EF4-FFF2-40B4-BE49-F238E27FC236}">
                  <a16:creationId xmlns:a16="http://schemas.microsoft.com/office/drawing/2014/main" id="{0E1C3A27-4845-5BE2-5740-D8D9830CD8DB}"/>
                </a:ext>
              </a:extLst>
            </p:cNvPr>
            <p:cNvSpPr/>
            <p:nvPr/>
          </p:nvSpPr>
          <p:spPr>
            <a:xfrm rot="5400000">
              <a:off x="3983950" y="2185190"/>
              <a:ext cx="108000" cy="1368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楕円 90">
              <a:extLst>
                <a:ext uri="{FF2B5EF4-FFF2-40B4-BE49-F238E27FC236}">
                  <a16:creationId xmlns:a16="http://schemas.microsoft.com/office/drawing/2014/main" id="{0C3CB6ED-CDF4-2DA0-6268-D9034090B4A9}"/>
                </a:ext>
              </a:extLst>
            </p:cNvPr>
            <p:cNvSpPr/>
            <p:nvPr/>
          </p:nvSpPr>
          <p:spPr>
            <a:xfrm>
              <a:off x="398366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2" name="グループ化 91">
            <a:extLst>
              <a:ext uri="{FF2B5EF4-FFF2-40B4-BE49-F238E27FC236}">
                <a16:creationId xmlns:a16="http://schemas.microsoft.com/office/drawing/2014/main" id="{5CDBE333-C85E-AFA6-B6CE-EF7676E35435}"/>
              </a:ext>
            </a:extLst>
          </p:cNvPr>
          <p:cNvGrpSpPr/>
          <p:nvPr/>
        </p:nvGrpSpPr>
        <p:grpSpPr>
          <a:xfrm>
            <a:off x="4418358" y="6163429"/>
            <a:ext cx="154800" cy="108000"/>
            <a:chOff x="3951550" y="2199590"/>
            <a:chExt cx="154800" cy="108000"/>
          </a:xfrm>
        </p:grpSpPr>
        <p:sp>
          <p:nvSpPr>
            <p:cNvPr id="93" name="矢印: 上下 92">
              <a:extLst>
                <a:ext uri="{FF2B5EF4-FFF2-40B4-BE49-F238E27FC236}">
                  <a16:creationId xmlns:a16="http://schemas.microsoft.com/office/drawing/2014/main" id="{BEA70204-C10C-5E7A-A89E-21BDDC562D3B}"/>
                </a:ext>
              </a:extLst>
            </p:cNvPr>
            <p:cNvSpPr/>
            <p:nvPr/>
          </p:nvSpPr>
          <p:spPr>
            <a:xfrm rot="5400000">
              <a:off x="3974950" y="2176190"/>
              <a:ext cx="108000" cy="154800"/>
            </a:xfrm>
            <a:prstGeom prst="upDownArrow">
              <a:avLst>
                <a:gd name="adj1" fmla="val 0"/>
                <a:gd name="adj2"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楕円 93">
              <a:extLst>
                <a:ext uri="{FF2B5EF4-FFF2-40B4-BE49-F238E27FC236}">
                  <a16:creationId xmlns:a16="http://schemas.microsoft.com/office/drawing/2014/main" id="{6F98AFF9-C720-F372-D233-494652DB19C6}"/>
                </a:ext>
              </a:extLst>
            </p:cNvPr>
            <p:cNvSpPr/>
            <p:nvPr/>
          </p:nvSpPr>
          <p:spPr>
            <a:xfrm>
              <a:off x="3972235" y="2199590"/>
              <a:ext cx="108000" cy="108000"/>
            </a:xfrm>
            <a:prstGeom prst="ellipse">
              <a:avLst/>
            </a:prstGeom>
            <a:solidFill>
              <a:srgbClr val="A94E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95" name="直線コネクタ 94">
            <a:extLst>
              <a:ext uri="{FF2B5EF4-FFF2-40B4-BE49-F238E27FC236}">
                <a16:creationId xmlns:a16="http://schemas.microsoft.com/office/drawing/2014/main" id="{2C8A046D-5D55-91B8-30B8-E7BA191ED75F}"/>
              </a:ext>
            </a:extLst>
          </p:cNvPr>
          <p:cNvCxnSpPr/>
          <p:nvPr/>
        </p:nvCxnSpPr>
        <p:spPr>
          <a:xfrm>
            <a:off x="2947678" y="6383869"/>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27CE6EB1-DF88-BBC7-2473-5FFA2E5FCED5}"/>
              </a:ext>
            </a:extLst>
          </p:cNvPr>
          <p:cNvCxnSpPr/>
          <p:nvPr/>
        </p:nvCxnSpPr>
        <p:spPr>
          <a:xfrm>
            <a:off x="4301883" y="6383869"/>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6E3A15DE-3283-4A1C-AA04-BF59B739CCB5}"/>
              </a:ext>
            </a:extLst>
          </p:cNvPr>
          <p:cNvCxnSpPr/>
          <p:nvPr/>
        </p:nvCxnSpPr>
        <p:spPr>
          <a:xfrm>
            <a:off x="5660148" y="6383869"/>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84C934A8-EF0D-D3CA-3603-69C39CB121B4}"/>
              </a:ext>
            </a:extLst>
          </p:cNvPr>
          <p:cNvCxnSpPr/>
          <p:nvPr/>
        </p:nvCxnSpPr>
        <p:spPr>
          <a:xfrm>
            <a:off x="7003904" y="6383869"/>
            <a:ext cx="0" cy="7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3F0356D9-2EC5-AD72-0B37-4B74F8299FB0}"/>
              </a:ext>
            </a:extLst>
          </p:cNvPr>
          <p:cNvSpPr txBox="1"/>
          <p:nvPr/>
        </p:nvSpPr>
        <p:spPr>
          <a:xfrm>
            <a:off x="2751949" y="6398568"/>
            <a:ext cx="4484645" cy="253916"/>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0.1                          1                           10                         100         </a:t>
            </a:r>
            <a:endParaRPr kumimoji="1" lang="ja-JP" altLang="en-US" sz="1050" dirty="0">
              <a:latin typeface="Meiryo UI" panose="020B0604030504040204" pitchFamily="50" charset="-128"/>
              <a:ea typeface="Meiryo UI" panose="020B0604030504040204" pitchFamily="50" charset="-128"/>
            </a:endParaRPr>
          </a:p>
        </p:txBody>
      </p:sp>
      <p:sp>
        <p:nvSpPr>
          <p:cNvPr id="100" name="テキスト ボックス 99">
            <a:extLst>
              <a:ext uri="{FF2B5EF4-FFF2-40B4-BE49-F238E27FC236}">
                <a16:creationId xmlns:a16="http://schemas.microsoft.com/office/drawing/2014/main" id="{96CFF047-CA47-CDD5-9BE7-FFAEB0114C5E}"/>
              </a:ext>
            </a:extLst>
          </p:cNvPr>
          <p:cNvSpPr txBox="1"/>
          <p:nvPr/>
        </p:nvSpPr>
        <p:spPr>
          <a:xfrm>
            <a:off x="4275213" y="6453102"/>
            <a:ext cx="1158239" cy="253916"/>
          </a:xfrm>
          <a:prstGeom prst="rect">
            <a:avLst/>
          </a:prstGeom>
          <a:noFill/>
        </p:spPr>
        <p:txBody>
          <a:bodyPr wrap="square" rtlCol="0">
            <a:spAutoFit/>
          </a:bodyPr>
          <a:lstStyle/>
          <a:p>
            <a:pPr algn="ctr"/>
            <a:r>
              <a:rPr kumimoji="1" lang="ja-JP" altLang="en-US" sz="1050" b="1" dirty="0">
                <a:latin typeface="Meiryo UI" panose="020B0604030504040204" pitchFamily="50" charset="-128"/>
                <a:ea typeface="Meiryo UI" panose="020B0604030504040204" pitchFamily="50" charset="-128"/>
              </a:rPr>
              <a:t>ハザード比</a:t>
            </a:r>
          </a:p>
        </p:txBody>
      </p:sp>
      <p:sp>
        <p:nvSpPr>
          <p:cNvPr id="104" name="テキスト ボックス 103">
            <a:extLst>
              <a:ext uri="{FF2B5EF4-FFF2-40B4-BE49-F238E27FC236}">
                <a16:creationId xmlns:a16="http://schemas.microsoft.com/office/drawing/2014/main" id="{1497C819-F1BC-E15C-E722-AFDB922F337A}"/>
              </a:ext>
            </a:extLst>
          </p:cNvPr>
          <p:cNvSpPr txBox="1"/>
          <p:nvPr/>
        </p:nvSpPr>
        <p:spPr>
          <a:xfrm>
            <a:off x="7115448" y="5985837"/>
            <a:ext cx="1931939" cy="369332"/>
          </a:xfrm>
          <a:prstGeom prst="rect">
            <a:avLst/>
          </a:prstGeom>
          <a:noFill/>
        </p:spPr>
        <p:txBody>
          <a:bodyPr wrap="none" rtlCol="0">
            <a:spAutoFit/>
          </a:bodyPr>
          <a:lstStyle/>
          <a:p>
            <a:pPr algn="r"/>
            <a:r>
              <a:rPr kumimoji="1" lang="ja-JP" altLang="en-US" sz="900" dirty="0">
                <a:latin typeface="Meiryo UI" panose="020B0604030504040204" pitchFamily="50" charset="-128"/>
                <a:ea typeface="Meiryo UI" panose="020B0604030504040204" pitchFamily="50" charset="-128"/>
              </a:rPr>
              <a:t>ハザード比は対数スケールで示している</a:t>
            </a:r>
          </a:p>
          <a:p>
            <a:pPr algn="r"/>
            <a:r>
              <a:rPr kumimoji="1" lang="ja-JP" altLang="en-US" sz="900" dirty="0">
                <a:latin typeface="Meiryo UI" panose="020B0604030504040204" pitchFamily="50" charset="-128"/>
                <a:ea typeface="Meiryo UI" panose="020B0604030504040204" pitchFamily="50" charset="-128"/>
              </a:rPr>
              <a:t>エラーバー：</a:t>
            </a:r>
            <a:r>
              <a:rPr kumimoji="1" lang="en-US" altLang="ja-JP" sz="900" dirty="0">
                <a:latin typeface="Meiryo UI" panose="020B0604030504040204" pitchFamily="50" charset="-128"/>
                <a:ea typeface="Meiryo UI" panose="020B0604030504040204" pitchFamily="50" charset="-128"/>
              </a:rPr>
              <a:t>95</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CI</a:t>
            </a:r>
          </a:p>
        </p:txBody>
      </p:sp>
      <p:sp>
        <p:nvSpPr>
          <p:cNvPr id="105" name="テキスト ボックス 104">
            <a:extLst>
              <a:ext uri="{FF2B5EF4-FFF2-40B4-BE49-F238E27FC236}">
                <a16:creationId xmlns:a16="http://schemas.microsoft.com/office/drawing/2014/main" id="{08AE5F44-CB78-7667-93DC-995C7C2060CA}"/>
              </a:ext>
            </a:extLst>
          </p:cNvPr>
          <p:cNvSpPr txBox="1"/>
          <p:nvPr/>
        </p:nvSpPr>
        <p:spPr>
          <a:xfrm>
            <a:off x="8113743" y="5834640"/>
            <a:ext cx="901209" cy="230832"/>
          </a:xfrm>
          <a:prstGeom prst="rect">
            <a:avLst/>
          </a:prstGeom>
          <a:noFill/>
        </p:spPr>
        <p:txBody>
          <a:bodyPr wrap="none" rtlCol="0">
            <a:spAutoFit/>
          </a:bodyPr>
          <a:lstStyle/>
          <a:p>
            <a:pPr algn="r"/>
            <a:r>
              <a:rPr kumimoji="1" lang="en-US" altLang="ja-JP" sz="900" dirty="0">
                <a:latin typeface="Meiryo UI" panose="020B0604030504040204" pitchFamily="50" charset="-128"/>
                <a:ea typeface="Meiryo UI" panose="020B0604030504040204" pitchFamily="50" charset="-128"/>
              </a:rPr>
              <a:t>Cox</a:t>
            </a:r>
            <a:r>
              <a:rPr kumimoji="1" lang="ja-JP" altLang="en-US" sz="900" dirty="0">
                <a:latin typeface="Meiryo UI" panose="020B0604030504040204" pitchFamily="50" charset="-128"/>
                <a:ea typeface="Meiryo UI" panose="020B0604030504040204" pitchFamily="50" charset="-128"/>
              </a:rPr>
              <a:t>回帰モデル</a:t>
            </a:r>
          </a:p>
        </p:txBody>
      </p:sp>
    </p:spTree>
    <p:extLst>
      <p:ext uri="{BB962C8B-B14F-4D97-AF65-F5344CB8AC3E}">
        <p14:creationId xmlns:p14="http://schemas.microsoft.com/office/powerpoint/2010/main" val="21634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429280"/>
            <a:ext cx="7886424" cy="5020220"/>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IQVIA</a:t>
            </a:r>
            <a:r>
              <a:rPr lang="ja-JP" altLang="en-US" b="0" i="0" u="none" strike="noStrike" baseline="0" dirty="0">
                <a:latin typeface="Meiryo UI" panose="020B0604030504040204" pitchFamily="50" charset="-128"/>
                <a:ea typeface="Meiryo UI" panose="020B0604030504040204" pitchFamily="50" charset="-128"/>
              </a:rPr>
              <a:t>データベースにおける</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群の平均年齢は</a:t>
            </a:r>
            <a:r>
              <a:rPr lang="en-US" altLang="ja-JP" b="0" i="0" u="none" strike="noStrike" baseline="0" dirty="0">
                <a:latin typeface="Meiryo UI" panose="020B0604030504040204" pitchFamily="50" charset="-128"/>
                <a:ea typeface="Meiryo UI" panose="020B0604030504040204" pitchFamily="50" charset="-128"/>
              </a:rPr>
              <a:t>12.3</a:t>
            </a:r>
            <a:r>
              <a:rPr lang="ja-JP" altLang="en-US" b="0" i="0" u="none" strike="noStrike" baseline="0" dirty="0">
                <a:latin typeface="Meiryo UI" panose="020B0604030504040204" pitchFamily="50" charset="-128"/>
                <a:ea typeface="Meiryo UI" panose="020B0604030504040204" pitchFamily="50" charset="-128"/>
              </a:rPr>
              <a:t>歳、女性比率</a:t>
            </a:r>
            <a:r>
              <a:rPr lang="en-US" altLang="ja-JP" b="0" i="0" u="none" strike="noStrike" baseline="0" dirty="0">
                <a:latin typeface="Meiryo UI" panose="020B0604030504040204" pitchFamily="50" charset="-128"/>
                <a:ea typeface="Meiryo UI" panose="020B0604030504040204" pitchFamily="50" charset="-128"/>
              </a:rPr>
              <a:t>50.1</a:t>
            </a:r>
            <a:r>
              <a:rPr lang="ja-JP" altLang="en-US" b="0" i="0" u="none" strike="noStrike" baseline="0" dirty="0">
                <a:latin typeface="Meiryo UI" panose="020B0604030504040204" pitchFamily="50" charset="-128"/>
                <a:ea typeface="Meiryo UI" panose="020B0604030504040204" pitchFamily="50" charset="-128"/>
              </a:rPr>
              <a:t>％、インデックス日の入院割合は</a:t>
            </a:r>
            <a:r>
              <a:rPr lang="en-US" altLang="ja-JP" b="0" i="0" u="none" strike="noStrike" baseline="0" dirty="0">
                <a:latin typeface="Meiryo UI" panose="020B0604030504040204" pitchFamily="50" charset="-128"/>
                <a:ea typeface="Meiryo UI" panose="020B0604030504040204" pitchFamily="50" charset="-128"/>
              </a:rPr>
              <a:t>0.7</a:t>
            </a:r>
            <a:r>
              <a:rPr lang="ja-JP" altLang="en-US" b="0" i="0" u="none" strike="noStrike" baseline="0" dirty="0">
                <a:latin typeface="Meiryo UI" panose="020B0604030504040204" pitchFamily="50" charset="-128"/>
                <a:ea typeface="Meiryo UI" panose="020B0604030504040204" pitchFamily="50" charset="-128"/>
              </a:rPr>
              <a:t>％であり、</a:t>
            </a:r>
            <a:r>
              <a:rPr lang="en-US" altLang="ja-JP" b="0" i="0" u="none" strike="noStrike" baseline="0" dirty="0" err="1">
                <a:latin typeface="Meiryo UI" panose="020B0604030504040204" pitchFamily="50" charset="-128"/>
                <a:ea typeface="Meiryo UI" panose="020B0604030504040204" pitchFamily="50" charset="-128"/>
              </a:rPr>
              <a:t>HealthVerity</a:t>
            </a:r>
            <a:r>
              <a:rPr lang="ja-JP" altLang="en-US" b="0" i="0" u="none" strike="noStrike" baseline="0" dirty="0">
                <a:latin typeface="Meiryo UI" panose="020B0604030504040204" pitchFamily="50" charset="-128"/>
                <a:ea typeface="Meiryo UI" panose="020B0604030504040204" pitchFamily="50" charset="-128"/>
              </a:rPr>
              <a:t>データベースではそれぞれ</a:t>
            </a:r>
            <a:r>
              <a:rPr lang="en-US" altLang="ja-JP" b="0" i="0" u="none" strike="noStrike" baseline="0" dirty="0">
                <a:latin typeface="Meiryo UI" panose="020B0604030504040204" pitchFamily="50" charset="-128"/>
                <a:ea typeface="Meiryo UI" panose="020B0604030504040204" pitchFamily="50" charset="-128"/>
              </a:rPr>
              <a:t>12.7</a:t>
            </a:r>
            <a:r>
              <a:rPr lang="ja-JP" altLang="en-US" b="0" i="0" u="none" strike="noStrike" baseline="0" dirty="0">
                <a:latin typeface="Meiryo UI" panose="020B0604030504040204" pitchFamily="50" charset="-128"/>
                <a:ea typeface="Meiryo UI" panose="020B0604030504040204" pitchFamily="50" charset="-128"/>
              </a:rPr>
              <a:t>歳、</a:t>
            </a:r>
            <a:r>
              <a:rPr lang="en-US" altLang="ja-JP" b="0" i="0" u="none" strike="noStrike" baseline="0" dirty="0">
                <a:latin typeface="Meiryo UI" panose="020B0604030504040204" pitchFamily="50" charset="-128"/>
                <a:ea typeface="Meiryo UI" panose="020B0604030504040204" pitchFamily="50" charset="-128"/>
              </a:rPr>
              <a:t>50.1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0.9</a:t>
            </a:r>
            <a:r>
              <a:rPr lang="ja-JP" altLang="en-US" b="0" i="0" u="none" strike="noStrike" baseline="0" dirty="0">
                <a:latin typeface="Meiryo UI" panose="020B0604030504040204" pitchFamily="50" charset="-128"/>
                <a:ea typeface="Meiryo UI" panose="020B0604030504040204" pitchFamily="50" charset="-128"/>
              </a:rPr>
              <a:t>％であった。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いずれのデータベースを用いた解析でも、</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群は非</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群に比べて新たに糖尿病と診断されるリスクが有意に高かった［</a:t>
            </a:r>
            <a:r>
              <a:rPr lang="en-US" altLang="ja-JP" b="0" i="0" u="none" strike="noStrike" baseline="0" dirty="0">
                <a:latin typeface="Meiryo UI" panose="020B0604030504040204" pitchFamily="50" charset="-128"/>
                <a:ea typeface="Meiryo UI" panose="020B0604030504040204" pitchFamily="50" charset="-128"/>
              </a:rPr>
              <a:t>IQVIA</a:t>
            </a:r>
            <a:r>
              <a:rPr lang="ja-JP" altLang="en-US" b="0" i="0" u="none" strike="noStrike" baseline="0" dirty="0">
                <a:latin typeface="Meiryo UI" panose="020B0604030504040204" pitchFamily="50" charset="-128"/>
                <a:ea typeface="Meiryo UI" panose="020B0604030504040204" pitchFamily="50" charset="-128"/>
              </a:rPr>
              <a:t>データベース：ハザード比 </a:t>
            </a:r>
            <a:r>
              <a:rPr lang="en-US" altLang="ja-JP" b="0" i="0" u="none" strike="noStrike" baseline="0" dirty="0">
                <a:latin typeface="Meiryo UI" panose="020B0604030504040204" pitchFamily="50" charset="-128"/>
                <a:ea typeface="Meiryo UI" panose="020B0604030504040204" pitchFamily="50" charset="-128"/>
              </a:rPr>
              <a:t>2.66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CI</a:t>
            </a:r>
            <a:r>
              <a:rPr lang="ja-JP" altLang="en-US" dirty="0">
                <a:latin typeface="Meiryo UI" panose="020B0604030504040204" pitchFamily="50" charset="-128"/>
                <a:ea typeface="Meiryo UI" panose="020B0604030504040204" pitchFamily="50" charset="-128"/>
              </a:rPr>
              <a:t> </a:t>
            </a:r>
            <a:r>
              <a:rPr lang="en-US" altLang="ja-JP" b="0" i="0" u="none" strike="noStrike" baseline="0" dirty="0">
                <a:latin typeface="Meiryo UI" panose="020B0604030504040204" pitchFamily="50" charset="-128"/>
                <a:ea typeface="Meiryo UI" panose="020B0604030504040204" pitchFamily="50" charset="-128"/>
              </a:rPr>
              <a:t>1.98-3.56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err="1">
                <a:latin typeface="Meiryo UI" panose="020B0604030504040204" pitchFamily="50" charset="-128"/>
                <a:ea typeface="Meiryo UI" panose="020B0604030504040204" pitchFamily="50" charset="-128"/>
              </a:rPr>
              <a:t>HealthVerity</a:t>
            </a:r>
            <a:r>
              <a:rPr lang="ja-JP" altLang="en-US" b="0" i="0" u="none" strike="noStrike" baseline="0" dirty="0">
                <a:latin typeface="Meiryo UI" panose="020B0604030504040204" pitchFamily="50" charset="-128"/>
                <a:ea typeface="Meiryo UI" panose="020B0604030504040204" pitchFamily="50" charset="-128"/>
              </a:rPr>
              <a:t>データベース：ハザード比 </a:t>
            </a:r>
            <a:r>
              <a:rPr lang="en-US" altLang="ja-JP" b="0" i="0" u="none" strike="noStrike" baseline="0" dirty="0">
                <a:latin typeface="Meiryo UI" panose="020B0604030504040204" pitchFamily="50" charset="-128"/>
                <a:ea typeface="Meiryo UI" panose="020B0604030504040204" pitchFamily="50" charset="-128"/>
              </a:rPr>
              <a:t>1.31</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CI 1.20‒1.44</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回帰モデル］。</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IQVIA</a:t>
            </a:r>
            <a:r>
              <a:rPr lang="ja-JP" altLang="en-US" b="0" i="0" u="none" strike="noStrike" baseline="0" dirty="0">
                <a:latin typeface="Meiryo UI" panose="020B0604030504040204" pitchFamily="50" charset="-128"/>
                <a:ea typeface="Meiryo UI" panose="020B0604030504040204" pitchFamily="50" charset="-128"/>
              </a:rPr>
              <a:t>データベースを用いた解析では、</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群と</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群との比較においても</a:t>
            </a:r>
            <a:r>
              <a:rPr lang="en-US" altLang="ja-JP" b="0" i="0" u="none" strike="noStrike" baseline="0" dirty="0">
                <a:latin typeface="Meiryo UI" panose="020B0604030504040204" pitchFamily="50" charset="-128"/>
                <a:ea typeface="Meiryo UI" panose="020B0604030504040204" pitchFamily="50" charset="-128"/>
              </a:rPr>
              <a:t>COVID-19</a:t>
            </a:r>
            <a:r>
              <a:rPr lang="ja-JP" altLang="en-US" b="0" i="0" u="none" strike="noStrike" baseline="0" dirty="0">
                <a:latin typeface="Meiryo UI" panose="020B0604030504040204" pitchFamily="50" charset="-128"/>
                <a:ea typeface="Meiryo UI" panose="020B0604030504040204" pitchFamily="50" charset="-128"/>
              </a:rPr>
              <a:t>群で新たに糖尿病と診断されるリスクが有意に高かった（ハザード比</a:t>
            </a:r>
            <a:r>
              <a:rPr lang="en-US" altLang="ja-JP" b="0" i="0" u="none" strike="noStrike" baseline="0" dirty="0">
                <a:latin typeface="Meiryo UI" panose="020B0604030504040204" pitchFamily="50" charset="-128"/>
                <a:ea typeface="Meiryo UI" panose="020B0604030504040204" pitchFamily="50" charset="-128"/>
              </a:rPr>
              <a:t>2.16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CI 1.64-2.86</a:t>
            </a:r>
            <a:r>
              <a:rPr lang="ja-JP" altLang="en-US" b="0" i="0" u="none" strike="noStrike" baseline="0" dirty="0">
                <a:latin typeface="Meiryo UI" panose="020B0604030504040204" pitchFamily="50" charset="-128"/>
                <a:ea typeface="Meiryo UI" panose="020B0604030504040204" pitchFamily="50" charset="-128"/>
              </a:rPr>
              <a:t>）。</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群では非</a:t>
            </a:r>
            <a:r>
              <a:rPr lang="en-US" altLang="ja-JP" b="0" i="0" u="none" strike="noStrike" baseline="0" dirty="0">
                <a:latin typeface="Meiryo UI" panose="020B0604030504040204" pitchFamily="50" charset="-128"/>
                <a:ea typeface="Meiryo UI" panose="020B0604030504040204" pitchFamily="50" charset="-128"/>
              </a:rPr>
              <a:t>ARI</a:t>
            </a:r>
            <a:r>
              <a:rPr lang="ja-JP" altLang="en-US" b="0" i="0" u="none" strike="noStrike" baseline="0" dirty="0">
                <a:latin typeface="Meiryo UI" panose="020B0604030504040204" pitchFamily="50" charset="-128"/>
                <a:ea typeface="Meiryo UI" panose="020B0604030504040204" pitchFamily="50" charset="-128"/>
              </a:rPr>
              <a:t>群に比べ、新たに糖尿病と診断されるリスクの上昇は認められなかった（ハザード比 </a:t>
            </a:r>
            <a:r>
              <a:rPr lang="en-US" altLang="ja-JP" b="0" i="0" u="none" strike="noStrike" baseline="0" dirty="0">
                <a:latin typeface="Meiryo UI" panose="020B0604030504040204" pitchFamily="50" charset="-128"/>
                <a:ea typeface="Meiryo UI" panose="020B0604030504040204" pitchFamily="50" charset="-128"/>
              </a:rPr>
              <a:t>0.99</a:t>
            </a:r>
            <a:r>
              <a:rPr lang="ja-JP" altLang="en-US" b="0" i="0" u="none" strike="noStrike" baseline="0" dirty="0">
                <a:latin typeface="Meiryo UI" panose="020B0604030504040204" pitchFamily="50" charset="-128"/>
                <a:ea typeface="Meiryo UI" panose="020B0604030504040204" pitchFamily="50" charset="-128"/>
              </a:rPr>
              <a:t>、 </a:t>
            </a:r>
            <a:r>
              <a:rPr lang="en-US" altLang="ja-JP" b="0" i="0" u="none" strike="noStrike" baseline="0" dirty="0">
                <a:latin typeface="Meiryo UI" panose="020B0604030504040204" pitchFamily="50" charset="-128"/>
                <a:ea typeface="Meiryo UI" panose="020B0604030504040204" pitchFamily="50" charset="-128"/>
              </a:rPr>
              <a:t>95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CI 0.84-1.15</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Cox</a:t>
            </a:r>
            <a:r>
              <a:rPr lang="ja-JP" altLang="en-US" b="0" i="0" u="none" strike="noStrike" baseline="0" dirty="0">
                <a:latin typeface="Meiryo UI" panose="020B0604030504040204" pitchFamily="50" charset="-128"/>
                <a:ea typeface="Meiryo UI" panose="020B0604030504040204" pitchFamily="50" charset="-128"/>
              </a:rPr>
              <a:t>回帰モデル）。</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377102FB-2E50-25E9-8F25-8BBDE1331A88}"/>
              </a:ext>
            </a:extLst>
          </p:cNvPr>
          <p:cNvSpPr txBox="1"/>
          <p:nvPr/>
        </p:nvSpPr>
        <p:spPr>
          <a:xfrm>
            <a:off x="4039736" y="6604084"/>
            <a:ext cx="5104264"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Barrett CE, et al. MMWR Morb Mortal Wkly Rep 71(2):59-65, 2022</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2975</TotalTime>
  <Words>2366</Words>
  <Application>Microsoft Office PowerPoint</Application>
  <PresentationFormat>画面に合わせる (4:3)</PresentationFormat>
  <Paragraphs>427</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Kaneko, Akihiro /JP</cp:lastModifiedBy>
  <cp:revision>29</cp:revision>
  <dcterms:created xsi:type="dcterms:W3CDTF">2022-04-07T06:17:16Z</dcterms:created>
  <dcterms:modified xsi:type="dcterms:W3CDTF">2025-04-07T10:38:02Z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2025-03-14T08:00:27Z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aa4dec66-fe9f-438a-a0aa-8f1714b27a82</vt:lpwstr>
  </property>
  <property fmtid="{D5CDD505-2E9C-101B-9397-08002B2CF9AE}" pid="8" name="MSIP_Label_d9088468-0951-4aef-9cc3-0a346e475ddc_ContentBits">
    <vt:lpwstr>0</vt:lpwstr>
  </property>
</Properties>
</file>