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45" r:id="rId6"/>
    <p:sldId id="342" r:id="rId7"/>
    <p:sldId id="343" r:id="rId8"/>
    <p:sldId id="333" r:id="rId9"/>
    <p:sldId id="34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EF7"/>
    <a:srgbClr val="707AB4"/>
    <a:srgbClr val="FFFFFF"/>
    <a:srgbClr val="EC695B"/>
    <a:srgbClr val="FCE9EA"/>
    <a:srgbClr val="FEF7F8"/>
    <a:srgbClr val="F5F1DF"/>
    <a:srgbClr val="E5EDF8"/>
    <a:srgbClr val="F5FBFE"/>
    <a:srgbClr val="F09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p:cViewPr varScale="1">
        <p:scale>
          <a:sx n="66" d="100"/>
          <a:sy n="66" d="100"/>
        </p:scale>
        <p:origin x="67" y="2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50098140-D714-49A2-85A5-8271F2A551B6}"/>
    <pc:docChg chg="delSld">
      <pc:chgData name="小池 龍之" userId="f53a0154-d3a6-4995-a654-bafaeb40b6fd" providerId="ADAL" clId="{50098140-D714-49A2-85A5-8271F2A551B6}" dt="2023-05-29T06:43:07.582" v="0" actId="47"/>
      <pc:docMkLst>
        <pc:docMk/>
      </pc:docMkLst>
      <pc:sldChg chg="del">
        <pc:chgData name="小池 龍之" userId="f53a0154-d3a6-4995-a654-bafaeb40b6fd" providerId="ADAL" clId="{50098140-D714-49A2-85A5-8271F2A551B6}" dt="2023-05-29T06:43:07.582" v="0" actId="47"/>
        <pc:sldMkLst>
          <pc:docMk/>
          <pc:sldMk cId="978199248" sldId="32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50(3-5)</c:v>
                </c:pt>
              </c:strCache>
            </c:strRef>
          </c:tx>
          <c:spPr>
            <a:solidFill>
              <a:srgbClr val="C3DFAF"/>
            </a:solidFill>
            <a:ln>
              <a:noFill/>
            </a:ln>
            <a:effectLst/>
          </c:spPr>
          <c:invertIfNegative val="0"/>
          <c:cat>
            <c:numRef>
              <c:f>Sheet1!$A$2</c:f>
              <c:numCache>
                <c:formatCode>General</c:formatCode>
                <c:ptCount val="1"/>
                <c:pt idx="0">
                  <c:v>0</c:v>
                </c:pt>
              </c:numCache>
            </c:numRef>
          </c:cat>
          <c:val>
            <c:numRef>
              <c:f>Sheet1!$B$2</c:f>
              <c:numCache>
                <c:formatCode>General</c:formatCode>
                <c:ptCount val="1"/>
                <c:pt idx="0">
                  <c:v>0.28999999999999998</c:v>
                </c:pt>
              </c:numCache>
            </c:numRef>
          </c:val>
          <c:extLst>
            <c:ext xmlns:c16="http://schemas.microsoft.com/office/drawing/2014/chart" uri="{C3380CC4-5D6E-409C-BE32-E72D297353CC}">
              <c16:uniqueId val="{00000000-F8F8-459D-8E61-299316380375}"/>
            </c:ext>
          </c:extLst>
        </c:ser>
        <c:ser>
          <c:idx val="1"/>
          <c:order val="1"/>
          <c:tx>
            <c:strRef>
              <c:f>Sheet1!$C$1</c:f>
              <c:strCache>
                <c:ptCount val="1"/>
                <c:pt idx="0">
                  <c:v>50(≧6)</c:v>
                </c:pt>
              </c:strCache>
            </c:strRef>
          </c:tx>
          <c:spPr>
            <a:solidFill>
              <a:srgbClr val="758A65"/>
            </a:solidFill>
            <a:ln>
              <a:noFill/>
            </a:ln>
            <a:effectLst/>
          </c:spPr>
          <c:invertIfNegative val="0"/>
          <c:cat>
            <c:numRef>
              <c:f>Sheet1!$A$2</c:f>
              <c:numCache>
                <c:formatCode>General</c:formatCode>
                <c:ptCount val="1"/>
                <c:pt idx="0">
                  <c:v>0</c:v>
                </c:pt>
              </c:numCache>
            </c:numRef>
          </c:cat>
          <c:val>
            <c:numRef>
              <c:f>Sheet1!$C$2</c:f>
              <c:numCache>
                <c:formatCode>General</c:formatCode>
                <c:ptCount val="1"/>
                <c:pt idx="0">
                  <c:v>3.11</c:v>
                </c:pt>
              </c:numCache>
            </c:numRef>
          </c:val>
          <c:extLst>
            <c:ext xmlns:c16="http://schemas.microsoft.com/office/drawing/2014/chart" uri="{C3380CC4-5D6E-409C-BE32-E72D297353CC}">
              <c16:uniqueId val="{00000001-F8F8-459D-8E61-299316380375}"/>
            </c:ext>
          </c:extLst>
        </c:ser>
        <c:ser>
          <c:idx val="2"/>
          <c:order val="2"/>
          <c:tx>
            <c:strRef>
              <c:f>Sheet1!$D$1</c:f>
              <c:strCache>
                <c:ptCount val="1"/>
                <c:pt idx="0">
                  <c:v>列1</c:v>
                </c:pt>
              </c:strCache>
            </c:strRef>
          </c:tx>
          <c:spPr>
            <a:solidFill>
              <a:schemeClr val="accent3"/>
            </a:solidFill>
            <a:ln>
              <a:noFill/>
            </a:ln>
            <a:effectLst/>
          </c:spPr>
          <c:invertIfNegative val="0"/>
          <c:cat>
            <c:numRef>
              <c:f>Sheet1!$A$2</c:f>
              <c:numCache>
                <c:formatCode>General</c:formatCode>
                <c:ptCount val="1"/>
                <c:pt idx="0">
                  <c:v>0</c:v>
                </c:pt>
              </c:numCache>
            </c:numRef>
          </c:cat>
          <c:val>
            <c:numRef>
              <c:f>Sheet1!$D$2</c:f>
              <c:numCache>
                <c:formatCode>General</c:formatCode>
                <c:ptCount val="1"/>
                <c:pt idx="0">
                  <c:v>0</c:v>
                </c:pt>
              </c:numCache>
            </c:numRef>
          </c:val>
          <c:extLst>
            <c:ext xmlns:c16="http://schemas.microsoft.com/office/drawing/2014/chart" uri="{C3380CC4-5D6E-409C-BE32-E72D297353CC}">
              <c16:uniqueId val="{00000002-F8F8-459D-8E61-299316380375}"/>
            </c:ext>
          </c:extLst>
        </c:ser>
        <c:ser>
          <c:idx val="3"/>
          <c:order val="3"/>
          <c:tx>
            <c:strRef>
              <c:f>Sheet1!$E$1</c:f>
              <c:strCache>
                <c:ptCount val="1"/>
                <c:pt idx="0">
                  <c:v>65(3-5)</c:v>
                </c:pt>
              </c:strCache>
            </c:strRef>
          </c:tx>
          <c:spPr>
            <a:solidFill>
              <a:srgbClr val="C3DFAF"/>
            </a:solidFill>
            <a:ln>
              <a:noFill/>
            </a:ln>
            <a:effectLst/>
          </c:spPr>
          <c:invertIfNegative val="0"/>
          <c:cat>
            <c:numRef>
              <c:f>Sheet1!$A$2</c:f>
              <c:numCache>
                <c:formatCode>General</c:formatCode>
                <c:ptCount val="1"/>
                <c:pt idx="0">
                  <c:v>0</c:v>
                </c:pt>
              </c:numCache>
            </c:numRef>
          </c:cat>
          <c:val>
            <c:numRef>
              <c:f>Sheet1!$E$2</c:f>
              <c:numCache>
                <c:formatCode>General</c:formatCode>
                <c:ptCount val="1"/>
                <c:pt idx="0">
                  <c:v>1.29</c:v>
                </c:pt>
              </c:numCache>
            </c:numRef>
          </c:val>
          <c:extLst>
            <c:ext xmlns:c16="http://schemas.microsoft.com/office/drawing/2014/chart" uri="{C3380CC4-5D6E-409C-BE32-E72D297353CC}">
              <c16:uniqueId val="{00000003-F8F8-459D-8E61-299316380375}"/>
            </c:ext>
          </c:extLst>
        </c:ser>
        <c:ser>
          <c:idx val="4"/>
          <c:order val="4"/>
          <c:tx>
            <c:strRef>
              <c:f>Sheet1!$F$1</c:f>
              <c:strCache>
                <c:ptCount val="1"/>
                <c:pt idx="0">
                  <c:v>65(≧6)</c:v>
                </c:pt>
              </c:strCache>
            </c:strRef>
          </c:tx>
          <c:spPr>
            <a:solidFill>
              <a:srgbClr val="758A65"/>
            </a:solidFill>
            <a:ln>
              <a:noFill/>
            </a:ln>
            <a:effectLst/>
          </c:spPr>
          <c:invertIfNegative val="0"/>
          <c:cat>
            <c:numRef>
              <c:f>Sheet1!$A$2</c:f>
              <c:numCache>
                <c:formatCode>General</c:formatCode>
                <c:ptCount val="1"/>
                <c:pt idx="0">
                  <c:v>0</c:v>
                </c:pt>
              </c:numCache>
            </c:numRef>
          </c:cat>
          <c:val>
            <c:numRef>
              <c:f>Sheet1!$F$2</c:f>
              <c:numCache>
                <c:formatCode>General</c:formatCode>
                <c:ptCount val="1"/>
                <c:pt idx="0">
                  <c:v>3.3</c:v>
                </c:pt>
              </c:numCache>
            </c:numRef>
          </c:val>
          <c:extLst>
            <c:ext xmlns:c16="http://schemas.microsoft.com/office/drawing/2014/chart" uri="{C3380CC4-5D6E-409C-BE32-E72D297353CC}">
              <c16:uniqueId val="{00000004-F8F8-459D-8E61-299316380375}"/>
            </c:ext>
          </c:extLst>
        </c:ser>
        <c:ser>
          <c:idx val="5"/>
          <c:order val="5"/>
          <c:tx>
            <c:strRef>
              <c:f>Sheet1!$G$1</c:f>
              <c:strCache>
                <c:ptCount val="1"/>
                <c:pt idx="0">
                  <c:v>列2</c:v>
                </c:pt>
              </c:strCache>
            </c:strRef>
          </c:tx>
          <c:spPr>
            <a:solidFill>
              <a:schemeClr val="accent6"/>
            </a:solidFill>
            <a:ln>
              <a:noFill/>
            </a:ln>
            <a:effectLst/>
          </c:spPr>
          <c:invertIfNegative val="0"/>
          <c:cat>
            <c:numRef>
              <c:f>Sheet1!$A$2</c:f>
              <c:numCache>
                <c:formatCode>General</c:formatCode>
                <c:ptCount val="1"/>
                <c:pt idx="0">
                  <c:v>0</c:v>
                </c:pt>
              </c:numCache>
            </c:numRef>
          </c:cat>
          <c:val>
            <c:numRef>
              <c:f>Sheet1!$G$2</c:f>
              <c:numCache>
                <c:formatCode>General</c:formatCode>
                <c:ptCount val="1"/>
                <c:pt idx="0">
                  <c:v>0</c:v>
                </c:pt>
              </c:numCache>
            </c:numRef>
          </c:val>
          <c:extLst>
            <c:ext xmlns:c16="http://schemas.microsoft.com/office/drawing/2014/chart" uri="{C3380CC4-5D6E-409C-BE32-E72D297353CC}">
              <c16:uniqueId val="{00000005-F8F8-459D-8E61-299316380375}"/>
            </c:ext>
          </c:extLst>
        </c:ser>
        <c:ser>
          <c:idx val="6"/>
          <c:order val="6"/>
          <c:tx>
            <c:strRef>
              <c:f>Sheet1!$H$1</c:f>
              <c:strCache>
                <c:ptCount val="1"/>
                <c:pt idx="0">
                  <c:v>80(3-5)</c:v>
                </c:pt>
              </c:strCache>
            </c:strRef>
          </c:tx>
          <c:spPr>
            <a:solidFill>
              <a:srgbClr val="C3DFAF"/>
            </a:solidFill>
            <a:ln>
              <a:noFill/>
            </a:ln>
            <a:effectLst/>
          </c:spPr>
          <c:invertIfNegative val="0"/>
          <c:cat>
            <c:numRef>
              <c:f>Sheet1!$A$2</c:f>
              <c:numCache>
                <c:formatCode>General</c:formatCode>
                <c:ptCount val="1"/>
                <c:pt idx="0">
                  <c:v>0</c:v>
                </c:pt>
              </c:numCache>
            </c:numRef>
          </c:cat>
          <c:val>
            <c:numRef>
              <c:f>Sheet1!$H$2</c:f>
              <c:numCache>
                <c:formatCode>General</c:formatCode>
                <c:ptCount val="1"/>
                <c:pt idx="0">
                  <c:v>0.4</c:v>
                </c:pt>
              </c:numCache>
            </c:numRef>
          </c:val>
          <c:extLst>
            <c:ext xmlns:c16="http://schemas.microsoft.com/office/drawing/2014/chart" uri="{C3380CC4-5D6E-409C-BE32-E72D297353CC}">
              <c16:uniqueId val="{00000006-F8F8-459D-8E61-299316380375}"/>
            </c:ext>
          </c:extLst>
        </c:ser>
        <c:ser>
          <c:idx val="7"/>
          <c:order val="7"/>
          <c:tx>
            <c:strRef>
              <c:f>Sheet1!$I$1</c:f>
              <c:strCache>
                <c:ptCount val="1"/>
                <c:pt idx="0">
                  <c:v>80(≧6)</c:v>
                </c:pt>
              </c:strCache>
            </c:strRef>
          </c:tx>
          <c:spPr>
            <a:solidFill>
              <a:srgbClr val="758A65"/>
            </a:solidFill>
            <a:ln>
              <a:noFill/>
            </a:ln>
            <a:effectLst/>
          </c:spPr>
          <c:invertIfNegative val="0"/>
          <c:cat>
            <c:numRef>
              <c:f>Sheet1!$A$2</c:f>
              <c:numCache>
                <c:formatCode>General</c:formatCode>
                <c:ptCount val="1"/>
                <c:pt idx="0">
                  <c:v>0</c:v>
                </c:pt>
              </c:numCache>
            </c:numRef>
          </c:cat>
          <c:val>
            <c:numRef>
              <c:f>Sheet1!$I$2</c:f>
              <c:numCache>
                <c:formatCode>General</c:formatCode>
                <c:ptCount val="1"/>
                <c:pt idx="0">
                  <c:v>1.41</c:v>
                </c:pt>
              </c:numCache>
            </c:numRef>
          </c:val>
          <c:extLst>
            <c:ext xmlns:c16="http://schemas.microsoft.com/office/drawing/2014/chart" uri="{C3380CC4-5D6E-409C-BE32-E72D297353CC}">
              <c16:uniqueId val="{00000007-F8F8-459D-8E61-299316380375}"/>
            </c:ext>
          </c:extLst>
        </c:ser>
        <c:ser>
          <c:idx val="8"/>
          <c:order val="8"/>
          <c:tx>
            <c:strRef>
              <c:f>Sheet1!$J$1</c:f>
              <c:strCache>
                <c:ptCount val="1"/>
                <c:pt idx="0">
                  <c:v>列3</c:v>
                </c:pt>
              </c:strCache>
            </c:strRef>
          </c:tx>
          <c:spPr>
            <a:solidFill>
              <a:schemeClr val="accent3">
                <a:lumMod val="60000"/>
              </a:schemeClr>
            </a:solidFill>
            <a:ln>
              <a:noFill/>
            </a:ln>
            <a:effectLst/>
          </c:spPr>
          <c:invertIfNegative val="0"/>
          <c:cat>
            <c:numRef>
              <c:f>Sheet1!$A$2</c:f>
              <c:numCache>
                <c:formatCode>General</c:formatCode>
                <c:ptCount val="1"/>
                <c:pt idx="0">
                  <c:v>0</c:v>
                </c:pt>
              </c:numCache>
            </c:numRef>
          </c:cat>
          <c:val>
            <c:numRef>
              <c:f>Sheet1!$J$2</c:f>
              <c:numCache>
                <c:formatCode>General</c:formatCode>
                <c:ptCount val="1"/>
                <c:pt idx="0">
                  <c:v>0</c:v>
                </c:pt>
              </c:numCache>
            </c:numRef>
          </c:val>
          <c:extLst>
            <c:ext xmlns:c16="http://schemas.microsoft.com/office/drawing/2014/chart" uri="{C3380CC4-5D6E-409C-BE32-E72D297353CC}">
              <c16:uniqueId val="{00000008-F8F8-459D-8E61-299316380375}"/>
            </c:ext>
          </c:extLst>
        </c:ser>
        <c:dLbls>
          <c:showLegendKey val="0"/>
          <c:showVal val="0"/>
          <c:showCatName val="0"/>
          <c:showSerName val="0"/>
          <c:showPercent val="0"/>
          <c:showBubbleSize val="0"/>
        </c:dLbls>
        <c:gapWidth val="55"/>
        <c:overlap val="5"/>
        <c:axId val="659654111"/>
        <c:axId val="706503903"/>
      </c:barChart>
      <c:catAx>
        <c:axId val="659654111"/>
        <c:scaling>
          <c:orientation val="minMax"/>
        </c:scaling>
        <c:delete val="1"/>
        <c:axPos val="b"/>
        <c:numFmt formatCode="General" sourceLinked="1"/>
        <c:majorTickMark val="none"/>
        <c:minorTickMark val="none"/>
        <c:tickLblPos val="nextTo"/>
        <c:crossAx val="706503903"/>
        <c:crosses val="autoZero"/>
        <c:auto val="1"/>
        <c:lblAlgn val="ctr"/>
        <c:lblOffset val="100"/>
        <c:noMultiLvlLbl val="0"/>
      </c:catAx>
      <c:valAx>
        <c:axId val="706503903"/>
        <c:scaling>
          <c:orientation val="minMax"/>
          <c:max val="12"/>
        </c:scaling>
        <c:delete val="1"/>
        <c:axPos val="l"/>
        <c:majorGridlines>
          <c:spPr>
            <a:ln w="6350" cap="flat" cmpd="sng" algn="ctr">
              <a:solidFill>
                <a:schemeClr val="tx1">
                  <a:lumMod val="15000"/>
                  <a:lumOff val="85000"/>
                </a:schemeClr>
              </a:solidFill>
              <a:round/>
            </a:ln>
            <a:effectLst/>
          </c:spPr>
        </c:majorGridlines>
        <c:numFmt formatCode="General" sourceLinked="1"/>
        <c:majorTickMark val="none"/>
        <c:minorTickMark val="none"/>
        <c:tickLblPos val="nextTo"/>
        <c:crossAx val="6596541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列4</c:v>
                </c:pt>
              </c:strCache>
            </c:strRef>
          </c:tx>
          <c:spPr>
            <a:solidFill>
              <a:schemeClr val="accent1"/>
            </a:solidFill>
            <a:ln>
              <a:noFill/>
            </a:ln>
            <a:effectLst/>
          </c:spPr>
          <c:invertIfNegative val="0"/>
          <c:cat>
            <c:numRef>
              <c:f>Sheet1!$A$2</c:f>
              <c:numCache>
                <c:formatCode>General</c:formatCode>
                <c:ptCount val="1"/>
                <c:pt idx="0">
                  <c:v>1</c:v>
                </c:pt>
              </c:numCache>
            </c:numRef>
          </c:cat>
          <c:val>
            <c:numRef>
              <c:f>Sheet1!$B$2</c:f>
              <c:numCache>
                <c:formatCode>General</c:formatCode>
                <c:ptCount val="1"/>
                <c:pt idx="0">
                  <c:v>0</c:v>
                </c:pt>
              </c:numCache>
            </c:numRef>
          </c:val>
          <c:extLst>
            <c:ext xmlns:c16="http://schemas.microsoft.com/office/drawing/2014/chart" uri="{C3380CC4-5D6E-409C-BE32-E72D297353CC}">
              <c16:uniqueId val="{00000000-F4D6-4371-B68C-40BD1C9412EE}"/>
            </c:ext>
          </c:extLst>
        </c:ser>
        <c:ser>
          <c:idx val="1"/>
          <c:order val="1"/>
          <c:tx>
            <c:strRef>
              <c:f>Sheet1!$C$1</c:f>
              <c:strCache>
                <c:ptCount val="1"/>
                <c:pt idx="0">
                  <c:v>50(3-5)</c:v>
                </c:pt>
              </c:strCache>
            </c:strRef>
          </c:tx>
          <c:spPr>
            <a:solidFill>
              <a:srgbClr val="C3DFAF"/>
            </a:solidFill>
            <a:ln>
              <a:noFill/>
            </a:ln>
            <a:effectLst/>
          </c:spPr>
          <c:invertIfNegative val="0"/>
          <c:cat>
            <c:numRef>
              <c:f>Sheet1!$A$2</c:f>
              <c:numCache>
                <c:formatCode>General</c:formatCode>
                <c:ptCount val="1"/>
                <c:pt idx="0">
                  <c:v>1</c:v>
                </c:pt>
              </c:numCache>
            </c:numRef>
          </c:cat>
          <c:val>
            <c:numRef>
              <c:f>Sheet1!$C$2</c:f>
              <c:numCache>
                <c:formatCode>General</c:formatCode>
                <c:ptCount val="1"/>
                <c:pt idx="0">
                  <c:v>3.5</c:v>
                </c:pt>
              </c:numCache>
            </c:numRef>
          </c:val>
          <c:extLst>
            <c:ext xmlns:c16="http://schemas.microsoft.com/office/drawing/2014/chart" uri="{C3380CC4-5D6E-409C-BE32-E72D297353CC}">
              <c16:uniqueId val="{00000001-F4D6-4371-B68C-40BD1C9412EE}"/>
            </c:ext>
          </c:extLst>
        </c:ser>
        <c:ser>
          <c:idx val="2"/>
          <c:order val="2"/>
          <c:tx>
            <c:strRef>
              <c:f>Sheet1!$D$1</c:f>
              <c:strCache>
                <c:ptCount val="1"/>
                <c:pt idx="0">
                  <c:v>50(≧6)</c:v>
                </c:pt>
              </c:strCache>
            </c:strRef>
          </c:tx>
          <c:spPr>
            <a:solidFill>
              <a:srgbClr val="758A65"/>
            </a:solidFill>
            <a:ln>
              <a:noFill/>
            </a:ln>
            <a:effectLst/>
          </c:spPr>
          <c:invertIfNegative val="0"/>
          <c:cat>
            <c:numRef>
              <c:f>Sheet1!$A$2</c:f>
              <c:numCache>
                <c:formatCode>General</c:formatCode>
                <c:ptCount val="1"/>
                <c:pt idx="0">
                  <c:v>1</c:v>
                </c:pt>
              </c:numCache>
            </c:numRef>
          </c:cat>
          <c:val>
            <c:numRef>
              <c:f>Sheet1!$D$2</c:f>
              <c:numCache>
                <c:formatCode>General</c:formatCode>
                <c:ptCount val="1"/>
                <c:pt idx="0">
                  <c:v>6.9</c:v>
                </c:pt>
              </c:numCache>
            </c:numRef>
          </c:val>
          <c:extLst>
            <c:ext xmlns:c16="http://schemas.microsoft.com/office/drawing/2014/chart" uri="{C3380CC4-5D6E-409C-BE32-E72D297353CC}">
              <c16:uniqueId val="{00000002-F4D6-4371-B68C-40BD1C9412EE}"/>
            </c:ext>
          </c:extLst>
        </c:ser>
        <c:ser>
          <c:idx val="3"/>
          <c:order val="3"/>
          <c:tx>
            <c:strRef>
              <c:f>Sheet1!$E$1</c:f>
              <c:strCache>
                <c:ptCount val="1"/>
                <c:pt idx="0">
                  <c:v>列1</c:v>
                </c:pt>
              </c:strCache>
            </c:strRef>
          </c:tx>
          <c:spPr>
            <a:solidFill>
              <a:schemeClr val="accent4"/>
            </a:solidFill>
            <a:ln>
              <a:noFill/>
            </a:ln>
            <a:effectLst/>
          </c:spPr>
          <c:invertIfNegative val="0"/>
          <c:cat>
            <c:numRef>
              <c:f>Sheet1!$A$2</c:f>
              <c:numCache>
                <c:formatCode>General</c:formatCode>
                <c:ptCount val="1"/>
                <c:pt idx="0">
                  <c:v>1</c:v>
                </c:pt>
              </c:numCache>
            </c:numRef>
          </c:cat>
          <c:val>
            <c:numRef>
              <c:f>Sheet1!$E$2</c:f>
              <c:numCache>
                <c:formatCode>General</c:formatCode>
                <c:ptCount val="1"/>
                <c:pt idx="0">
                  <c:v>0</c:v>
                </c:pt>
              </c:numCache>
            </c:numRef>
          </c:val>
          <c:extLst>
            <c:ext xmlns:c16="http://schemas.microsoft.com/office/drawing/2014/chart" uri="{C3380CC4-5D6E-409C-BE32-E72D297353CC}">
              <c16:uniqueId val="{00000003-F4D6-4371-B68C-40BD1C9412EE}"/>
            </c:ext>
          </c:extLst>
        </c:ser>
        <c:ser>
          <c:idx val="4"/>
          <c:order val="4"/>
          <c:tx>
            <c:strRef>
              <c:f>Sheet1!$F$1</c:f>
              <c:strCache>
                <c:ptCount val="1"/>
                <c:pt idx="0">
                  <c:v>65(3-5)</c:v>
                </c:pt>
              </c:strCache>
            </c:strRef>
          </c:tx>
          <c:spPr>
            <a:solidFill>
              <a:srgbClr val="C3DFAF"/>
            </a:solidFill>
            <a:ln>
              <a:noFill/>
            </a:ln>
            <a:effectLst/>
          </c:spPr>
          <c:invertIfNegative val="0"/>
          <c:cat>
            <c:numRef>
              <c:f>Sheet1!$A$2</c:f>
              <c:numCache>
                <c:formatCode>General</c:formatCode>
                <c:ptCount val="1"/>
                <c:pt idx="0">
                  <c:v>1</c:v>
                </c:pt>
              </c:numCache>
            </c:numRef>
          </c:cat>
          <c:val>
            <c:numRef>
              <c:f>Sheet1!$F$2</c:f>
              <c:numCache>
                <c:formatCode>General</c:formatCode>
                <c:ptCount val="1"/>
                <c:pt idx="0">
                  <c:v>3.2</c:v>
                </c:pt>
              </c:numCache>
            </c:numRef>
          </c:val>
          <c:extLst>
            <c:ext xmlns:c16="http://schemas.microsoft.com/office/drawing/2014/chart" uri="{C3380CC4-5D6E-409C-BE32-E72D297353CC}">
              <c16:uniqueId val="{00000004-F4D6-4371-B68C-40BD1C9412EE}"/>
            </c:ext>
          </c:extLst>
        </c:ser>
        <c:ser>
          <c:idx val="5"/>
          <c:order val="5"/>
          <c:tx>
            <c:strRef>
              <c:f>Sheet1!$G$1</c:f>
              <c:strCache>
                <c:ptCount val="1"/>
                <c:pt idx="0">
                  <c:v>65(≧6)</c:v>
                </c:pt>
              </c:strCache>
            </c:strRef>
          </c:tx>
          <c:spPr>
            <a:solidFill>
              <a:srgbClr val="758A65"/>
            </a:solidFill>
            <a:ln>
              <a:noFill/>
            </a:ln>
            <a:effectLst/>
          </c:spPr>
          <c:invertIfNegative val="0"/>
          <c:cat>
            <c:numRef>
              <c:f>Sheet1!$A$2</c:f>
              <c:numCache>
                <c:formatCode>General</c:formatCode>
                <c:ptCount val="1"/>
                <c:pt idx="0">
                  <c:v>1</c:v>
                </c:pt>
              </c:numCache>
            </c:numRef>
          </c:cat>
          <c:val>
            <c:numRef>
              <c:f>Sheet1!$G$2</c:f>
              <c:numCache>
                <c:formatCode>General</c:formatCode>
                <c:ptCount val="1"/>
                <c:pt idx="0">
                  <c:v>4.9800000000000004</c:v>
                </c:pt>
              </c:numCache>
            </c:numRef>
          </c:val>
          <c:extLst>
            <c:ext xmlns:c16="http://schemas.microsoft.com/office/drawing/2014/chart" uri="{C3380CC4-5D6E-409C-BE32-E72D297353CC}">
              <c16:uniqueId val="{00000005-F4D6-4371-B68C-40BD1C9412EE}"/>
            </c:ext>
          </c:extLst>
        </c:ser>
        <c:ser>
          <c:idx val="6"/>
          <c:order val="6"/>
          <c:tx>
            <c:strRef>
              <c:f>Sheet1!$H$1</c:f>
              <c:strCache>
                <c:ptCount val="1"/>
                <c:pt idx="0">
                  <c:v>列2</c:v>
                </c:pt>
              </c:strCache>
            </c:strRef>
          </c:tx>
          <c:spPr>
            <a:solidFill>
              <a:schemeClr val="accent1">
                <a:lumMod val="60000"/>
              </a:schemeClr>
            </a:solidFill>
            <a:ln>
              <a:noFill/>
            </a:ln>
            <a:effectLst/>
          </c:spPr>
          <c:invertIfNegative val="0"/>
          <c:cat>
            <c:numRef>
              <c:f>Sheet1!$A$2</c:f>
              <c:numCache>
                <c:formatCode>General</c:formatCode>
                <c:ptCount val="1"/>
                <c:pt idx="0">
                  <c:v>1</c:v>
                </c:pt>
              </c:numCache>
            </c:numRef>
          </c:cat>
          <c:val>
            <c:numRef>
              <c:f>Sheet1!$H$2</c:f>
              <c:numCache>
                <c:formatCode>General</c:formatCode>
                <c:ptCount val="1"/>
                <c:pt idx="0">
                  <c:v>0</c:v>
                </c:pt>
              </c:numCache>
            </c:numRef>
          </c:val>
          <c:extLst>
            <c:ext xmlns:c16="http://schemas.microsoft.com/office/drawing/2014/chart" uri="{C3380CC4-5D6E-409C-BE32-E72D297353CC}">
              <c16:uniqueId val="{00000006-F4D6-4371-B68C-40BD1C9412EE}"/>
            </c:ext>
          </c:extLst>
        </c:ser>
        <c:ser>
          <c:idx val="7"/>
          <c:order val="7"/>
          <c:tx>
            <c:strRef>
              <c:f>Sheet1!$I$1</c:f>
              <c:strCache>
                <c:ptCount val="1"/>
                <c:pt idx="0">
                  <c:v>80(3-5)</c:v>
                </c:pt>
              </c:strCache>
            </c:strRef>
          </c:tx>
          <c:spPr>
            <a:solidFill>
              <a:srgbClr val="C3DFAF"/>
            </a:solidFill>
            <a:ln>
              <a:noFill/>
            </a:ln>
            <a:effectLst/>
          </c:spPr>
          <c:invertIfNegative val="0"/>
          <c:cat>
            <c:numRef>
              <c:f>Sheet1!$A$2</c:f>
              <c:numCache>
                <c:formatCode>General</c:formatCode>
                <c:ptCount val="1"/>
                <c:pt idx="0">
                  <c:v>1</c:v>
                </c:pt>
              </c:numCache>
            </c:numRef>
          </c:cat>
          <c:val>
            <c:numRef>
              <c:f>Sheet1!$I$2</c:f>
              <c:numCache>
                <c:formatCode>General</c:formatCode>
                <c:ptCount val="1"/>
                <c:pt idx="0">
                  <c:v>1.2</c:v>
                </c:pt>
              </c:numCache>
            </c:numRef>
          </c:val>
          <c:extLst>
            <c:ext xmlns:c16="http://schemas.microsoft.com/office/drawing/2014/chart" uri="{C3380CC4-5D6E-409C-BE32-E72D297353CC}">
              <c16:uniqueId val="{00000007-F4D6-4371-B68C-40BD1C9412EE}"/>
            </c:ext>
          </c:extLst>
        </c:ser>
        <c:ser>
          <c:idx val="8"/>
          <c:order val="8"/>
          <c:tx>
            <c:strRef>
              <c:f>Sheet1!$J$1</c:f>
              <c:strCache>
                <c:ptCount val="1"/>
                <c:pt idx="0">
                  <c:v>80(≧6)</c:v>
                </c:pt>
              </c:strCache>
            </c:strRef>
          </c:tx>
          <c:spPr>
            <a:solidFill>
              <a:srgbClr val="758A65"/>
            </a:solidFill>
            <a:ln>
              <a:noFill/>
            </a:ln>
            <a:effectLst/>
          </c:spPr>
          <c:invertIfNegative val="0"/>
          <c:cat>
            <c:numRef>
              <c:f>Sheet1!$A$2</c:f>
              <c:numCache>
                <c:formatCode>General</c:formatCode>
                <c:ptCount val="1"/>
                <c:pt idx="0">
                  <c:v>1</c:v>
                </c:pt>
              </c:numCache>
            </c:numRef>
          </c:cat>
          <c:val>
            <c:numRef>
              <c:f>Sheet1!$J$2</c:f>
              <c:numCache>
                <c:formatCode>General</c:formatCode>
                <c:ptCount val="1"/>
                <c:pt idx="0">
                  <c:v>3.09</c:v>
                </c:pt>
              </c:numCache>
            </c:numRef>
          </c:val>
          <c:extLst>
            <c:ext xmlns:c16="http://schemas.microsoft.com/office/drawing/2014/chart" uri="{C3380CC4-5D6E-409C-BE32-E72D297353CC}">
              <c16:uniqueId val="{00000008-F4D6-4371-B68C-40BD1C9412EE}"/>
            </c:ext>
          </c:extLst>
        </c:ser>
        <c:ser>
          <c:idx val="9"/>
          <c:order val="9"/>
          <c:tx>
            <c:strRef>
              <c:f>Sheet1!$K$1</c:f>
              <c:strCache>
                <c:ptCount val="1"/>
                <c:pt idx="0">
                  <c:v>列3</c:v>
                </c:pt>
              </c:strCache>
            </c:strRef>
          </c:tx>
          <c:spPr>
            <a:solidFill>
              <a:schemeClr val="accent4">
                <a:lumMod val="60000"/>
              </a:schemeClr>
            </a:solidFill>
            <a:ln>
              <a:noFill/>
            </a:ln>
            <a:effectLst/>
          </c:spPr>
          <c:invertIfNegative val="0"/>
          <c:cat>
            <c:numRef>
              <c:f>Sheet1!$A$2</c:f>
              <c:numCache>
                <c:formatCode>General</c:formatCode>
                <c:ptCount val="1"/>
                <c:pt idx="0">
                  <c:v>1</c:v>
                </c:pt>
              </c:numCache>
            </c:numRef>
          </c:cat>
          <c:val>
            <c:numRef>
              <c:f>Sheet1!$K$2</c:f>
              <c:numCache>
                <c:formatCode>General</c:formatCode>
                <c:ptCount val="1"/>
                <c:pt idx="0">
                  <c:v>0</c:v>
                </c:pt>
              </c:numCache>
            </c:numRef>
          </c:val>
          <c:extLst>
            <c:ext xmlns:c16="http://schemas.microsoft.com/office/drawing/2014/chart" uri="{C3380CC4-5D6E-409C-BE32-E72D297353CC}">
              <c16:uniqueId val="{00000009-F4D6-4371-B68C-40BD1C9412EE}"/>
            </c:ext>
          </c:extLst>
        </c:ser>
        <c:dLbls>
          <c:showLegendKey val="0"/>
          <c:showVal val="0"/>
          <c:showCatName val="0"/>
          <c:showSerName val="0"/>
          <c:showPercent val="0"/>
          <c:showBubbleSize val="0"/>
        </c:dLbls>
        <c:gapWidth val="55"/>
        <c:overlap val="5"/>
        <c:axId val="659654111"/>
        <c:axId val="706503903"/>
      </c:barChart>
      <c:catAx>
        <c:axId val="659654111"/>
        <c:scaling>
          <c:orientation val="minMax"/>
        </c:scaling>
        <c:delete val="1"/>
        <c:axPos val="b"/>
        <c:numFmt formatCode="General" sourceLinked="1"/>
        <c:majorTickMark val="none"/>
        <c:minorTickMark val="none"/>
        <c:tickLblPos val="nextTo"/>
        <c:crossAx val="706503903"/>
        <c:crosses val="autoZero"/>
        <c:auto val="1"/>
        <c:lblAlgn val="ctr"/>
        <c:lblOffset val="100"/>
        <c:noMultiLvlLbl val="0"/>
      </c:catAx>
      <c:valAx>
        <c:axId val="706503903"/>
        <c:scaling>
          <c:orientation val="minMax"/>
          <c:max val="12"/>
        </c:scaling>
        <c:delete val="1"/>
        <c:axPos val="l"/>
        <c:majorGridlines>
          <c:spPr>
            <a:ln w="6350" cap="flat" cmpd="sng" algn="ctr">
              <a:solidFill>
                <a:schemeClr val="tx1">
                  <a:lumMod val="15000"/>
                  <a:lumOff val="85000"/>
                </a:schemeClr>
              </a:solidFill>
              <a:round/>
            </a:ln>
            <a:effectLst/>
          </c:spPr>
        </c:majorGridlines>
        <c:numFmt formatCode="General" sourceLinked="1"/>
        <c:majorTickMark val="none"/>
        <c:minorTickMark val="none"/>
        <c:tickLblPos val="nextTo"/>
        <c:crossAx val="6596541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列4</c:v>
                </c:pt>
              </c:strCache>
            </c:strRef>
          </c:tx>
          <c:spPr>
            <a:solidFill>
              <a:schemeClr val="accent1"/>
            </a:solidFill>
            <a:ln>
              <a:noFill/>
            </a:ln>
            <a:effectLst/>
          </c:spPr>
          <c:invertIfNegative val="0"/>
          <c:cat>
            <c:numRef>
              <c:f>Sheet1!$A$2</c:f>
              <c:numCache>
                <c:formatCode>General</c:formatCode>
                <c:ptCount val="1"/>
                <c:pt idx="0">
                  <c:v>2</c:v>
                </c:pt>
              </c:numCache>
            </c:numRef>
          </c:cat>
          <c:val>
            <c:numRef>
              <c:f>Sheet1!$B$2</c:f>
              <c:numCache>
                <c:formatCode>General</c:formatCode>
                <c:ptCount val="1"/>
                <c:pt idx="0">
                  <c:v>0</c:v>
                </c:pt>
              </c:numCache>
            </c:numRef>
          </c:val>
          <c:extLst>
            <c:ext xmlns:c16="http://schemas.microsoft.com/office/drawing/2014/chart" uri="{C3380CC4-5D6E-409C-BE32-E72D297353CC}">
              <c16:uniqueId val="{00000000-39DB-4770-AF38-68B6124E7CA8}"/>
            </c:ext>
          </c:extLst>
        </c:ser>
        <c:ser>
          <c:idx val="1"/>
          <c:order val="1"/>
          <c:tx>
            <c:strRef>
              <c:f>Sheet1!$C$1</c:f>
              <c:strCache>
                <c:ptCount val="1"/>
                <c:pt idx="0">
                  <c:v>50(3-5)</c:v>
                </c:pt>
              </c:strCache>
            </c:strRef>
          </c:tx>
          <c:spPr>
            <a:solidFill>
              <a:srgbClr val="C3DFAF"/>
            </a:solidFill>
            <a:ln>
              <a:noFill/>
            </a:ln>
            <a:effectLst/>
          </c:spPr>
          <c:invertIfNegative val="0"/>
          <c:cat>
            <c:numRef>
              <c:f>Sheet1!$A$2</c:f>
              <c:numCache>
                <c:formatCode>General</c:formatCode>
                <c:ptCount val="1"/>
                <c:pt idx="0">
                  <c:v>2</c:v>
                </c:pt>
              </c:numCache>
            </c:numRef>
          </c:cat>
          <c:val>
            <c:numRef>
              <c:f>Sheet1!$C$2</c:f>
              <c:numCache>
                <c:formatCode>General</c:formatCode>
                <c:ptCount val="1"/>
                <c:pt idx="0">
                  <c:v>4.25</c:v>
                </c:pt>
              </c:numCache>
            </c:numRef>
          </c:val>
          <c:extLst>
            <c:ext xmlns:c16="http://schemas.microsoft.com/office/drawing/2014/chart" uri="{C3380CC4-5D6E-409C-BE32-E72D297353CC}">
              <c16:uniqueId val="{00000001-39DB-4770-AF38-68B6124E7CA8}"/>
            </c:ext>
          </c:extLst>
        </c:ser>
        <c:ser>
          <c:idx val="2"/>
          <c:order val="2"/>
          <c:tx>
            <c:strRef>
              <c:f>Sheet1!$D$1</c:f>
              <c:strCache>
                <c:ptCount val="1"/>
                <c:pt idx="0">
                  <c:v>50(≧6)</c:v>
                </c:pt>
              </c:strCache>
            </c:strRef>
          </c:tx>
          <c:spPr>
            <a:solidFill>
              <a:srgbClr val="758A65"/>
            </a:solidFill>
            <a:ln>
              <a:noFill/>
            </a:ln>
            <a:effectLst/>
          </c:spPr>
          <c:invertIfNegative val="0"/>
          <c:cat>
            <c:numRef>
              <c:f>Sheet1!$A$2</c:f>
              <c:numCache>
                <c:formatCode>General</c:formatCode>
                <c:ptCount val="1"/>
                <c:pt idx="0">
                  <c:v>2</c:v>
                </c:pt>
              </c:numCache>
            </c:numRef>
          </c:cat>
          <c:val>
            <c:numRef>
              <c:f>Sheet1!$D$2</c:f>
              <c:numCache>
                <c:formatCode>General</c:formatCode>
                <c:ptCount val="1"/>
                <c:pt idx="0">
                  <c:v>8.3000000000000007</c:v>
                </c:pt>
              </c:numCache>
            </c:numRef>
          </c:val>
          <c:extLst>
            <c:ext xmlns:c16="http://schemas.microsoft.com/office/drawing/2014/chart" uri="{C3380CC4-5D6E-409C-BE32-E72D297353CC}">
              <c16:uniqueId val="{00000002-39DB-4770-AF38-68B6124E7CA8}"/>
            </c:ext>
          </c:extLst>
        </c:ser>
        <c:ser>
          <c:idx val="3"/>
          <c:order val="3"/>
          <c:tx>
            <c:strRef>
              <c:f>Sheet1!$E$1</c:f>
              <c:strCache>
                <c:ptCount val="1"/>
                <c:pt idx="0">
                  <c:v>列1</c:v>
                </c:pt>
              </c:strCache>
            </c:strRef>
          </c:tx>
          <c:spPr>
            <a:solidFill>
              <a:schemeClr val="accent4"/>
            </a:solidFill>
            <a:ln>
              <a:noFill/>
            </a:ln>
            <a:effectLst/>
          </c:spPr>
          <c:invertIfNegative val="0"/>
          <c:cat>
            <c:numRef>
              <c:f>Sheet1!$A$2</c:f>
              <c:numCache>
                <c:formatCode>General</c:formatCode>
                <c:ptCount val="1"/>
                <c:pt idx="0">
                  <c:v>2</c:v>
                </c:pt>
              </c:numCache>
            </c:numRef>
          </c:cat>
          <c:val>
            <c:numRef>
              <c:f>Sheet1!$E$2</c:f>
              <c:numCache>
                <c:formatCode>General</c:formatCode>
                <c:ptCount val="1"/>
                <c:pt idx="0">
                  <c:v>0</c:v>
                </c:pt>
              </c:numCache>
            </c:numRef>
          </c:val>
          <c:extLst>
            <c:ext xmlns:c16="http://schemas.microsoft.com/office/drawing/2014/chart" uri="{C3380CC4-5D6E-409C-BE32-E72D297353CC}">
              <c16:uniqueId val="{00000003-39DB-4770-AF38-68B6124E7CA8}"/>
            </c:ext>
          </c:extLst>
        </c:ser>
        <c:ser>
          <c:idx val="4"/>
          <c:order val="4"/>
          <c:tx>
            <c:strRef>
              <c:f>Sheet1!$F$1</c:f>
              <c:strCache>
                <c:ptCount val="1"/>
                <c:pt idx="0">
                  <c:v>65(3-5)</c:v>
                </c:pt>
              </c:strCache>
            </c:strRef>
          </c:tx>
          <c:spPr>
            <a:solidFill>
              <a:srgbClr val="C3DFAF"/>
            </a:solidFill>
            <a:ln>
              <a:noFill/>
            </a:ln>
            <a:effectLst/>
          </c:spPr>
          <c:invertIfNegative val="0"/>
          <c:cat>
            <c:numRef>
              <c:f>Sheet1!$A$2</c:f>
              <c:numCache>
                <c:formatCode>General</c:formatCode>
                <c:ptCount val="1"/>
                <c:pt idx="0">
                  <c:v>2</c:v>
                </c:pt>
              </c:numCache>
            </c:numRef>
          </c:cat>
          <c:val>
            <c:numRef>
              <c:f>Sheet1!$F$2</c:f>
              <c:numCache>
                <c:formatCode>General</c:formatCode>
                <c:ptCount val="1"/>
                <c:pt idx="0">
                  <c:v>3.78</c:v>
                </c:pt>
              </c:numCache>
            </c:numRef>
          </c:val>
          <c:extLst>
            <c:ext xmlns:c16="http://schemas.microsoft.com/office/drawing/2014/chart" uri="{C3380CC4-5D6E-409C-BE32-E72D297353CC}">
              <c16:uniqueId val="{00000004-39DB-4770-AF38-68B6124E7CA8}"/>
            </c:ext>
          </c:extLst>
        </c:ser>
        <c:ser>
          <c:idx val="5"/>
          <c:order val="5"/>
          <c:tx>
            <c:strRef>
              <c:f>Sheet1!$G$1</c:f>
              <c:strCache>
                <c:ptCount val="1"/>
                <c:pt idx="0">
                  <c:v>65(≧6)</c:v>
                </c:pt>
              </c:strCache>
            </c:strRef>
          </c:tx>
          <c:spPr>
            <a:solidFill>
              <a:srgbClr val="758A65"/>
            </a:solidFill>
            <a:ln>
              <a:noFill/>
            </a:ln>
            <a:effectLst/>
          </c:spPr>
          <c:invertIfNegative val="0"/>
          <c:cat>
            <c:numRef>
              <c:f>Sheet1!$A$2</c:f>
              <c:numCache>
                <c:formatCode>General</c:formatCode>
                <c:ptCount val="1"/>
                <c:pt idx="0">
                  <c:v>2</c:v>
                </c:pt>
              </c:numCache>
            </c:numRef>
          </c:cat>
          <c:val>
            <c:numRef>
              <c:f>Sheet1!$G$2</c:f>
              <c:numCache>
                <c:formatCode>General</c:formatCode>
                <c:ptCount val="1"/>
                <c:pt idx="0">
                  <c:v>6.8</c:v>
                </c:pt>
              </c:numCache>
            </c:numRef>
          </c:val>
          <c:extLst>
            <c:ext xmlns:c16="http://schemas.microsoft.com/office/drawing/2014/chart" uri="{C3380CC4-5D6E-409C-BE32-E72D297353CC}">
              <c16:uniqueId val="{00000005-39DB-4770-AF38-68B6124E7CA8}"/>
            </c:ext>
          </c:extLst>
        </c:ser>
        <c:ser>
          <c:idx val="6"/>
          <c:order val="6"/>
          <c:tx>
            <c:strRef>
              <c:f>Sheet1!$H$1</c:f>
              <c:strCache>
                <c:ptCount val="1"/>
                <c:pt idx="0">
                  <c:v>列2</c:v>
                </c:pt>
              </c:strCache>
            </c:strRef>
          </c:tx>
          <c:spPr>
            <a:solidFill>
              <a:schemeClr val="accent1">
                <a:lumMod val="60000"/>
              </a:schemeClr>
            </a:solidFill>
            <a:ln>
              <a:noFill/>
            </a:ln>
            <a:effectLst/>
          </c:spPr>
          <c:invertIfNegative val="0"/>
          <c:cat>
            <c:numRef>
              <c:f>Sheet1!$A$2</c:f>
              <c:numCache>
                <c:formatCode>General</c:formatCode>
                <c:ptCount val="1"/>
                <c:pt idx="0">
                  <c:v>2</c:v>
                </c:pt>
              </c:numCache>
            </c:numRef>
          </c:cat>
          <c:val>
            <c:numRef>
              <c:f>Sheet1!$H$2</c:f>
              <c:numCache>
                <c:formatCode>General</c:formatCode>
                <c:ptCount val="1"/>
                <c:pt idx="0">
                  <c:v>0</c:v>
                </c:pt>
              </c:numCache>
            </c:numRef>
          </c:val>
          <c:extLst>
            <c:ext xmlns:c16="http://schemas.microsoft.com/office/drawing/2014/chart" uri="{C3380CC4-5D6E-409C-BE32-E72D297353CC}">
              <c16:uniqueId val="{00000006-39DB-4770-AF38-68B6124E7CA8}"/>
            </c:ext>
          </c:extLst>
        </c:ser>
        <c:ser>
          <c:idx val="7"/>
          <c:order val="7"/>
          <c:tx>
            <c:strRef>
              <c:f>Sheet1!$I$1</c:f>
              <c:strCache>
                <c:ptCount val="1"/>
                <c:pt idx="0">
                  <c:v>80(3-5)</c:v>
                </c:pt>
              </c:strCache>
            </c:strRef>
          </c:tx>
          <c:spPr>
            <a:solidFill>
              <a:srgbClr val="C3DFAF"/>
            </a:solidFill>
            <a:ln>
              <a:noFill/>
            </a:ln>
            <a:effectLst/>
          </c:spPr>
          <c:invertIfNegative val="0"/>
          <c:cat>
            <c:numRef>
              <c:f>Sheet1!$A$2</c:f>
              <c:numCache>
                <c:formatCode>General</c:formatCode>
                <c:ptCount val="1"/>
                <c:pt idx="0">
                  <c:v>2</c:v>
                </c:pt>
              </c:numCache>
            </c:numRef>
          </c:cat>
          <c:val>
            <c:numRef>
              <c:f>Sheet1!$I$2</c:f>
              <c:numCache>
                <c:formatCode>General</c:formatCode>
                <c:ptCount val="1"/>
                <c:pt idx="0">
                  <c:v>3.37</c:v>
                </c:pt>
              </c:numCache>
            </c:numRef>
          </c:val>
          <c:extLst>
            <c:ext xmlns:c16="http://schemas.microsoft.com/office/drawing/2014/chart" uri="{C3380CC4-5D6E-409C-BE32-E72D297353CC}">
              <c16:uniqueId val="{00000007-39DB-4770-AF38-68B6124E7CA8}"/>
            </c:ext>
          </c:extLst>
        </c:ser>
        <c:ser>
          <c:idx val="8"/>
          <c:order val="8"/>
          <c:tx>
            <c:strRef>
              <c:f>Sheet1!$J$1</c:f>
              <c:strCache>
                <c:ptCount val="1"/>
                <c:pt idx="0">
                  <c:v>80(≧6)</c:v>
                </c:pt>
              </c:strCache>
            </c:strRef>
          </c:tx>
          <c:spPr>
            <a:solidFill>
              <a:srgbClr val="758A65"/>
            </a:solidFill>
            <a:ln>
              <a:noFill/>
            </a:ln>
            <a:effectLst/>
          </c:spPr>
          <c:invertIfNegative val="0"/>
          <c:cat>
            <c:numRef>
              <c:f>Sheet1!$A$2</c:f>
              <c:numCache>
                <c:formatCode>General</c:formatCode>
                <c:ptCount val="1"/>
                <c:pt idx="0">
                  <c:v>2</c:v>
                </c:pt>
              </c:numCache>
            </c:numRef>
          </c:cat>
          <c:val>
            <c:numRef>
              <c:f>Sheet1!$J$2</c:f>
              <c:numCache>
                <c:formatCode>General</c:formatCode>
                <c:ptCount val="1"/>
                <c:pt idx="0">
                  <c:v>3.91</c:v>
                </c:pt>
              </c:numCache>
            </c:numRef>
          </c:val>
          <c:extLst>
            <c:ext xmlns:c16="http://schemas.microsoft.com/office/drawing/2014/chart" uri="{C3380CC4-5D6E-409C-BE32-E72D297353CC}">
              <c16:uniqueId val="{00000008-39DB-4770-AF38-68B6124E7CA8}"/>
            </c:ext>
          </c:extLst>
        </c:ser>
        <c:ser>
          <c:idx val="9"/>
          <c:order val="9"/>
          <c:tx>
            <c:strRef>
              <c:f>Sheet1!$K$1</c:f>
              <c:strCache>
                <c:ptCount val="1"/>
                <c:pt idx="0">
                  <c:v>列3</c:v>
                </c:pt>
              </c:strCache>
            </c:strRef>
          </c:tx>
          <c:spPr>
            <a:solidFill>
              <a:schemeClr val="accent4">
                <a:lumMod val="60000"/>
              </a:schemeClr>
            </a:solidFill>
            <a:ln>
              <a:noFill/>
            </a:ln>
            <a:effectLst/>
          </c:spPr>
          <c:invertIfNegative val="0"/>
          <c:cat>
            <c:numRef>
              <c:f>Sheet1!$A$2</c:f>
              <c:numCache>
                <c:formatCode>General</c:formatCode>
                <c:ptCount val="1"/>
                <c:pt idx="0">
                  <c:v>2</c:v>
                </c:pt>
              </c:numCache>
            </c:numRef>
          </c:cat>
          <c:val>
            <c:numRef>
              <c:f>Sheet1!$K$2</c:f>
              <c:numCache>
                <c:formatCode>General</c:formatCode>
                <c:ptCount val="1"/>
                <c:pt idx="0">
                  <c:v>0</c:v>
                </c:pt>
              </c:numCache>
            </c:numRef>
          </c:val>
          <c:extLst>
            <c:ext xmlns:c16="http://schemas.microsoft.com/office/drawing/2014/chart" uri="{C3380CC4-5D6E-409C-BE32-E72D297353CC}">
              <c16:uniqueId val="{00000009-39DB-4770-AF38-68B6124E7CA8}"/>
            </c:ext>
          </c:extLst>
        </c:ser>
        <c:dLbls>
          <c:showLegendKey val="0"/>
          <c:showVal val="0"/>
          <c:showCatName val="0"/>
          <c:showSerName val="0"/>
          <c:showPercent val="0"/>
          <c:showBubbleSize val="0"/>
        </c:dLbls>
        <c:gapWidth val="55"/>
        <c:overlap val="5"/>
        <c:axId val="659654111"/>
        <c:axId val="706503903"/>
      </c:barChart>
      <c:catAx>
        <c:axId val="659654111"/>
        <c:scaling>
          <c:orientation val="minMax"/>
        </c:scaling>
        <c:delete val="1"/>
        <c:axPos val="b"/>
        <c:numFmt formatCode="General" sourceLinked="1"/>
        <c:majorTickMark val="none"/>
        <c:minorTickMark val="none"/>
        <c:tickLblPos val="nextTo"/>
        <c:crossAx val="706503903"/>
        <c:crosses val="autoZero"/>
        <c:auto val="1"/>
        <c:lblAlgn val="ctr"/>
        <c:lblOffset val="100"/>
        <c:noMultiLvlLbl val="0"/>
      </c:catAx>
      <c:valAx>
        <c:axId val="706503903"/>
        <c:scaling>
          <c:orientation val="minMax"/>
          <c:max val="12"/>
        </c:scaling>
        <c:delete val="1"/>
        <c:axPos val="l"/>
        <c:majorGridlines>
          <c:spPr>
            <a:ln w="6350" cap="flat" cmpd="sng" algn="ctr">
              <a:solidFill>
                <a:schemeClr val="tx1">
                  <a:lumMod val="15000"/>
                  <a:lumOff val="85000"/>
                </a:schemeClr>
              </a:solidFill>
              <a:round/>
            </a:ln>
            <a:effectLst/>
          </c:spPr>
        </c:majorGridlines>
        <c:numFmt formatCode="General" sourceLinked="1"/>
        <c:majorTickMark val="none"/>
        <c:minorTickMark val="none"/>
        <c:tickLblPos val="nextTo"/>
        <c:crossAx val="6596541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列4</c:v>
                </c:pt>
              </c:strCache>
            </c:strRef>
          </c:tx>
          <c:spPr>
            <a:solidFill>
              <a:schemeClr val="accent1"/>
            </a:solidFill>
            <a:ln>
              <a:noFill/>
            </a:ln>
            <a:effectLst/>
          </c:spPr>
          <c:invertIfNegative val="0"/>
          <c:cat>
            <c:strRef>
              <c:f>Sheet1!$A$2</c:f>
              <c:strCache>
                <c:ptCount val="1"/>
                <c:pt idx="0">
                  <c:v>≧3</c:v>
                </c:pt>
              </c:strCache>
            </c:strRef>
          </c:cat>
          <c:val>
            <c:numRef>
              <c:f>Sheet1!$B$2</c:f>
              <c:numCache>
                <c:formatCode>General</c:formatCode>
                <c:ptCount val="1"/>
                <c:pt idx="0">
                  <c:v>0</c:v>
                </c:pt>
              </c:numCache>
            </c:numRef>
          </c:val>
          <c:extLst>
            <c:ext xmlns:c16="http://schemas.microsoft.com/office/drawing/2014/chart" uri="{C3380CC4-5D6E-409C-BE32-E72D297353CC}">
              <c16:uniqueId val="{00000000-B251-495A-AC4B-3C07625970A8}"/>
            </c:ext>
          </c:extLst>
        </c:ser>
        <c:ser>
          <c:idx val="1"/>
          <c:order val="1"/>
          <c:tx>
            <c:strRef>
              <c:f>Sheet1!$C$1</c:f>
              <c:strCache>
                <c:ptCount val="1"/>
                <c:pt idx="0">
                  <c:v>50(3-5)</c:v>
                </c:pt>
              </c:strCache>
            </c:strRef>
          </c:tx>
          <c:spPr>
            <a:solidFill>
              <a:srgbClr val="C3DFAF"/>
            </a:solidFill>
            <a:ln>
              <a:noFill/>
            </a:ln>
            <a:effectLst/>
          </c:spPr>
          <c:invertIfNegative val="0"/>
          <c:cat>
            <c:strRef>
              <c:f>Sheet1!$A$2</c:f>
              <c:strCache>
                <c:ptCount val="1"/>
                <c:pt idx="0">
                  <c:v>≧3</c:v>
                </c:pt>
              </c:strCache>
            </c:strRef>
          </c:cat>
          <c:val>
            <c:numRef>
              <c:f>Sheet1!$C$2</c:f>
              <c:numCache>
                <c:formatCode>General</c:formatCode>
                <c:ptCount val="1"/>
                <c:pt idx="0">
                  <c:v>6.48</c:v>
                </c:pt>
              </c:numCache>
            </c:numRef>
          </c:val>
          <c:extLst>
            <c:ext xmlns:c16="http://schemas.microsoft.com/office/drawing/2014/chart" uri="{C3380CC4-5D6E-409C-BE32-E72D297353CC}">
              <c16:uniqueId val="{00000001-B251-495A-AC4B-3C07625970A8}"/>
            </c:ext>
          </c:extLst>
        </c:ser>
        <c:ser>
          <c:idx val="2"/>
          <c:order val="2"/>
          <c:tx>
            <c:strRef>
              <c:f>Sheet1!$D$1</c:f>
              <c:strCache>
                <c:ptCount val="1"/>
                <c:pt idx="0">
                  <c:v>50(≧6)</c:v>
                </c:pt>
              </c:strCache>
            </c:strRef>
          </c:tx>
          <c:spPr>
            <a:solidFill>
              <a:srgbClr val="758A65"/>
            </a:solidFill>
            <a:ln>
              <a:noFill/>
            </a:ln>
            <a:effectLst/>
          </c:spPr>
          <c:invertIfNegative val="0"/>
          <c:cat>
            <c:strRef>
              <c:f>Sheet1!$A$2</c:f>
              <c:strCache>
                <c:ptCount val="1"/>
                <c:pt idx="0">
                  <c:v>≧3</c:v>
                </c:pt>
              </c:strCache>
            </c:strRef>
          </c:cat>
          <c:val>
            <c:numRef>
              <c:f>Sheet1!$D$2</c:f>
              <c:numCache>
                <c:formatCode>General</c:formatCode>
                <c:ptCount val="1"/>
                <c:pt idx="0">
                  <c:v>8.7200000000000006</c:v>
                </c:pt>
              </c:numCache>
            </c:numRef>
          </c:val>
          <c:extLst>
            <c:ext xmlns:c16="http://schemas.microsoft.com/office/drawing/2014/chart" uri="{C3380CC4-5D6E-409C-BE32-E72D297353CC}">
              <c16:uniqueId val="{00000002-B251-495A-AC4B-3C07625970A8}"/>
            </c:ext>
          </c:extLst>
        </c:ser>
        <c:ser>
          <c:idx val="3"/>
          <c:order val="3"/>
          <c:tx>
            <c:strRef>
              <c:f>Sheet1!$E$1</c:f>
              <c:strCache>
                <c:ptCount val="1"/>
                <c:pt idx="0">
                  <c:v>列1</c:v>
                </c:pt>
              </c:strCache>
            </c:strRef>
          </c:tx>
          <c:spPr>
            <a:solidFill>
              <a:schemeClr val="accent4"/>
            </a:solidFill>
            <a:ln>
              <a:noFill/>
            </a:ln>
            <a:effectLst/>
          </c:spPr>
          <c:invertIfNegative val="0"/>
          <c:cat>
            <c:strRef>
              <c:f>Sheet1!$A$2</c:f>
              <c:strCache>
                <c:ptCount val="1"/>
                <c:pt idx="0">
                  <c:v>≧3</c:v>
                </c:pt>
              </c:strCache>
            </c:strRef>
          </c:cat>
          <c:val>
            <c:numRef>
              <c:f>Sheet1!$E$2</c:f>
              <c:numCache>
                <c:formatCode>General</c:formatCode>
                <c:ptCount val="1"/>
                <c:pt idx="0">
                  <c:v>0</c:v>
                </c:pt>
              </c:numCache>
            </c:numRef>
          </c:val>
          <c:extLst>
            <c:ext xmlns:c16="http://schemas.microsoft.com/office/drawing/2014/chart" uri="{C3380CC4-5D6E-409C-BE32-E72D297353CC}">
              <c16:uniqueId val="{00000003-B251-495A-AC4B-3C07625970A8}"/>
            </c:ext>
          </c:extLst>
        </c:ser>
        <c:ser>
          <c:idx val="4"/>
          <c:order val="4"/>
          <c:tx>
            <c:strRef>
              <c:f>Sheet1!$F$1</c:f>
              <c:strCache>
                <c:ptCount val="1"/>
                <c:pt idx="0">
                  <c:v>65(3-5)</c:v>
                </c:pt>
              </c:strCache>
            </c:strRef>
          </c:tx>
          <c:spPr>
            <a:solidFill>
              <a:srgbClr val="C3DFAF"/>
            </a:solidFill>
            <a:ln>
              <a:noFill/>
            </a:ln>
            <a:effectLst/>
          </c:spPr>
          <c:invertIfNegative val="0"/>
          <c:cat>
            <c:strRef>
              <c:f>Sheet1!$A$2</c:f>
              <c:strCache>
                <c:ptCount val="1"/>
                <c:pt idx="0">
                  <c:v>≧3</c:v>
                </c:pt>
              </c:strCache>
            </c:strRef>
          </c:cat>
          <c:val>
            <c:numRef>
              <c:f>Sheet1!$F$2</c:f>
              <c:numCache>
                <c:formatCode>General</c:formatCode>
                <c:ptCount val="1"/>
                <c:pt idx="0">
                  <c:v>4.3899999999999997</c:v>
                </c:pt>
              </c:numCache>
            </c:numRef>
          </c:val>
          <c:extLst>
            <c:ext xmlns:c16="http://schemas.microsoft.com/office/drawing/2014/chart" uri="{C3380CC4-5D6E-409C-BE32-E72D297353CC}">
              <c16:uniqueId val="{00000004-B251-495A-AC4B-3C07625970A8}"/>
            </c:ext>
          </c:extLst>
        </c:ser>
        <c:ser>
          <c:idx val="5"/>
          <c:order val="5"/>
          <c:tx>
            <c:strRef>
              <c:f>Sheet1!$G$1</c:f>
              <c:strCache>
                <c:ptCount val="1"/>
                <c:pt idx="0">
                  <c:v>65(≧6)</c:v>
                </c:pt>
              </c:strCache>
            </c:strRef>
          </c:tx>
          <c:spPr>
            <a:solidFill>
              <a:srgbClr val="758A65"/>
            </a:solidFill>
            <a:ln>
              <a:noFill/>
            </a:ln>
            <a:effectLst/>
          </c:spPr>
          <c:invertIfNegative val="0"/>
          <c:cat>
            <c:strRef>
              <c:f>Sheet1!$A$2</c:f>
              <c:strCache>
                <c:ptCount val="1"/>
                <c:pt idx="0">
                  <c:v>≧3</c:v>
                </c:pt>
              </c:strCache>
            </c:strRef>
          </c:cat>
          <c:val>
            <c:numRef>
              <c:f>Sheet1!$G$2</c:f>
              <c:numCache>
                <c:formatCode>General</c:formatCode>
                <c:ptCount val="1"/>
                <c:pt idx="0">
                  <c:v>7.2</c:v>
                </c:pt>
              </c:numCache>
            </c:numRef>
          </c:val>
          <c:extLst>
            <c:ext xmlns:c16="http://schemas.microsoft.com/office/drawing/2014/chart" uri="{C3380CC4-5D6E-409C-BE32-E72D297353CC}">
              <c16:uniqueId val="{00000005-B251-495A-AC4B-3C07625970A8}"/>
            </c:ext>
          </c:extLst>
        </c:ser>
        <c:ser>
          <c:idx val="6"/>
          <c:order val="6"/>
          <c:tx>
            <c:strRef>
              <c:f>Sheet1!$H$1</c:f>
              <c:strCache>
                <c:ptCount val="1"/>
                <c:pt idx="0">
                  <c:v>列2</c:v>
                </c:pt>
              </c:strCache>
            </c:strRef>
          </c:tx>
          <c:spPr>
            <a:solidFill>
              <a:schemeClr val="accent1">
                <a:lumMod val="60000"/>
              </a:schemeClr>
            </a:solidFill>
            <a:ln>
              <a:noFill/>
            </a:ln>
            <a:effectLst/>
          </c:spPr>
          <c:invertIfNegative val="0"/>
          <c:cat>
            <c:strRef>
              <c:f>Sheet1!$A$2</c:f>
              <c:strCache>
                <c:ptCount val="1"/>
                <c:pt idx="0">
                  <c:v>≧3</c:v>
                </c:pt>
              </c:strCache>
            </c:strRef>
          </c:cat>
          <c:val>
            <c:numRef>
              <c:f>Sheet1!$H$2</c:f>
              <c:numCache>
                <c:formatCode>General</c:formatCode>
                <c:ptCount val="1"/>
                <c:pt idx="0">
                  <c:v>0</c:v>
                </c:pt>
              </c:numCache>
            </c:numRef>
          </c:val>
          <c:extLst>
            <c:ext xmlns:c16="http://schemas.microsoft.com/office/drawing/2014/chart" uri="{C3380CC4-5D6E-409C-BE32-E72D297353CC}">
              <c16:uniqueId val="{00000006-B251-495A-AC4B-3C07625970A8}"/>
            </c:ext>
          </c:extLst>
        </c:ser>
        <c:ser>
          <c:idx val="7"/>
          <c:order val="7"/>
          <c:tx>
            <c:strRef>
              <c:f>Sheet1!$I$1</c:f>
              <c:strCache>
                <c:ptCount val="1"/>
                <c:pt idx="0">
                  <c:v>80(3-5)</c:v>
                </c:pt>
              </c:strCache>
            </c:strRef>
          </c:tx>
          <c:spPr>
            <a:solidFill>
              <a:srgbClr val="C3DFAF"/>
            </a:solidFill>
            <a:ln>
              <a:noFill/>
            </a:ln>
            <a:effectLst/>
          </c:spPr>
          <c:invertIfNegative val="0"/>
          <c:cat>
            <c:strRef>
              <c:f>Sheet1!$A$2</c:f>
              <c:strCache>
                <c:ptCount val="1"/>
                <c:pt idx="0">
                  <c:v>≧3</c:v>
                </c:pt>
              </c:strCache>
            </c:strRef>
          </c:cat>
          <c:val>
            <c:numRef>
              <c:f>Sheet1!$I$2</c:f>
              <c:numCache>
                <c:formatCode>General</c:formatCode>
                <c:ptCount val="1"/>
                <c:pt idx="0">
                  <c:v>1.96</c:v>
                </c:pt>
              </c:numCache>
            </c:numRef>
          </c:val>
          <c:extLst>
            <c:ext xmlns:c16="http://schemas.microsoft.com/office/drawing/2014/chart" uri="{C3380CC4-5D6E-409C-BE32-E72D297353CC}">
              <c16:uniqueId val="{00000007-B251-495A-AC4B-3C07625970A8}"/>
            </c:ext>
          </c:extLst>
        </c:ser>
        <c:ser>
          <c:idx val="8"/>
          <c:order val="8"/>
          <c:tx>
            <c:strRef>
              <c:f>Sheet1!$J$1</c:f>
              <c:strCache>
                <c:ptCount val="1"/>
                <c:pt idx="0">
                  <c:v>80(≧6)</c:v>
                </c:pt>
              </c:strCache>
            </c:strRef>
          </c:tx>
          <c:spPr>
            <a:solidFill>
              <a:srgbClr val="758A65"/>
            </a:solidFill>
            <a:ln>
              <a:noFill/>
            </a:ln>
            <a:effectLst/>
          </c:spPr>
          <c:invertIfNegative val="0"/>
          <c:cat>
            <c:strRef>
              <c:f>Sheet1!$A$2</c:f>
              <c:strCache>
                <c:ptCount val="1"/>
                <c:pt idx="0">
                  <c:v>≧3</c:v>
                </c:pt>
              </c:strCache>
            </c:strRef>
          </c:cat>
          <c:val>
            <c:numRef>
              <c:f>Sheet1!$J$2</c:f>
              <c:numCache>
                <c:formatCode>General</c:formatCode>
                <c:ptCount val="1"/>
                <c:pt idx="0">
                  <c:v>3.82</c:v>
                </c:pt>
              </c:numCache>
            </c:numRef>
          </c:val>
          <c:extLst>
            <c:ext xmlns:c16="http://schemas.microsoft.com/office/drawing/2014/chart" uri="{C3380CC4-5D6E-409C-BE32-E72D297353CC}">
              <c16:uniqueId val="{00000008-B251-495A-AC4B-3C07625970A8}"/>
            </c:ext>
          </c:extLst>
        </c:ser>
        <c:dLbls>
          <c:showLegendKey val="0"/>
          <c:showVal val="0"/>
          <c:showCatName val="0"/>
          <c:showSerName val="0"/>
          <c:showPercent val="0"/>
          <c:showBubbleSize val="0"/>
        </c:dLbls>
        <c:gapWidth val="55"/>
        <c:overlap val="5"/>
        <c:axId val="659654111"/>
        <c:axId val="706503903"/>
      </c:barChart>
      <c:catAx>
        <c:axId val="659654111"/>
        <c:scaling>
          <c:orientation val="minMax"/>
        </c:scaling>
        <c:delete val="1"/>
        <c:axPos val="b"/>
        <c:numFmt formatCode="General" sourceLinked="1"/>
        <c:majorTickMark val="none"/>
        <c:minorTickMark val="none"/>
        <c:tickLblPos val="nextTo"/>
        <c:crossAx val="706503903"/>
        <c:crosses val="autoZero"/>
        <c:auto val="1"/>
        <c:lblAlgn val="ctr"/>
        <c:lblOffset val="100"/>
        <c:noMultiLvlLbl val="0"/>
      </c:catAx>
      <c:valAx>
        <c:axId val="706503903"/>
        <c:scaling>
          <c:orientation val="minMax"/>
          <c:max val="12"/>
        </c:scaling>
        <c:delete val="1"/>
        <c:axPos val="l"/>
        <c:majorGridlines>
          <c:spPr>
            <a:ln w="6350" cap="flat" cmpd="sng" algn="ctr">
              <a:solidFill>
                <a:schemeClr val="tx1">
                  <a:lumMod val="15000"/>
                  <a:lumOff val="85000"/>
                </a:schemeClr>
              </a:solidFill>
              <a:round/>
            </a:ln>
            <a:effectLst/>
          </c:spPr>
        </c:majorGridlines>
        <c:numFmt formatCode="General" sourceLinked="1"/>
        <c:majorTickMark val="none"/>
        <c:minorTickMark val="none"/>
        <c:tickLblPos val="nextTo"/>
        <c:crossAx val="6596541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2023/5/29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2023/5/29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29" y="1177309"/>
            <a:ext cx="7866196" cy="58699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生活習慣の改善が中・高年の余命延伸に影響する</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29" y="2901816"/>
            <a:ext cx="7866196" cy="643813"/>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0" i="0" u="none" strike="noStrike" baseline="0" dirty="0">
                <a:latin typeface="Meiryo UI" panose="020B0604030504040204" pitchFamily="50" charset="-128"/>
                <a:ea typeface="Meiryo UI" panose="020B0604030504040204" pitchFamily="50" charset="-128"/>
              </a:rPr>
              <a:t>Impact of modifiable healthy lifestyle adoption on lifetime gain from middle to older age</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29" y="4719626"/>
            <a:ext cx="6848623" cy="369332"/>
          </a:xfrm>
          <a:prstGeom prst="rect">
            <a:avLst/>
          </a:prstGeom>
          <a:noFill/>
        </p:spPr>
        <p:txBody>
          <a:bodyPr wrap="square" anchor="b">
            <a:spAutoFit/>
          </a:bodyPr>
          <a:lstStyle/>
          <a:p>
            <a:r>
              <a:rPr lang="en-US" altLang="ja-JP" b="0" i="0" u="none" strike="noStrike" baseline="0" dirty="0" err="1">
                <a:latin typeface="Meiryo UI" panose="020B0604030504040204" pitchFamily="50" charset="-128"/>
                <a:ea typeface="Meiryo UI" panose="020B0604030504040204" pitchFamily="50" charset="-128"/>
              </a:rPr>
              <a:t>Sakaniwa</a:t>
            </a:r>
            <a:r>
              <a:rPr lang="en-US" altLang="ja-JP" b="0" i="0" u="none" strike="noStrike" baseline="0" dirty="0">
                <a:latin typeface="Meiryo UI" panose="020B0604030504040204" pitchFamily="50" charset="-128"/>
                <a:ea typeface="Meiryo UI" panose="020B0604030504040204" pitchFamily="50" charset="-128"/>
              </a:rPr>
              <a:t> R, et al. Age and Ageing 51</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 afac080, 2022</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MAT-JP-2302288-1.0-04/2023</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703400"/>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626456"/>
            <a:ext cx="4210386" cy="523220"/>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大阪大学大学院医学系研究科</a:t>
            </a:r>
            <a:endParaRPr lang="ja-JP" altLang="en-US" sz="1400" dirty="0">
              <a:solidFill>
                <a:srgbClr val="002060"/>
              </a:solidFill>
              <a:latin typeface="Meiryo UI" panose="020B0604030504040204" pitchFamily="50" charset="-128"/>
              <a:ea typeface="Meiryo UI" panose="020B0604030504040204" pitchFamily="50" charset="-128"/>
            </a:endParaRPr>
          </a:p>
          <a:p>
            <a:r>
              <a:rPr lang="ja-JP" altLang="en-US" sz="1400" dirty="0">
                <a:solidFill>
                  <a:srgbClr val="002060"/>
                </a:solidFill>
                <a:latin typeface="Meiryo UI" panose="020B0604030504040204" pitchFamily="50" charset="-128"/>
                <a:ea typeface="Meiryo UI" panose="020B0604030504040204" pitchFamily="50" charset="-128"/>
              </a:rPr>
              <a:t>内分泌・代謝内科学 教授 下村 伊一郎先生</a:t>
            </a:r>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6" name="グループ化 15">
            <a:extLst>
              <a:ext uri="{FF2B5EF4-FFF2-40B4-BE49-F238E27FC236}">
                <a16:creationId xmlns:a16="http://schemas.microsoft.com/office/drawing/2014/main" id="{B3B43CF2-D65C-439C-B431-BD2C1B6E6AA5}"/>
              </a:ext>
            </a:extLst>
          </p:cNvPr>
          <p:cNvGrpSpPr/>
          <p:nvPr/>
        </p:nvGrpSpPr>
        <p:grpSpPr>
          <a:xfrm>
            <a:off x="213861" y="4351094"/>
            <a:ext cx="1058213" cy="490087"/>
            <a:chOff x="272930" y="2574823"/>
            <a:chExt cx="1058213"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72930" y="2574823"/>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445472" y="2609744"/>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5066522" y="6604084"/>
            <a:ext cx="4077478" cy="253916"/>
          </a:xfrm>
          <a:prstGeom prst="rect">
            <a:avLst/>
          </a:prstGeom>
          <a:noFill/>
        </p:spPr>
        <p:txBody>
          <a:bodyPr wrap="square" anchor="b">
            <a:spAutoFit/>
          </a:bodyPr>
          <a:lstStyle/>
          <a:p>
            <a:pPr algn="r"/>
            <a:r>
              <a:rPr lang="en-US" altLang="ja-JP" sz="1050" b="0" i="0" u="none" strike="noStrike" baseline="0" dirty="0" err="1">
                <a:latin typeface="Meiryo UI" panose="020B0604030504040204" pitchFamily="50" charset="-128"/>
                <a:ea typeface="Meiryo UI" panose="020B0604030504040204" pitchFamily="50" charset="-128"/>
              </a:rPr>
              <a:t>Sakaniwa</a:t>
            </a:r>
            <a:r>
              <a:rPr lang="en-US" altLang="ja-JP" sz="1050" b="0" i="0" u="none" strike="noStrike" baseline="0" dirty="0">
                <a:latin typeface="Meiryo UI" panose="020B0604030504040204" pitchFamily="50" charset="-128"/>
                <a:ea typeface="Meiryo UI" panose="020B0604030504040204" pitchFamily="50" charset="-128"/>
              </a:rPr>
              <a:t> R, et al. Age and Ageing 51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5</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afac080, 2022</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213863" y="1499356"/>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345305" y="1398064"/>
            <a:ext cx="7412288" cy="923330"/>
          </a:xfrm>
          <a:prstGeom prst="rect">
            <a:avLst/>
          </a:prstGeom>
          <a:noFill/>
        </p:spPr>
        <p:txBody>
          <a:bodyPr wrap="square">
            <a:spAutoFit/>
          </a:bodyPr>
          <a:lstStyle/>
          <a:p>
            <a:r>
              <a:rPr lang="ja-JP" altLang="en-US" i="0" u="none" strike="noStrike" baseline="0" dirty="0">
                <a:latin typeface="Meiryo UI" panose="020B0604030504040204" pitchFamily="50" charset="-128"/>
                <a:ea typeface="Meiryo UI" panose="020B0604030504040204" pitchFamily="50" charset="-128"/>
              </a:rPr>
              <a:t>生活習慣の複合的な改善は、余命を延伸させる可能性があることが指摘されているが、平均寿命の長い国では健康的な生活習慣の効果が頭打ちになる可能性があり、また、併存疾患の影響についても十分に明らかにされていない。</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345305" y="4268394"/>
            <a:ext cx="7304174" cy="1477328"/>
          </a:xfrm>
          <a:prstGeom prst="rect">
            <a:avLst/>
          </a:prstGeom>
          <a:noFill/>
        </p:spPr>
        <p:txBody>
          <a:bodyPr wrap="square">
            <a:spAutoFit/>
          </a:bodyPr>
          <a:lstStyle/>
          <a:p>
            <a:pPr algn="l"/>
            <a:r>
              <a:rPr lang="en-US" altLang="ja-JP" b="0" i="0" u="none" strike="noStrike" baseline="0" dirty="0">
                <a:latin typeface="Meiryo UI" panose="020B0604030504040204" pitchFamily="50" charset="-128"/>
                <a:ea typeface="Meiryo UI" panose="020B0604030504040204" pitchFamily="50" charset="-128"/>
              </a:rPr>
              <a:t>1988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90</a:t>
            </a:r>
            <a:r>
              <a:rPr lang="ja-JP" altLang="en-US" b="0" i="0" u="none" strike="noStrike" baseline="0" dirty="0">
                <a:latin typeface="Meiryo UI" panose="020B0604030504040204" pitchFamily="50" charset="-128"/>
                <a:ea typeface="Meiryo UI" panose="020B0604030504040204" pitchFamily="50" charset="-128"/>
              </a:rPr>
              <a:t>年の期間中に国内の大規模前向き研究</a:t>
            </a:r>
            <a:r>
              <a:rPr lang="en-US" altLang="ja-JP" b="0" i="0" u="none" strike="noStrike" baseline="0" dirty="0">
                <a:latin typeface="Meiryo UI" panose="020B0604030504040204" pitchFamily="50" charset="-128"/>
                <a:ea typeface="Meiryo UI" panose="020B0604030504040204" pitchFamily="50" charset="-128"/>
              </a:rPr>
              <a:t>Japan Corroborative Cohort Study (JACC Study)</a:t>
            </a:r>
            <a:r>
              <a:rPr lang="ja-JP" altLang="en-US" b="0" i="0" u="none" strike="noStrike" baseline="0" dirty="0">
                <a:latin typeface="Meiryo UI" panose="020B0604030504040204" pitchFamily="50" charset="-128"/>
                <a:ea typeface="Meiryo UI" panose="020B0604030504040204" pitchFamily="50" charset="-128"/>
              </a:rPr>
              <a:t>に登録された</a:t>
            </a:r>
            <a:r>
              <a:rPr lang="en-US" altLang="ja-JP" b="0" i="0" u="none" strike="noStrike" baseline="0" dirty="0">
                <a:latin typeface="Meiryo UI" panose="020B0604030504040204" pitchFamily="50" charset="-128"/>
                <a:ea typeface="Meiryo UI" panose="020B0604030504040204" pitchFamily="50" charset="-128"/>
              </a:rPr>
              <a:t>40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79</a:t>
            </a:r>
            <a:r>
              <a:rPr lang="ja-JP" altLang="en-US" b="0" i="0" u="none" strike="noStrike" baseline="0" dirty="0">
                <a:latin typeface="Meiryo UI" panose="020B0604030504040204" pitchFamily="50" charset="-128"/>
                <a:ea typeface="Meiryo UI" panose="020B0604030504040204" pitchFamily="50" charset="-128"/>
              </a:rPr>
              <a:t>歳の</a:t>
            </a:r>
            <a:r>
              <a:rPr lang="en-US" altLang="ja-JP" b="0" i="0" u="none" strike="noStrike" baseline="0" dirty="0">
                <a:latin typeface="Meiryo UI" panose="020B0604030504040204" pitchFamily="50" charset="-128"/>
                <a:ea typeface="Meiryo UI" panose="020B0604030504040204" pitchFamily="50" charset="-128"/>
              </a:rPr>
              <a:t>110,585</a:t>
            </a:r>
            <a:r>
              <a:rPr lang="ja-JP" altLang="en-US" b="0" i="0" u="none" strike="noStrike" baseline="0" dirty="0">
                <a:latin typeface="Meiryo UI" panose="020B0604030504040204" pitchFamily="50" charset="-128"/>
                <a:ea typeface="Meiryo UI" panose="020B0604030504040204" pitchFamily="50" charset="-128"/>
              </a:rPr>
              <a:t>人のうち、ベースライン時調査により</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つ以上の生活習慣因子に関するデータと</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つの修正可能な生活習慣に関するデータが得られなかった</a:t>
            </a:r>
            <a:r>
              <a:rPr lang="en-US" altLang="ja-JP" b="0" i="0" u="none" strike="noStrike" baseline="0" dirty="0">
                <a:latin typeface="Meiryo UI" panose="020B0604030504040204" pitchFamily="50" charset="-128"/>
                <a:ea typeface="Meiryo UI" panose="020B0604030504040204" pitchFamily="50" charset="-128"/>
              </a:rPr>
              <a:t>61,561</a:t>
            </a:r>
            <a:r>
              <a:rPr lang="ja-JP" altLang="en-US" b="0" i="0" u="none" strike="noStrike" baseline="0" dirty="0">
                <a:latin typeface="Meiryo UI" panose="020B0604030504040204" pitchFamily="50" charset="-128"/>
                <a:ea typeface="Meiryo UI" panose="020B0604030504040204" pitchFamily="50" charset="-128"/>
              </a:rPr>
              <a:t>人を除外した男性</a:t>
            </a:r>
            <a:r>
              <a:rPr lang="en-US" altLang="ja-JP" b="0" i="0" u="none" strike="noStrike" baseline="0" dirty="0">
                <a:latin typeface="Meiryo UI" panose="020B0604030504040204" pitchFamily="50" charset="-128"/>
                <a:ea typeface="Meiryo UI" panose="020B0604030504040204" pitchFamily="50" charset="-128"/>
              </a:rPr>
              <a:t>21,453</a:t>
            </a:r>
            <a:r>
              <a:rPr lang="ja-JP" altLang="en-US" b="0" i="0" u="none" strike="noStrike" baseline="0" dirty="0">
                <a:latin typeface="Meiryo UI" panose="020B0604030504040204" pitchFamily="50" charset="-128"/>
                <a:ea typeface="Meiryo UI" panose="020B0604030504040204" pitchFamily="50" charset="-128"/>
              </a:rPr>
              <a:t>人、女性</a:t>
            </a:r>
            <a:r>
              <a:rPr lang="en-US" altLang="ja-JP" b="0" i="0" u="none" strike="noStrike" baseline="0" dirty="0">
                <a:latin typeface="Meiryo UI" panose="020B0604030504040204" pitchFamily="50" charset="-128"/>
                <a:ea typeface="Meiryo UI" panose="020B0604030504040204" pitchFamily="50" charset="-128"/>
              </a:rPr>
              <a:t>27,568</a:t>
            </a:r>
            <a:r>
              <a:rPr lang="ja-JP" altLang="en-US" b="0" i="0" u="none" strike="noStrike" baseline="0" dirty="0">
                <a:latin typeface="Meiryo UI" panose="020B0604030504040204" pitchFamily="50" charset="-128"/>
                <a:ea typeface="Meiryo UI" panose="020B0604030504040204" pitchFamily="50" charset="-128"/>
              </a:rPr>
              <a:t>人を対象とした。</a:t>
            </a:r>
            <a:endParaRPr lang="en-US" altLang="ja-JP" b="0" i="0" u="none" strike="noStrike" baseline="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345305" y="2898292"/>
            <a:ext cx="7304174" cy="646331"/>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中年期以降における生活習慣の改善が、併存疾患の有無に関わらず余命を延伸するか否かについて検討する。</a:t>
            </a:r>
            <a:endParaRPr lang="ja-JP" altLang="en-US"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213863" y="2991900"/>
            <a:ext cx="1058213" cy="490087"/>
            <a:chOff x="286872" y="2822072"/>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79967"/>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345306" y="1408328"/>
            <a:ext cx="7322444" cy="4786310"/>
          </a:xfrm>
          <a:prstGeom prst="rect">
            <a:avLst/>
          </a:prstGeom>
          <a:noFill/>
        </p:spPr>
        <p:txBody>
          <a:bodyPr wrap="square">
            <a:spAutoFit/>
          </a:bodyPr>
          <a:lstStyle/>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健康的な生活習慣は、①</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回以上の果物摂取、②</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回以上の魚介類摂取、③週</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日以上の牛乳摂取、④週</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時間以上の運動習慣または</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0.5</a:t>
            </a:r>
            <a:r>
              <a:rPr lang="ja-JP" altLang="en-US" b="0" i="0" u="none" strike="noStrike" baseline="0" dirty="0">
                <a:latin typeface="Meiryo UI" panose="020B0604030504040204" pitchFamily="50" charset="-128"/>
                <a:ea typeface="Meiryo UI" panose="020B0604030504040204" pitchFamily="50" charset="-128"/>
              </a:rPr>
              <a:t>時間以上の歩行、⑤</a:t>
            </a:r>
            <a:r>
              <a:rPr lang="en-US" altLang="ja-JP" b="0" i="0" u="none" strike="noStrike" baseline="0" dirty="0">
                <a:latin typeface="Meiryo UI" panose="020B0604030504040204" pitchFamily="50" charset="-128"/>
                <a:ea typeface="Meiryo UI" panose="020B0604030504040204" pitchFamily="50" charset="-128"/>
              </a:rPr>
              <a:t>BMI 21.0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25.0kg/㎡</a:t>
            </a:r>
            <a:r>
              <a:rPr lang="ja-JP" altLang="en-US" b="0" i="0" u="none" strike="noStrike" baseline="0" dirty="0">
                <a:latin typeface="Meiryo UI" panose="020B0604030504040204" pitchFamily="50" charset="-128"/>
                <a:ea typeface="Meiryo UI" panose="020B0604030504040204" pitchFamily="50" charset="-128"/>
              </a:rPr>
              <a:t>、⑥アルコール</a:t>
            </a:r>
            <a:r>
              <a:rPr lang="en-US" altLang="ja-JP" b="0" i="0" u="none" strike="noStrike" baseline="0" dirty="0">
                <a:latin typeface="Meiryo UI" panose="020B0604030504040204" pitchFamily="50" charset="-128"/>
                <a:ea typeface="Meiryo UI" panose="020B0604030504040204" pitchFamily="50" charset="-128"/>
              </a:rPr>
              <a:t>46.0g/</a:t>
            </a:r>
            <a:r>
              <a:rPr lang="ja-JP" altLang="en-US" b="0" i="0" u="none" strike="noStrike" baseline="0" dirty="0">
                <a:latin typeface="Meiryo UI" panose="020B0604030504040204" pitchFamily="50" charset="-128"/>
                <a:ea typeface="Meiryo UI" panose="020B0604030504040204" pitchFamily="50" charset="-128"/>
              </a:rPr>
              <a:t>日以下の飲酒、⑦現在非喫煙および禁煙、⑧睡眠時間</a:t>
            </a:r>
            <a:r>
              <a:rPr lang="en-US" altLang="ja-JP" b="0" i="0" u="none" strike="noStrike" baseline="0" dirty="0">
                <a:latin typeface="Meiryo UI" panose="020B0604030504040204" pitchFamily="50" charset="-128"/>
                <a:ea typeface="Meiryo UI" panose="020B0604030504040204" pitchFamily="50" charset="-128"/>
              </a:rPr>
              <a:t>5.5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7.4</a:t>
            </a:r>
            <a:r>
              <a:rPr lang="ja-JP" altLang="en-US" b="0" i="0" u="none" strike="noStrike" baseline="0" dirty="0">
                <a:latin typeface="Meiryo UI" panose="020B0604030504040204" pitchFamily="50" charset="-128"/>
                <a:ea typeface="Meiryo UI" panose="020B0604030504040204" pitchFamily="50" charset="-128"/>
              </a:rPr>
              <a:t>時間</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日とし、達成項目の合計をスコア化した</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以下、生活習慣スコア</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a:t>
            </a:r>
          </a:p>
          <a:p>
            <a:pPr algn="l">
              <a:lnSpc>
                <a:spcPct val="110000"/>
              </a:lnSpc>
              <a:spcBef>
                <a:spcPts val="1200"/>
              </a:spcBef>
            </a:pPr>
            <a:r>
              <a:rPr lang="ja-JP" altLang="en-US" b="0" i="0" u="none" strike="noStrike" baseline="0" dirty="0">
                <a:latin typeface="Meiryo UI" panose="020B0604030504040204" pitchFamily="50" charset="-128"/>
                <a:ea typeface="Meiryo UI" panose="020B0604030504040204" pitchFamily="50" charset="-128"/>
              </a:rPr>
              <a:t>生活習慣スコアで層別化した男女別の平均余命は、生命表法を用いて検討した。生命表は</a:t>
            </a:r>
            <a:r>
              <a:rPr lang="en-US" altLang="ja-JP" b="0" i="0" u="none" strike="noStrike" baseline="0" dirty="0">
                <a:latin typeface="Meiryo UI" panose="020B0604030504040204" pitchFamily="50" charset="-128"/>
                <a:ea typeface="Meiryo UI" panose="020B0604030504040204" pitchFamily="50" charset="-128"/>
              </a:rPr>
              <a:t>40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102</a:t>
            </a:r>
            <a:r>
              <a:rPr lang="ja-JP" altLang="en-US" b="0" i="0" u="none" strike="noStrike" baseline="0" dirty="0">
                <a:latin typeface="Meiryo UI" panose="020B0604030504040204" pitchFamily="50" charset="-128"/>
                <a:ea typeface="Meiryo UI" panose="020B0604030504040204" pitchFamily="50" charset="-128"/>
              </a:rPr>
              <a:t>歳の</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歳間隔で作成した。</a:t>
            </a:r>
            <a:r>
              <a:rPr lang="en-US" altLang="ja-JP" b="0" i="0" u="none" strike="noStrike" baseline="0" dirty="0">
                <a:latin typeface="Meiryo UI" panose="020B0604030504040204" pitchFamily="50" charset="-128"/>
                <a:ea typeface="Meiryo UI" panose="020B0604030504040204" pitchFamily="50" charset="-128"/>
              </a:rPr>
              <a:t>X</a:t>
            </a:r>
            <a:r>
              <a:rPr lang="ja-JP" altLang="en-US" b="0" i="0" u="none" strike="noStrike" baseline="0" dirty="0">
                <a:latin typeface="Meiryo UI" panose="020B0604030504040204" pitchFamily="50" charset="-128"/>
                <a:ea typeface="Meiryo UI" panose="020B0604030504040204" pitchFamily="50" charset="-128"/>
              </a:rPr>
              <a:t>歳時点における平均余命は、</a:t>
            </a:r>
            <a:r>
              <a:rPr lang="en-US" altLang="ja-JP" b="0" i="0" u="none" strike="noStrike" baseline="0" dirty="0" err="1">
                <a:latin typeface="Meiryo UI" panose="020B0604030504040204" pitchFamily="50" charset="-128"/>
                <a:ea typeface="Meiryo UI" panose="020B0604030504040204" pitchFamily="50" charset="-128"/>
              </a:rPr>
              <a:t>Gompertz</a:t>
            </a:r>
            <a:r>
              <a:rPr lang="ja-JP" altLang="en-US" b="0" i="0" u="none" strike="noStrike" baseline="0" dirty="0">
                <a:latin typeface="Meiryo UI" panose="020B0604030504040204" pitchFamily="50" charset="-128"/>
                <a:ea typeface="Meiryo UI" panose="020B0604030504040204" pitchFamily="50" charset="-128"/>
              </a:rPr>
              <a:t>比例ハザード回帰モデルで算出した死亡率から生存率を予測し、</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万例（</a:t>
            </a:r>
            <a:r>
              <a:rPr lang="en-US" altLang="ja-JP" b="0" i="0" u="none" strike="noStrike" baseline="0" dirty="0">
                <a:latin typeface="Meiryo UI" panose="020B0604030504040204" pitchFamily="50" charset="-128"/>
                <a:ea typeface="Meiryo UI" panose="020B0604030504040204" pitchFamily="50" charset="-128"/>
              </a:rPr>
              <a:t>40</a:t>
            </a:r>
            <a:r>
              <a:rPr lang="ja-JP" altLang="en-US" b="0" i="0" u="none" strike="noStrike" baseline="0" dirty="0">
                <a:latin typeface="Meiryo UI" panose="020B0604030504040204" pitchFamily="50" charset="-128"/>
                <a:ea typeface="Meiryo UI" panose="020B0604030504040204" pitchFamily="50" charset="-128"/>
              </a:rPr>
              <a:t>歳時点）の仮想的コホートに基づく生命表に当てはめることで推定した。</a:t>
            </a:r>
            <a:r>
              <a:rPr lang="en-US" altLang="ja-JP" b="0" i="0" u="none" strike="noStrike" baseline="0" dirty="0">
                <a:latin typeface="Meiryo UI" panose="020B0604030504040204" pitchFamily="50" charset="-128"/>
                <a:ea typeface="Meiryo UI" panose="020B0604030504040204" pitchFamily="50" charset="-128"/>
              </a:rPr>
              <a:t>95</a:t>
            </a:r>
            <a:r>
              <a:rPr lang="ja-JP" altLang="en-US" b="0" i="0" u="none" strike="noStrike" baseline="0" dirty="0">
                <a:latin typeface="Meiryo UI" panose="020B0604030504040204" pitchFamily="50" charset="-128"/>
                <a:ea typeface="Meiryo UI" panose="020B0604030504040204" pitchFamily="50" charset="-128"/>
              </a:rPr>
              <a:t>％信頼区間は、ブートストラップ標本</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万個のモンテカルロ・シミュレーションにより推定した。健康的な生活習慣が平均余命の延伸に及ぼす影響は、</a:t>
            </a:r>
            <a:r>
              <a:rPr lang="en-US" altLang="ja-JP" b="0" i="0" u="none" strike="noStrike" baseline="0" dirty="0" err="1">
                <a:latin typeface="Meiryo UI" panose="020B0604030504040204" pitchFamily="50" charset="-128"/>
                <a:ea typeface="Meiryo UI" panose="020B0604030504040204" pitchFamily="50" charset="-128"/>
              </a:rPr>
              <a:t>Gompertz</a:t>
            </a:r>
            <a:r>
              <a:rPr lang="ja-JP" altLang="en-US" b="0" i="0" u="none" strike="noStrike" baseline="0" dirty="0">
                <a:latin typeface="Meiryo UI" panose="020B0604030504040204" pitchFamily="50" charset="-128"/>
                <a:ea typeface="Meiryo UI" panose="020B0604030504040204" pitchFamily="50" charset="-128"/>
              </a:rPr>
              <a:t>比例ハザード回帰のベイズモデルを用いて推定した（教育レベルおよび心血管疾患の家族歴で調整）。また、循環器疾患、がん、高血圧、糖尿病、腎臓病の併存数別に、</a:t>
            </a:r>
            <a:r>
              <a:rPr lang="en-US" altLang="ja-JP" b="0" i="0" u="none" strike="noStrike" baseline="0" dirty="0">
                <a:latin typeface="Meiryo UI" panose="020B0604030504040204" pitchFamily="50" charset="-128"/>
                <a:ea typeface="Meiryo UI" panose="020B0604030504040204" pitchFamily="50" charset="-128"/>
              </a:rPr>
              <a:t>50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65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80</a:t>
            </a:r>
            <a:r>
              <a:rPr lang="ja-JP" altLang="en-US" b="0" i="0" u="none" strike="noStrike" baseline="0" dirty="0">
                <a:latin typeface="Meiryo UI" panose="020B0604030504040204" pitchFamily="50" charset="-128"/>
                <a:ea typeface="Meiryo UI" panose="020B0604030504040204" pitchFamily="50" charset="-128"/>
              </a:rPr>
              <a:t>歳時点における生活習慣スコアが余命延伸に及ぼす影響について検討した。</a:t>
            </a:r>
            <a:endParaRPr lang="ja-JP" altLang="en-US" dirty="0">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9E4ED4B-6DAA-03FD-03BE-3C5A8BED67DB}"/>
              </a:ext>
            </a:extLst>
          </p:cNvPr>
          <p:cNvGrpSpPr/>
          <p:nvPr/>
        </p:nvGrpSpPr>
        <p:grpSpPr>
          <a:xfrm>
            <a:off x="213865" y="1499391"/>
            <a:ext cx="1058213" cy="490087"/>
            <a:chOff x="286872" y="2822072"/>
            <a:chExt cx="1058213" cy="490087"/>
          </a:xfrm>
        </p:grpSpPr>
        <p:sp>
          <p:nvSpPr>
            <p:cNvPr id="12" name="四角形: 角を丸くする 11">
              <a:extLst>
                <a:ext uri="{FF2B5EF4-FFF2-40B4-BE49-F238E27FC236}">
                  <a16:creationId xmlns:a16="http://schemas.microsoft.com/office/drawing/2014/main" id="{02CFA044-AD4F-A1E2-1338-AE213A36C97B}"/>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F54C03D-8B9C-7518-A6E3-08C4EF42C853}"/>
                </a:ext>
              </a:extLst>
            </p:cNvPr>
            <p:cNvSpPr txBox="1"/>
            <p:nvPr/>
          </p:nvSpPr>
          <p:spPr>
            <a:xfrm>
              <a:off x="445595" y="284541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3" name="テキスト ボックス 2">
            <a:extLst>
              <a:ext uri="{FF2B5EF4-FFF2-40B4-BE49-F238E27FC236}">
                <a16:creationId xmlns:a16="http://schemas.microsoft.com/office/drawing/2014/main" id="{B280BA20-9603-04B8-B806-A393A610B8DD}"/>
              </a:ext>
            </a:extLst>
          </p:cNvPr>
          <p:cNvSpPr txBox="1"/>
          <p:nvPr/>
        </p:nvSpPr>
        <p:spPr>
          <a:xfrm>
            <a:off x="5066522" y="6604084"/>
            <a:ext cx="4077478" cy="253916"/>
          </a:xfrm>
          <a:prstGeom prst="rect">
            <a:avLst/>
          </a:prstGeom>
          <a:noFill/>
        </p:spPr>
        <p:txBody>
          <a:bodyPr wrap="square" anchor="b">
            <a:spAutoFit/>
          </a:bodyPr>
          <a:lstStyle/>
          <a:p>
            <a:pPr algn="r"/>
            <a:r>
              <a:rPr lang="en-US" altLang="ja-JP" sz="1050" b="0" i="0" u="none" strike="noStrike" baseline="0" dirty="0" err="1">
                <a:latin typeface="Meiryo UI" panose="020B0604030504040204" pitchFamily="50" charset="-128"/>
                <a:ea typeface="Meiryo UI" panose="020B0604030504040204" pitchFamily="50" charset="-128"/>
              </a:rPr>
              <a:t>Sakaniwa</a:t>
            </a:r>
            <a:r>
              <a:rPr lang="en-US" altLang="ja-JP" sz="1050" b="0" i="0" u="none" strike="noStrike" baseline="0" dirty="0">
                <a:latin typeface="Meiryo UI" panose="020B0604030504040204" pitchFamily="50" charset="-128"/>
                <a:ea typeface="Meiryo UI" panose="020B0604030504040204" pitchFamily="50" charset="-128"/>
              </a:rPr>
              <a:t> R, et al. Age and Ageing 51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5</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afac080, 2022</a:t>
            </a: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213981"/>
            <a:ext cx="5961799"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ベースライン時の主な</a:t>
            </a:r>
            <a:r>
              <a:rPr lang="ja-JP" altLang="en-US" sz="2800" b="1" i="0" u="none" strike="noStrike" baseline="0" dirty="0">
                <a:latin typeface="Meiryo UI" panose="020B0604030504040204" pitchFamily="50" charset="-128"/>
                <a:ea typeface="Meiryo UI" panose="020B0604030504040204" pitchFamily="50" charset="-128"/>
              </a:rPr>
              <a:t>背景因子</a:t>
            </a:r>
            <a:r>
              <a:rPr lang="en-US" altLang="ja-JP" sz="2400" b="1" i="0" u="none" strike="noStrike" baseline="0" dirty="0">
                <a:latin typeface="Meiryo UI" panose="020B0604030504040204" pitchFamily="50" charset="-128"/>
                <a:ea typeface="Meiryo UI" panose="020B0604030504040204" pitchFamily="50" charset="-128"/>
              </a:rPr>
              <a:t>(</a:t>
            </a:r>
            <a:r>
              <a:rPr lang="ja-JP" altLang="en-US" sz="2400" b="1" i="0" u="none" strike="noStrike" baseline="0" dirty="0">
                <a:latin typeface="Meiryo UI" panose="020B0604030504040204" pitchFamily="50" charset="-128"/>
                <a:ea typeface="Meiryo UI" panose="020B0604030504040204" pitchFamily="50" charset="-128"/>
              </a:rPr>
              <a:t>抜粋</a:t>
            </a:r>
            <a:r>
              <a:rPr lang="en-US" altLang="ja-JP" sz="2400" b="1" i="0" u="none" strike="noStrike" baseline="0" dirty="0">
                <a:latin typeface="Meiryo UI" panose="020B0604030504040204" pitchFamily="50" charset="-128"/>
                <a:ea typeface="Meiryo UI" panose="020B0604030504040204" pitchFamily="50" charset="-128"/>
              </a:rPr>
              <a:t>)</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B3957878-9C5F-87C7-0A41-06B9210640E9}"/>
              </a:ext>
            </a:extLst>
          </p:cNvPr>
          <p:cNvSpPr txBox="1"/>
          <p:nvPr/>
        </p:nvSpPr>
        <p:spPr>
          <a:xfrm>
            <a:off x="5066522" y="6604084"/>
            <a:ext cx="4077478" cy="253916"/>
          </a:xfrm>
          <a:prstGeom prst="rect">
            <a:avLst/>
          </a:prstGeom>
          <a:noFill/>
        </p:spPr>
        <p:txBody>
          <a:bodyPr wrap="square" anchor="b">
            <a:spAutoFit/>
          </a:bodyPr>
          <a:lstStyle/>
          <a:p>
            <a:pPr algn="r"/>
            <a:r>
              <a:rPr lang="en-US" altLang="ja-JP" sz="1050" b="0" i="0" u="none" strike="noStrike" baseline="0" dirty="0" err="1">
                <a:latin typeface="Meiryo UI" panose="020B0604030504040204" pitchFamily="50" charset="-128"/>
                <a:ea typeface="Meiryo UI" panose="020B0604030504040204" pitchFamily="50" charset="-128"/>
              </a:rPr>
              <a:t>Sakaniwa</a:t>
            </a:r>
            <a:r>
              <a:rPr lang="en-US" altLang="ja-JP" sz="1050" b="0" i="0" u="none" strike="noStrike" baseline="0" dirty="0">
                <a:latin typeface="Meiryo UI" panose="020B0604030504040204" pitchFamily="50" charset="-128"/>
                <a:ea typeface="Meiryo UI" panose="020B0604030504040204" pitchFamily="50" charset="-128"/>
              </a:rPr>
              <a:t> R, et al. Age and Ageing 51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5</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afac080, 2022</a:t>
            </a:r>
          </a:p>
        </p:txBody>
      </p:sp>
      <p:graphicFrame>
        <p:nvGraphicFramePr>
          <p:cNvPr id="2" name="表 6">
            <a:extLst>
              <a:ext uri="{FF2B5EF4-FFF2-40B4-BE49-F238E27FC236}">
                <a16:creationId xmlns:a16="http://schemas.microsoft.com/office/drawing/2014/main" id="{A3CD05C7-0211-D122-3E76-5CF45C4BF281}"/>
              </a:ext>
            </a:extLst>
          </p:cNvPr>
          <p:cNvGraphicFramePr>
            <a:graphicFrameLocks noGrp="1"/>
          </p:cNvGraphicFramePr>
          <p:nvPr>
            <p:extLst>
              <p:ext uri="{D42A27DB-BD31-4B8C-83A1-F6EECF244321}">
                <p14:modId xmlns:p14="http://schemas.microsoft.com/office/powerpoint/2010/main" val="2984282869"/>
              </p:ext>
            </p:extLst>
          </p:nvPr>
        </p:nvGraphicFramePr>
        <p:xfrm>
          <a:off x="359999" y="1150344"/>
          <a:ext cx="8424002" cy="5018400"/>
        </p:xfrm>
        <a:graphic>
          <a:graphicData uri="http://schemas.openxmlformats.org/drawingml/2006/table">
            <a:tbl>
              <a:tblPr firstRow="1" bandRow="1">
                <a:tableStyleId>{5C22544A-7EE6-4342-B048-85BDC9FD1C3A}</a:tableStyleId>
              </a:tblPr>
              <a:tblGrid>
                <a:gridCol w="1728000">
                  <a:extLst>
                    <a:ext uri="{9D8B030D-6E8A-4147-A177-3AD203B41FA5}">
                      <a16:colId xmlns:a16="http://schemas.microsoft.com/office/drawing/2014/main" val="4042818537"/>
                    </a:ext>
                  </a:extLst>
                </a:gridCol>
                <a:gridCol w="468000">
                  <a:extLst>
                    <a:ext uri="{9D8B030D-6E8A-4147-A177-3AD203B41FA5}">
                      <a16:colId xmlns:a16="http://schemas.microsoft.com/office/drawing/2014/main" val="1643475886"/>
                    </a:ext>
                  </a:extLst>
                </a:gridCol>
                <a:gridCol w="468000">
                  <a:extLst>
                    <a:ext uri="{9D8B030D-6E8A-4147-A177-3AD203B41FA5}">
                      <a16:colId xmlns:a16="http://schemas.microsoft.com/office/drawing/2014/main" val="3423865752"/>
                    </a:ext>
                  </a:extLst>
                </a:gridCol>
                <a:gridCol w="468000">
                  <a:extLst>
                    <a:ext uri="{9D8B030D-6E8A-4147-A177-3AD203B41FA5}">
                      <a16:colId xmlns:a16="http://schemas.microsoft.com/office/drawing/2014/main" val="3394364136"/>
                    </a:ext>
                  </a:extLst>
                </a:gridCol>
                <a:gridCol w="468000">
                  <a:extLst>
                    <a:ext uri="{9D8B030D-6E8A-4147-A177-3AD203B41FA5}">
                      <a16:colId xmlns:a16="http://schemas.microsoft.com/office/drawing/2014/main" val="2138583371"/>
                    </a:ext>
                  </a:extLst>
                </a:gridCol>
                <a:gridCol w="468000">
                  <a:extLst>
                    <a:ext uri="{9D8B030D-6E8A-4147-A177-3AD203B41FA5}">
                      <a16:colId xmlns:a16="http://schemas.microsoft.com/office/drawing/2014/main" val="2376259220"/>
                    </a:ext>
                  </a:extLst>
                </a:gridCol>
                <a:gridCol w="468000">
                  <a:extLst>
                    <a:ext uri="{9D8B030D-6E8A-4147-A177-3AD203B41FA5}">
                      <a16:colId xmlns:a16="http://schemas.microsoft.com/office/drawing/2014/main" val="3823395737"/>
                    </a:ext>
                  </a:extLst>
                </a:gridCol>
                <a:gridCol w="540001">
                  <a:extLst>
                    <a:ext uri="{9D8B030D-6E8A-4147-A177-3AD203B41FA5}">
                      <a16:colId xmlns:a16="http://schemas.microsoft.com/office/drawing/2014/main" val="1993520964"/>
                    </a:ext>
                  </a:extLst>
                </a:gridCol>
                <a:gridCol w="468000">
                  <a:extLst>
                    <a:ext uri="{9D8B030D-6E8A-4147-A177-3AD203B41FA5}">
                      <a16:colId xmlns:a16="http://schemas.microsoft.com/office/drawing/2014/main" val="3257270360"/>
                    </a:ext>
                  </a:extLst>
                </a:gridCol>
                <a:gridCol w="468000">
                  <a:extLst>
                    <a:ext uri="{9D8B030D-6E8A-4147-A177-3AD203B41FA5}">
                      <a16:colId xmlns:a16="http://schemas.microsoft.com/office/drawing/2014/main" val="191652854"/>
                    </a:ext>
                  </a:extLst>
                </a:gridCol>
                <a:gridCol w="468000">
                  <a:extLst>
                    <a:ext uri="{9D8B030D-6E8A-4147-A177-3AD203B41FA5}">
                      <a16:colId xmlns:a16="http://schemas.microsoft.com/office/drawing/2014/main" val="1198509246"/>
                    </a:ext>
                  </a:extLst>
                </a:gridCol>
                <a:gridCol w="468000">
                  <a:extLst>
                    <a:ext uri="{9D8B030D-6E8A-4147-A177-3AD203B41FA5}">
                      <a16:colId xmlns:a16="http://schemas.microsoft.com/office/drawing/2014/main" val="1879034297"/>
                    </a:ext>
                  </a:extLst>
                </a:gridCol>
                <a:gridCol w="468000">
                  <a:extLst>
                    <a:ext uri="{9D8B030D-6E8A-4147-A177-3AD203B41FA5}">
                      <a16:colId xmlns:a16="http://schemas.microsoft.com/office/drawing/2014/main" val="3541261867"/>
                    </a:ext>
                  </a:extLst>
                </a:gridCol>
                <a:gridCol w="468000">
                  <a:extLst>
                    <a:ext uri="{9D8B030D-6E8A-4147-A177-3AD203B41FA5}">
                      <a16:colId xmlns:a16="http://schemas.microsoft.com/office/drawing/2014/main" val="1401921660"/>
                    </a:ext>
                  </a:extLst>
                </a:gridCol>
                <a:gridCol w="540001">
                  <a:extLst>
                    <a:ext uri="{9D8B030D-6E8A-4147-A177-3AD203B41FA5}">
                      <a16:colId xmlns:a16="http://schemas.microsoft.com/office/drawing/2014/main" val="2178597774"/>
                    </a:ext>
                  </a:extLst>
                </a:gridCol>
              </a:tblGrid>
              <a:tr h="259200">
                <a:tc rowSpan="3">
                  <a:txBody>
                    <a:bodyPr/>
                    <a:lstStyle/>
                    <a:p>
                      <a:endParaRPr kumimoji="1" lang="ja-JP" altLang="en-US" sz="105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男性</a:t>
                      </a: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7AB4"/>
                    </a:solid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7">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女性</a:t>
                      </a: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C695B"/>
                    </a:solid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11552950"/>
                  </a:ext>
                </a:extLst>
              </a:tr>
              <a:tr h="259200">
                <a:tc vMerge="1">
                  <a:txBody>
                    <a:bodyPr/>
                    <a:lstStyle/>
                    <a:p>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marL="36000" marR="36000" marT="64800" marB="216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14">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生活習慣スコア</a:t>
                      </a: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8988A"/>
                    </a:solid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B="72000"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hMerge="1">
                  <a:txBody>
                    <a:bodyPr/>
                    <a:lstStyle/>
                    <a:p>
                      <a:endParaRPr kumimoji="1" lang="ja-JP" altLang="en-US" sz="1200" b="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sz="1200" b="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sz="1200" b="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3250589"/>
                  </a:ext>
                </a:extLst>
              </a:tr>
              <a:tr h="259200">
                <a:tc vMerge="1">
                  <a:txBody>
                    <a:bodyPr/>
                    <a:lstStyle/>
                    <a:p>
                      <a:endParaRPr kumimoji="1" lang="ja-JP" altLang="en-US" sz="1050" b="0" dirty="0">
                        <a:solidFill>
                          <a:schemeClr val="tx1"/>
                        </a:solidFill>
                        <a:latin typeface="Meiryo UI" panose="020B0604030504040204" pitchFamily="50" charset="-128"/>
                        <a:ea typeface="Meiryo UI" panose="020B0604030504040204" pitchFamily="50" charset="-128"/>
                      </a:endParaRPr>
                    </a:p>
                  </a:txBody>
                  <a:tcPr marL="36000" marR="36000" marT="64800" marB="216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0-2</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498C6"/>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3</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498C6"/>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4</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498C6"/>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5</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498C6"/>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6</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498C6"/>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7-8</a:t>
                      </a: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498C6"/>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P</a:t>
                      </a:r>
                      <a:r>
                        <a:rPr kumimoji="1" lang="ja-JP" altLang="en-US" sz="1050" b="1" dirty="0">
                          <a:solidFill>
                            <a:schemeClr val="bg1"/>
                          </a:solidFill>
                          <a:latin typeface="Meiryo UI" panose="020B0604030504040204" pitchFamily="50" charset="-128"/>
                          <a:ea typeface="Meiryo UI" panose="020B0604030504040204" pitchFamily="50" charset="-128"/>
                        </a:rPr>
                        <a:t>値</a:t>
                      </a:r>
                      <a:r>
                        <a:rPr kumimoji="1" lang="en-US" altLang="ja-JP" sz="1050" b="1" baseline="30000" dirty="0">
                          <a:solidFill>
                            <a:schemeClr val="bg1"/>
                          </a:solidFill>
                          <a:latin typeface="Meiryo UI" panose="020B0604030504040204" pitchFamily="50" charset="-128"/>
                          <a:ea typeface="Meiryo UI" panose="020B0604030504040204" pitchFamily="50" charset="-128"/>
                        </a:rPr>
                        <a:t>*</a:t>
                      </a:r>
                      <a:endParaRPr kumimoji="1" lang="ja-JP" altLang="en-US" sz="1050" b="1" baseline="30000"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498C6"/>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0-2</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9280"/>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3</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9280"/>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4</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9280"/>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5</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9280"/>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6</a:t>
                      </a:r>
                      <a:endParaRPr kumimoji="1" lang="ja-JP" altLang="en-US" sz="1050" b="1"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9280"/>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7-8</a:t>
                      </a: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9280"/>
                    </a:solidFill>
                  </a:tcPr>
                </a:tc>
                <a:tc>
                  <a:txBody>
                    <a:bodyPr/>
                    <a:lstStyle/>
                    <a:p>
                      <a:pPr algn="ctr"/>
                      <a:r>
                        <a:rPr kumimoji="1" lang="en-US" altLang="ja-JP" sz="1050" b="1" dirty="0">
                          <a:solidFill>
                            <a:schemeClr val="bg1"/>
                          </a:solidFill>
                          <a:latin typeface="Meiryo UI" panose="020B0604030504040204" pitchFamily="50" charset="-128"/>
                          <a:ea typeface="Meiryo UI" panose="020B0604030504040204" pitchFamily="50" charset="-128"/>
                        </a:rPr>
                        <a:t>P</a:t>
                      </a:r>
                      <a:r>
                        <a:rPr kumimoji="1" lang="ja-JP" altLang="en-US" sz="1050" b="1" dirty="0">
                          <a:solidFill>
                            <a:schemeClr val="bg1"/>
                          </a:solidFill>
                          <a:latin typeface="Meiryo UI" panose="020B0604030504040204" pitchFamily="50" charset="-128"/>
                          <a:ea typeface="Meiryo UI" panose="020B0604030504040204" pitchFamily="50" charset="-128"/>
                        </a:rPr>
                        <a:t>値</a:t>
                      </a:r>
                      <a:r>
                        <a:rPr kumimoji="1" lang="en-US" altLang="ja-JP" sz="1050" b="1" baseline="30000" dirty="0">
                          <a:solidFill>
                            <a:schemeClr val="bg1"/>
                          </a:solidFill>
                          <a:latin typeface="Meiryo UI" panose="020B0604030504040204" pitchFamily="50" charset="-128"/>
                          <a:ea typeface="Meiryo UI" panose="020B0604030504040204" pitchFamily="50" charset="-128"/>
                        </a:rPr>
                        <a:t>*</a:t>
                      </a:r>
                      <a:endParaRPr kumimoji="1" lang="ja-JP" altLang="en-US" sz="1050" b="1" baseline="30000" dirty="0">
                        <a:solidFill>
                          <a:schemeClr val="bg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bg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9280"/>
                    </a:solidFill>
                  </a:tcPr>
                </a:tc>
                <a:extLst>
                  <a:ext uri="{0D108BD9-81ED-4DB2-BD59-A6C34878D82A}">
                    <a16:rowId xmlns:a16="http://schemas.microsoft.com/office/drawing/2014/main" val="2406882126"/>
                  </a:ext>
                </a:extLst>
              </a:tr>
              <a:tr h="259200">
                <a:tc>
                  <a:txBody>
                    <a:bodyPr/>
                    <a:lstStyle/>
                    <a:p>
                      <a:pPr marL="72000"/>
                      <a:r>
                        <a:rPr kumimoji="1" lang="ja-JP" altLang="en-US" sz="1000" b="1" dirty="0">
                          <a:solidFill>
                            <a:schemeClr val="tx1"/>
                          </a:solidFill>
                          <a:latin typeface="Meiryo UI" panose="020B0604030504040204" pitchFamily="50" charset="-128"/>
                          <a:ea typeface="Meiryo UI" panose="020B0604030504040204" pitchFamily="50" charset="-128"/>
                        </a:rPr>
                        <a:t>全体数</a:t>
                      </a:r>
                    </a:p>
                  </a:txBody>
                  <a:tcPr marL="36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FFEF7"/>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5,274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5,416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5,317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3,525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1,487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434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810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3,010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6,246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7,993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6,297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3,212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extLst>
                  <a:ext uri="{0D108BD9-81ED-4DB2-BD59-A6C34878D82A}">
                    <a16:rowId xmlns:a16="http://schemas.microsoft.com/office/drawing/2014/main" val="2815730692"/>
                  </a:ext>
                </a:extLst>
              </a:tr>
              <a:tr h="3528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年齢</a:t>
                      </a:r>
                      <a:r>
                        <a:rPr kumimoji="1" lang="en-US" altLang="ja-JP" sz="1000" b="1" dirty="0">
                          <a:solidFill>
                            <a:schemeClr val="tx1"/>
                          </a:solidFill>
                          <a:latin typeface="Meiryo UI" panose="020B0604030504040204" pitchFamily="50" charset="-128"/>
                          <a:ea typeface="Meiryo UI" panose="020B0604030504040204" pitchFamily="50" charset="-128"/>
                        </a:rPr>
                        <a:t>(SD)</a:t>
                      </a:r>
                      <a:r>
                        <a:rPr kumimoji="1" lang="ja-JP" altLang="en-US" sz="1000" b="1" dirty="0">
                          <a:solidFill>
                            <a:schemeClr val="tx1"/>
                          </a:solidFill>
                          <a:latin typeface="Meiryo UI" panose="020B0604030504040204" pitchFamily="50" charset="-128"/>
                          <a:ea typeface="Meiryo UI" panose="020B0604030504040204" pitchFamily="50" charset="-128"/>
                        </a:rPr>
                        <a:t>、歳</a:t>
                      </a:r>
                      <a:endParaRPr kumimoji="1" lang="en-US" altLang="ja-JP"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1DF"/>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55.0</a:t>
                      </a:r>
                    </a:p>
                    <a:p>
                      <a:pPr algn="ctr"/>
                      <a:r>
                        <a:rPr kumimoji="1" lang="en-US" altLang="ja-JP" sz="900" b="0" dirty="0">
                          <a:solidFill>
                            <a:schemeClr val="tx1"/>
                          </a:solidFill>
                          <a:latin typeface="Meiryo UI" panose="020B0604030504040204" pitchFamily="50" charset="-128"/>
                          <a:ea typeface="Meiryo UI" panose="020B0604030504040204" pitchFamily="50" charset="-128"/>
                        </a:rPr>
                        <a:t>(10.2)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55.4</a:t>
                      </a:r>
                    </a:p>
                    <a:p>
                      <a:pPr algn="ctr"/>
                      <a:r>
                        <a:rPr kumimoji="1" lang="en-US" altLang="ja-JP" sz="900" b="0" dirty="0">
                          <a:solidFill>
                            <a:schemeClr val="tx1"/>
                          </a:solidFill>
                          <a:latin typeface="Meiryo UI" panose="020B0604030504040204" pitchFamily="50" charset="-128"/>
                          <a:ea typeface="Meiryo UI" panose="020B0604030504040204" pitchFamily="50" charset="-128"/>
                        </a:rPr>
                        <a:t>(10.0)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56.0</a:t>
                      </a:r>
                    </a:p>
                    <a:p>
                      <a:pPr algn="ctr"/>
                      <a:r>
                        <a:rPr kumimoji="1" lang="en-US" altLang="ja-JP" sz="900" b="0" dirty="0">
                          <a:solidFill>
                            <a:schemeClr val="tx1"/>
                          </a:solidFill>
                          <a:latin typeface="Meiryo UI" panose="020B0604030504040204" pitchFamily="50" charset="-128"/>
                          <a:ea typeface="Meiryo UI" panose="020B0604030504040204" pitchFamily="50" charset="-128"/>
                        </a:rPr>
                        <a:t>(9.9)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56.3</a:t>
                      </a:r>
                    </a:p>
                    <a:p>
                      <a:pPr algn="ctr"/>
                      <a:r>
                        <a:rPr kumimoji="1" lang="en-US" altLang="ja-JP" sz="900" b="0" dirty="0">
                          <a:solidFill>
                            <a:schemeClr val="tx1"/>
                          </a:solidFill>
                          <a:latin typeface="Meiryo UI" panose="020B0604030504040204" pitchFamily="50" charset="-128"/>
                          <a:ea typeface="Meiryo UI" panose="020B0604030504040204" pitchFamily="50" charset="-128"/>
                        </a:rPr>
                        <a:t>(9.9)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56.4</a:t>
                      </a:r>
                    </a:p>
                    <a:p>
                      <a:pPr algn="ctr"/>
                      <a:r>
                        <a:rPr kumimoji="1" lang="en-US" altLang="ja-JP" sz="900" b="0" dirty="0">
                          <a:solidFill>
                            <a:schemeClr val="tx1"/>
                          </a:solidFill>
                          <a:latin typeface="Meiryo UI" panose="020B0604030504040204" pitchFamily="50" charset="-128"/>
                          <a:ea typeface="Meiryo UI" panose="020B0604030504040204" pitchFamily="50" charset="-128"/>
                        </a:rPr>
                        <a:t>(9.6)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57.3</a:t>
                      </a:r>
                    </a:p>
                    <a:p>
                      <a:pPr algn="ctr"/>
                      <a:r>
                        <a:rPr kumimoji="1" lang="en-US" altLang="ja-JP" sz="900" b="0" dirty="0">
                          <a:solidFill>
                            <a:schemeClr val="tx1"/>
                          </a:solidFill>
                          <a:latin typeface="Meiryo UI" panose="020B0604030504040204" pitchFamily="50" charset="-128"/>
                          <a:ea typeface="Meiryo UI" panose="020B0604030504040204" pitchFamily="50" charset="-128"/>
                        </a:rPr>
                        <a:t>(9.6)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&lt;0.001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57.8</a:t>
                      </a:r>
                    </a:p>
                    <a:p>
                      <a:pPr algn="ctr"/>
                      <a:r>
                        <a:rPr kumimoji="1" lang="en-US" altLang="ja-JP" sz="900" b="0" dirty="0">
                          <a:solidFill>
                            <a:schemeClr val="tx1"/>
                          </a:solidFill>
                          <a:latin typeface="Meiryo UI" panose="020B0604030504040204" pitchFamily="50" charset="-128"/>
                          <a:ea typeface="Meiryo UI" panose="020B0604030504040204" pitchFamily="50" charset="-128"/>
                        </a:rPr>
                        <a:t>(11.1)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57.0</a:t>
                      </a:r>
                    </a:p>
                    <a:p>
                      <a:pPr algn="ctr"/>
                      <a:r>
                        <a:rPr kumimoji="1" lang="en-US" altLang="ja-JP" sz="900" b="0" dirty="0">
                          <a:solidFill>
                            <a:schemeClr val="tx1"/>
                          </a:solidFill>
                          <a:latin typeface="Meiryo UI" panose="020B0604030504040204" pitchFamily="50" charset="-128"/>
                          <a:ea typeface="Meiryo UI" panose="020B0604030504040204" pitchFamily="50" charset="-128"/>
                        </a:rPr>
                        <a:t>(10.7)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56.2</a:t>
                      </a:r>
                    </a:p>
                    <a:p>
                      <a:pPr algn="ctr"/>
                      <a:r>
                        <a:rPr kumimoji="1" lang="en-US" altLang="ja-JP" sz="900" b="0" dirty="0">
                          <a:solidFill>
                            <a:schemeClr val="tx1"/>
                          </a:solidFill>
                          <a:latin typeface="Meiryo UI" panose="020B0604030504040204" pitchFamily="50" charset="-128"/>
                          <a:ea typeface="Meiryo UI" panose="020B0604030504040204" pitchFamily="50" charset="-128"/>
                        </a:rPr>
                        <a:t>(10.3)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55.8</a:t>
                      </a:r>
                    </a:p>
                    <a:p>
                      <a:pPr algn="ctr"/>
                      <a:r>
                        <a:rPr kumimoji="1" lang="en-US" altLang="ja-JP" sz="900" b="0" dirty="0">
                          <a:solidFill>
                            <a:schemeClr val="tx1"/>
                          </a:solidFill>
                          <a:latin typeface="Meiryo UI" panose="020B0604030504040204" pitchFamily="50" charset="-128"/>
                          <a:ea typeface="Meiryo UI" panose="020B0604030504040204" pitchFamily="50" charset="-128"/>
                        </a:rPr>
                        <a:t>(9.9)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55.4</a:t>
                      </a:r>
                    </a:p>
                    <a:p>
                      <a:pPr algn="ctr"/>
                      <a:r>
                        <a:rPr kumimoji="1" lang="en-US" altLang="ja-JP" sz="900" b="0" dirty="0">
                          <a:solidFill>
                            <a:schemeClr val="tx1"/>
                          </a:solidFill>
                          <a:latin typeface="Meiryo UI" panose="020B0604030504040204" pitchFamily="50" charset="-128"/>
                          <a:ea typeface="Meiryo UI" panose="020B0604030504040204" pitchFamily="50" charset="-128"/>
                        </a:rPr>
                        <a:t>(9.4)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55.5</a:t>
                      </a:r>
                    </a:p>
                    <a:p>
                      <a:pPr algn="ctr"/>
                      <a:r>
                        <a:rPr kumimoji="1" lang="en-US" altLang="ja-JP" sz="900" b="0" dirty="0">
                          <a:solidFill>
                            <a:schemeClr val="tx1"/>
                          </a:solidFill>
                          <a:latin typeface="Meiryo UI" panose="020B0604030504040204" pitchFamily="50" charset="-128"/>
                          <a:ea typeface="Meiryo UI" panose="020B0604030504040204" pitchFamily="50" charset="-128"/>
                        </a:rPr>
                        <a:t>(8.9)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0.002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extLst>
                  <a:ext uri="{0D108BD9-81ED-4DB2-BD59-A6C34878D82A}">
                    <a16:rowId xmlns:a16="http://schemas.microsoft.com/office/drawing/2014/main" val="975400047"/>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果物の摂取習慣、</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FFEF7"/>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11.8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31.4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51.2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70.7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84.1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94.1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21.2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42.6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65.7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83.2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96.1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extLst>
                  <a:ext uri="{0D108BD9-81ED-4DB2-BD59-A6C34878D82A}">
                    <a16:rowId xmlns:a16="http://schemas.microsoft.com/office/drawing/2014/main" val="4202971218"/>
                  </a:ext>
                </a:extLst>
              </a:tr>
              <a:tr h="259200">
                <a:tc>
                  <a:txBody>
                    <a:bodyPr/>
                    <a:lstStyle/>
                    <a:p>
                      <a:pPr marL="360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Meiryo UI" panose="020B0604030504040204" pitchFamily="50" charset="-128"/>
                          <a:ea typeface="Meiryo UI" panose="020B0604030504040204" pitchFamily="50" charset="-128"/>
                        </a:rPr>
                        <a:t>魚介類の摂取習慣、</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1DF"/>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18.1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26.9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40.4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55.0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77.8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11.3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22.0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38.0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69.8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extLst>
                  <a:ext uri="{0D108BD9-81ED-4DB2-BD59-A6C34878D82A}">
                    <a16:rowId xmlns:a16="http://schemas.microsoft.com/office/drawing/2014/main" val="3844858703"/>
                  </a:ext>
                </a:extLst>
              </a:tr>
              <a:tr h="259200">
                <a:tc>
                  <a:txBody>
                    <a:bodyPr/>
                    <a:lstStyle/>
                    <a:p>
                      <a:pPr marL="360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Meiryo UI" panose="020B0604030504040204" pitchFamily="50" charset="-128"/>
                          <a:ea typeface="Meiryo UI" panose="020B0604030504040204" pitchFamily="50" charset="-128"/>
                        </a:rPr>
                        <a:t>牛乳の摂取習慣、</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FFEF7"/>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13.3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30.4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48.3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65.7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81.1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92.0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13.1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28.8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47.4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68.0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88.6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extLst>
                  <a:ext uri="{0D108BD9-81ED-4DB2-BD59-A6C34878D82A}">
                    <a16:rowId xmlns:a16="http://schemas.microsoft.com/office/drawing/2014/main" val="2761101861"/>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習慣的な運動または歩行、</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1DF"/>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28.0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46.3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57.5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67.2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77.3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90.5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10.2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23.6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39.1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51.0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67.0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85.0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extLst>
                  <a:ext uri="{0D108BD9-81ED-4DB2-BD59-A6C34878D82A}">
                    <a16:rowId xmlns:a16="http://schemas.microsoft.com/office/drawing/2014/main" val="2405373757"/>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適正体重の維持、</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FFEF7"/>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29.1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49.0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60.9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70.6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81.1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91.0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20.5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34.9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51.7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66.9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86.9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extLst>
                  <a:ext uri="{0D108BD9-81ED-4DB2-BD59-A6C34878D82A}">
                    <a16:rowId xmlns:a16="http://schemas.microsoft.com/office/drawing/2014/main" val="90879758"/>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適正飲酒、</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1DF"/>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41.6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65.9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76.8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85.0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92.2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96.7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91.4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98.0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99.3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99.6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99.8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99.9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extLst>
                  <a:ext uri="{0D108BD9-81ED-4DB2-BD59-A6C34878D82A}">
                    <a16:rowId xmlns:a16="http://schemas.microsoft.com/office/drawing/2014/main" val="1486799064"/>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非喫煙および禁煙、</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FFEF7"/>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12.8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22.2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35.1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52.5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75.4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60.8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84.5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93.0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96.3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98.4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99.6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extLst>
                  <a:ext uri="{0D108BD9-81ED-4DB2-BD59-A6C34878D82A}">
                    <a16:rowId xmlns:a16="http://schemas.microsoft.com/office/drawing/2014/main" val="611734479"/>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適正な睡眠時間、</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1DF"/>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26.0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46.1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56.2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65.3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76.8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91.0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11.2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34.5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51.0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66.3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78.7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91.2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extLst>
                  <a:ext uri="{0D108BD9-81ED-4DB2-BD59-A6C34878D82A}">
                    <a16:rowId xmlns:a16="http://schemas.microsoft.com/office/drawing/2014/main" val="3045456451"/>
                  </a:ext>
                </a:extLst>
              </a:tr>
              <a:tr h="259200">
                <a:tc gridSpan="15">
                  <a:txBody>
                    <a:bodyPr/>
                    <a:lstStyle/>
                    <a:p>
                      <a:pPr marL="36000"/>
                      <a:r>
                        <a:rPr kumimoji="1" lang="ja-JP" altLang="en-US" sz="900" b="1" dirty="0">
                          <a:solidFill>
                            <a:schemeClr val="tx1"/>
                          </a:solidFill>
                          <a:latin typeface="Meiryo UI" panose="020B0604030504040204" pitchFamily="50" charset="-128"/>
                          <a:ea typeface="Meiryo UI" panose="020B0604030504040204" pitchFamily="50" charset="-128"/>
                        </a:rPr>
                        <a:t>併存疾患</a:t>
                      </a:r>
                    </a:p>
                  </a:txBody>
                  <a:tcPr marL="36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FFEF7"/>
                    </a:solid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solidFill>
                        <a:schemeClr val="tx1"/>
                      </a:solidFill>
                      <a:prstDash val="sysDot"/>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64800" marB="7200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70013255"/>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心血管疾患、</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1DF"/>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dirty="0">
                          <a:solidFill>
                            <a:schemeClr val="tx1"/>
                          </a:solidFill>
                          <a:latin typeface="Meiryo UI" panose="020B0604030504040204" pitchFamily="50" charset="-128"/>
                          <a:ea typeface="Meiryo UI" panose="020B0604030504040204" pitchFamily="50" charset="-128"/>
                        </a:rPr>
                        <a:t>&lt;0.443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0.011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extLst>
                  <a:ext uri="{0D108BD9-81ED-4DB2-BD59-A6C34878D82A}">
                    <a16:rowId xmlns:a16="http://schemas.microsoft.com/office/drawing/2014/main" val="1046514980"/>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がん、</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FFEF7"/>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0.407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0.157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extLst>
                  <a:ext uri="{0D108BD9-81ED-4DB2-BD59-A6C34878D82A}">
                    <a16:rowId xmlns:a16="http://schemas.microsoft.com/office/drawing/2014/main" val="465934721"/>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高血圧、</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1DF"/>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22.2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20.1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20.1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19.9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16.8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17.7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0.002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24.3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24.2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22.4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20.1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20.0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18.5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CE9EA"/>
                    </a:solidFill>
                  </a:tcPr>
                </a:tc>
                <a:extLst>
                  <a:ext uri="{0D108BD9-81ED-4DB2-BD59-A6C34878D82A}">
                    <a16:rowId xmlns:a16="http://schemas.microsoft.com/office/drawing/2014/main" val="1467187083"/>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糖尿病、</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FFEF7"/>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6.0</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0.835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5FBFE"/>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6.3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&lt;0.001</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FEF7F8"/>
                    </a:solidFill>
                  </a:tcPr>
                </a:tc>
                <a:extLst>
                  <a:ext uri="{0D108BD9-81ED-4DB2-BD59-A6C34878D82A}">
                    <a16:rowId xmlns:a16="http://schemas.microsoft.com/office/drawing/2014/main" val="2629668160"/>
                  </a:ext>
                </a:extLst>
              </a:tr>
              <a:tr h="259200">
                <a:tc>
                  <a:txBody>
                    <a:bodyPr/>
                    <a:lstStyle/>
                    <a:p>
                      <a:pPr marL="36000"/>
                      <a:r>
                        <a:rPr kumimoji="1" lang="ja-JP" altLang="en-US" sz="1000" b="1" dirty="0">
                          <a:solidFill>
                            <a:schemeClr val="tx1"/>
                          </a:solidFill>
                          <a:latin typeface="Meiryo UI" panose="020B0604030504040204" pitchFamily="50" charset="-128"/>
                          <a:ea typeface="Meiryo UI" panose="020B0604030504040204" pitchFamily="50" charset="-128"/>
                        </a:rPr>
                        <a:t>腎臓病、</a:t>
                      </a:r>
                      <a:r>
                        <a:rPr kumimoji="1" lang="en-US" altLang="ja-JP" sz="1000" b="1" dirty="0">
                          <a:solidFill>
                            <a:schemeClr val="tx1"/>
                          </a:solidFill>
                          <a:latin typeface="Meiryo UI" panose="020B0604030504040204" pitchFamily="50" charset="-128"/>
                          <a:ea typeface="Meiryo UI" panose="020B0604030504040204" pitchFamily="50" charset="-128"/>
                        </a:rPr>
                        <a:t>%</a:t>
                      </a:r>
                      <a:endParaRPr kumimoji="1" lang="ja-JP" altLang="en-US" sz="1000" b="1" dirty="0">
                        <a:solidFill>
                          <a:schemeClr val="tx1"/>
                        </a:solidFill>
                        <a:latin typeface="Meiryo UI" panose="020B0604030504040204" pitchFamily="50" charset="-128"/>
                        <a:ea typeface="Meiryo UI" panose="020B0604030504040204" pitchFamily="50" charset="-128"/>
                      </a:endParaRPr>
                    </a:p>
                  </a:txBody>
                  <a:tcPr marL="90000" marR="0" marT="0" marB="1440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5F1DF"/>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4.5</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3.9</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2.4</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0.028</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5EDF8"/>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4.6</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5.1</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5.3</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5.2</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4.8</a:t>
                      </a: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E9EA"/>
                    </a:solidFill>
                  </a:tcPr>
                </a:tc>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0.907</a:t>
                      </a:r>
                      <a:endParaRPr kumimoji="1" lang="ja-JP" altLang="en-US" sz="900" b="0" dirty="0">
                        <a:solidFill>
                          <a:schemeClr val="tx1"/>
                        </a:solidFill>
                        <a:latin typeface="Meiryo UI" panose="020B0604030504040204" pitchFamily="50" charset="-128"/>
                        <a:ea typeface="Meiryo UI" panose="020B0604030504040204" pitchFamily="50" charset="-128"/>
                      </a:endParaRPr>
                    </a:p>
                  </a:txBody>
                  <a:tcPr marL="36000" marR="0" marT="0" marB="1440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E9EA"/>
                    </a:solidFill>
                  </a:tcPr>
                </a:tc>
                <a:extLst>
                  <a:ext uri="{0D108BD9-81ED-4DB2-BD59-A6C34878D82A}">
                    <a16:rowId xmlns:a16="http://schemas.microsoft.com/office/drawing/2014/main" val="2524399084"/>
                  </a:ext>
                </a:extLst>
              </a:tr>
            </a:tbl>
          </a:graphicData>
        </a:graphic>
      </p:graphicFrame>
      <p:sp>
        <p:nvSpPr>
          <p:cNvPr id="5" name="テキスト ボックス 4">
            <a:extLst>
              <a:ext uri="{FF2B5EF4-FFF2-40B4-BE49-F238E27FC236}">
                <a16:creationId xmlns:a16="http://schemas.microsoft.com/office/drawing/2014/main" id="{0307653C-19A4-452E-D55E-608058E977EF}"/>
              </a:ext>
            </a:extLst>
          </p:cNvPr>
          <p:cNvSpPr txBox="1"/>
          <p:nvPr/>
        </p:nvSpPr>
        <p:spPr>
          <a:xfrm>
            <a:off x="6526576" y="6185258"/>
            <a:ext cx="2257425" cy="430887"/>
          </a:xfrm>
          <a:prstGeom prst="rect">
            <a:avLst/>
          </a:prstGeom>
          <a:noFill/>
        </p:spPr>
        <p:txBody>
          <a:bodyPr wrap="square" rtlCol="0">
            <a:spAutoFit/>
          </a:bodyPr>
          <a:lstStyle/>
          <a:p>
            <a:pPr algn="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one-way ANOVA</a:t>
            </a:r>
            <a:r>
              <a:rPr kumimoji="1" lang="ja-JP" altLang="en-US" sz="1100" dirty="0">
                <a:latin typeface="Meiryo UI" panose="020B0604030504040204" pitchFamily="50" charset="-128"/>
                <a:ea typeface="Meiryo UI" panose="020B0604030504040204" pitchFamily="50" charset="-128"/>
              </a:rPr>
              <a:t>または</a:t>
            </a:r>
            <a:r>
              <a:rPr kumimoji="1" lang="el-GR" altLang="ja-JP" sz="1100" dirty="0">
                <a:latin typeface="Meiryo UI" panose="020B0604030504040204" pitchFamily="50" charset="-128"/>
                <a:ea typeface="Meiryo UI" panose="020B0604030504040204" pitchFamily="50" charset="-128"/>
              </a:rPr>
              <a:t>χ</a:t>
            </a:r>
            <a:r>
              <a:rPr kumimoji="1" lang="el-GR" altLang="ja-JP" sz="1100" baseline="30000" dirty="0">
                <a:latin typeface="Meiryo UI" panose="020B0604030504040204" pitchFamily="50" charset="-128"/>
                <a:ea typeface="Meiryo UI" panose="020B0604030504040204" pitchFamily="50" charset="-128"/>
              </a:rPr>
              <a:t>2</a:t>
            </a:r>
            <a:r>
              <a:rPr kumimoji="1" lang="ja-JP" altLang="en-US" sz="1100" dirty="0">
                <a:latin typeface="Meiryo UI" panose="020B0604030504040204" pitchFamily="50" charset="-128"/>
                <a:ea typeface="Meiryo UI" panose="020B0604030504040204" pitchFamily="50" charset="-128"/>
              </a:rPr>
              <a:t>検定</a:t>
            </a:r>
          </a:p>
          <a:p>
            <a:pPr algn="r"/>
            <a:r>
              <a:rPr kumimoji="1" lang="ja-JP" altLang="en-US" sz="1100" dirty="0">
                <a:latin typeface="Meiryo UI" panose="020B0604030504040204" pitchFamily="50" charset="-128"/>
                <a:ea typeface="Meiryo UI" panose="020B0604030504040204" pitchFamily="50" charset="-128"/>
              </a:rPr>
              <a:t>原著論文から一部改変</a:t>
            </a: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627"/>
            <a:ext cx="6559919" cy="954107"/>
          </a:xfrm>
          <a:prstGeom prst="rect">
            <a:avLst/>
          </a:prstGeom>
          <a:noFill/>
        </p:spPr>
        <p:txBody>
          <a:bodyPr wrap="square">
            <a:spAutoFit/>
          </a:bodyPr>
          <a:lstStyle/>
          <a:p>
            <a:r>
              <a:rPr kumimoji="1" lang="ja-JP" altLang="en-US" sz="2800" b="1" dirty="0">
                <a:latin typeface="Meiryo UI" panose="020B0604030504040204" pitchFamily="50" charset="-128"/>
                <a:ea typeface="Meiryo UI" panose="020B0604030504040204" pitchFamily="50" charset="-128"/>
              </a:rPr>
              <a:t>各年齢時点における</a:t>
            </a:r>
            <a:endParaRPr kumimoji="1" lang="en-US" altLang="ja-JP" sz="2800" b="1" dirty="0">
              <a:latin typeface="Meiryo UI" panose="020B0604030504040204" pitchFamily="50" charset="-128"/>
              <a:ea typeface="Meiryo UI" panose="020B0604030504040204" pitchFamily="50" charset="-128"/>
            </a:endParaRPr>
          </a:p>
          <a:p>
            <a:r>
              <a:rPr kumimoji="1" lang="ja-JP" altLang="en-US" sz="2800" b="1" dirty="0">
                <a:latin typeface="Meiryo UI" panose="020B0604030504040204" pitchFamily="50" charset="-128"/>
                <a:ea typeface="Meiryo UI" panose="020B0604030504040204" pitchFamily="50" charset="-128"/>
              </a:rPr>
              <a:t>生活習慣スコア別の平均余命の延伸年数</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A431688-9BA8-B1A0-E6E6-4BCDB37C0920}"/>
              </a:ext>
            </a:extLst>
          </p:cNvPr>
          <p:cNvSpPr txBox="1"/>
          <p:nvPr/>
        </p:nvSpPr>
        <p:spPr>
          <a:xfrm>
            <a:off x="5066522" y="6604084"/>
            <a:ext cx="4077478" cy="253916"/>
          </a:xfrm>
          <a:prstGeom prst="rect">
            <a:avLst/>
          </a:prstGeom>
          <a:noFill/>
        </p:spPr>
        <p:txBody>
          <a:bodyPr wrap="square" anchor="b">
            <a:spAutoFit/>
          </a:bodyPr>
          <a:lstStyle/>
          <a:p>
            <a:pPr algn="r"/>
            <a:r>
              <a:rPr lang="en-US" altLang="ja-JP" sz="1050" b="0" i="0" u="none" strike="noStrike" baseline="0" dirty="0" err="1">
                <a:latin typeface="Meiryo UI" panose="020B0604030504040204" pitchFamily="50" charset="-128"/>
                <a:ea typeface="Meiryo UI" panose="020B0604030504040204" pitchFamily="50" charset="-128"/>
              </a:rPr>
              <a:t>Sakaniwa</a:t>
            </a:r>
            <a:r>
              <a:rPr lang="en-US" altLang="ja-JP" sz="1050" b="0" i="0" u="none" strike="noStrike" baseline="0" dirty="0">
                <a:latin typeface="Meiryo UI" panose="020B0604030504040204" pitchFamily="50" charset="-128"/>
                <a:ea typeface="Meiryo UI" panose="020B0604030504040204" pitchFamily="50" charset="-128"/>
              </a:rPr>
              <a:t> R, et al. Age and Ageing 51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5</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afac080, 2022</a:t>
            </a:r>
          </a:p>
        </p:txBody>
      </p:sp>
      <p:sp>
        <p:nvSpPr>
          <p:cNvPr id="5" name="テキスト ボックス 4">
            <a:extLst>
              <a:ext uri="{FF2B5EF4-FFF2-40B4-BE49-F238E27FC236}">
                <a16:creationId xmlns:a16="http://schemas.microsoft.com/office/drawing/2014/main" id="{536E9C0D-7464-6057-2E45-2801BC6A4432}"/>
              </a:ext>
            </a:extLst>
          </p:cNvPr>
          <p:cNvSpPr txBox="1"/>
          <p:nvPr/>
        </p:nvSpPr>
        <p:spPr>
          <a:xfrm>
            <a:off x="1607087" y="1399887"/>
            <a:ext cx="1658984" cy="307777"/>
          </a:xfrm>
          <a:prstGeom prst="rect">
            <a:avLst/>
          </a:prstGeom>
          <a:solidFill>
            <a:srgbClr val="707AB4"/>
          </a:solidFill>
        </p:spPr>
        <p:txBody>
          <a:bodyPr wrap="squar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男性</a:t>
            </a:r>
          </a:p>
        </p:txBody>
      </p:sp>
      <p:sp>
        <p:nvSpPr>
          <p:cNvPr id="6" name="テキスト ボックス 5">
            <a:extLst>
              <a:ext uri="{FF2B5EF4-FFF2-40B4-BE49-F238E27FC236}">
                <a16:creationId xmlns:a16="http://schemas.microsoft.com/office/drawing/2014/main" id="{9B5E19D6-1074-8E1E-BB00-0E4167E2A768}"/>
              </a:ext>
            </a:extLst>
          </p:cNvPr>
          <p:cNvSpPr txBox="1"/>
          <p:nvPr/>
        </p:nvSpPr>
        <p:spPr>
          <a:xfrm>
            <a:off x="6104718" y="1399887"/>
            <a:ext cx="1658984" cy="307777"/>
          </a:xfrm>
          <a:prstGeom prst="rect">
            <a:avLst/>
          </a:prstGeom>
          <a:solidFill>
            <a:srgbClr val="EC695B"/>
          </a:solidFill>
        </p:spPr>
        <p:txBody>
          <a:bodyPr wrap="squar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女性</a:t>
            </a:r>
          </a:p>
        </p:txBody>
      </p:sp>
      <p:sp>
        <p:nvSpPr>
          <p:cNvPr id="13" name="テキスト ボックス 12">
            <a:extLst>
              <a:ext uri="{FF2B5EF4-FFF2-40B4-BE49-F238E27FC236}">
                <a16:creationId xmlns:a16="http://schemas.microsoft.com/office/drawing/2014/main" id="{665F2250-895F-68A7-AC99-ECE0F686FF04}"/>
              </a:ext>
            </a:extLst>
          </p:cNvPr>
          <p:cNvSpPr txBox="1"/>
          <p:nvPr/>
        </p:nvSpPr>
        <p:spPr>
          <a:xfrm>
            <a:off x="5967381" y="6143410"/>
            <a:ext cx="2989100" cy="430887"/>
          </a:xfrm>
          <a:prstGeom prst="rect">
            <a:avLst/>
          </a:prstGeom>
          <a:noFill/>
        </p:spPr>
        <p:txBody>
          <a:bodyPr wrap="square">
            <a:spAutoFit/>
          </a:bodyPr>
          <a:lstStyle/>
          <a:p>
            <a:pPr algn="r"/>
            <a:r>
              <a:rPr lang="en-US" altLang="ja-JP" sz="1100" dirty="0" err="1">
                <a:latin typeface="Meiryo UI" panose="020B0604030504040204" pitchFamily="50" charset="-128"/>
                <a:ea typeface="Meiryo UI" panose="020B0604030504040204" pitchFamily="50" charset="-128"/>
              </a:rPr>
              <a:t>Gompertz</a:t>
            </a:r>
            <a:r>
              <a:rPr lang="ja-JP" altLang="en-US" sz="1100" dirty="0">
                <a:latin typeface="Meiryo UI" panose="020B0604030504040204" pitchFamily="50" charset="-128"/>
                <a:ea typeface="Meiryo UI" panose="020B0604030504040204" pitchFamily="50" charset="-128"/>
              </a:rPr>
              <a:t>比例ハザード回帰のベイズモデル</a:t>
            </a:r>
          </a:p>
          <a:p>
            <a:pPr algn="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教育レベルおよび心血管疾患の家族歴で調整</a:t>
            </a:r>
            <a:r>
              <a:rPr lang="en-US" altLang="ja-JP" sz="1100" dirty="0">
                <a:latin typeface="Meiryo UI" panose="020B0604030504040204" pitchFamily="50" charset="-128"/>
                <a:ea typeface="Meiryo UI" panose="020B0604030504040204" pitchFamily="50" charset="-128"/>
              </a:rPr>
              <a:t>)</a:t>
            </a:r>
          </a:p>
        </p:txBody>
      </p:sp>
      <p:sp>
        <p:nvSpPr>
          <p:cNvPr id="10" name="テキスト ボックス 9">
            <a:extLst>
              <a:ext uri="{FF2B5EF4-FFF2-40B4-BE49-F238E27FC236}">
                <a16:creationId xmlns:a16="http://schemas.microsoft.com/office/drawing/2014/main" id="{82B86C6E-4039-723F-159D-44098D1DA794}"/>
              </a:ext>
            </a:extLst>
          </p:cNvPr>
          <p:cNvSpPr txBox="1"/>
          <p:nvPr/>
        </p:nvSpPr>
        <p:spPr>
          <a:xfrm>
            <a:off x="1527420" y="5783568"/>
            <a:ext cx="1775926" cy="432503"/>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生活習慣スコア</a:t>
            </a:r>
          </a:p>
        </p:txBody>
      </p:sp>
      <p:sp>
        <p:nvSpPr>
          <p:cNvPr id="18" name="テキスト ボックス 17">
            <a:extLst>
              <a:ext uri="{FF2B5EF4-FFF2-40B4-BE49-F238E27FC236}">
                <a16:creationId xmlns:a16="http://schemas.microsoft.com/office/drawing/2014/main" id="{B7D9BCE6-B500-C799-808D-45B558615402}"/>
              </a:ext>
            </a:extLst>
          </p:cNvPr>
          <p:cNvSpPr txBox="1"/>
          <p:nvPr/>
        </p:nvSpPr>
        <p:spPr>
          <a:xfrm>
            <a:off x="6040460" y="5783569"/>
            <a:ext cx="1775926" cy="432503"/>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生活習慣スコア</a:t>
            </a:r>
          </a:p>
        </p:txBody>
      </p:sp>
      <p:pic>
        <p:nvPicPr>
          <p:cNvPr id="60" name="グラフィックス 59">
            <a:extLst>
              <a:ext uri="{FF2B5EF4-FFF2-40B4-BE49-F238E27FC236}">
                <a16:creationId xmlns:a16="http://schemas.microsoft.com/office/drawing/2014/main" id="{58906C19-9AD0-41D5-EE0F-229A74816C50}"/>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13380" t="33366" r="56470" b="65967"/>
          <a:stretch/>
        </p:blipFill>
        <p:spPr>
          <a:xfrm>
            <a:off x="524441" y="5460298"/>
            <a:ext cx="3647771" cy="178215"/>
          </a:xfrm>
          <a:prstGeom prst="rect">
            <a:avLst/>
          </a:prstGeom>
        </p:spPr>
      </p:pic>
      <p:pic>
        <p:nvPicPr>
          <p:cNvPr id="61" name="グラフィックス 60">
            <a:extLst>
              <a:ext uri="{FF2B5EF4-FFF2-40B4-BE49-F238E27FC236}">
                <a16:creationId xmlns:a16="http://schemas.microsoft.com/office/drawing/2014/main" id="{4B5BE052-FD7B-22F1-D109-950DDB4FCAC2}"/>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13380" t="33366" r="56470" b="65967"/>
          <a:stretch/>
        </p:blipFill>
        <p:spPr>
          <a:xfrm>
            <a:off x="5008531" y="5460298"/>
            <a:ext cx="3647771" cy="178215"/>
          </a:xfrm>
          <a:prstGeom prst="rect">
            <a:avLst/>
          </a:prstGeom>
        </p:spPr>
      </p:pic>
      <p:sp>
        <p:nvSpPr>
          <p:cNvPr id="62" name="テキスト ボックス 61">
            <a:extLst>
              <a:ext uri="{FF2B5EF4-FFF2-40B4-BE49-F238E27FC236}">
                <a16:creationId xmlns:a16="http://schemas.microsoft.com/office/drawing/2014/main" id="{051A7C12-2276-4B69-8DD6-9D4A98D00BBB}"/>
              </a:ext>
            </a:extLst>
          </p:cNvPr>
          <p:cNvSpPr txBox="1"/>
          <p:nvPr/>
        </p:nvSpPr>
        <p:spPr>
          <a:xfrm>
            <a:off x="783460" y="5459094"/>
            <a:ext cx="1172816" cy="161583"/>
          </a:xfrm>
          <a:prstGeom prst="rect">
            <a:avLst/>
          </a:prstGeom>
          <a:noFill/>
        </p:spPr>
        <p:txBody>
          <a:bodyPr wrap="square" lIns="0" tIns="0" rIns="0" bIns="0" rtlCol="0" anchor="ctr" anchorCtr="1">
            <a:spAutoFit/>
          </a:bodyPr>
          <a:lstStyle/>
          <a:p>
            <a:pPr algn="ctr"/>
            <a:r>
              <a:rPr kumimoji="1" lang="en-US" altLang="ja-JP" sz="1050" dirty="0">
                <a:latin typeface="Meiryo UI" panose="020B0604030504040204" pitchFamily="50" charset="-128"/>
                <a:ea typeface="Meiryo UI" panose="020B0604030504040204" pitchFamily="50" charset="-128"/>
              </a:rPr>
              <a:t>0-2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Reference</a:t>
            </a:r>
            <a:r>
              <a:rPr kumimoji="1" lang="ja-JP" altLang="en-US" sz="1050" dirty="0">
                <a:latin typeface="Meiryo UI" panose="020B0604030504040204" pitchFamily="50" charset="-128"/>
                <a:ea typeface="Meiryo UI" panose="020B0604030504040204" pitchFamily="50" charset="-128"/>
              </a:rPr>
              <a:t>）</a:t>
            </a:r>
          </a:p>
        </p:txBody>
      </p:sp>
      <p:sp>
        <p:nvSpPr>
          <p:cNvPr id="63" name="テキスト ボックス 62">
            <a:extLst>
              <a:ext uri="{FF2B5EF4-FFF2-40B4-BE49-F238E27FC236}">
                <a16:creationId xmlns:a16="http://schemas.microsoft.com/office/drawing/2014/main" id="{4C869087-2335-D2C9-135B-EF865EB5F5B4}"/>
              </a:ext>
            </a:extLst>
          </p:cNvPr>
          <p:cNvSpPr txBox="1"/>
          <p:nvPr/>
        </p:nvSpPr>
        <p:spPr>
          <a:xfrm>
            <a:off x="2123831" y="5417087"/>
            <a:ext cx="175727" cy="253916"/>
          </a:xfrm>
          <a:prstGeom prst="rect">
            <a:avLst/>
          </a:prstGeom>
          <a:noFill/>
        </p:spPr>
        <p:txBody>
          <a:bodyPr wrap="square" rtlCol="0" anchor="ctr">
            <a:spAutoFit/>
          </a:bodyPr>
          <a:lstStyle/>
          <a:p>
            <a:pPr algn="ctr"/>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p:txBody>
      </p:sp>
      <p:sp>
        <p:nvSpPr>
          <p:cNvPr id="64" name="テキスト ボックス 63">
            <a:extLst>
              <a:ext uri="{FF2B5EF4-FFF2-40B4-BE49-F238E27FC236}">
                <a16:creationId xmlns:a16="http://schemas.microsoft.com/office/drawing/2014/main" id="{46D237C6-1714-1689-BBBA-93A108F6019F}"/>
              </a:ext>
            </a:extLst>
          </p:cNvPr>
          <p:cNvSpPr txBox="1"/>
          <p:nvPr/>
        </p:nvSpPr>
        <p:spPr>
          <a:xfrm>
            <a:off x="2635156" y="5416824"/>
            <a:ext cx="175727" cy="253916"/>
          </a:xfrm>
          <a:prstGeom prst="rect">
            <a:avLst/>
          </a:prstGeom>
          <a:noFill/>
        </p:spPr>
        <p:txBody>
          <a:bodyPr wrap="square" rtlCol="0" anchor="ctr">
            <a:spAutoFit/>
          </a:bodyPr>
          <a:lstStyle/>
          <a:p>
            <a:pPr algn="ctr"/>
            <a:r>
              <a:rPr kumimoji="1" lang="en-US" altLang="ja-JP" sz="1050" dirty="0">
                <a:latin typeface="Meiryo UI" panose="020B0604030504040204" pitchFamily="50" charset="-128"/>
                <a:ea typeface="Meiryo UI" panose="020B0604030504040204" pitchFamily="50" charset="-128"/>
              </a:rPr>
              <a:t>4</a:t>
            </a:r>
            <a:endParaRPr kumimoji="1" lang="ja-JP" altLang="en-US" sz="1050" dirty="0">
              <a:latin typeface="Meiryo UI" panose="020B0604030504040204" pitchFamily="50" charset="-128"/>
              <a:ea typeface="Meiryo UI" panose="020B0604030504040204" pitchFamily="50" charset="-128"/>
            </a:endParaRPr>
          </a:p>
        </p:txBody>
      </p:sp>
      <p:sp>
        <p:nvSpPr>
          <p:cNvPr id="65" name="テキスト ボックス 64">
            <a:extLst>
              <a:ext uri="{FF2B5EF4-FFF2-40B4-BE49-F238E27FC236}">
                <a16:creationId xmlns:a16="http://schemas.microsoft.com/office/drawing/2014/main" id="{07A48DE6-9E55-0E6B-0B02-53B8948787C1}"/>
              </a:ext>
            </a:extLst>
          </p:cNvPr>
          <p:cNvSpPr txBox="1"/>
          <p:nvPr/>
        </p:nvSpPr>
        <p:spPr>
          <a:xfrm>
            <a:off x="3122516" y="5416824"/>
            <a:ext cx="175727" cy="253916"/>
          </a:xfrm>
          <a:prstGeom prst="rect">
            <a:avLst/>
          </a:prstGeom>
          <a:noFill/>
        </p:spPr>
        <p:txBody>
          <a:bodyPr wrap="square" rtlCol="0" anchor="ctr">
            <a:spAutoFit/>
          </a:bodyPr>
          <a:lstStyle/>
          <a:p>
            <a:pPr algn="ctr"/>
            <a:r>
              <a:rPr kumimoji="1" lang="en-US" altLang="ja-JP" sz="1050" dirty="0">
                <a:latin typeface="Meiryo UI" panose="020B0604030504040204" pitchFamily="50" charset="-128"/>
                <a:ea typeface="Meiryo UI" panose="020B0604030504040204" pitchFamily="50" charset="-128"/>
              </a:rPr>
              <a:t>5</a:t>
            </a:r>
            <a:endParaRPr kumimoji="1" lang="ja-JP" altLang="en-US" sz="1050" dirty="0">
              <a:latin typeface="Meiryo UI" panose="020B0604030504040204" pitchFamily="50" charset="-128"/>
              <a:ea typeface="Meiryo UI" panose="020B0604030504040204" pitchFamily="50" charset="-128"/>
            </a:endParaRPr>
          </a:p>
        </p:txBody>
      </p:sp>
      <p:sp>
        <p:nvSpPr>
          <p:cNvPr id="66" name="テキスト ボックス 65">
            <a:extLst>
              <a:ext uri="{FF2B5EF4-FFF2-40B4-BE49-F238E27FC236}">
                <a16:creationId xmlns:a16="http://schemas.microsoft.com/office/drawing/2014/main" id="{C03DB51D-6724-C6E1-8975-3C4AF9623030}"/>
              </a:ext>
            </a:extLst>
          </p:cNvPr>
          <p:cNvSpPr txBox="1"/>
          <p:nvPr/>
        </p:nvSpPr>
        <p:spPr>
          <a:xfrm>
            <a:off x="3618455" y="5412927"/>
            <a:ext cx="175727" cy="253916"/>
          </a:xfrm>
          <a:prstGeom prst="rect">
            <a:avLst/>
          </a:prstGeom>
          <a:noFill/>
        </p:spPr>
        <p:txBody>
          <a:bodyPr wrap="square" rtlCol="0" anchor="ctr">
            <a:spAutoFit/>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0D32CFED-5272-588D-1C43-50B45E1133DC}"/>
              </a:ext>
            </a:extLst>
          </p:cNvPr>
          <p:cNvSpPr txBox="1"/>
          <p:nvPr/>
        </p:nvSpPr>
        <p:spPr>
          <a:xfrm>
            <a:off x="4125929" y="5459093"/>
            <a:ext cx="319683" cy="161583"/>
          </a:xfrm>
          <a:prstGeom prst="rect">
            <a:avLst/>
          </a:prstGeom>
          <a:noFill/>
        </p:spPr>
        <p:txBody>
          <a:bodyPr wrap="square" lIns="0" tIns="0" rIns="0" bIns="0" rtlCol="0" anchor="ctr" anchorCtr="1">
            <a:spAutoFit/>
          </a:bodyPr>
          <a:lstStyle/>
          <a:p>
            <a:pPr algn="ctr"/>
            <a:r>
              <a:rPr kumimoji="1" lang="en-US" altLang="ja-JP" sz="1050" dirty="0">
                <a:latin typeface="Meiryo UI" panose="020B0604030504040204" pitchFamily="50" charset="-128"/>
                <a:ea typeface="Meiryo UI" panose="020B0604030504040204" pitchFamily="50" charset="-128"/>
              </a:rPr>
              <a:t>7-8</a:t>
            </a:r>
            <a:endParaRPr kumimoji="1" lang="ja-JP" altLang="en-US" sz="1050" dirty="0">
              <a:latin typeface="Meiryo UI" panose="020B0604030504040204" pitchFamily="50" charset="-128"/>
              <a:ea typeface="Meiryo UI" panose="020B0604030504040204" pitchFamily="50" charset="-128"/>
            </a:endParaRPr>
          </a:p>
        </p:txBody>
      </p:sp>
      <p:sp>
        <p:nvSpPr>
          <p:cNvPr id="68" name="テキスト ボックス 67">
            <a:extLst>
              <a:ext uri="{FF2B5EF4-FFF2-40B4-BE49-F238E27FC236}">
                <a16:creationId xmlns:a16="http://schemas.microsoft.com/office/drawing/2014/main" id="{67452C0E-28D8-6BBF-15F2-B5EA50B37F12}"/>
              </a:ext>
            </a:extLst>
          </p:cNvPr>
          <p:cNvSpPr txBox="1"/>
          <p:nvPr/>
        </p:nvSpPr>
        <p:spPr>
          <a:xfrm>
            <a:off x="5286880" y="5459094"/>
            <a:ext cx="1172816" cy="161583"/>
          </a:xfrm>
          <a:prstGeom prst="rect">
            <a:avLst/>
          </a:prstGeom>
          <a:noFill/>
        </p:spPr>
        <p:txBody>
          <a:bodyPr wrap="square" lIns="0" tIns="0" rIns="0" bIns="0" rtlCol="0" anchor="ctr" anchorCtr="1">
            <a:spAutoFit/>
          </a:bodyPr>
          <a:lstStyle/>
          <a:p>
            <a:pPr algn="ctr"/>
            <a:r>
              <a:rPr kumimoji="1" lang="en-US" altLang="ja-JP" sz="1050" dirty="0">
                <a:latin typeface="Meiryo UI" panose="020B0604030504040204" pitchFamily="50" charset="-128"/>
                <a:ea typeface="Meiryo UI" panose="020B0604030504040204" pitchFamily="50" charset="-128"/>
              </a:rPr>
              <a:t>0-2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Reference</a:t>
            </a:r>
            <a:r>
              <a:rPr kumimoji="1" lang="ja-JP" altLang="en-US" sz="1050" dirty="0">
                <a:latin typeface="Meiryo UI" panose="020B0604030504040204" pitchFamily="50" charset="-128"/>
                <a:ea typeface="Meiryo UI" panose="020B0604030504040204" pitchFamily="50" charset="-128"/>
              </a:rPr>
              <a:t>）</a:t>
            </a:r>
          </a:p>
        </p:txBody>
      </p:sp>
      <p:sp>
        <p:nvSpPr>
          <p:cNvPr id="69" name="テキスト ボックス 68">
            <a:extLst>
              <a:ext uri="{FF2B5EF4-FFF2-40B4-BE49-F238E27FC236}">
                <a16:creationId xmlns:a16="http://schemas.microsoft.com/office/drawing/2014/main" id="{80568E88-7195-CAA3-54F8-0C0DF0FAACA1}"/>
              </a:ext>
            </a:extLst>
          </p:cNvPr>
          <p:cNvSpPr txBox="1"/>
          <p:nvPr/>
        </p:nvSpPr>
        <p:spPr>
          <a:xfrm>
            <a:off x="6627251" y="5417087"/>
            <a:ext cx="175727" cy="253916"/>
          </a:xfrm>
          <a:prstGeom prst="rect">
            <a:avLst/>
          </a:prstGeom>
          <a:noFill/>
        </p:spPr>
        <p:txBody>
          <a:bodyPr wrap="square" rtlCol="0" anchor="ctr">
            <a:spAutoFit/>
          </a:bodyPr>
          <a:lstStyle/>
          <a:p>
            <a:pPr algn="ctr"/>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632FF1A4-8FC2-F053-1ABE-0BA482EDCFD6}"/>
              </a:ext>
            </a:extLst>
          </p:cNvPr>
          <p:cNvSpPr txBox="1"/>
          <p:nvPr/>
        </p:nvSpPr>
        <p:spPr>
          <a:xfrm>
            <a:off x="7138576" y="5416824"/>
            <a:ext cx="175727" cy="253916"/>
          </a:xfrm>
          <a:prstGeom prst="rect">
            <a:avLst/>
          </a:prstGeom>
          <a:noFill/>
        </p:spPr>
        <p:txBody>
          <a:bodyPr wrap="square" rtlCol="0" anchor="ctr">
            <a:spAutoFit/>
          </a:bodyPr>
          <a:lstStyle/>
          <a:p>
            <a:pPr algn="ctr"/>
            <a:r>
              <a:rPr kumimoji="1" lang="en-US" altLang="ja-JP" sz="1050" dirty="0">
                <a:latin typeface="Meiryo UI" panose="020B0604030504040204" pitchFamily="50" charset="-128"/>
                <a:ea typeface="Meiryo UI" panose="020B0604030504040204" pitchFamily="50" charset="-128"/>
              </a:rPr>
              <a:t>4</a:t>
            </a:r>
            <a:endParaRPr kumimoji="1" lang="ja-JP" altLang="en-US" sz="105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985C16AA-2439-826B-644E-C30FD77E784F}"/>
              </a:ext>
            </a:extLst>
          </p:cNvPr>
          <p:cNvSpPr txBox="1"/>
          <p:nvPr/>
        </p:nvSpPr>
        <p:spPr>
          <a:xfrm>
            <a:off x="7625936" y="5416824"/>
            <a:ext cx="175727" cy="253916"/>
          </a:xfrm>
          <a:prstGeom prst="rect">
            <a:avLst/>
          </a:prstGeom>
          <a:noFill/>
        </p:spPr>
        <p:txBody>
          <a:bodyPr wrap="square" rtlCol="0" anchor="ctr">
            <a:spAutoFit/>
          </a:bodyPr>
          <a:lstStyle/>
          <a:p>
            <a:pPr algn="ctr"/>
            <a:r>
              <a:rPr kumimoji="1" lang="en-US" altLang="ja-JP" sz="1050" dirty="0">
                <a:latin typeface="Meiryo UI" panose="020B0604030504040204" pitchFamily="50" charset="-128"/>
                <a:ea typeface="Meiryo UI" panose="020B0604030504040204" pitchFamily="50" charset="-128"/>
              </a:rPr>
              <a:t>5</a:t>
            </a:r>
            <a:endParaRPr kumimoji="1" lang="ja-JP" altLang="en-US" sz="105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2E2FA822-6975-3D22-811E-723C45AA574E}"/>
              </a:ext>
            </a:extLst>
          </p:cNvPr>
          <p:cNvSpPr txBox="1"/>
          <p:nvPr/>
        </p:nvSpPr>
        <p:spPr>
          <a:xfrm>
            <a:off x="8121875" y="5412927"/>
            <a:ext cx="175727" cy="253916"/>
          </a:xfrm>
          <a:prstGeom prst="rect">
            <a:avLst/>
          </a:prstGeom>
          <a:noFill/>
        </p:spPr>
        <p:txBody>
          <a:bodyPr wrap="square" rtlCol="0" anchor="ctr">
            <a:spAutoFit/>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p:txBody>
      </p:sp>
      <p:sp>
        <p:nvSpPr>
          <p:cNvPr id="73" name="テキスト ボックス 72">
            <a:extLst>
              <a:ext uri="{FF2B5EF4-FFF2-40B4-BE49-F238E27FC236}">
                <a16:creationId xmlns:a16="http://schemas.microsoft.com/office/drawing/2014/main" id="{74A0FA75-60D0-9377-304C-37953C8D36B7}"/>
              </a:ext>
            </a:extLst>
          </p:cNvPr>
          <p:cNvSpPr txBox="1"/>
          <p:nvPr/>
        </p:nvSpPr>
        <p:spPr>
          <a:xfrm>
            <a:off x="8629349" y="5459093"/>
            <a:ext cx="319683" cy="161583"/>
          </a:xfrm>
          <a:prstGeom prst="rect">
            <a:avLst/>
          </a:prstGeom>
          <a:noFill/>
        </p:spPr>
        <p:txBody>
          <a:bodyPr wrap="square" lIns="0" tIns="0" rIns="0" bIns="0" rtlCol="0" anchor="ctr" anchorCtr="1">
            <a:spAutoFit/>
          </a:bodyPr>
          <a:lstStyle/>
          <a:p>
            <a:pPr algn="ctr"/>
            <a:r>
              <a:rPr kumimoji="1" lang="en-US" altLang="ja-JP" sz="1050" dirty="0">
                <a:latin typeface="Meiryo UI" panose="020B0604030504040204" pitchFamily="50" charset="-128"/>
                <a:ea typeface="Meiryo UI" panose="020B0604030504040204" pitchFamily="50" charset="-128"/>
              </a:rPr>
              <a:t>7-8</a:t>
            </a:r>
            <a:endParaRPr kumimoji="1" lang="ja-JP" altLang="en-US" sz="1050" dirty="0">
              <a:latin typeface="Meiryo UI" panose="020B0604030504040204" pitchFamily="50" charset="-128"/>
              <a:ea typeface="Meiryo UI" panose="020B0604030504040204" pitchFamily="50" charset="-128"/>
            </a:endParaRPr>
          </a:p>
        </p:txBody>
      </p:sp>
      <p:grpSp>
        <p:nvGrpSpPr>
          <p:cNvPr id="8" name="グループ化 7">
            <a:extLst>
              <a:ext uri="{FF2B5EF4-FFF2-40B4-BE49-F238E27FC236}">
                <a16:creationId xmlns:a16="http://schemas.microsoft.com/office/drawing/2014/main" id="{733528E8-E585-108D-2B24-C3E0A990D446}"/>
              </a:ext>
            </a:extLst>
          </p:cNvPr>
          <p:cNvGrpSpPr/>
          <p:nvPr/>
        </p:nvGrpSpPr>
        <p:grpSpPr>
          <a:xfrm>
            <a:off x="107210" y="1893939"/>
            <a:ext cx="8995320" cy="3584027"/>
            <a:chOff x="107210" y="1783111"/>
            <a:chExt cx="8995320" cy="3584027"/>
          </a:xfrm>
        </p:grpSpPr>
        <p:sp>
          <p:nvSpPr>
            <p:cNvPr id="9" name="テキスト ボックス 8">
              <a:extLst>
                <a:ext uri="{FF2B5EF4-FFF2-40B4-BE49-F238E27FC236}">
                  <a16:creationId xmlns:a16="http://schemas.microsoft.com/office/drawing/2014/main" id="{8A29B67B-F131-822C-6D67-F2AAF9CB9ADC}"/>
                </a:ext>
              </a:extLst>
            </p:cNvPr>
            <p:cNvSpPr txBox="1"/>
            <p:nvPr/>
          </p:nvSpPr>
          <p:spPr>
            <a:xfrm flipH="1">
              <a:off x="4599318" y="2524937"/>
              <a:ext cx="184666" cy="1778464"/>
            </a:xfrm>
            <a:prstGeom prst="rect">
              <a:avLst/>
            </a:prstGeom>
            <a:noFill/>
          </p:spPr>
          <p:txBody>
            <a:bodyPr vert="vert270" wrap="square" lIns="0" tIns="0" rIns="0" bIns="0" rtlCol="0" anchor="ctr" anchorCtr="1">
              <a:spAutoFit/>
            </a:bodyPr>
            <a:lstStyle/>
            <a:p>
              <a:pPr algn="ctr"/>
              <a:r>
                <a:rPr kumimoji="1" lang="ja-JP" altLang="en-US" sz="1200" b="1" dirty="0">
                  <a:latin typeface="Meiryo UI" panose="020B0604030504040204" pitchFamily="50" charset="-128"/>
                  <a:ea typeface="Meiryo UI" panose="020B0604030504040204" pitchFamily="50" charset="-128"/>
                </a:rPr>
                <a:t>余命の延伸</a:t>
              </a:r>
            </a:p>
          </p:txBody>
        </p:sp>
        <p:sp>
          <p:nvSpPr>
            <p:cNvPr id="11" name="テキスト ボックス 10">
              <a:extLst>
                <a:ext uri="{FF2B5EF4-FFF2-40B4-BE49-F238E27FC236}">
                  <a16:creationId xmlns:a16="http://schemas.microsoft.com/office/drawing/2014/main" id="{FEB2E56E-0DC2-586B-42E5-5AE1AD3C6855}"/>
                </a:ext>
              </a:extLst>
            </p:cNvPr>
            <p:cNvSpPr txBox="1"/>
            <p:nvPr/>
          </p:nvSpPr>
          <p:spPr>
            <a:xfrm>
              <a:off x="2017236" y="4934635"/>
              <a:ext cx="796296" cy="432503"/>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年齢</a:t>
              </a:r>
            </a:p>
          </p:txBody>
        </p:sp>
        <p:sp>
          <p:nvSpPr>
            <p:cNvPr id="14" name="テキスト ボックス 13">
              <a:extLst>
                <a:ext uri="{FF2B5EF4-FFF2-40B4-BE49-F238E27FC236}">
                  <a16:creationId xmlns:a16="http://schemas.microsoft.com/office/drawing/2014/main" id="{69455F82-D40E-C545-FEF5-04101C4DF82F}"/>
                </a:ext>
              </a:extLst>
            </p:cNvPr>
            <p:cNvSpPr txBox="1"/>
            <p:nvPr/>
          </p:nvSpPr>
          <p:spPr>
            <a:xfrm>
              <a:off x="4680439" y="1783111"/>
              <a:ext cx="460310"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DB0D4777-00C2-0D7D-7D98-4ABA993AE6FD}"/>
                </a:ext>
              </a:extLst>
            </p:cNvPr>
            <p:cNvSpPr txBox="1"/>
            <p:nvPr/>
          </p:nvSpPr>
          <p:spPr>
            <a:xfrm>
              <a:off x="182772" y="1783111"/>
              <a:ext cx="460310"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193B9BE0-51BC-ABAC-97F5-7C2108317D8A}"/>
                </a:ext>
              </a:extLst>
            </p:cNvPr>
            <p:cNvSpPr txBox="1"/>
            <p:nvPr/>
          </p:nvSpPr>
          <p:spPr>
            <a:xfrm>
              <a:off x="4211593" y="4845614"/>
              <a:ext cx="460310"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歳</a:t>
              </a:r>
              <a:r>
                <a:rPr kumimoji="1" lang="en-US" altLang="ja-JP" sz="1050" dirty="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pic>
          <p:nvPicPr>
            <p:cNvPr id="22" name="グラフィックス 21">
              <a:extLst>
                <a:ext uri="{FF2B5EF4-FFF2-40B4-BE49-F238E27FC236}">
                  <a16:creationId xmlns:a16="http://schemas.microsoft.com/office/drawing/2014/main" id="{6031F883-2AE6-6391-6B4E-4DD2EB5FB68B}"/>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886" t="22862" r="28366" b="68042"/>
            <a:stretch/>
          </p:blipFill>
          <p:spPr>
            <a:xfrm>
              <a:off x="463489" y="2110398"/>
              <a:ext cx="3988862" cy="2607542"/>
            </a:xfrm>
            <a:prstGeom prst="rect">
              <a:avLst/>
            </a:prstGeom>
          </p:spPr>
        </p:pic>
        <p:pic>
          <p:nvPicPr>
            <p:cNvPr id="24" name="グラフィックス 23">
              <a:extLst>
                <a:ext uri="{FF2B5EF4-FFF2-40B4-BE49-F238E27FC236}">
                  <a16:creationId xmlns:a16="http://schemas.microsoft.com/office/drawing/2014/main" id="{5AE21B36-F20C-1CA3-78B7-4FB7B5DDCBEC}"/>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75056" t="22865" r="9186" b="68031"/>
            <a:stretch/>
          </p:blipFill>
          <p:spPr>
            <a:xfrm>
              <a:off x="4986926" y="2118446"/>
              <a:ext cx="3981634" cy="2599494"/>
            </a:xfrm>
            <a:prstGeom prst="rect">
              <a:avLst/>
            </a:prstGeom>
          </p:spPr>
        </p:pic>
        <p:sp>
          <p:nvSpPr>
            <p:cNvPr id="19" name="テキスト ボックス 18">
              <a:extLst>
                <a:ext uri="{FF2B5EF4-FFF2-40B4-BE49-F238E27FC236}">
                  <a16:creationId xmlns:a16="http://schemas.microsoft.com/office/drawing/2014/main" id="{2F27FB2C-9DA0-F7A4-A2E2-459E9922A311}"/>
                </a:ext>
              </a:extLst>
            </p:cNvPr>
            <p:cNvSpPr txBox="1"/>
            <p:nvPr/>
          </p:nvSpPr>
          <p:spPr>
            <a:xfrm>
              <a:off x="333749"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40</a:t>
              </a:r>
              <a:endParaRPr kumimoji="1" lang="ja-JP" altLang="en-US" sz="105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65276109-CE99-737A-D24B-14EEAF80E6E5}"/>
                </a:ext>
              </a:extLst>
            </p:cNvPr>
            <p:cNvSpPr txBox="1"/>
            <p:nvPr/>
          </p:nvSpPr>
          <p:spPr>
            <a:xfrm>
              <a:off x="961451"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50</a:t>
              </a:r>
              <a:endParaRPr kumimoji="1" lang="ja-JP" altLang="en-US" sz="105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382831E2-7F71-1BC0-D491-21120D06F0DC}"/>
                </a:ext>
              </a:extLst>
            </p:cNvPr>
            <p:cNvSpPr txBox="1"/>
            <p:nvPr/>
          </p:nvSpPr>
          <p:spPr>
            <a:xfrm>
              <a:off x="1607087"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60</a:t>
              </a:r>
              <a:endParaRPr kumimoji="1" lang="ja-JP" altLang="en-US" sz="1050"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BAFD2B4A-3F46-9AC4-ED28-C80AB2833046}"/>
                </a:ext>
              </a:extLst>
            </p:cNvPr>
            <p:cNvSpPr txBox="1"/>
            <p:nvPr/>
          </p:nvSpPr>
          <p:spPr>
            <a:xfrm>
              <a:off x="2239747"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70</a:t>
              </a:r>
              <a:endParaRPr kumimoji="1" lang="ja-JP" altLang="en-US" sz="105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46B82DDF-EF7A-0AA4-E2D0-827953535D3A}"/>
                </a:ext>
              </a:extLst>
            </p:cNvPr>
            <p:cNvSpPr txBox="1"/>
            <p:nvPr/>
          </p:nvSpPr>
          <p:spPr>
            <a:xfrm>
              <a:off x="2866696"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80</a:t>
              </a:r>
              <a:endParaRPr kumimoji="1" lang="ja-JP" altLang="en-US" sz="105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19A611B2-AC29-EDC3-04B4-2FD742873093}"/>
                </a:ext>
              </a:extLst>
            </p:cNvPr>
            <p:cNvSpPr txBox="1"/>
            <p:nvPr/>
          </p:nvSpPr>
          <p:spPr>
            <a:xfrm>
              <a:off x="3502232" y="4677864"/>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90</a:t>
              </a:r>
              <a:endParaRPr kumimoji="1" lang="ja-JP" altLang="en-US" sz="105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8D053513-E2E6-C2CF-4BB3-71D819B44447}"/>
                </a:ext>
              </a:extLst>
            </p:cNvPr>
            <p:cNvSpPr txBox="1"/>
            <p:nvPr/>
          </p:nvSpPr>
          <p:spPr>
            <a:xfrm>
              <a:off x="4089626" y="4677864"/>
              <a:ext cx="437695" cy="396461"/>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100</a:t>
              </a:r>
              <a:endParaRPr kumimoji="1" lang="ja-JP" altLang="en-US" sz="105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2B60763-A1B8-044B-CDBB-FEABA7AD2992}"/>
                </a:ext>
              </a:extLst>
            </p:cNvPr>
            <p:cNvSpPr txBox="1"/>
            <p:nvPr/>
          </p:nvSpPr>
          <p:spPr>
            <a:xfrm>
              <a:off x="6530275" y="4934635"/>
              <a:ext cx="796296" cy="432503"/>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年齢</a:t>
              </a:r>
            </a:p>
          </p:txBody>
        </p:sp>
        <p:sp>
          <p:nvSpPr>
            <p:cNvPr id="37" name="テキスト ボックス 36">
              <a:extLst>
                <a:ext uri="{FF2B5EF4-FFF2-40B4-BE49-F238E27FC236}">
                  <a16:creationId xmlns:a16="http://schemas.microsoft.com/office/drawing/2014/main" id="{045C3FAB-C0BB-0258-AC3B-700BC46C15CA}"/>
                </a:ext>
              </a:extLst>
            </p:cNvPr>
            <p:cNvSpPr txBox="1"/>
            <p:nvPr/>
          </p:nvSpPr>
          <p:spPr>
            <a:xfrm>
              <a:off x="8642220" y="4848799"/>
              <a:ext cx="460310"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歳</a:t>
              </a:r>
              <a:r>
                <a:rPr kumimoji="1" lang="en-US" altLang="ja-JP" sz="1050" dirty="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45FF3106-04A2-32CE-08BD-492DC108C385}"/>
                </a:ext>
              </a:extLst>
            </p:cNvPr>
            <p:cNvSpPr txBox="1"/>
            <p:nvPr/>
          </p:nvSpPr>
          <p:spPr>
            <a:xfrm>
              <a:off x="4846788"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40</a:t>
              </a:r>
              <a:endParaRPr kumimoji="1" lang="ja-JP" altLang="en-US" sz="1050" dirty="0">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45044603-03E5-9719-1C1B-B1E6C08DD07F}"/>
                </a:ext>
              </a:extLst>
            </p:cNvPr>
            <p:cNvSpPr txBox="1"/>
            <p:nvPr/>
          </p:nvSpPr>
          <p:spPr>
            <a:xfrm>
              <a:off x="5474490"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50</a:t>
              </a:r>
              <a:endParaRPr kumimoji="1" lang="ja-JP" altLang="en-US" sz="1050"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0168EB12-0E48-5101-A517-915037D7702D}"/>
                </a:ext>
              </a:extLst>
            </p:cNvPr>
            <p:cNvSpPr txBox="1"/>
            <p:nvPr/>
          </p:nvSpPr>
          <p:spPr>
            <a:xfrm>
              <a:off x="6120126"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60</a:t>
              </a:r>
              <a:endParaRPr kumimoji="1" lang="ja-JP" altLang="en-US" sz="1050"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7A548692-AD81-D4CB-9AFF-2509A772A708}"/>
                </a:ext>
              </a:extLst>
            </p:cNvPr>
            <p:cNvSpPr txBox="1"/>
            <p:nvPr/>
          </p:nvSpPr>
          <p:spPr>
            <a:xfrm>
              <a:off x="6752786"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70</a:t>
              </a:r>
              <a:endParaRPr kumimoji="1" lang="ja-JP" altLang="en-US" sz="1050" dirty="0">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5B270ED0-C517-5DAA-91DB-2411ECF51BBD}"/>
                </a:ext>
              </a:extLst>
            </p:cNvPr>
            <p:cNvSpPr txBox="1"/>
            <p:nvPr/>
          </p:nvSpPr>
          <p:spPr>
            <a:xfrm>
              <a:off x="7379735" y="4678142"/>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80</a:t>
              </a:r>
              <a:endParaRPr kumimoji="1" lang="ja-JP" altLang="en-US" sz="1050" dirty="0">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15535D1B-E3C6-52CC-5F76-D81F8E4622FD}"/>
                </a:ext>
              </a:extLst>
            </p:cNvPr>
            <p:cNvSpPr txBox="1"/>
            <p:nvPr/>
          </p:nvSpPr>
          <p:spPr>
            <a:xfrm>
              <a:off x="8015271" y="4677864"/>
              <a:ext cx="351453"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90</a:t>
              </a:r>
              <a:endParaRPr kumimoji="1" lang="ja-JP" altLang="en-US" sz="1050" dirty="0">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ADA35C69-0EC1-8502-8CBD-3807328D6363}"/>
                </a:ext>
              </a:extLst>
            </p:cNvPr>
            <p:cNvSpPr txBox="1"/>
            <p:nvPr/>
          </p:nvSpPr>
          <p:spPr>
            <a:xfrm>
              <a:off x="8602665" y="4677864"/>
              <a:ext cx="437695" cy="396461"/>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100</a:t>
              </a:r>
              <a:endParaRPr kumimoji="1" lang="ja-JP" altLang="en-US" sz="1050" dirty="0">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54F680F1-B150-66AE-25E4-F75CE8044F0F}"/>
                </a:ext>
              </a:extLst>
            </p:cNvPr>
            <p:cNvSpPr txBox="1"/>
            <p:nvPr/>
          </p:nvSpPr>
          <p:spPr>
            <a:xfrm>
              <a:off x="305557" y="4450977"/>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0</a:t>
              </a:r>
              <a:endParaRPr kumimoji="1" lang="ja-JP" altLang="en-US" sz="1050" dirty="0">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84182CBF-D6DD-6B9A-BACE-17ACDEFE4472}"/>
                </a:ext>
              </a:extLst>
            </p:cNvPr>
            <p:cNvSpPr txBox="1"/>
            <p:nvPr/>
          </p:nvSpPr>
          <p:spPr>
            <a:xfrm>
              <a:off x="300655" y="4034120"/>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1</a:t>
              </a:r>
              <a:endParaRPr kumimoji="1" lang="ja-JP" altLang="en-US" sz="1050" dirty="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485CFC16-E52B-5B40-F56C-3AD1FB9DA9EA}"/>
                </a:ext>
              </a:extLst>
            </p:cNvPr>
            <p:cNvSpPr txBox="1"/>
            <p:nvPr/>
          </p:nvSpPr>
          <p:spPr>
            <a:xfrm>
              <a:off x="303682" y="3633352"/>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2</a:t>
              </a:r>
              <a:endParaRPr kumimoji="1" lang="ja-JP" altLang="en-US" sz="1050" dirty="0">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92B08421-4F3D-E0F7-999D-319FA1E8A8CE}"/>
                </a:ext>
              </a:extLst>
            </p:cNvPr>
            <p:cNvSpPr txBox="1"/>
            <p:nvPr/>
          </p:nvSpPr>
          <p:spPr>
            <a:xfrm>
              <a:off x="300654" y="3216495"/>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152A4FA5-3297-DCB2-F31D-DA65607925AC}"/>
                </a:ext>
              </a:extLst>
            </p:cNvPr>
            <p:cNvSpPr txBox="1"/>
            <p:nvPr/>
          </p:nvSpPr>
          <p:spPr>
            <a:xfrm>
              <a:off x="295573" y="2815727"/>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4</a:t>
              </a:r>
              <a:endParaRPr kumimoji="1" lang="ja-JP" altLang="en-US" sz="105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D518893B-6741-EBDA-93C4-7305DA69613A}"/>
                </a:ext>
              </a:extLst>
            </p:cNvPr>
            <p:cNvSpPr txBox="1"/>
            <p:nvPr/>
          </p:nvSpPr>
          <p:spPr>
            <a:xfrm>
              <a:off x="296660" y="2395016"/>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5</a:t>
              </a:r>
              <a:endParaRPr kumimoji="1" lang="ja-JP" altLang="en-US" sz="105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ACE8B940-04DE-D261-86EF-88B36D32FD76}"/>
                </a:ext>
              </a:extLst>
            </p:cNvPr>
            <p:cNvSpPr txBox="1"/>
            <p:nvPr/>
          </p:nvSpPr>
          <p:spPr>
            <a:xfrm>
              <a:off x="295572" y="1974305"/>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4860FC45-EB10-AE48-226F-D963D44C8C77}"/>
                </a:ext>
              </a:extLst>
            </p:cNvPr>
            <p:cNvSpPr txBox="1"/>
            <p:nvPr/>
          </p:nvSpPr>
          <p:spPr>
            <a:xfrm>
              <a:off x="4830768" y="4450977"/>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0</a:t>
              </a:r>
              <a:endParaRPr kumimoji="1" lang="ja-JP" altLang="en-US" sz="1050" dirty="0">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93E04846-6D86-4F00-C51A-CC04D7C1F55E}"/>
                </a:ext>
              </a:extLst>
            </p:cNvPr>
            <p:cNvSpPr txBox="1"/>
            <p:nvPr/>
          </p:nvSpPr>
          <p:spPr>
            <a:xfrm>
              <a:off x="4825866" y="4034120"/>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1</a:t>
              </a:r>
              <a:endParaRPr kumimoji="1" lang="ja-JP" altLang="en-US" sz="1050" dirty="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22F0DFA9-440C-8249-A663-5A99920B5628}"/>
                </a:ext>
              </a:extLst>
            </p:cNvPr>
            <p:cNvSpPr txBox="1"/>
            <p:nvPr/>
          </p:nvSpPr>
          <p:spPr>
            <a:xfrm>
              <a:off x="4828893" y="3633352"/>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2</a:t>
              </a:r>
              <a:endParaRPr kumimoji="1" lang="ja-JP" altLang="en-US" sz="1050"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F779DB1E-6324-EC7A-D473-0E5002692F12}"/>
                </a:ext>
              </a:extLst>
            </p:cNvPr>
            <p:cNvSpPr txBox="1"/>
            <p:nvPr/>
          </p:nvSpPr>
          <p:spPr>
            <a:xfrm>
              <a:off x="4825865" y="3216495"/>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p:txBody>
        </p:sp>
        <p:sp>
          <p:nvSpPr>
            <p:cNvPr id="56" name="テキスト ボックス 55">
              <a:extLst>
                <a:ext uri="{FF2B5EF4-FFF2-40B4-BE49-F238E27FC236}">
                  <a16:creationId xmlns:a16="http://schemas.microsoft.com/office/drawing/2014/main" id="{C7B33144-1FB3-B2BC-9D7C-1BA77A13D076}"/>
                </a:ext>
              </a:extLst>
            </p:cNvPr>
            <p:cNvSpPr txBox="1"/>
            <p:nvPr/>
          </p:nvSpPr>
          <p:spPr>
            <a:xfrm>
              <a:off x="4820784" y="2815727"/>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4</a:t>
              </a:r>
              <a:endParaRPr kumimoji="1" lang="ja-JP" altLang="en-US" sz="1050" dirty="0">
                <a:latin typeface="Meiryo UI" panose="020B0604030504040204" pitchFamily="50" charset="-128"/>
                <a:ea typeface="Meiryo UI" panose="020B0604030504040204" pitchFamily="50" charset="-128"/>
              </a:endParaRPr>
            </a:p>
          </p:txBody>
        </p:sp>
        <p:sp>
          <p:nvSpPr>
            <p:cNvPr id="57" name="テキスト ボックス 56">
              <a:extLst>
                <a:ext uri="{FF2B5EF4-FFF2-40B4-BE49-F238E27FC236}">
                  <a16:creationId xmlns:a16="http://schemas.microsoft.com/office/drawing/2014/main" id="{7DC83E84-C78B-558F-671E-C73521DFF873}"/>
                </a:ext>
              </a:extLst>
            </p:cNvPr>
            <p:cNvSpPr txBox="1"/>
            <p:nvPr/>
          </p:nvSpPr>
          <p:spPr>
            <a:xfrm>
              <a:off x="4821871" y="2395016"/>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5</a:t>
              </a:r>
              <a:endParaRPr kumimoji="1" lang="ja-JP" altLang="en-US" sz="1050" dirty="0">
                <a:latin typeface="Meiryo UI" panose="020B0604030504040204" pitchFamily="50" charset="-128"/>
                <a:ea typeface="Meiryo UI" panose="020B0604030504040204" pitchFamily="50" charset="-128"/>
              </a:endParaRPr>
            </a:p>
          </p:txBody>
        </p:sp>
        <p:sp>
          <p:nvSpPr>
            <p:cNvPr id="58" name="テキスト ボックス 57">
              <a:extLst>
                <a:ext uri="{FF2B5EF4-FFF2-40B4-BE49-F238E27FC236}">
                  <a16:creationId xmlns:a16="http://schemas.microsoft.com/office/drawing/2014/main" id="{58DCD7F1-EDBC-C096-21E1-F2A21D27ABBF}"/>
                </a:ext>
              </a:extLst>
            </p:cNvPr>
            <p:cNvSpPr txBox="1"/>
            <p:nvPr/>
          </p:nvSpPr>
          <p:spPr>
            <a:xfrm>
              <a:off x="4820783" y="1974305"/>
              <a:ext cx="175727" cy="408475"/>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p:txBody>
        </p:sp>
        <p:sp>
          <p:nvSpPr>
            <p:cNvPr id="76" name="テキスト ボックス 75">
              <a:extLst>
                <a:ext uri="{FF2B5EF4-FFF2-40B4-BE49-F238E27FC236}">
                  <a16:creationId xmlns:a16="http://schemas.microsoft.com/office/drawing/2014/main" id="{E2E34C91-3EF7-091D-5BA4-06A71AD7489A}"/>
                </a:ext>
              </a:extLst>
            </p:cNvPr>
            <p:cNvSpPr txBox="1"/>
            <p:nvPr/>
          </p:nvSpPr>
          <p:spPr>
            <a:xfrm flipH="1">
              <a:off x="107210" y="2524937"/>
              <a:ext cx="184666" cy="1778464"/>
            </a:xfrm>
            <a:prstGeom prst="rect">
              <a:avLst/>
            </a:prstGeom>
            <a:noFill/>
          </p:spPr>
          <p:txBody>
            <a:bodyPr vert="vert270" wrap="square" lIns="0" tIns="0" rIns="0" bIns="0" rtlCol="0" anchor="ctr" anchorCtr="1">
              <a:spAutoFit/>
            </a:bodyPr>
            <a:lstStyle/>
            <a:p>
              <a:pPr algn="ctr"/>
              <a:r>
                <a:rPr kumimoji="1" lang="ja-JP" altLang="en-US" sz="1200" b="1" dirty="0">
                  <a:latin typeface="Meiryo UI" panose="020B0604030504040204" pitchFamily="50" charset="-128"/>
                  <a:ea typeface="Meiryo UI" panose="020B0604030504040204" pitchFamily="50" charset="-128"/>
                </a:rPr>
                <a:t>余命の延伸</a:t>
              </a:r>
            </a:p>
          </p:txBody>
        </p:sp>
        <p:sp>
          <p:nvSpPr>
            <p:cNvPr id="77" name="テキスト ボックス 76">
              <a:extLst>
                <a:ext uri="{FF2B5EF4-FFF2-40B4-BE49-F238E27FC236}">
                  <a16:creationId xmlns:a16="http://schemas.microsoft.com/office/drawing/2014/main" id="{09DB802C-0FD1-E4F9-E646-4DAE58623585}"/>
                </a:ext>
              </a:extLst>
            </p:cNvPr>
            <p:cNvSpPr txBox="1"/>
            <p:nvPr/>
          </p:nvSpPr>
          <p:spPr>
            <a:xfrm>
              <a:off x="3581267" y="2150732"/>
              <a:ext cx="833291" cy="396461"/>
            </a:xfrm>
            <a:prstGeom prst="rect">
              <a:avLst/>
            </a:prstGeom>
            <a:noFill/>
          </p:spPr>
          <p:txBody>
            <a:bodyPr wrap="square" rtlCol="0">
              <a:spAutoFit/>
            </a:bodyPr>
            <a:lstStyle/>
            <a:p>
              <a:pPr algn="ctr"/>
              <a:r>
                <a:rPr kumimoji="1" lang="en-US" altLang="ja-JP" sz="1050" i="1" dirty="0">
                  <a:latin typeface="Meiryo UI" panose="020B0604030504040204" pitchFamily="50" charset="-128"/>
                  <a:ea typeface="Meiryo UI" panose="020B0604030504040204" pitchFamily="50" charset="-128"/>
                </a:rPr>
                <a:t>P</a:t>
              </a:r>
              <a:r>
                <a:rPr kumimoji="1" lang="en-US" altLang="ja-JP" sz="1050" dirty="0">
                  <a:latin typeface="Meiryo UI" panose="020B0604030504040204" pitchFamily="50" charset="-128"/>
                  <a:ea typeface="Meiryo UI" panose="020B0604030504040204" pitchFamily="50" charset="-128"/>
                </a:rPr>
                <a:t>&lt;0.001</a:t>
              </a:r>
              <a:endParaRPr kumimoji="1" lang="ja-JP" altLang="en-US" sz="1050" dirty="0">
                <a:latin typeface="Meiryo UI" panose="020B0604030504040204" pitchFamily="50" charset="-128"/>
                <a:ea typeface="Meiryo UI" panose="020B0604030504040204" pitchFamily="50" charset="-128"/>
              </a:endParaRPr>
            </a:p>
          </p:txBody>
        </p:sp>
        <p:sp>
          <p:nvSpPr>
            <p:cNvPr id="78" name="テキスト ボックス 77">
              <a:extLst>
                <a:ext uri="{FF2B5EF4-FFF2-40B4-BE49-F238E27FC236}">
                  <a16:creationId xmlns:a16="http://schemas.microsoft.com/office/drawing/2014/main" id="{35C3F03D-1271-2EA1-13EA-DA26422F09B1}"/>
                </a:ext>
              </a:extLst>
            </p:cNvPr>
            <p:cNvSpPr txBox="1"/>
            <p:nvPr/>
          </p:nvSpPr>
          <p:spPr>
            <a:xfrm>
              <a:off x="8115741" y="2145044"/>
              <a:ext cx="833291" cy="396461"/>
            </a:xfrm>
            <a:prstGeom prst="rect">
              <a:avLst/>
            </a:prstGeom>
            <a:noFill/>
          </p:spPr>
          <p:txBody>
            <a:bodyPr wrap="square" rtlCol="0">
              <a:spAutoFit/>
            </a:bodyPr>
            <a:lstStyle/>
            <a:p>
              <a:pPr algn="ctr"/>
              <a:r>
                <a:rPr kumimoji="1" lang="en-US" altLang="ja-JP" sz="1050" i="1" dirty="0">
                  <a:latin typeface="Meiryo UI" panose="020B0604030504040204" pitchFamily="50" charset="-128"/>
                  <a:ea typeface="Meiryo UI" panose="020B0604030504040204" pitchFamily="50" charset="-128"/>
                </a:rPr>
                <a:t>P</a:t>
              </a:r>
              <a:r>
                <a:rPr kumimoji="1" lang="en-US" altLang="ja-JP" sz="1050" dirty="0">
                  <a:latin typeface="Meiryo UI" panose="020B0604030504040204" pitchFamily="50" charset="-128"/>
                  <a:ea typeface="Meiryo UI" panose="020B0604030504040204" pitchFamily="50" charset="-128"/>
                </a:rPr>
                <a:t>&lt;0.001</a:t>
              </a:r>
              <a:endParaRPr kumimoji="1" lang="ja-JP" altLang="en-US" sz="1050"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772346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正方形/長方形 51">
            <a:extLst>
              <a:ext uri="{FF2B5EF4-FFF2-40B4-BE49-F238E27FC236}">
                <a16:creationId xmlns:a16="http://schemas.microsoft.com/office/drawing/2014/main" id="{1083DD99-FCE6-053C-21F1-F63344B460B3}"/>
              </a:ext>
            </a:extLst>
          </p:cNvPr>
          <p:cNvSpPr/>
          <p:nvPr/>
        </p:nvSpPr>
        <p:spPr>
          <a:xfrm>
            <a:off x="634629" y="1612607"/>
            <a:ext cx="8278455" cy="3492000"/>
          </a:xfrm>
          <a:prstGeom prst="rect">
            <a:avLst/>
          </a:prstGeom>
          <a:solidFill>
            <a:srgbClr val="FFF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627"/>
            <a:ext cx="7022472" cy="954107"/>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併存疾患数で層別化した</a:t>
            </a:r>
            <a:endParaRPr lang="en-US" altLang="ja-JP" sz="2800" b="1" i="0" u="none" strike="noStrike" baseline="0" dirty="0">
              <a:latin typeface="Meiryo UI" panose="020B0604030504040204" pitchFamily="50" charset="-128"/>
              <a:ea typeface="Meiryo UI" panose="020B0604030504040204" pitchFamily="50" charset="-128"/>
            </a:endParaRPr>
          </a:p>
          <a:p>
            <a:r>
              <a:rPr lang="ja-JP" altLang="en-US" sz="2800" b="1" i="0" u="none" strike="noStrike" baseline="0" dirty="0">
                <a:latin typeface="Meiryo UI" panose="020B0604030504040204" pitchFamily="50" charset="-128"/>
                <a:ea typeface="Meiryo UI" panose="020B0604030504040204" pitchFamily="50" charset="-128"/>
              </a:rPr>
              <a:t>生活習慣スコア別の平均余命の延伸年数</a:t>
            </a:r>
          </a:p>
        </p:txBody>
      </p:sp>
      <p:sp>
        <p:nvSpPr>
          <p:cNvPr id="2" name="テキスト ボックス 1">
            <a:extLst>
              <a:ext uri="{FF2B5EF4-FFF2-40B4-BE49-F238E27FC236}">
                <a16:creationId xmlns:a16="http://schemas.microsoft.com/office/drawing/2014/main" id="{81860778-3680-921E-4A7C-698E9FF9A6F4}"/>
              </a:ext>
            </a:extLst>
          </p:cNvPr>
          <p:cNvSpPr txBox="1"/>
          <p:nvPr/>
        </p:nvSpPr>
        <p:spPr>
          <a:xfrm>
            <a:off x="5066522" y="6604084"/>
            <a:ext cx="4077478" cy="253916"/>
          </a:xfrm>
          <a:prstGeom prst="rect">
            <a:avLst/>
          </a:prstGeom>
          <a:noFill/>
        </p:spPr>
        <p:txBody>
          <a:bodyPr wrap="square" anchor="b">
            <a:spAutoFit/>
          </a:bodyPr>
          <a:lstStyle/>
          <a:p>
            <a:pPr algn="r"/>
            <a:r>
              <a:rPr lang="en-US" altLang="ja-JP" sz="1050" b="0" i="0" u="none" strike="noStrike" baseline="0" dirty="0" err="1">
                <a:latin typeface="Meiryo UI" panose="020B0604030504040204" pitchFamily="50" charset="-128"/>
                <a:ea typeface="Meiryo UI" panose="020B0604030504040204" pitchFamily="50" charset="-128"/>
              </a:rPr>
              <a:t>Sakaniwa</a:t>
            </a:r>
            <a:r>
              <a:rPr lang="en-US" altLang="ja-JP" sz="1050" b="0" i="0" u="none" strike="noStrike" baseline="0" dirty="0">
                <a:latin typeface="Meiryo UI" panose="020B0604030504040204" pitchFamily="50" charset="-128"/>
                <a:ea typeface="Meiryo UI" panose="020B0604030504040204" pitchFamily="50" charset="-128"/>
              </a:rPr>
              <a:t> R, et al. Age and Ageing 51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5</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afac080, 2022</a:t>
            </a:r>
          </a:p>
        </p:txBody>
      </p:sp>
      <p:grpSp>
        <p:nvGrpSpPr>
          <p:cNvPr id="4" name="グループ化 3">
            <a:extLst>
              <a:ext uri="{FF2B5EF4-FFF2-40B4-BE49-F238E27FC236}">
                <a16:creationId xmlns:a16="http://schemas.microsoft.com/office/drawing/2014/main" id="{AF8C58CC-1C1C-C11C-7B15-28169E8AA05A}"/>
              </a:ext>
            </a:extLst>
          </p:cNvPr>
          <p:cNvGrpSpPr/>
          <p:nvPr/>
        </p:nvGrpSpPr>
        <p:grpSpPr>
          <a:xfrm>
            <a:off x="486000" y="1750877"/>
            <a:ext cx="8557647" cy="3498149"/>
            <a:chOff x="271393" y="1521721"/>
            <a:chExt cx="8557647" cy="3498149"/>
          </a:xfrm>
        </p:grpSpPr>
        <p:graphicFrame>
          <p:nvGraphicFramePr>
            <p:cNvPr id="5" name="グラフ 4">
              <a:extLst>
                <a:ext uri="{FF2B5EF4-FFF2-40B4-BE49-F238E27FC236}">
                  <a16:creationId xmlns:a16="http://schemas.microsoft.com/office/drawing/2014/main" id="{722861AE-E5BB-44AF-5F41-75A9048B6F53}"/>
                </a:ext>
              </a:extLst>
            </p:cNvPr>
            <p:cNvGraphicFramePr/>
            <p:nvPr>
              <p:extLst>
                <p:ext uri="{D42A27DB-BD31-4B8C-83A1-F6EECF244321}">
                  <p14:modId xmlns:p14="http://schemas.microsoft.com/office/powerpoint/2010/main" val="3397149870"/>
                </p:ext>
              </p:extLst>
            </p:nvPr>
          </p:nvGraphicFramePr>
          <p:xfrm>
            <a:off x="271393" y="1524044"/>
            <a:ext cx="2450840" cy="3495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グラフ 5">
              <a:extLst>
                <a:ext uri="{FF2B5EF4-FFF2-40B4-BE49-F238E27FC236}">
                  <a16:creationId xmlns:a16="http://schemas.microsoft.com/office/drawing/2014/main" id="{5287AE42-AD6F-ED2E-B18F-830A295F4C58}"/>
                </a:ext>
              </a:extLst>
            </p:cNvPr>
            <p:cNvGraphicFramePr/>
            <p:nvPr>
              <p:extLst>
                <p:ext uri="{D42A27DB-BD31-4B8C-83A1-F6EECF244321}">
                  <p14:modId xmlns:p14="http://schemas.microsoft.com/office/powerpoint/2010/main" val="3178293847"/>
                </p:ext>
              </p:extLst>
            </p:nvPr>
          </p:nvGraphicFramePr>
          <p:xfrm>
            <a:off x="2287426" y="1521721"/>
            <a:ext cx="2450840" cy="34981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グラフ 6">
              <a:extLst>
                <a:ext uri="{FF2B5EF4-FFF2-40B4-BE49-F238E27FC236}">
                  <a16:creationId xmlns:a16="http://schemas.microsoft.com/office/drawing/2014/main" id="{DD16C7A2-B80A-F9B4-2870-AD14A78C2038}"/>
                </a:ext>
              </a:extLst>
            </p:cNvPr>
            <p:cNvGraphicFramePr/>
            <p:nvPr>
              <p:extLst>
                <p:ext uri="{D42A27DB-BD31-4B8C-83A1-F6EECF244321}">
                  <p14:modId xmlns:p14="http://schemas.microsoft.com/office/powerpoint/2010/main" val="966252894"/>
                </p:ext>
              </p:extLst>
            </p:nvPr>
          </p:nvGraphicFramePr>
          <p:xfrm>
            <a:off x="4331012" y="1521721"/>
            <a:ext cx="2450840" cy="34981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グラフ 7">
              <a:extLst>
                <a:ext uri="{FF2B5EF4-FFF2-40B4-BE49-F238E27FC236}">
                  <a16:creationId xmlns:a16="http://schemas.microsoft.com/office/drawing/2014/main" id="{769432A5-4BFF-FB79-42D1-FC492156EB79}"/>
                </a:ext>
              </a:extLst>
            </p:cNvPr>
            <p:cNvGraphicFramePr/>
            <p:nvPr>
              <p:extLst>
                <p:ext uri="{D42A27DB-BD31-4B8C-83A1-F6EECF244321}">
                  <p14:modId xmlns:p14="http://schemas.microsoft.com/office/powerpoint/2010/main" val="1641715221"/>
                </p:ext>
              </p:extLst>
            </p:nvPr>
          </p:nvGraphicFramePr>
          <p:xfrm>
            <a:off x="6378200" y="1521722"/>
            <a:ext cx="2450840" cy="3498148"/>
          </p:xfrm>
          <a:graphic>
            <a:graphicData uri="http://schemas.openxmlformats.org/drawingml/2006/chart">
              <c:chart xmlns:c="http://schemas.openxmlformats.org/drawingml/2006/chart" xmlns:r="http://schemas.openxmlformats.org/officeDocument/2006/relationships" r:id="rId5"/>
            </a:graphicData>
          </a:graphic>
        </p:graphicFrame>
      </p:grpSp>
      <p:sp>
        <p:nvSpPr>
          <p:cNvPr id="10" name="テキスト ボックス 9">
            <a:extLst>
              <a:ext uri="{FF2B5EF4-FFF2-40B4-BE49-F238E27FC236}">
                <a16:creationId xmlns:a16="http://schemas.microsoft.com/office/drawing/2014/main" id="{7156FF12-38EA-E0FB-83E2-A4A2989FC6BF}"/>
              </a:ext>
            </a:extLst>
          </p:cNvPr>
          <p:cNvSpPr txBox="1"/>
          <p:nvPr/>
        </p:nvSpPr>
        <p:spPr>
          <a:xfrm>
            <a:off x="3220654" y="5438642"/>
            <a:ext cx="2702692" cy="307777"/>
          </a:xfrm>
          <a:prstGeom prst="rect">
            <a:avLst/>
          </a:prstGeom>
          <a:solidFill>
            <a:schemeClr val="bg1"/>
          </a:solid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生活習慣スコア　　</a:t>
            </a:r>
            <a:r>
              <a:rPr kumimoji="1" lang="ja-JP" altLang="en-US" sz="1400" b="1" dirty="0">
                <a:solidFill>
                  <a:srgbClr val="C3DFAF"/>
                </a:solidFill>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3-5</a:t>
            </a:r>
            <a:r>
              <a:rPr kumimoji="1" lang="ja-JP" altLang="en-US" sz="1400" b="1" dirty="0">
                <a:latin typeface="Meiryo UI" panose="020B0604030504040204" pitchFamily="50" charset="-128"/>
                <a:ea typeface="Meiryo UI" panose="020B0604030504040204" pitchFamily="50" charset="-128"/>
              </a:rPr>
              <a:t>　</a:t>
            </a:r>
            <a:r>
              <a:rPr kumimoji="1" lang="ja-JP" altLang="en-US" sz="1400" b="1" dirty="0">
                <a:solidFill>
                  <a:srgbClr val="758A65"/>
                </a:solidFill>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6</a:t>
            </a:r>
            <a:endParaRPr kumimoji="1" lang="ja-JP" altLang="en-US" sz="1200"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31ABBE34-A7EC-EEDF-7ABE-67E87A9BE728}"/>
              </a:ext>
            </a:extLst>
          </p:cNvPr>
          <p:cNvSpPr txBox="1"/>
          <p:nvPr/>
        </p:nvSpPr>
        <p:spPr>
          <a:xfrm>
            <a:off x="570559" y="5117171"/>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50</a:t>
            </a:r>
            <a:r>
              <a:rPr kumimoji="1" lang="ja-JP" altLang="en-US" sz="1100" dirty="0">
                <a:latin typeface="Meiryo UI" panose="020B0604030504040204" pitchFamily="50" charset="-128"/>
                <a:ea typeface="Meiryo UI" panose="020B0604030504040204" pitchFamily="50" charset="-128"/>
              </a:rPr>
              <a:t>歳</a:t>
            </a:r>
          </a:p>
        </p:txBody>
      </p:sp>
      <p:sp>
        <p:nvSpPr>
          <p:cNvPr id="12" name="テキスト ボックス 11">
            <a:extLst>
              <a:ext uri="{FF2B5EF4-FFF2-40B4-BE49-F238E27FC236}">
                <a16:creationId xmlns:a16="http://schemas.microsoft.com/office/drawing/2014/main" id="{76202952-78F8-A907-5FA7-2C2136840665}"/>
              </a:ext>
            </a:extLst>
          </p:cNvPr>
          <p:cNvSpPr txBox="1"/>
          <p:nvPr/>
        </p:nvSpPr>
        <p:spPr>
          <a:xfrm>
            <a:off x="1251891" y="5122067"/>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65</a:t>
            </a:r>
            <a:r>
              <a:rPr kumimoji="1" lang="ja-JP" altLang="en-US" sz="1100" dirty="0">
                <a:latin typeface="Meiryo UI" panose="020B0604030504040204" pitchFamily="50" charset="-128"/>
                <a:ea typeface="Meiryo UI" panose="020B0604030504040204" pitchFamily="50" charset="-128"/>
              </a:rPr>
              <a:t>歳</a:t>
            </a:r>
          </a:p>
        </p:txBody>
      </p:sp>
      <p:sp>
        <p:nvSpPr>
          <p:cNvPr id="13" name="テキスト ボックス 12">
            <a:extLst>
              <a:ext uri="{FF2B5EF4-FFF2-40B4-BE49-F238E27FC236}">
                <a16:creationId xmlns:a16="http://schemas.microsoft.com/office/drawing/2014/main" id="{1DA98B7F-EC0F-9E03-A74C-8AA3CCD3B221}"/>
              </a:ext>
            </a:extLst>
          </p:cNvPr>
          <p:cNvSpPr txBox="1"/>
          <p:nvPr/>
        </p:nvSpPr>
        <p:spPr>
          <a:xfrm>
            <a:off x="1915665" y="5118004"/>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80</a:t>
            </a:r>
            <a:r>
              <a:rPr kumimoji="1" lang="ja-JP" altLang="en-US" sz="1100" dirty="0">
                <a:latin typeface="Meiryo UI" panose="020B0604030504040204" pitchFamily="50" charset="-128"/>
                <a:ea typeface="Meiryo UI" panose="020B0604030504040204" pitchFamily="50" charset="-128"/>
              </a:rPr>
              <a:t>歳</a:t>
            </a:r>
          </a:p>
        </p:txBody>
      </p:sp>
      <p:sp>
        <p:nvSpPr>
          <p:cNvPr id="23" name="テキスト ボックス 22">
            <a:extLst>
              <a:ext uri="{FF2B5EF4-FFF2-40B4-BE49-F238E27FC236}">
                <a16:creationId xmlns:a16="http://schemas.microsoft.com/office/drawing/2014/main" id="{024A541E-5D33-8714-A8AD-E80A09F6653B}"/>
              </a:ext>
            </a:extLst>
          </p:cNvPr>
          <p:cNvSpPr txBox="1"/>
          <p:nvPr/>
        </p:nvSpPr>
        <p:spPr>
          <a:xfrm>
            <a:off x="838816" y="1852982"/>
            <a:ext cx="1651353"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併存疾患なし</a:t>
            </a:r>
          </a:p>
        </p:txBody>
      </p:sp>
      <p:sp>
        <p:nvSpPr>
          <p:cNvPr id="24" name="テキスト ボックス 23">
            <a:extLst>
              <a:ext uri="{FF2B5EF4-FFF2-40B4-BE49-F238E27FC236}">
                <a16:creationId xmlns:a16="http://schemas.microsoft.com/office/drawing/2014/main" id="{7A4B3C6F-E6F5-7291-43C7-EC5B251784B6}"/>
              </a:ext>
            </a:extLst>
          </p:cNvPr>
          <p:cNvSpPr txBox="1"/>
          <p:nvPr/>
        </p:nvSpPr>
        <p:spPr>
          <a:xfrm>
            <a:off x="2896434" y="1852983"/>
            <a:ext cx="1651353"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併存疾患</a:t>
            </a: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つ</a:t>
            </a:r>
          </a:p>
        </p:txBody>
      </p:sp>
      <p:sp>
        <p:nvSpPr>
          <p:cNvPr id="25" name="テキスト ボックス 24">
            <a:extLst>
              <a:ext uri="{FF2B5EF4-FFF2-40B4-BE49-F238E27FC236}">
                <a16:creationId xmlns:a16="http://schemas.microsoft.com/office/drawing/2014/main" id="{56044BAB-75D7-DABF-63C1-A3054BC94CB0}"/>
              </a:ext>
            </a:extLst>
          </p:cNvPr>
          <p:cNvSpPr txBox="1"/>
          <p:nvPr/>
        </p:nvSpPr>
        <p:spPr>
          <a:xfrm>
            <a:off x="4932871" y="1852854"/>
            <a:ext cx="1651353"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併存疾患</a:t>
            </a: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つ</a:t>
            </a:r>
          </a:p>
        </p:txBody>
      </p:sp>
      <p:sp>
        <p:nvSpPr>
          <p:cNvPr id="26" name="テキスト ボックス 25">
            <a:extLst>
              <a:ext uri="{FF2B5EF4-FFF2-40B4-BE49-F238E27FC236}">
                <a16:creationId xmlns:a16="http://schemas.microsoft.com/office/drawing/2014/main" id="{F413FC3D-19D4-A7A4-C5C2-76FA23541561}"/>
              </a:ext>
            </a:extLst>
          </p:cNvPr>
          <p:cNvSpPr txBox="1"/>
          <p:nvPr/>
        </p:nvSpPr>
        <p:spPr>
          <a:xfrm>
            <a:off x="6981248" y="1852855"/>
            <a:ext cx="1651353" cy="307777"/>
          </a:xfrm>
          <a:prstGeom prst="rect">
            <a:avLst/>
          </a:prstGeom>
          <a:noFill/>
        </p:spPr>
        <p:txBody>
          <a:bodyPr wrap="square" rtlCol="0">
            <a:spAutoFit/>
          </a:bodyPr>
          <a:lstStyle/>
          <a:p>
            <a:pPr algn="ctr"/>
            <a:r>
              <a:rPr kumimoji="1" lang="ja-JP" altLang="en-US" sz="1400" b="1">
                <a:latin typeface="Meiryo UI" panose="020B0604030504040204" pitchFamily="50" charset="-128"/>
                <a:ea typeface="Meiryo UI" panose="020B0604030504040204" pitchFamily="50" charset="-128"/>
              </a:rPr>
              <a:t>併存疾患</a:t>
            </a:r>
            <a:r>
              <a:rPr kumimoji="1" lang="en-US" altLang="ja-JP" sz="1400" b="1" dirty="0">
                <a:latin typeface="Meiryo UI" panose="020B0604030504040204" pitchFamily="50" charset="-128"/>
                <a:ea typeface="Meiryo UI" panose="020B0604030504040204" pitchFamily="50" charset="-128"/>
              </a:rPr>
              <a:t>3</a:t>
            </a:r>
            <a:r>
              <a:rPr kumimoji="1" lang="ja-JP" altLang="en-US" sz="1400" b="1" dirty="0">
                <a:latin typeface="Meiryo UI" panose="020B0604030504040204" pitchFamily="50" charset="-128"/>
                <a:ea typeface="Meiryo UI" panose="020B0604030504040204" pitchFamily="50" charset="-128"/>
              </a:rPr>
              <a:t>つ以上</a:t>
            </a:r>
          </a:p>
        </p:txBody>
      </p:sp>
      <p:sp>
        <p:nvSpPr>
          <p:cNvPr id="27" name="テキスト ボックス 26">
            <a:extLst>
              <a:ext uri="{FF2B5EF4-FFF2-40B4-BE49-F238E27FC236}">
                <a16:creationId xmlns:a16="http://schemas.microsoft.com/office/drawing/2014/main" id="{387348DD-A7D9-62C9-21E9-B285BE6002E8}"/>
              </a:ext>
            </a:extLst>
          </p:cNvPr>
          <p:cNvSpPr txBox="1"/>
          <p:nvPr/>
        </p:nvSpPr>
        <p:spPr>
          <a:xfrm>
            <a:off x="1188332" y="2167520"/>
            <a:ext cx="950646"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(40.2</a:t>
            </a:r>
            <a:r>
              <a:rPr kumimoji="1" lang="ja-JP" altLang="en-US" sz="1200" b="1" dirty="0">
                <a:latin typeface="Meiryo UI" panose="020B0604030504040204" pitchFamily="50" charset="-128"/>
                <a:ea typeface="Meiryo UI" panose="020B0604030504040204" pitchFamily="50" charset="-128"/>
              </a:rPr>
              <a:t>年</a:t>
            </a: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6FB66AA-63D4-286D-E70B-5FFFFC2DA7B3}"/>
              </a:ext>
            </a:extLst>
          </p:cNvPr>
          <p:cNvSpPr txBox="1"/>
          <p:nvPr/>
        </p:nvSpPr>
        <p:spPr>
          <a:xfrm>
            <a:off x="3243301" y="2163456"/>
            <a:ext cx="950646"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(34.3</a:t>
            </a:r>
            <a:r>
              <a:rPr kumimoji="1" lang="ja-JP" altLang="en-US" sz="1200" b="1" dirty="0">
                <a:latin typeface="Meiryo UI" panose="020B0604030504040204" pitchFamily="50" charset="-128"/>
                <a:ea typeface="Meiryo UI" panose="020B0604030504040204" pitchFamily="50" charset="-128"/>
              </a:rPr>
              <a:t>年</a:t>
            </a: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00B02421-AA82-FF86-2921-71C6DED78910}"/>
              </a:ext>
            </a:extLst>
          </p:cNvPr>
          <p:cNvSpPr txBox="1"/>
          <p:nvPr/>
        </p:nvSpPr>
        <p:spPr>
          <a:xfrm>
            <a:off x="5286954" y="2158406"/>
            <a:ext cx="950646"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(30.8</a:t>
            </a:r>
            <a:r>
              <a:rPr kumimoji="1" lang="ja-JP" altLang="en-US" sz="1200" b="1" dirty="0">
                <a:latin typeface="Meiryo UI" panose="020B0604030504040204" pitchFamily="50" charset="-128"/>
                <a:ea typeface="Meiryo UI" panose="020B0604030504040204" pitchFamily="50" charset="-128"/>
              </a:rPr>
              <a:t>年</a:t>
            </a: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FF6D82FC-F515-B902-8452-53CC47F357F4}"/>
              </a:ext>
            </a:extLst>
          </p:cNvPr>
          <p:cNvSpPr txBox="1"/>
          <p:nvPr/>
        </p:nvSpPr>
        <p:spPr>
          <a:xfrm>
            <a:off x="7348131" y="2167520"/>
            <a:ext cx="950646"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(25.3</a:t>
            </a:r>
            <a:r>
              <a:rPr kumimoji="1" lang="ja-JP" altLang="en-US" sz="1200" b="1" dirty="0">
                <a:latin typeface="Meiryo UI" panose="020B0604030504040204" pitchFamily="50" charset="-128"/>
                <a:ea typeface="Meiryo UI" panose="020B0604030504040204" pitchFamily="50" charset="-128"/>
              </a:rPr>
              <a:t>年</a:t>
            </a: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AB8AF033-4CE2-2C63-A38D-ABDB1F6C24D9}"/>
              </a:ext>
            </a:extLst>
          </p:cNvPr>
          <p:cNvSpPr txBox="1"/>
          <p:nvPr/>
        </p:nvSpPr>
        <p:spPr>
          <a:xfrm>
            <a:off x="6653348" y="5809157"/>
            <a:ext cx="2175691" cy="261610"/>
          </a:xfrm>
          <a:prstGeom prst="rect">
            <a:avLst/>
          </a:prstGeom>
          <a:noFill/>
        </p:spPr>
        <p:txBody>
          <a:bodyPr wrap="square" rtlCol="0">
            <a:spAutoFit/>
          </a:bodyPr>
          <a:lstStyle/>
          <a:p>
            <a:pPr algn="r"/>
            <a:r>
              <a:rPr kumimoji="1" lang="ja-JP" altLang="en-US" sz="1100" dirty="0">
                <a:latin typeface="Meiryo UI" panose="020B0604030504040204" pitchFamily="50" charset="-128"/>
                <a:ea typeface="Meiryo UI" panose="020B0604030504040204" pitchFamily="50" charset="-128"/>
              </a:rPr>
              <a:t>カッコ内は</a:t>
            </a:r>
            <a:r>
              <a:rPr kumimoji="1" lang="en-US" altLang="ja-JP" sz="1100" dirty="0">
                <a:latin typeface="Meiryo UI" panose="020B0604030504040204" pitchFamily="50" charset="-128"/>
                <a:ea typeface="Meiryo UI" panose="020B0604030504040204" pitchFamily="50" charset="-128"/>
              </a:rPr>
              <a:t>50</a:t>
            </a:r>
            <a:r>
              <a:rPr kumimoji="1" lang="ja-JP" altLang="en-US" sz="1100" dirty="0">
                <a:latin typeface="Meiryo UI" panose="020B0604030504040204" pitchFamily="50" charset="-128"/>
                <a:ea typeface="Meiryo UI" panose="020B0604030504040204" pitchFamily="50" charset="-128"/>
              </a:rPr>
              <a:t>歳時点の平均余命</a:t>
            </a:r>
          </a:p>
        </p:txBody>
      </p:sp>
      <p:sp>
        <p:nvSpPr>
          <p:cNvPr id="32" name="テキスト ボックス 31">
            <a:extLst>
              <a:ext uri="{FF2B5EF4-FFF2-40B4-BE49-F238E27FC236}">
                <a16:creationId xmlns:a16="http://schemas.microsoft.com/office/drawing/2014/main" id="{5D84A32F-6EC6-A910-925A-0391D23FAF35}"/>
              </a:ext>
            </a:extLst>
          </p:cNvPr>
          <p:cNvSpPr txBox="1"/>
          <p:nvPr/>
        </p:nvSpPr>
        <p:spPr>
          <a:xfrm>
            <a:off x="228292" y="1546290"/>
            <a:ext cx="460310" cy="261610"/>
          </a:xfrm>
          <a:prstGeom prst="rect">
            <a:avLst/>
          </a:prstGeom>
          <a:noFill/>
        </p:spPr>
        <p:txBody>
          <a:bodyPr wrap="square" rtlCol="0">
            <a:spAutoFit/>
          </a:bodyPr>
          <a:lstStyle/>
          <a:p>
            <a:pPr algn="ct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7DD36E21-45E0-2198-70D7-1CED3D5A17D6}"/>
              </a:ext>
            </a:extLst>
          </p:cNvPr>
          <p:cNvSpPr txBox="1"/>
          <p:nvPr/>
        </p:nvSpPr>
        <p:spPr>
          <a:xfrm flipH="1">
            <a:off x="107210" y="2734267"/>
            <a:ext cx="184666" cy="1139028"/>
          </a:xfrm>
          <a:prstGeom prst="rect">
            <a:avLst/>
          </a:prstGeom>
          <a:noFill/>
        </p:spPr>
        <p:txBody>
          <a:bodyPr vert="vert270" wrap="square" lIns="0" tIns="0" rIns="0" bIns="0" rtlCol="0" anchor="ctr" anchorCtr="1">
            <a:spAutoFit/>
          </a:bodyPr>
          <a:lstStyle/>
          <a:p>
            <a:pPr algn="ctr"/>
            <a:r>
              <a:rPr kumimoji="1" lang="ja-JP" altLang="en-US" sz="1200" b="1" dirty="0">
                <a:latin typeface="Meiryo UI" panose="020B0604030504040204" pitchFamily="50" charset="-128"/>
                <a:ea typeface="Meiryo UI" panose="020B0604030504040204" pitchFamily="50" charset="-128"/>
              </a:rPr>
              <a:t>余命の延伸</a:t>
            </a:r>
          </a:p>
        </p:txBody>
      </p:sp>
      <p:sp>
        <p:nvSpPr>
          <p:cNvPr id="36" name="テキスト ボックス 35">
            <a:extLst>
              <a:ext uri="{FF2B5EF4-FFF2-40B4-BE49-F238E27FC236}">
                <a16:creationId xmlns:a16="http://schemas.microsoft.com/office/drawing/2014/main" id="{1C610E51-F264-431D-F24E-2D078A22780B}"/>
              </a:ext>
            </a:extLst>
          </p:cNvPr>
          <p:cNvSpPr txBox="1"/>
          <p:nvPr/>
        </p:nvSpPr>
        <p:spPr>
          <a:xfrm>
            <a:off x="380185" y="4979115"/>
            <a:ext cx="175727"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0</a:t>
            </a:r>
            <a:endParaRPr kumimoji="1" lang="ja-JP" altLang="en-US" sz="1100"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7ED9A22A-CF25-8E91-C541-783E3DB7D9BB}"/>
              </a:ext>
            </a:extLst>
          </p:cNvPr>
          <p:cNvSpPr txBox="1"/>
          <p:nvPr/>
        </p:nvSpPr>
        <p:spPr>
          <a:xfrm>
            <a:off x="379198" y="4441844"/>
            <a:ext cx="175727"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2</a:t>
            </a:r>
            <a:endParaRPr kumimoji="1" lang="ja-JP" altLang="en-US" sz="1100" dirty="0">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32AFB8AC-01BD-98AC-4120-CDD74879AD45}"/>
              </a:ext>
            </a:extLst>
          </p:cNvPr>
          <p:cNvSpPr txBox="1"/>
          <p:nvPr/>
        </p:nvSpPr>
        <p:spPr>
          <a:xfrm>
            <a:off x="379198" y="3908485"/>
            <a:ext cx="175727"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4</a:t>
            </a:r>
            <a:endParaRPr kumimoji="1" lang="ja-JP" altLang="en-US" sz="1100" dirty="0">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D05CA7E-07DF-2F99-F535-EF452A9F8C87}"/>
              </a:ext>
            </a:extLst>
          </p:cNvPr>
          <p:cNvSpPr txBox="1"/>
          <p:nvPr/>
        </p:nvSpPr>
        <p:spPr>
          <a:xfrm>
            <a:off x="380201" y="3369146"/>
            <a:ext cx="175727"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6</a:t>
            </a:r>
            <a:endParaRPr kumimoji="1" lang="ja-JP" altLang="en-US" sz="1100"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6FC3F57C-7D10-7703-C070-172F959C3C16}"/>
              </a:ext>
            </a:extLst>
          </p:cNvPr>
          <p:cNvSpPr txBox="1"/>
          <p:nvPr/>
        </p:nvSpPr>
        <p:spPr>
          <a:xfrm>
            <a:off x="379198" y="2837855"/>
            <a:ext cx="175727"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8</a:t>
            </a:r>
            <a:endParaRPr kumimoji="1" lang="ja-JP" altLang="en-US" sz="1100"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1AC0F5E2-52C4-DC27-6D4A-F28E9C447377}"/>
              </a:ext>
            </a:extLst>
          </p:cNvPr>
          <p:cNvSpPr txBox="1"/>
          <p:nvPr/>
        </p:nvSpPr>
        <p:spPr>
          <a:xfrm>
            <a:off x="264483" y="2300128"/>
            <a:ext cx="367640" cy="27070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10</a:t>
            </a:r>
            <a:endParaRPr kumimoji="1" lang="ja-JP" altLang="en-US" sz="1100" dirty="0">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375306B5-623F-5010-636C-802998DC9091}"/>
              </a:ext>
            </a:extLst>
          </p:cNvPr>
          <p:cNvSpPr txBox="1"/>
          <p:nvPr/>
        </p:nvSpPr>
        <p:spPr>
          <a:xfrm>
            <a:off x="262629" y="1767225"/>
            <a:ext cx="367639"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12</a:t>
            </a:r>
            <a:endParaRPr kumimoji="1" lang="ja-JP" altLang="en-US" sz="1100" dirty="0">
              <a:latin typeface="Meiryo UI" panose="020B0604030504040204" pitchFamily="50" charset="-128"/>
              <a:ea typeface="Meiryo UI" panose="020B0604030504040204" pitchFamily="50" charset="-128"/>
            </a:endParaRPr>
          </a:p>
        </p:txBody>
      </p:sp>
      <p:cxnSp>
        <p:nvCxnSpPr>
          <p:cNvPr id="47" name="直線コネクタ 46">
            <a:extLst>
              <a:ext uri="{FF2B5EF4-FFF2-40B4-BE49-F238E27FC236}">
                <a16:creationId xmlns:a16="http://schemas.microsoft.com/office/drawing/2014/main" id="{BE03425C-F9D7-0029-25BB-34D114415D8C}"/>
              </a:ext>
            </a:extLst>
          </p:cNvPr>
          <p:cNvCxnSpPr>
            <a:cxnSpLocks/>
          </p:cNvCxnSpPr>
          <p:nvPr/>
        </p:nvCxnSpPr>
        <p:spPr>
          <a:xfrm>
            <a:off x="551757" y="5102494"/>
            <a:ext cx="8352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BECAF750-9FC3-2E08-B15A-EC7B24F5B5AC}"/>
              </a:ext>
            </a:extLst>
          </p:cNvPr>
          <p:cNvCxnSpPr>
            <a:cxnSpLocks/>
          </p:cNvCxnSpPr>
          <p:nvPr/>
        </p:nvCxnSpPr>
        <p:spPr>
          <a:xfrm flipV="1">
            <a:off x="625298" y="1613220"/>
            <a:ext cx="0" cy="3492000"/>
          </a:xfrm>
          <a:prstGeom prst="line">
            <a:avLst/>
          </a:prstGeom>
          <a:ln w="6350">
            <a:solidFill>
              <a:schemeClr val="tx1">
                <a:alpha val="98000"/>
              </a:schemeClr>
            </a:solidFill>
          </a:ln>
        </p:spPr>
        <p:style>
          <a:lnRef idx="1">
            <a:schemeClr val="accent1"/>
          </a:lnRef>
          <a:fillRef idx="0">
            <a:schemeClr val="accent1"/>
          </a:fillRef>
          <a:effectRef idx="0">
            <a:schemeClr val="accent1"/>
          </a:effectRef>
          <a:fontRef idx="minor">
            <a:schemeClr val="tx1"/>
          </a:fontRef>
        </p:style>
      </p:cxnSp>
      <p:sp>
        <p:nvSpPr>
          <p:cNvPr id="53" name="テキスト ボックス 52">
            <a:extLst>
              <a:ext uri="{FF2B5EF4-FFF2-40B4-BE49-F238E27FC236}">
                <a16:creationId xmlns:a16="http://schemas.microsoft.com/office/drawing/2014/main" id="{538CB147-9E2E-6033-F6B9-A62CA451EDEC}"/>
              </a:ext>
            </a:extLst>
          </p:cNvPr>
          <p:cNvSpPr txBox="1"/>
          <p:nvPr/>
        </p:nvSpPr>
        <p:spPr>
          <a:xfrm>
            <a:off x="2747707" y="5110947"/>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50</a:t>
            </a:r>
            <a:r>
              <a:rPr kumimoji="1" lang="ja-JP" altLang="en-US" sz="1100" dirty="0">
                <a:latin typeface="Meiryo UI" panose="020B0604030504040204" pitchFamily="50" charset="-128"/>
                <a:ea typeface="Meiryo UI" panose="020B0604030504040204" pitchFamily="50" charset="-128"/>
              </a:rPr>
              <a:t>歳</a:t>
            </a:r>
          </a:p>
        </p:txBody>
      </p:sp>
      <p:sp>
        <p:nvSpPr>
          <p:cNvPr id="54" name="テキスト ボックス 53">
            <a:extLst>
              <a:ext uri="{FF2B5EF4-FFF2-40B4-BE49-F238E27FC236}">
                <a16:creationId xmlns:a16="http://schemas.microsoft.com/office/drawing/2014/main" id="{8BF62502-83FB-7CD2-4875-00C13D6032E9}"/>
              </a:ext>
            </a:extLst>
          </p:cNvPr>
          <p:cNvSpPr txBox="1"/>
          <p:nvPr/>
        </p:nvSpPr>
        <p:spPr>
          <a:xfrm>
            <a:off x="3363722" y="5115843"/>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65</a:t>
            </a:r>
            <a:r>
              <a:rPr kumimoji="1" lang="ja-JP" altLang="en-US" sz="1100" dirty="0">
                <a:latin typeface="Meiryo UI" panose="020B0604030504040204" pitchFamily="50" charset="-128"/>
                <a:ea typeface="Meiryo UI" panose="020B0604030504040204" pitchFamily="50" charset="-128"/>
              </a:rPr>
              <a:t>歳</a:t>
            </a:r>
          </a:p>
        </p:txBody>
      </p:sp>
      <p:sp>
        <p:nvSpPr>
          <p:cNvPr id="55" name="テキスト ボックス 54">
            <a:extLst>
              <a:ext uri="{FF2B5EF4-FFF2-40B4-BE49-F238E27FC236}">
                <a16:creationId xmlns:a16="http://schemas.microsoft.com/office/drawing/2014/main" id="{6C60605B-007A-0443-2718-8A0B4E9149C0}"/>
              </a:ext>
            </a:extLst>
          </p:cNvPr>
          <p:cNvSpPr txBox="1"/>
          <p:nvPr/>
        </p:nvSpPr>
        <p:spPr>
          <a:xfrm>
            <a:off x="3980844" y="5111780"/>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80</a:t>
            </a:r>
            <a:r>
              <a:rPr kumimoji="1" lang="ja-JP" altLang="en-US" sz="1100" dirty="0">
                <a:latin typeface="Meiryo UI" panose="020B0604030504040204" pitchFamily="50" charset="-128"/>
                <a:ea typeface="Meiryo UI" panose="020B0604030504040204" pitchFamily="50" charset="-128"/>
              </a:rPr>
              <a:t>歳</a:t>
            </a:r>
          </a:p>
        </p:txBody>
      </p:sp>
      <p:sp>
        <p:nvSpPr>
          <p:cNvPr id="56" name="テキスト ボックス 55">
            <a:extLst>
              <a:ext uri="{FF2B5EF4-FFF2-40B4-BE49-F238E27FC236}">
                <a16:creationId xmlns:a16="http://schemas.microsoft.com/office/drawing/2014/main" id="{9CCFF56B-506D-A1C2-B60E-DE70C3C21D49}"/>
              </a:ext>
            </a:extLst>
          </p:cNvPr>
          <p:cNvSpPr txBox="1"/>
          <p:nvPr/>
        </p:nvSpPr>
        <p:spPr>
          <a:xfrm>
            <a:off x="4794226" y="5114056"/>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50</a:t>
            </a:r>
            <a:r>
              <a:rPr kumimoji="1" lang="ja-JP" altLang="en-US" sz="1100" dirty="0">
                <a:latin typeface="Meiryo UI" panose="020B0604030504040204" pitchFamily="50" charset="-128"/>
                <a:ea typeface="Meiryo UI" panose="020B0604030504040204" pitchFamily="50" charset="-128"/>
              </a:rPr>
              <a:t>歳</a:t>
            </a:r>
          </a:p>
        </p:txBody>
      </p:sp>
      <p:sp>
        <p:nvSpPr>
          <p:cNvPr id="57" name="テキスト ボックス 56">
            <a:extLst>
              <a:ext uri="{FF2B5EF4-FFF2-40B4-BE49-F238E27FC236}">
                <a16:creationId xmlns:a16="http://schemas.microsoft.com/office/drawing/2014/main" id="{7A6E5924-2AFB-9C3B-A70D-766A855DA251}"/>
              </a:ext>
            </a:extLst>
          </p:cNvPr>
          <p:cNvSpPr txBox="1"/>
          <p:nvPr/>
        </p:nvSpPr>
        <p:spPr>
          <a:xfrm>
            <a:off x="5410241" y="5118952"/>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65</a:t>
            </a:r>
            <a:r>
              <a:rPr kumimoji="1" lang="ja-JP" altLang="en-US" sz="1100" dirty="0">
                <a:latin typeface="Meiryo UI" panose="020B0604030504040204" pitchFamily="50" charset="-128"/>
                <a:ea typeface="Meiryo UI" panose="020B0604030504040204" pitchFamily="50" charset="-128"/>
              </a:rPr>
              <a:t>歳</a:t>
            </a:r>
          </a:p>
        </p:txBody>
      </p:sp>
      <p:sp>
        <p:nvSpPr>
          <p:cNvPr id="58" name="テキスト ボックス 57">
            <a:extLst>
              <a:ext uri="{FF2B5EF4-FFF2-40B4-BE49-F238E27FC236}">
                <a16:creationId xmlns:a16="http://schemas.microsoft.com/office/drawing/2014/main" id="{66488030-88CC-F25E-7661-4850366C5921}"/>
              </a:ext>
            </a:extLst>
          </p:cNvPr>
          <p:cNvSpPr txBox="1"/>
          <p:nvPr/>
        </p:nvSpPr>
        <p:spPr>
          <a:xfrm>
            <a:off x="6027364" y="5114889"/>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80</a:t>
            </a:r>
            <a:r>
              <a:rPr kumimoji="1" lang="ja-JP" altLang="en-US" sz="1100" dirty="0">
                <a:latin typeface="Meiryo UI" panose="020B0604030504040204" pitchFamily="50" charset="-128"/>
                <a:ea typeface="Meiryo UI" panose="020B0604030504040204" pitchFamily="50" charset="-128"/>
              </a:rPr>
              <a:t>歳</a:t>
            </a:r>
          </a:p>
        </p:txBody>
      </p:sp>
      <p:sp>
        <p:nvSpPr>
          <p:cNvPr id="59" name="テキスト ボックス 58">
            <a:extLst>
              <a:ext uri="{FF2B5EF4-FFF2-40B4-BE49-F238E27FC236}">
                <a16:creationId xmlns:a16="http://schemas.microsoft.com/office/drawing/2014/main" id="{0884067B-9465-445D-35F7-C84223586E82}"/>
              </a:ext>
            </a:extLst>
          </p:cNvPr>
          <p:cNvSpPr txBox="1"/>
          <p:nvPr/>
        </p:nvSpPr>
        <p:spPr>
          <a:xfrm>
            <a:off x="6896728" y="5117164"/>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50</a:t>
            </a:r>
            <a:r>
              <a:rPr kumimoji="1" lang="ja-JP" altLang="en-US" sz="1100" dirty="0">
                <a:latin typeface="Meiryo UI" panose="020B0604030504040204" pitchFamily="50" charset="-128"/>
                <a:ea typeface="Meiryo UI" panose="020B0604030504040204" pitchFamily="50" charset="-128"/>
              </a:rPr>
              <a:t>歳</a:t>
            </a:r>
          </a:p>
        </p:txBody>
      </p:sp>
      <p:sp>
        <p:nvSpPr>
          <p:cNvPr id="60" name="テキスト ボックス 59">
            <a:extLst>
              <a:ext uri="{FF2B5EF4-FFF2-40B4-BE49-F238E27FC236}">
                <a16:creationId xmlns:a16="http://schemas.microsoft.com/office/drawing/2014/main" id="{FD26C9B9-40A6-2E22-F37F-538ACA02D2B7}"/>
              </a:ext>
            </a:extLst>
          </p:cNvPr>
          <p:cNvSpPr txBox="1"/>
          <p:nvPr/>
        </p:nvSpPr>
        <p:spPr>
          <a:xfrm>
            <a:off x="7568729" y="5122060"/>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65</a:t>
            </a:r>
            <a:r>
              <a:rPr kumimoji="1" lang="ja-JP" altLang="en-US" sz="1100" dirty="0">
                <a:latin typeface="Meiryo UI" panose="020B0604030504040204" pitchFamily="50" charset="-128"/>
                <a:ea typeface="Meiryo UI" panose="020B0604030504040204" pitchFamily="50" charset="-128"/>
              </a:rPr>
              <a:t>歳</a:t>
            </a:r>
          </a:p>
        </p:txBody>
      </p:sp>
      <p:sp>
        <p:nvSpPr>
          <p:cNvPr id="61" name="テキスト ボックス 60">
            <a:extLst>
              <a:ext uri="{FF2B5EF4-FFF2-40B4-BE49-F238E27FC236}">
                <a16:creationId xmlns:a16="http://schemas.microsoft.com/office/drawing/2014/main" id="{43725AF4-9311-B432-82B5-D50783A45980}"/>
              </a:ext>
            </a:extLst>
          </p:cNvPr>
          <p:cNvSpPr txBox="1"/>
          <p:nvPr/>
        </p:nvSpPr>
        <p:spPr>
          <a:xfrm>
            <a:off x="8241834" y="5117997"/>
            <a:ext cx="724458"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80</a:t>
            </a:r>
            <a:r>
              <a:rPr kumimoji="1" lang="ja-JP" altLang="en-US" sz="1100" dirty="0">
                <a:latin typeface="Meiryo UI" panose="020B0604030504040204" pitchFamily="50" charset="-128"/>
                <a:ea typeface="Meiryo UI" panose="020B0604030504040204" pitchFamily="50" charset="-128"/>
              </a:rPr>
              <a:t>歳</a:t>
            </a:r>
          </a:p>
        </p:txBody>
      </p:sp>
      <p:cxnSp>
        <p:nvCxnSpPr>
          <p:cNvPr id="62" name="直線コネクタ 61">
            <a:extLst>
              <a:ext uri="{FF2B5EF4-FFF2-40B4-BE49-F238E27FC236}">
                <a16:creationId xmlns:a16="http://schemas.microsoft.com/office/drawing/2014/main" id="{867FE5C2-3785-917B-3C4D-EC8B4836EE99}"/>
              </a:ext>
            </a:extLst>
          </p:cNvPr>
          <p:cNvCxnSpPr>
            <a:cxnSpLocks/>
          </p:cNvCxnSpPr>
          <p:nvPr/>
        </p:nvCxnSpPr>
        <p:spPr>
          <a:xfrm>
            <a:off x="551757" y="4573299"/>
            <a:ext cx="7354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6725BBBF-890A-F1FE-BFDE-B24B7D511E05}"/>
              </a:ext>
            </a:extLst>
          </p:cNvPr>
          <p:cNvCxnSpPr>
            <a:cxnSpLocks/>
          </p:cNvCxnSpPr>
          <p:nvPr/>
        </p:nvCxnSpPr>
        <p:spPr>
          <a:xfrm>
            <a:off x="551756" y="4039290"/>
            <a:ext cx="7354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3C4045B6-0CF3-3D35-6818-C2D0C6332FF2}"/>
              </a:ext>
            </a:extLst>
          </p:cNvPr>
          <p:cNvCxnSpPr>
            <a:cxnSpLocks/>
          </p:cNvCxnSpPr>
          <p:nvPr/>
        </p:nvCxnSpPr>
        <p:spPr>
          <a:xfrm>
            <a:off x="549215" y="3500641"/>
            <a:ext cx="7354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22C5F973-B0C1-23DE-50EA-2E1B9A3AFE9A}"/>
              </a:ext>
            </a:extLst>
          </p:cNvPr>
          <p:cNvCxnSpPr>
            <a:cxnSpLocks/>
          </p:cNvCxnSpPr>
          <p:nvPr/>
        </p:nvCxnSpPr>
        <p:spPr>
          <a:xfrm>
            <a:off x="549214" y="2963580"/>
            <a:ext cx="7354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37DFBE92-AD4F-D58E-B797-68BC0458F711}"/>
              </a:ext>
            </a:extLst>
          </p:cNvPr>
          <p:cNvCxnSpPr>
            <a:cxnSpLocks/>
          </p:cNvCxnSpPr>
          <p:nvPr/>
        </p:nvCxnSpPr>
        <p:spPr>
          <a:xfrm>
            <a:off x="549213" y="2427858"/>
            <a:ext cx="7354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線コネクタ 68">
            <a:extLst>
              <a:ext uri="{FF2B5EF4-FFF2-40B4-BE49-F238E27FC236}">
                <a16:creationId xmlns:a16="http://schemas.microsoft.com/office/drawing/2014/main" id="{EFC4BBF8-C385-7597-08D6-3119260B6BC5}"/>
              </a:ext>
            </a:extLst>
          </p:cNvPr>
          <p:cNvCxnSpPr>
            <a:cxnSpLocks/>
          </p:cNvCxnSpPr>
          <p:nvPr/>
        </p:nvCxnSpPr>
        <p:spPr>
          <a:xfrm>
            <a:off x="549212" y="1887870"/>
            <a:ext cx="7354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0331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1063227"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結果</a:t>
            </a:r>
          </a:p>
        </p:txBody>
      </p:sp>
      <p:sp>
        <p:nvSpPr>
          <p:cNvPr id="9" name="正方形/長方形 8">
            <a:extLst>
              <a:ext uri="{FF2B5EF4-FFF2-40B4-BE49-F238E27FC236}">
                <a16:creationId xmlns:a16="http://schemas.microsoft.com/office/drawing/2014/main" id="{B1D8A4F6-ACA3-7604-EEDF-9893873C3308}"/>
              </a:ext>
            </a:extLst>
          </p:cNvPr>
          <p:cNvSpPr/>
          <p:nvPr/>
        </p:nvSpPr>
        <p:spPr>
          <a:xfrm>
            <a:off x="777240" y="1264920"/>
            <a:ext cx="213360" cy="274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BA686361-A467-27B3-CEAD-67F770E65225}"/>
              </a:ext>
            </a:extLst>
          </p:cNvPr>
          <p:cNvSpPr txBox="1"/>
          <p:nvPr/>
        </p:nvSpPr>
        <p:spPr>
          <a:xfrm>
            <a:off x="507070" y="1598295"/>
            <a:ext cx="8070873" cy="2527230"/>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中央値</a:t>
            </a:r>
            <a:r>
              <a:rPr lang="en-US" altLang="ja-JP" dirty="0">
                <a:latin typeface="Meiryo UI" panose="020B0604030504040204" pitchFamily="50" charset="-128"/>
                <a:ea typeface="Meiryo UI" panose="020B0604030504040204" pitchFamily="50" charset="-128"/>
              </a:rPr>
              <a:t>19.6</a:t>
            </a:r>
            <a:r>
              <a:rPr lang="ja-JP" altLang="en-US" dirty="0">
                <a:latin typeface="Meiryo UI" panose="020B0604030504040204" pitchFamily="50" charset="-128"/>
                <a:ea typeface="Meiryo UI" panose="020B0604030504040204" pitchFamily="50" charset="-128"/>
              </a:rPr>
              <a:t>年の追跡期間中に</a:t>
            </a:r>
            <a:r>
              <a:rPr lang="en-US" altLang="ja-JP" dirty="0">
                <a:latin typeface="Meiryo UI" panose="020B0604030504040204" pitchFamily="50" charset="-128"/>
                <a:ea typeface="Meiryo UI" panose="020B0604030504040204" pitchFamily="50" charset="-128"/>
              </a:rPr>
              <a:t>9,865</a:t>
            </a:r>
            <a:r>
              <a:rPr lang="ja-JP" altLang="en-US" dirty="0">
                <a:latin typeface="Meiryo UI" panose="020B0604030504040204" pitchFamily="50" charset="-128"/>
                <a:ea typeface="Meiryo UI" panose="020B0604030504040204" pitchFamily="50" charset="-128"/>
              </a:rPr>
              <a:t>人が死亡した。</a:t>
            </a:r>
            <a:r>
              <a:rPr lang="en-US" altLang="ja-JP" dirty="0">
                <a:latin typeface="Meiryo UI" panose="020B0604030504040204" pitchFamily="50" charset="-128"/>
                <a:ea typeface="Meiryo UI" panose="020B0604030504040204" pitchFamily="50" charset="-128"/>
              </a:rPr>
              <a:t>40</a:t>
            </a:r>
            <a:r>
              <a:rPr lang="ja-JP" altLang="en-US" dirty="0">
                <a:latin typeface="Meiryo UI" panose="020B0604030504040204" pitchFamily="50" charset="-128"/>
                <a:ea typeface="Meiryo UI" panose="020B0604030504040204" pitchFamily="50" charset="-128"/>
              </a:rPr>
              <a:t>歳時点で生活習慣スコア</a:t>
            </a:r>
            <a:r>
              <a:rPr lang="en-US" altLang="ja-JP" dirty="0">
                <a:latin typeface="Meiryo UI" panose="020B0604030504040204" pitchFamily="50" charset="-128"/>
                <a:ea typeface="Meiryo UI" panose="020B0604030504040204" pitchFamily="50" charset="-128"/>
              </a:rPr>
              <a:t>7-8</a:t>
            </a:r>
            <a:r>
              <a:rPr lang="ja-JP" altLang="en-US" dirty="0">
                <a:latin typeface="Meiryo UI" panose="020B0604030504040204" pitchFamily="50" charset="-128"/>
                <a:ea typeface="Meiryo UI" panose="020B0604030504040204" pitchFamily="50" charset="-128"/>
              </a:rPr>
              <a:t>であった場合の平均余命は、同スコア</a:t>
            </a:r>
            <a:r>
              <a:rPr lang="en-US" altLang="ja-JP" dirty="0">
                <a:latin typeface="Meiryo UI" panose="020B0604030504040204" pitchFamily="50" charset="-128"/>
                <a:ea typeface="Meiryo UI" panose="020B0604030504040204" pitchFamily="50" charset="-128"/>
              </a:rPr>
              <a:t>0-2</a:t>
            </a:r>
            <a:r>
              <a:rPr lang="ja-JP" altLang="en-US" dirty="0">
                <a:latin typeface="Meiryo UI" panose="020B0604030504040204" pitchFamily="50" charset="-128"/>
                <a:ea typeface="Meiryo UI" panose="020B0604030504040204" pitchFamily="50" charset="-128"/>
              </a:rPr>
              <a:t>の場合に比べて男性で</a:t>
            </a:r>
            <a:r>
              <a:rPr lang="en-US" altLang="ja-JP" dirty="0">
                <a:latin typeface="Meiryo UI" panose="020B0604030504040204" pitchFamily="50" charset="-128"/>
                <a:ea typeface="Meiryo UI" panose="020B0604030504040204" pitchFamily="50" charset="-128"/>
              </a:rPr>
              <a:t>5.3</a:t>
            </a:r>
            <a:r>
              <a:rPr lang="ja-JP" altLang="en-US" dirty="0">
                <a:latin typeface="Meiryo UI" panose="020B0604030504040204" pitchFamily="50" charset="-128"/>
                <a:ea typeface="Meiryo UI" panose="020B0604030504040204" pitchFamily="50" charset="-128"/>
              </a:rPr>
              <a:t>年 、女性で</a:t>
            </a:r>
            <a:r>
              <a:rPr lang="en-US" altLang="ja-JP" dirty="0">
                <a:latin typeface="Meiryo UI" panose="020B0604030504040204" pitchFamily="50" charset="-128"/>
                <a:ea typeface="Meiryo UI" panose="020B0604030504040204" pitchFamily="50" charset="-128"/>
              </a:rPr>
              <a:t>6.2</a:t>
            </a:r>
            <a:r>
              <a:rPr lang="ja-JP" altLang="en-US" dirty="0">
                <a:latin typeface="Meiryo UI" panose="020B0604030504040204" pitchFamily="50" charset="-128"/>
                <a:ea typeface="Meiryo UI" panose="020B0604030504040204" pitchFamily="50" charset="-128"/>
              </a:rPr>
              <a:t>年延伸すると推定された。</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また、併存疾患数別の検討の結果、</a:t>
            </a:r>
            <a:r>
              <a:rPr lang="en-US" altLang="ja-JP" dirty="0">
                <a:latin typeface="Meiryo UI" panose="020B0604030504040204" pitchFamily="50" charset="-128"/>
                <a:ea typeface="Meiryo UI" panose="020B0604030504040204" pitchFamily="50" charset="-128"/>
              </a:rPr>
              <a:t>50</a:t>
            </a:r>
            <a:r>
              <a:rPr lang="ja-JP" altLang="en-US" dirty="0">
                <a:latin typeface="Meiryo UI" panose="020B0604030504040204" pitchFamily="50" charset="-128"/>
                <a:ea typeface="Meiryo UI" panose="020B0604030504040204" pitchFamily="50" charset="-128"/>
              </a:rPr>
              <a:t>歳時点での平均余命は併存疾患数</a:t>
            </a:r>
            <a:r>
              <a:rPr lang="en-US" altLang="ja-JP" dirty="0">
                <a:latin typeface="Meiryo UI" panose="020B0604030504040204" pitchFamily="50" charset="-128"/>
                <a:ea typeface="Meiryo UI" panose="020B0604030504040204" pitchFamily="50" charset="-128"/>
              </a:rPr>
              <a:t>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3</a:t>
            </a:r>
            <a:r>
              <a:rPr lang="ja-JP" altLang="en-US" dirty="0">
                <a:latin typeface="Meiryo UI" panose="020B0604030504040204" pitchFamily="50" charset="-128"/>
                <a:ea typeface="Meiryo UI" panose="020B0604030504040204" pitchFamily="50" charset="-128"/>
              </a:rPr>
              <a:t>でそれぞれ</a:t>
            </a:r>
            <a:r>
              <a:rPr lang="en-US" altLang="ja-JP" dirty="0">
                <a:latin typeface="Meiryo UI" panose="020B0604030504040204" pitchFamily="50" charset="-128"/>
                <a:ea typeface="Meiryo UI" panose="020B0604030504040204" pitchFamily="50" charset="-128"/>
              </a:rPr>
              <a:t>40.2</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34.3</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30.8</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25.3</a:t>
            </a:r>
            <a:r>
              <a:rPr lang="ja-JP" altLang="en-US" dirty="0">
                <a:latin typeface="Meiryo UI" panose="020B0604030504040204" pitchFamily="50" charset="-128"/>
                <a:ea typeface="Meiryo UI" panose="020B0604030504040204" pitchFamily="50" charset="-128"/>
              </a:rPr>
              <a:t>年であり、生活習慣スコア</a:t>
            </a:r>
            <a:r>
              <a:rPr lang="en-US" altLang="ja-JP" dirty="0">
                <a:latin typeface="Meiryo UI" panose="020B0604030504040204" pitchFamily="50" charset="-128"/>
                <a:ea typeface="Meiryo UI" panose="020B0604030504040204" pitchFamily="50" charset="-128"/>
              </a:rPr>
              <a:t>6</a:t>
            </a:r>
            <a:r>
              <a:rPr lang="ja-JP" altLang="en-US" dirty="0">
                <a:latin typeface="Meiryo UI" panose="020B0604030504040204" pitchFamily="50" charset="-128"/>
                <a:ea typeface="Meiryo UI" panose="020B0604030504040204" pitchFamily="50" charset="-128"/>
              </a:rPr>
              <a:t>以上の場合は同スコア</a:t>
            </a:r>
            <a:r>
              <a:rPr lang="en-US" altLang="ja-JP" dirty="0">
                <a:latin typeface="Meiryo UI" panose="020B0604030504040204" pitchFamily="50" charset="-128"/>
                <a:ea typeface="Meiryo UI" panose="020B0604030504040204" pitchFamily="50" charset="-128"/>
              </a:rPr>
              <a:t>0-2</a:t>
            </a:r>
            <a:r>
              <a:rPr lang="ja-JP" altLang="en-US" dirty="0">
                <a:latin typeface="Meiryo UI" panose="020B0604030504040204" pitchFamily="50" charset="-128"/>
                <a:ea typeface="Meiryo UI" panose="020B0604030504040204" pitchFamily="50" charset="-128"/>
              </a:rPr>
              <a:t>に比べて各</a:t>
            </a:r>
            <a:r>
              <a:rPr lang="en-US" altLang="ja-JP" dirty="0">
                <a:latin typeface="Meiryo UI" panose="020B0604030504040204" pitchFamily="50" charset="-128"/>
                <a:ea typeface="Meiryo UI" panose="020B0604030504040204" pitchFamily="50" charset="-128"/>
              </a:rPr>
              <a:t>3.1</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6.9</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8.3</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8.7</a:t>
            </a:r>
            <a:r>
              <a:rPr lang="ja-JP" altLang="en-US" dirty="0">
                <a:latin typeface="Meiryo UI" panose="020B0604030504040204" pitchFamily="50" charset="-128"/>
                <a:ea typeface="Meiryo UI" panose="020B0604030504040204" pitchFamily="50" charset="-128"/>
              </a:rPr>
              <a:t>年の余命の延伸が認められた。</a:t>
            </a:r>
          </a:p>
        </p:txBody>
      </p:sp>
      <p:sp>
        <p:nvSpPr>
          <p:cNvPr id="2" name="テキスト ボックス 1">
            <a:extLst>
              <a:ext uri="{FF2B5EF4-FFF2-40B4-BE49-F238E27FC236}">
                <a16:creationId xmlns:a16="http://schemas.microsoft.com/office/drawing/2014/main" id="{15AC2552-A5B4-F21B-711E-1F5040A6DC0B}"/>
              </a:ext>
            </a:extLst>
          </p:cNvPr>
          <p:cNvSpPr txBox="1"/>
          <p:nvPr/>
        </p:nvSpPr>
        <p:spPr>
          <a:xfrm>
            <a:off x="5066522" y="6604084"/>
            <a:ext cx="4077478" cy="253916"/>
          </a:xfrm>
          <a:prstGeom prst="rect">
            <a:avLst/>
          </a:prstGeom>
          <a:noFill/>
        </p:spPr>
        <p:txBody>
          <a:bodyPr wrap="square" anchor="b">
            <a:spAutoFit/>
          </a:bodyPr>
          <a:lstStyle/>
          <a:p>
            <a:pPr algn="r"/>
            <a:r>
              <a:rPr lang="en-US" altLang="ja-JP" sz="1050" b="0" i="0" u="none" strike="noStrike" baseline="0" dirty="0" err="1">
                <a:latin typeface="Meiryo UI" panose="020B0604030504040204" pitchFamily="50" charset="-128"/>
                <a:ea typeface="Meiryo UI" panose="020B0604030504040204" pitchFamily="50" charset="-128"/>
              </a:rPr>
              <a:t>Sakaniwa</a:t>
            </a:r>
            <a:r>
              <a:rPr lang="en-US" altLang="ja-JP" sz="1050" b="0" i="0" u="none" strike="noStrike" baseline="0" dirty="0">
                <a:latin typeface="Meiryo UI" panose="020B0604030504040204" pitchFamily="50" charset="-128"/>
                <a:ea typeface="Meiryo UI" panose="020B0604030504040204" pitchFamily="50" charset="-128"/>
              </a:rPr>
              <a:t> R, et al. Age and Ageing 51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5</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afac080, 2022</a:t>
            </a:r>
          </a:p>
        </p:txBody>
      </p:sp>
    </p:spTree>
    <p:extLst>
      <p:ext uri="{BB962C8B-B14F-4D97-AF65-F5344CB8AC3E}">
        <p14:creationId xmlns:p14="http://schemas.microsoft.com/office/powerpoint/2010/main" val="3569001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7" y="207215"/>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05588" y="1599289"/>
            <a:ext cx="8063151" cy="3773725"/>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en-US" altLang="ja-JP" kern="100" dirty="0" err="1">
                <a:latin typeface="Meiryo UI" panose="020B0604030504040204" pitchFamily="50" charset="-128"/>
                <a:ea typeface="Meiryo UI" panose="020B0604030504040204" pitchFamily="50" charset="-128"/>
                <a:cs typeface="Times New Roman" panose="02020603050405020304" pitchFamily="18" charset="0"/>
              </a:rPr>
              <a:t>Altmetric</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Attention Score</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SNS</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やニュースサイトでの反応を数値化したものであり、個々の論文の注目度を知ることができる。国内の大規模コホートである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JACC Study</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のデータを用いた本論文は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449</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点と高く（</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2023</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年</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月時点）、非常に注目されていることが分かる。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本検討では、健康的な生活習慣を実践している数が多いほど平均余命の延伸が認められ、この効果は男女ともに</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80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歳以降でも期待できることが示唆された。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また、複数の併存疾患を有する者ほど健康的な生活習慣が平均余命の延伸に及ぼす影響が大きかったという結果は、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multimorbidity</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を有する糖尿病患者に対しても生活習慣の改善が重要であることを改めて示唆するものといえる。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26AFD6AD-0046-65E5-2A1F-854F1CB12C6B}"/>
              </a:ext>
            </a:extLst>
          </p:cNvPr>
          <p:cNvSpPr txBox="1"/>
          <p:nvPr/>
        </p:nvSpPr>
        <p:spPr>
          <a:xfrm>
            <a:off x="5066522" y="6604084"/>
            <a:ext cx="4077478" cy="253916"/>
          </a:xfrm>
          <a:prstGeom prst="rect">
            <a:avLst/>
          </a:prstGeom>
          <a:noFill/>
        </p:spPr>
        <p:txBody>
          <a:bodyPr wrap="square" anchor="b">
            <a:spAutoFit/>
          </a:bodyPr>
          <a:lstStyle/>
          <a:p>
            <a:pPr algn="r"/>
            <a:r>
              <a:rPr lang="en-US" altLang="ja-JP" sz="1050" b="0" i="0" u="none" strike="noStrike" baseline="0" dirty="0" err="1">
                <a:latin typeface="Meiryo UI" panose="020B0604030504040204" pitchFamily="50" charset="-128"/>
                <a:ea typeface="Meiryo UI" panose="020B0604030504040204" pitchFamily="50" charset="-128"/>
              </a:rPr>
              <a:t>Sakaniwa</a:t>
            </a:r>
            <a:r>
              <a:rPr lang="en-US" altLang="ja-JP" sz="1050" b="0" i="0" u="none" strike="noStrike" baseline="0" dirty="0">
                <a:latin typeface="Meiryo UI" panose="020B0604030504040204" pitchFamily="50" charset="-128"/>
                <a:ea typeface="Meiryo UI" panose="020B0604030504040204" pitchFamily="50" charset="-128"/>
              </a:rPr>
              <a:t> R, et al. Age and Ageing 51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5</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afac080, 2022</a:t>
            </a:r>
          </a:p>
        </p:txBody>
      </p:sp>
    </p:spTree>
    <p:extLst>
      <p:ext uri="{BB962C8B-B14F-4D97-AF65-F5344CB8AC3E}">
        <p14:creationId xmlns:p14="http://schemas.microsoft.com/office/powerpoint/2010/main" val="2298106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26267" y="207215"/>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7" name="テキスト ボックス 6">
            <a:extLst>
              <a:ext uri="{FF2B5EF4-FFF2-40B4-BE49-F238E27FC236}">
                <a16:creationId xmlns:a16="http://schemas.microsoft.com/office/drawing/2014/main" id="{90217356-80E2-D4AC-1233-895BA57742CD}"/>
              </a:ext>
            </a:extLst>
          </p:cNvPr>
          <p:cNvSpPr txBox="1"/>
          <p:nvPr/>
        </p:nvSpPr>
        <p:spPr>
          <a:xfrm>
            <a:off x="507070" y="1598552"/>
            <a:ext cx="7983788" cy="3358227"/>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観察研究であるため、修正可能な生活習慣と全死亡との因果関係を確認できなかった。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参加者は日本人であるため、この結果が他の国や文化に適用されるかどうかは不明である。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修正可能な生活習慣のデータが得られなかったことにより、</a:t>
            </a:r>
            <a:r>
              <a:rPr lang="en-US" altLang="ja-JP" dirty="0">
                <a:latin typeface="Meiryo UI" panose="020B0604030504040204" pitchFamily="50" charset="-128"/>
                <a:ea typeface="Meiryo UI" panose="020B0604030504040204" pitchFamily="50" charset="-128"/>
              </a:rPr>
              <a:t>61,564</a:t>
            </a:r>
            <a:r>
              <a:rPr lang="ja-JP" altLang="en-US" dirty="0">
                <a:latin typeface="Meiryo UI" panose="020B0604030504040204" pitchFamily="50" charset="-128"/>
                <a:ea typeface="Meiryo UI" panose="020B0604030504040204" pitchFamily="50" charset="-128"/>
              </a:rPr>
              <a:t>人</a:t>
            </a:r>
            <a:r>
              <a:rPr lang="en-US" altLang="ja-JP" dirty="0">
                <a:latin typeface="Meiryo UI" panose="020B0604030504040204" pitchFamily="50" charset="-128"/>
                <a:ea typeface="Meiryo UI" panose="020B0604030504040204" pitchFamily="50" charset="-128"/>
              </a:rPr>
              <a:t>(55.7%)</a:t>
            </a:r>
            <a:r>
              <a:rPr lang="ja-JP" altLang="en-US" dirty="0">
                <a:latin typeface="Meiryo UI" panose="020B0604030504040204" pitchFamily="50" charset="-128"/>
                <a:ea typeface="Meiryo UI" panose="020B0604030504040204" pitchFamily="50" charset="-128"/>
              </a:rPr>
              <a:t>の参加者を除外したため、サンプリングバイアスに対して脆弱であった。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ベースライン調査では健康的な生活習慣を評価し、</a:t>
            </a:r>
            <a:r>
              <a:rPr lang="en-US" altLang="ja-JP" dirty="0">
                <a:latin typeface="Meiryo UI" panose="020B0604030504040204" pitchFamily="50" charset="-128"/>
                <a:ea typeface="Meiryo UI" panose="020B0604030504040204" pitchFamily="50" charset="-128"/>
              </a:rPr>
              <a:t>5</a:t>
            </a:r>
            <a:r>
              <a:rPr lang="ja-JP" altLang="en-US" dirty="0">
                <a:latin typeface="Meiryo UI" panose="020B0604030504040204" pitchFamily="50" charset="-128"/>
                <a:ea typeface="Meiryo UI" panose="020B0604030504040204" pitchFamily="50" charset="-128"/>
              </a:rPr>
              <a:t>年間の追跡調査では限られた生活習慣を評価したが、これが誤分類の原因となった可能性がある。</a:t>
            </a:r>
          </a:p>
        </p:txBody>
      </p:sp>
      <p:sp>
        <p:nvSpPr>
          <p:cNvPr id="5" name="テキスト ボックス 4">
            <a:extLst>
              <a:ext uri="{FF2B5EF4-FFF2-40B4-BE49-F238E27FC236}">
                <a16:creationId xmlns:a16="http://schemas.microsoft.com/office/drawing/2014/main" id="{D1B6816C-BF68-2714-72C9-2621B6557545}"/>
              </a:ext>
            </a:extLst>
          </p:cNvPr>
          <p:cNvSpPr txBox="1"/>
          <p:nvPr/>
        </p:nvSpPr>
        <p:spPr>
          <a:xfrm>
            <a:off x="5066522" y="6604084"/>
            <a:ext cx="4077478" cy="253916"/>
          </a:xfrm>
          <a:prstGeom prst="rect">
            <a:avLst/>
          </a:prstGeom>
          <a:noFill/>
        </p:spPr>
        <p:txBody>
          <a:bodyPr wrap="square" anchor="b">
            <a:spAutoFit/>
          </a:bodyPr>
          <a:lstStyle/>
          <a:p>
            <a:pPr algn="r"/>
            <a:r>
              <a:rPr lang="en-US" altLang="ja-JP" sz="1050" b="0" i="0" u="none" strike="noStrike" baseline="0" dirty="0" err="1">
                <a:latin typeface="Meiryo UI" panose="020B0604030504040204" pitchFamily="50" charset="-128"/>
                <a:ea typeface="Meiryo UI" panose="020B0604030504040204" pitchFamily="50" charset="-128"/>
              </a:rPr>
              <a:t>Sakaniwa</a:t>
            </a:r>
            <a:r>
              <a:rPr lang="en-US" altLang="ja-JP" sz="1050" b="0" i="0" u="none" strike="noStrike" baseline="0" dirty="0">
                <a:latin typeface="Meiryo UI" panose="020B0604030504040204" pitchFamily="50" charset="-128"/>
                <a:ea typeface="Meiryo UI" panose="020B0604030504040204" pitchFamily="50" charset="-128"/>
              </a:rPr>
              <a:t> R, et al. Age and Ageing 51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5</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afac080, 2022</a:t>
            </a:r>
          </a:p>
        </p:txBody>
      </p:sp>
    </p:spTree>
    <p:extLst>
      <p:ext uri="{BB962C8B-B14F-4D97-AF65-F5344CB8AC3E}">
        <p14:creationId xmlns:p14="http://schemas.microsoft.com/office/powerpoint/2010/main" val="128346534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2923</TotalTime>
  <Words>1637</Words>
  <Application>Microsoft Office PowerPoint</Application>
  <PresentationFormat>画面に合わせる (4:3)</PresentationFormat>
  <Paragraphs>387</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小池 龍之</cp:lastModifiedBy>
  <cp:revision>29</cp:revision>
  <dcterms:created xsi:type="dcterms:W3CDTF">2022-04-07T06:17:16Z</dcterms:created>
  <dcterms:modified xsi:type="dcterms:W3CDTF">2023-05-29T06:43:12Z</dcterms:modified>
</cp:coreProperties>
</file>