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0" r:id="rId5"/>
    <p:sldId id="345" r:id="rId6"/>
    <p:sldId id="346" r:id="rId7"/>
    <p:sldId id="342" r:id="rId8"/>
    <p:sldId id="343" r:id="rId9"/>
    <p:sldId id="333" r:id="rId10"/>
    <p:sldId id="34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EBE4"/>
    <a:srgbClr val="FFFEF3"/>
    <a:srgbClr val="CFD3CB"/>
    <a:srgbClr val="569546"/>
    <a:srgbClr val="009E91"/>
    <a:srgbClr val="FFFEF7"/>
    <a:srgbClr val="707AB4"/>
    <a:srgbClr val="FFFFFF"/>
    <a:srgbClr val="EC695B"/>
    <a:srgbClr val="FCE9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C1279B-CAA9-4E75-9091-B424BF07C861}" v="182" dt="2023-09-12T05:51:34.51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84" d="100"/>
          <a:sy n="84" d="100"/>
        </p:scale>
        <p:origin x="96" y="7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2023/9/19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2023/9/19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2023/9/19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2023/9/19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sv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sv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hyperlink" Target="https://link.springer.com/article/10.1007/s00125-021-05467-7" TargetMode="External"/><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13229" y="1434321"/>
            <a:ext cx="7866196" cy="58699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en-US" altLang="ja-JP" sz="2800" b="1" dirty="0">
                <a:solidFill>
                  <a:srgbClr val="002060"/>
                </a:solidFill>
                <a:latin typeface="Meiryo UI" panose="020B0604030504040204" pitchFamily="50" charset="-128"/>
                <a:ea typeface="Meiryo UI" panose="020B0604030504040204" pitchFamily="50" charset="-128"/>
              </a:rPr>
              <a:t>2</a:t>
            </a:r>
            <a:r>
              <a:rPr lang="ja-JP" altLang="en-US" sz="2800" b="1" dirty="0">
                <a:solidFill>
                  <a:srgbClr val="002060"/>
                </a:solidFill>
                <a:latin typeface="Meiryo UI" panose="020B0604030504040204" pitchFamily="50" charset="-128"/>
                <a:ea typeface="Meiryo UI" panose="020B0604030504040204" pitchFamily="50" charset="-128"/>
              </a:rPr>
              <a:t>型糖尿病における</a:t>
            </a:r>
            <a:r>
              <a:rPr lang="en-US" altLang="ja-JP" sz="2800" b="1" dirty="0">
                <a:solidFill>
                  <a:srgbClr val="002060"/>
                </a:solidFill>
                <a:latin typeface="Meiryo UI" panose="020B0604030504040204" pitchFamily="50" charset="-128"/>
                <a:ea typeface="Meiryo UI" panose="020B0604030504040204" pitchFamily="50" charset="-128"/>
              </a:rPr>
              <a:t>β</a:t>
            </a:r>
            <a:r>
              <a:rPr lang="ja-JP" altLang="en-US" sz="2800" b="1" dirty="0">
                <a:solidFill>
                  <a:srgbClr val="002060"/>
                </a:solidFill>
                <a:latin typeface="Meiryo UI" panose="020B0604030504040204" pitchFamily="50" charset="-128"/>
                <a:ea typeface="Meiryo UI" panose="020B0604030504040204" pitchFamily="50" charset="-128"/>
              </a:rPr>
              <a:t>細胞量の減少には</a:t>
            </a: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細胞サイズよりも細胞数の減少の寄与が大きい</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13229" y="2901816"/>
            <a:ext cx="7866196" cy="643813"/>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0" i="0" u="none" strike="noStrike" baseline="0" dirty="0">
                <a:latin typeface="Meiryo UI" panose="020B0604030504040204" pitchFamily="50" charset="-128"/>
                <a:ea typeface="Meiryo UI" panose="020B0604030504040204" pitchFamily="50" charset="-128"/>
              </a:rPr>
              <a:t>Reduced beta cell number rather than size is a major contributor to beta cell loss in type 2 diabetes</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13229" y="4719626"/>
            <a:ext cx="6848623" cy="369332"/>
          </a:xfrm>
          <a:prstGeom prst="rect">
            <a:avLst/>
          </a:prstGeom>
          <a:noFill/>
        </p:spPr>
        <p:txBody>
          <a:bodyPr wrap="square" anchor="b">
            <a:spAutoFit/>
          </a:bodyPr>
          <a:lstStyle/>
          <a:p>
            <a:r>
              <a:rPr lang="pt-BR" altLang="ja-JP" b="0" i="0" u="none" strike="noStrike" baseline="0" dirty="0">
                <a:latin typeface="Meiryo UI" panose="020B0604030504040204" pitchFamily="50" charset="-128"/>
                <a:ea typeface="Meiryo UI" panose="020B0604030504040204" pitchFamily="50" charset="-128"/>
              </a:rPr>
              <a:t>Sasaki H, et al. Diabetologia 64</a:t>
            </a:r>
            <a:r>
              <a:rPr lang="ja-JP" altLang="pt-BR" b="0" i="0" u="none" strike="noStrike" baseline="0" dirty="0">
                <a:latin typeface="Meiryo UI" panose="020B0604030504040204" pitchFamily="50" charset="-128"/>
                <a:ea typeface="Meiryo UI" panose="020B0604030504040204" pitchFamily="50" charset="-128"/>
              </a:rPr>
              <a:t>（</a:t>
            </a:r>
            <a:r>
              <a:rPr lang="pt-BR" altLang="ja-JP" b="0" i="0" u="none" strike="noStrike" baseline="0" dirty="0">
                <a:latin typeface="Meiryo UI" panose="020B0604030504040204" pitchFamily="50" charset="-128"/>
                <a:ea typeface="Meiryo UI" panose="020B0604030504040204" pitchFamily="50" charset="-128"/>
              </a:rPr>
              <a:t>8</a:t>
            </a:r>
            <a:r>
              <a:rPr lang="ja-JP" altLang="pt-BR" b="0" i="0" u="none" strike="noStrike" baseline="0" dirty="0">
                <a:latin typeface="Meiryo UI" panose="020B0604030504040204" pitchFamily="50" charset="-128"/>
                <a:ea typeface="Meiryo UI" panose="020B0604030504040204" pitchFamily="50" charset="-128"/>
              </a:rPr>
              <a:t>）</a:t>
            </a:r>
            <a:r>
              <a:rPr lang="pt-BR" altLang="ja-JP" b="0" i="0" u="none" strike="noStrike" baseline="0" dirty="0">
                <a:latin typeface="Meiryo UI" panose="020B0604030504040204" pitchFamily="50" charset="-128"/>
                <a:ea typeface="Meiryo UI" panose="020B0604030504040204" pitchFamily="50" charset="-128"/>
              </a:rPr>
              <a:t>: 1816-1821, 2021</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MAT-JP-2302289-1.0-04/2023</a:t>
            </a:r>
            <a:endParaRPr lang="ja-JP" altLang="en-US" sz="1000" dirty="0"/>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44292" y="5703400"/>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89226" y="5626456"/>
            <a:ext cx="4210386" cy="523220"/>
          </a:xfrm>
          <a:prstGeom prst="rect">
            <a:avLst/>
          </a:prstGeom>
          <a:noFill/>
        </p:spPr>
        <p:txBody>
          <a:bodyPr wrap="square" anchor="b">
            <a:spAutoFit/>
          </a:bodyPr>
          <a:lstStyle/>
          <a:p>
            <a:r>
              <a:rPr lang="zh-CN" altLang="en-US" sz="1400" dirty="0">
                <a:solidFill>
                  <a:srgbClr val="002060"/>
                </a:solidFill>
                <a:latin typeface="Meiryo UI" panose="020B0604030504040204" pitchFamily="50" charset="-128"/>
                <a:ea typeface="Meiryo UI" panose="020B0604030504040204" pitchFamily="50" charset="-128"/>
              </a:rPr>
              <a:t>和歌山県立医科大学</a:t>
            </a:r>
            <a:endParaRPr lang="en-US" altLang="zh-CN" sz="1400" dirty="0">
              <a:solidFill>
                <a:srgbClr val="002060"/>
              </a:solidFill>
              <a:latin typeface="Meiryo UI" panose="020B0604030504040204" pitchFamily="50" charset="-128"/>
              <a:ea typeface="Meiryo UI" panose="020B0604030504040204" pitchFamily="50" charset="-128"/>
            </a:endParaRPr>
          </a:p>
          <a:p>
            <a:r>
              <a:rPr lang="zh-CN" altLang="en-US" sz="1400" dirty="0">
                <a:solidFill>
                  <a:srgbClr val="002060"/>
                </a:solidFill>
                <a:latin typeface="Meiryo UI" panose="020B0604030504040204" pitchFamily="50" charset="-128"/>
                <a:ea typeface="Meiryo UI" panose="020B0604030504040204" pitchFamily="50" charset="-128"/>
              </a:rPr>
              <a:t>内科学第一講座  教授</a:t>
            </a:r>
            <a:r>
              <a:rPr lang="ja-JP" altLang="en-US" sz="1400" dirty="0">
                <a:solidFill>
                  <a:srgbClr val="002060"/>
                </a:solidFill>
                <a:latin typeface="Meiryo UI" panose="020B0604030504040204" pitchFamily="50" charset="-128"/>
                <a:ea typeface="Meiryo UI" panose="020B0604030504040204" pitchFamily="50" charset="-128"/>
              </a:rPr>
              <a:t>　</a:t>
            </a:r>
            <a:r>
              <a:rPr lang="zh-CN" altLang="en-US" sz="1400" dirty="0">
                <a:solidFill>
                  <a:srgbClr val="002060"/>
                </a:solidFill>
                <a:latin typeface="Meiryo UI" panose="020B0604030504040204" pitchFamily="50" charset="-128"/>
                <a:ea typeface="Meiryo UI" panose="020B0604030504040204" pitchFamily="50" charset="-128"/>
              </a:rPr>
              <a:t>松岡 孝昭</a:t>
            </a:r>
            <a:r>
              <a:rPr lang="ja-JP" altLang="en-US" sz="1400" dirty="0">
                <a:solidFill>
                  <a:srgbClr val="002060"/>
                </a:solidFill>
                <a:latin typeface="Meiryo UI" panose="020B0604030504040204" pitchFamily="50" charset="-128"/>
                <a:ea typeface="Meiryo UI" panose="020B0604030504040204" pitchFamily="50" charset="-128"/>
              </a:rPr>
              <a:t>先生</a:t>
            </a:r>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BE83257-81C0-44AF-8E21-C2BF81971AE5}"/>
              </a:ext>
            </a:extLst>
          </p:cNvPr>
          <p:cNvSpPr txBox="1"/>
          <p:nvPr/>
        </p:nvSpPr>
        <p:spPr>
          <a:xfrm>
            <a:off x="244800" y="194400"/>
            <a:ext cx="1966427"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7" name="テキスト ボックス 6">
            <a:extLst>
              <a:ext uri="{FF2B5EF4-FFF2-40B4-BE49-F238E27FC236}">
                <a16:creationId xmlns:a16="http://schemas.microsoft.com/office/drawing/2014/main" id="{90217356-80E2-D4AC-1233-895BA57742CD}"/>
              </a:ext>
            </a:extLst>
          </p:cNvPr>
          <p:cNvSpPr txBox="1"/>
          <p:nvPr/>
        </p:nvSpPr>
        <p:spPr>
          <a:xfrm>
            <a:off x="507070" y="1598552"/>
            <a:ext cx="7983788" cy="3358227"/>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膵疾患のために膵重量や体積の測定が困難であり、実際の</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細胞量を規定することができなかった</a:t>
            </a: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平均</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細胞径に基づく</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細胞サイズの推定値は不正確な可能性がある</a:t>
            </a: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手術に応じて各被験者間で異なる部位の膵組織が解析された</a:t>
            </a: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被験者の術式や併存疾患が膵島形態に影響を及ぼした可能性がある</a:t>
            </a: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小規模な</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細胞集団で評価した平均</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細胞径を解析に用いたため、</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細胞サイズの不均一性を見落としていた可能性がある</a:t>
            </a: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糖尿病の進展度により区分をした評価はなされていない</a:t>
            </a:r>
          </a:p>
        </p:txBody>
      </p:sp>
      <p:sp>
        <p:nvSpPr>
          <p:cNvPr id="2" name="テキスト ボックス 1">
            <a:extLst>
              <a:ext uri="{FF2B5EF4-FFF2-40B4-BE49-F238E27FC236}">
                <a16:creationId xmlns:a16="http://schemas.microsoft.com/office/drawing/2014/main" id="{A0965B2B-71CB-7A90-2E4F-308D03D9F396}"/>
              </a:ext>
            </a:extLst>
          </p:cNvPr>
          <p:cNvSpPr txBox="1"/>
          <p:nvPr/>
        </p:nvSpPr>
        <p:spPr>
          <a:xfrm>
            <a:off x="5066522" y="6604084"/>
            <a:ext cx="4077478"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Sasaki H, et al. Diabetologia 64</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8</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 1816-1821, 2021</a:t>
            </a:r>
          </a:p>
        </p:txBody>
      </p:sp>
    </p:spTree>
    <p:extLst>
      <p:ext uri="{BB962C8B-B14F-4D97-AF65-F5344CB8AC3E}">
        <p14:creationId xmlns:p14="http://schemas.microsoft.com/office/powerpoint/2010/main" val="1283465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44800" y="194400"/>
            <a:ext cx="2674130"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r>
              <a:rPr lang="en-US" altLang="ja-JP" sz="2800" b="1" dirty="0">
                <a:solidFill>
                  <a:prstClr val="black"/>
                </a:solidFill>
                <a:latin typeface="Meiryo UI" panose="020B0604030504040204" pitchFamily="50" charset="-128"/>
                <a:ea typeface="Meiryo UI" panose="020B0604030504040204" pitchFamily="50" charset="-128"/>
              </a:rPr>
              <a:t>(1/2)</a:t>
            </a:r>
            <a:endParaRPr lang="ja-JP" altLang="en-US" sz="2800" b="1" dirty="0">
              <a:solidFill>
                <a:prstClr val="black"/>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5066522" y="6604084"/>
            <a:ext cx="4077478"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Sasaki H, et al. Diabetologia 64</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8</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 1816-1821, 2021</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554773"/>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536017" y="1476650"/>
            <a:ext cx="7117200" cy="646331"/>
          </a:xfrm>
          <a:prstGeom prst="rect">
            <a:avLst/>
          </a:prstGeom>
          <a:noFill/>
        </p:spPr>
        <p:txBody>
          <a:bodyPr wrap="square">
            <a:spAutoFit/>
          </a:bodyPr>
          <a:lstStyle/>
          <a:p>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型糖尿病は</a:t>
            </a:r>
            <a:r>
              <a:rPr lang="en-US" altLang="ja-JP" i="0" u="none" strike="noStrike" baseline="0" dirty="0">
                <a:latin typeface="Meiryo UI" panose="020B0604030504040204" pitchFamily="50" charset="-128"/>
                <a:ea typeface="Meiryo UI" panose="020B0604030504040204" pitchFamily="50" charset="-128"/>
              </a:rPr>
              <a:t>β</a:t>
            </a:r>
            <a:r>
              <a:rPr lang="ja-JP" altLang="en-US" i="0" u="none" strike="noStrike" baseline="0" dirty="0">
                <a:latin typeface="Meiryo UI" panose="020B0604030504040204" pitchFamily="50" charset="-128"/>
                <a:ea typeface="Meiryo UI" panose="020B0604030504040204" pitchFamily="50" charset="-128"/>
              </a:rPr>
              <a:t>細胞量の減少を特徴とするが、それが</a:t>
            </a:r>
            <a:r>
              <a:rPr lang="en-US" altLang="ja-JP" i="0" u="none" strike="noStrike" baseline="0" dirty="0">
                <a:latin typeface="Meiryo UI" panose="020B0604030504040204" pitchFamily="50" charset="-128"/>
                <a:ea typeface="Meiryo UI" panose="020B0604030504040204" pitchFamily="50" charset="-128"/>
              </a:rPr>
              <a:t>β</a:t>
            </a:r>
            <a:r>
              <a:rPr lang="ja-JP" altLang="en-US" i="0" u="none" strike="noStrike" baseline="0" dirty="0">
                <a:latin typeface="Meiryo UI" panose="020B0604030504040204" pitchFamily="50" charset="-128"/>
                <a:ea typeface="Meiryo UI" panose="020B0604030504040204" pitchFamily="50" charset="-128"/>
              </a:rPr>
              <a:t>細胞のサイズまたは</a:t>
            </a:r>
            <a:endParaRPr lang="en-US" altLang="ja-JP" i="0" u="none" strike="noStrike" baseline="0" dirty="0">
              <a:latin typeface="Meiryo UI" panose="020B0604030504040204" pitchFamily="50" charset="-128"/>
              <a:ea typeface="Meiryo UI" panose="020B0604030504040204" pitchFamily="50" charset="-128"/>
            </a:endParaRPr>
          </a:p>
          <a:p>
            <a:r>
              <a:rPr lang="ja-JP" altLang="en-US" i="0" u="none" strike="noStrike" baseline="0" dirty="0">
                <a:latin typeface="Meiryo UI" panose="020B0604030504040204" pitchFamily="50" charset="-128"/>
                <a:ea typeface="Meiryo UI" panose="020B0604030504040204" pitchFamily="50" charset="-128"/>
              </a:rPr>
              <a:t>細胞数の減少によるものかは明らかにされていなかった。</a:t>
            </a:r>
            <a:endParaRPr lang="ja-JP" altLang="en-US" sz="48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533235" y="3801464"/>
            <a:ext cx="7116243" cy="1754326"/>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膵切除術を受けた日本人成人</a:t>
            </a:r>
            <a:r>
              <a:rPr lang="en-US" altLang="ja-JP" b="0" i="0" u="none" strike="noStrike" baseline="0" dirty="0">
                <a:latin typeface="Meiryo UI" panose="020B0604030504040204" pitchFamily="50" charset="-128"/>
                <a:ea typeface="Meiryo UI" panose="020B0604030504040204" pitchFamily="50" charset="-128"/>
              </a:rPr>
              <a:t>64</a:t>
            </a:r>
            <a:r>
              <a:rPr lang="ja-JP" altLang="en-US" b="0" i="0" u="none" strike="noStrike" baseline="0" dirty="0">
                <a:latin typeface="Meiryo UI" panose="020B0604030504040204" pitchFamily="50" charset="-128"/>
                <a:ea typeface="Meiryo UI" panose="020B0604030504040204" pitchFamily="50" charset="-128"/>
              </a:rPr>
              <a:t>例（</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型糖尿病患者</a:t>
            </a:r>
            <a:r>
              <a:rPr lang="en-US" altLang="ja-JP" b="0" i="0" u="none" strike="noStrike" baseline="0" dirty="0">
                <a:latin typeface="Meiryo UI" panose="020B0604030504040204" pitchFamily="50" charset="-128"/>
                <a:ea typeface="Meiryo UI" panose="020B0604030504040204" pitchFamily="50" charset="-128"/>
              </a:rPr>
              <a:t>26</a:t>
            </a:r>
            <a:r>
              <a:rPr lang="ja-JP" altLang="en-US" b="0" i="0" u="none" strike="noStrike" baseline="0" dirty="0">
                <a:latin typeface="Meiryo UI" panose="020B0604030504040204" pitchFamily="50" charset="-128"/>
                <a:ea typeface="Meiryo UI" panose="020B0604030504040204" pitchFamily="50" charset="-128"/>
              </a:rPr>
              <a:t>例、非糖尿病者</a:t>
            </a:r>
            <a:r>
              <a:rPr lang="en-US" altLang="ja-JP" b="0" i="0" u="none" strike="noStrike" baseline="0" dirty="0">
                <a:latin typeface="Meiryo UI" panose="020B0604030504040204" pitchFamily="50" charset="-128"/>
                <a:ea typeface="Meiryo UI" panose="020B0604030504040204" pitchFamily="50" charset="-128"/>
              </a:rPr>
              <a:t>38</a:t>
            </a:r>
            <a:r>
              <a:rPr lang="ja-JP" altLang="en-US" b="0" i="0" u="none" strike="noStrike" baseline="0" dirty="0">
                <a:latin typeface="Meiryo UI" panose="020B0604030504040204" pitchFamily="50" charset="-128"/>
                <a:ea typeface="Meiryo UI" panose="020B0604030504040204" pitchFamily="50" charset="-128"/>
              </a:rPr>
              <a:t>例）を対象とした。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膵疾患、術式、手術時の身長および体重はカルテから入手し、術前に</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を測定した。体重の推移は質問票を用いて評価した。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外科手術で切除した膵標本のうち、腫瘍のない組織から膵切片（</a:t>
            </a:r>
            <a:r>
              <a:rPr lang="en-US" altLang="ja-JP" b="0" i="0" u="none" strike="noStrike" baseline="0" dirty="0">
                <a:latin typeface="Meiryo UI" panose="020B0604030504040204" pitchFamily="50" charset="-128"/>
                <a:ea typeface="Meiryo UI" panose="020B0604030504040204" pitchFamily="50" charset="-128"/>
              </a:rPr>
              <a:t>5μm</a:t>
            </a:r>
            <a:r>
              <a:rPr lang="ja-JP" altLang="en-US" b="0" i="0" u="none" strike="noStrike" baseline="0" dirty="0">
                <a:latin typeface="Meiryo UI" panose="020B0604030504040204" pitchFamily="50" charset="-128"/>
                <a:ea typeface="Meiryo UI" panose="020B0604030504040204" pitchFamily="50" charset="-128"/>
              </a:rPr>
              <a:t>）を作成し、インスリン染色を行った。</a:t>
            </a: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533235" y="2639057"/>
            <a:ext cx="7116243" cy="646331"/>
          </a:xfrm>
          <a:prstGeom prst="rect">
            <a:avLst/>
          </a:prstGeom>
          <a:noFill/>
        </p:spPr>
        <p:txBody>
          <a:bodyPr wrap="square">
            <a:spAutoFit/>
          </a:bodyPr>
          <a:lstStyle/>
          <a:p>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型糖尿病患者および非糖尿病者における膵島形態に</a:t>
            </a:r>
            <a:r>
              <a:rPr lang="en-US" altLang="ja-JP" b="0" i="0" u="none" strike="noStrike" baseline="0" dirty="0">
                <a:latin typeface="Meiryo UI" panose="020B0604030504040204" pitchFamily="50" charset="-128"/>
                <a:ea typeface="Meiryo UI" panose="020B0604030504040204" pitchFamily="50" charset="-128"/>
              </a:rPr>
              <a:t>β</a:t>
            </a:r>
            <a:r>
              <a:rPr lang="ja-JP" altLang="en-US" b="0" i="0" u="none" strike="noStrike" baseline="0" dirty="0">
                <a:latin typeface="Meiryo UI" panose="020B0604030504040204" pitchFamily="50" charset="-128"/>
                <a:ea typeface="Meiryo UI" panose="020B0604030504040204" pitchFamily="50" charset="-128"/>
              </a:rPr>
              <a:t>細胞サイズや細胞数が及ぼす影響を検討する。</a:t>
            </a:r>
            <a:endParaRPr lang="ja-JP" altLang="en-US"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5E5636CF-4943-1D4C-F740-1D35ACF73A21}"/>
              </a:ext>
            </a:extLst>
          </p:cNvPr>
          <p:cNvGrpSpPr/>
          <p:nvPr/>
        </p:nvGrpSpPr>
        <p:grpSpPr>
          <a:xfrm>
            <a:off x="302849" y="2707017"/>
            <a:ext cx="1058213" cy="490087"/>
            <a:chOff x="286872" y="2811911"/>
            <a:chExt cx="1058213" cy="490087"/>
          </a:xfrm>
        </p:grpSpPr>
        <p:sp>
          <p:nvSpPr>
            <p:cNvPr id="10" name="四角形: 角を丸くする 9">
              <a:extLst>
                <a:ext uri="{FF2B5EF4-FFF2-40B4-BE49-F238E27FC236}">
                  <a16:creationId xmlns:a16="http://schemas.microsoft.com/office/drawing/2014/main" id="{1B0DC12F-1A7F-9FCF-2FBC-C25D0830FD06}"/>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C778C1E5-F5E3-27D7-1E43-22A805A6EE56}"/>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grpSp>
        <p:nvGrpSpPr>
          <p:cNvPr id="2" name="グループ化 1">
            <a:extLst>
              <a:ext uri="{FF2B5EF4-FFF2-40B4-BE49-F238E27FC236}">
                <a16:creationId xmlns:a16="http://schemas.microsoft.com/office/drawing/2014/main" id="{D7493A4E-8AD5-2308-0430-422DD8F53FD6}"/>
              </a:ext>
            </a:extLst>
          </p:cNvPr>
          <p:cNvGrpSpPr/>
          <p:nvPr/>
        </p:nvGrpSpPr>
        <p:grpSpPr>
          <a:xfrm>
            <a:off x="302849" y="3879583"/>
            <a:ext cx="1058213" cy="676707"/>
            <a:chOff x="286872" y="2822072"/>
            <a:chExt cx="1263773" cy="490087"/>
          </a:xfrm>
        </p:grpSpPr>
        <p:sp>
          <p:nvSpPr>
            <p:cNvPr id="3" name="四角形: 角を丸くする 2">
              <a:extLst>
                <a:ext uri="{FF2B5EF4-FFF2-40B4-BE49-F238E27FC236}">
                  <a16:creationId xmlns:a16="http://schemas.microsoft.com/office/drawing/2014/main" id="{739D19D1-3F20-64A7-4022-7C3DCD78A296}"/>
                </a:ext>
              </a:extLst>
            </p:cNvPr>
            <p:cNvSpPr/>
            <p:nvPr/>
          </p:nvSpPr>
          <p:spPr>
            <a:xfrm>
              <a:off x="286872" y="2822072"/>
              <a:ext cx="126377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3C0476B1-0CC0-8D5F-C2C5-F8277AE4DB5B}"/>
                </a:ext>
              </a:extLst>
            </p:cNvPr>
            <p:cNvSpPr txBox="1"/>
            <p:nvPr/>
          </p:nvSpPr>
          <p:spPr>
            <a:xfrm>
              <a:off x="416129" y="2844071"/>
              <a:ext cx="1005257" cy="468088"/>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44800" y="194400"/>
            <a:ext cx="2679195"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r>
              <a:rPr lang="en-US" altLang="ja-JP" sz="2800" b="1" dirty="0">
                <a:solidFill>
                  <a:prstClr val="black"/>
                </a:solidFill>
                <a:latin typeface="Meiryo UI" panose="020B0604030504040204" pitchFamily="50" charset="-128"/>
                <a:ea typeface="Meiryo UI" panose="020B0604030504040204" pitchFamily="50" charset="-128"/>
              </a:rPr>
              <a:t>(2/2)</a:t>
            </a:r>
            <a:endParaRPr lang="ja-JP" altLang="en-US" sz="2800" b="1" dirty="0">
              <a:solidFill>
                <a:prstClr val="black"/>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486469" y="1460783"/>
            <a:ext cx="7117200" cy="4327723"/>
          </a:xfrm>
          <a:prstGeom prst="rect">
            <a:avLst/>
          </a:prstGeom>
          <a:noFill/>
        </p:spPr>
        <p:txBody>
          <a:bodyPr wrap="square">
            <a:spAutoFit/>
          </a:bodyPr>
          <a:lstStyle/>
          <a:p>
            <a:pPr>
              <a:lnSpc>
                <a:spcPct val="110000"/>
              </a:lnSpc>
            </a:pPr>
            <a:r>
              <a:rPr lang="ja-JP" altLang="en-US" b="0" i="0" u="none" strike="noStrike" baseline="0" dirty="0">
                <a:latin typeface="Meiryo UI" panose="020B0604030504040204" pitchFamily="50" charset="-128"/>
                <a:ea typeface="Meiryo UI" panose="020B0604030504040204" pitchFamily="50" charset="-128"/>
              </a:rPr>
              <a:t>全膵面積当たりの</a:t>
            </a:r>
            <a:r>
              <a:rPr lang="en-US" altLang="ja-JP" b="0" i="0" u="none" strike="noStrike" baseline="0" dirty="0">
                <a:latin typeface="Meiryo UI" panose="020B0604030504040204" pitchFamily="50" charset="-128"/>
                <a:ea typeface="Meiryo UI" panose="020B0604030504040204" pitchFamily="50" charset="-128"/>
              </a:rPr>
              <a:t>β</a:t>
            </a:r>
            <a:r>
              <a:rPr lang="ja-JP" altLang="en-US" b="0" i="0" u="none" strike="noStrike" baseline="0" dirty="0">
                <a:latin typeface="Meiryo UI" panose="020B0604030504040204" pitchFamily="50" charset="-128"/>
                <a:ea typeface="Meiryo UI" panose="020B0604030504040204" pitchFamily="50" charset="-128"/>
              </a:rPr>
              <a:t>細胞面積（</a:t>
            </a:r>
            <a:r>
              <a:rPr lang="en-US" altLang="ja-JP" b="0" i="0" u="none" strike="noStrike" baseline="0" dirty="0">
                <a:latin typeface="Meiryo UI" panose="020B0604030504040204" pitchFamily="50" charset="-128"/>
                <a:ea typeface="Meiryo UI" panose="020B0604030504040204" pitchFamily="50" charset="-128"/>
              </a:rPr>
              <a:t>Beta cell area</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BCA</a:t>
            </a:r>
            <a:r>
              <a:rPr lang="ja-JP" altLang="en-US" b="0" i="0" u="none" strike="noStrike" baseline="0" dirty="0">
                <a:latin typeface="Meiryo UI" panose="020B0604030504040204" pitchFamily="50" charset="-128"/>
                <a:ea typeface="Meiryo UI" panose="020B0604030504040204" pitchFamily="50" charset="-128"/>
              </a:rPr>
              <a:t>）は、画像解析</a:t>
            </a:r>
            <a:endParaRPr lang="en-US" altLang="ja-JP" b="0" i="0" u="none" strike="noStrike" baseline="0" dirty="0">
              <a:latin typeface="Meiryo UI" panose="020B0604030504040204" pitchFamily="50" charset="-128"/>
              <a:ea typeface="Meiryo UI" panose="020B0604030504040204" pitchFamily="50" charset="-128"/>
            </a:endParaRPr>
          </a:p>
          <a:p>
            <a:pPr>
              <a:lnSpc>
                <a:spcPct val="110000"/>
              </a:lnSpc>
            </a:pPr>
            <a:r>
              <a:rPr lang="ja-JP" altLang="en-US" b="0" i="0" u="none" strike="noStrike" baseline="0" dirty="0">
                <a:latin typeface="Meiryo UI" panose="020B0604030504040204" pitchFamily="50" charset="-128"/>
                <a:ea typeface="Meiryo UI" panose="020B0604030504040204" pitchFamily="50" charset="-128"/>
              </a:rPr>
              <a:t>ソフト（</a:t>
            </a:r>
            <a:r>
              <a:rPr lang="en-US" altLang="ja-JP" b="0" i="0" u="none" strike="noStrike" baseline="0" dirty="0">
                <a:latin typeface="Meiryo UI" panose="020B0604030504040204" pitchFamily="50" charset="-128"/>
                <a:ea typeface="Meiryo UI" panose="020B0604030504040204" pitchFamily="50" charset="-128"/>
              </a:rPr>
              <a:t>Image Pro Premier</a:t>
            </a:r>
            <a:r>
              <a:rPr lang="ja-JP" altLang="en-US" b="0" i="0" u="none" strike="noStrike" baseline="0" dirty="0">
                <a:latin typeface="Meiryo UI" panose="020B0604030504040204" pitchFamily="50" charset="-128"/>
                <a:ea typeface="Meiryo UI" panose="020B0604030504040204" pitchFamily="50" charset="-128"/>
              </a:rPr>
              <a:t>）を用いて測定した。</a:t>
            </a:r>
            <a:endParaRPr lang="en-US" altLang="ja-JP" b="0" i="0" u="none" strike="noStrike" baseline="0" dirty="0">
              <a:latin typeface="Meiryo UI" panose="020B0604030504040204" pitchFamily="50" charset="-128"/>
              <a:ea typeface="Meiryo UI" panose="020B0604030504040204" pitchFamily="50" charset="-128"/>
            </a:endParaRPr>
          </a:p>
          <a:p>
            <a:pPr>
              <a:lnSpc>
                <a:spcPct val="110000"/>
              </a:lnSpc>
            </a:pPr>
            <a:r>
              <a:rPr lang="en-US" altLang="ja-JP" b="0" i="0" u="none" strike="noStrike" baseline="0" dirty="0">
                <a:latin typeface="Meiryo UI" panose="020B0604030504040204" pitchFamily="50" charset="-128"/>
                <a:ea typeface="Meiryo UI" panose="020B0604030504040204" pitchFamily="50" charset="-128"/>
              </a:rPr>
              <a:t>β</a:t>
            </a:r>
            <a:r>
              <a:rPr lang="ja-JP" altLang="en-US" b="0" i="0" u="none" strike="noStrike" baseline="0" dirty="0">
                <a:latin typeface="Meiryo UI" panose="020B0604030504040204" pitchFamily="50" charset="-128"/>
                <a:ea typeface="Meiryo UI" panose="020B0604030504040204" pitchFamily="50" charset="-128"/>
              </a:rPr>
              <a:t>細胞径の推定には、無作為に選択した</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個の膵島を用いた。各膵島で</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個の代表的な</a:t>
            </a:r>
            <a:r>
              <a:rPr lang="en-US" altLang="ja-JP" b="0" i="0" u="none" strike="noStrike" baseline="0" dirty="0">
                <a:latin typeface="Meiryo UI" panose="020B0604030504040204" pitchFamily="50" charset="-128"/>
                <a:ea typeface="Meiryo UI" panose="020B0604030504040204" pitchFamily="50" charset="-128"/>
              </a:rPr>
              <a:t>β</a:t>
            </a:r>
            <a:r>
              <a:rPr lang="ja-JP" altLang="en-US" b="0" i="0" u="none" strike="noStrike" baseline="0" dirty="0">
                <a:latin typeface="Meiryo UI" panose="020B0604030504040204" pitchFamily="50" charset="-128"/>
                <a:ea typeface="Meiryo UI" panose="020B0604030504040204" pitchFamily="50" charset="-128"/>
              </a:rPr>
              <a:t>細胞（主に円形かつ最大径の断面画像が得られた細胞）を特定した後、各細胞に隣接する</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つの細胞核間の距離を測定し、その平均値を</a:t>
            </a:r>
            <a:r>
              <a:rPr lang="en-US" altLang="ja-JP" b="0" i="0" u="none" strike="noStrike" baseline="0" dirty="0">
                <a:latin typeface="Meiryo UI" panose="020B0604030504040204" pitchFamily="50" charset="-128"/>
                <a:ea typeface="Meiryo UI" panose="020B0604030504040204" pitchFamily="50" charset="-128"/>
              </a:rPr>
              <a:t>β</a:t>
            </a:r>
            <a:r>
              <a:rPr lang="ja-JP" altLang="en-US" b="0" i="0" u="none" strike="noStrike" baseline="0" dirty="0">
                <a:latin typeface="Meiryo UI" panose="020B0604030504040204" pitchFamily="50" charset="-128"/>
                <a:ea typeface="Meiryo UI" panose="020B0604030504040204" pitchFamily="50" charset="-128"/>
              </a:rPr>
              <a:t>細胞径とした。</a:t>
            </a:r>
          </a:p>
          <a:p>
            <a:pPr algn="l">
              <a:lnSpc>
                <a:spcPct val="110000"/>
              </a:lnSpc>
            </a:pPr>
            <a:r>
              <a:rPr lang="en-US" altLang="ja-JP" b="0" i="0" u="none" strike="noStrike" baseline="0" dirty="0">
                <a:latin typeface="Meiryo UI" panose="020B0604030504040204" pitchFamily="50" charset="-128"/>
                <a:ea typeface="Meiryo UI" panose="020B0604030504040204" pitchFamily="50" charset="-128"/>
              </a:rPr>
              <a:t>β</a:t>
            </a:r>
            <a:r>
              <a:rPr lang="ja-JP" altLang="en-US" b="0" i="0" u="none" strike="noStrike" baseline="0" dirty="0">
                <a:latin typeface="Meiryo UI" panose="020B0604030504040204" pitchFamily="50" charset="-128"/>
                <a:ea typeface="Meiryo UI" panose="020B0604030504040204" pitchFamily="50" charset="-128"/>
              </a:rPr>
              <a:t>細胞サイズの推定には平均</a:t>
            </a:r>
            <a:r>
              <a:rPr lang="en-US" altLang="ja-JP" b="0" i="0" u="none" strike="noStrike" baseline="0" dirty="0">
                <a:latin typeface="Meiryo UI" panose="020B0604030504040204" pitchFamily="50" charset="-128"/>
                <a:ea typeface="Meiryo UI" panose="020B0604030504040204" pitchFamily="50" charset="-128"/>
              </a:rPr>
              <a:t>β</a:t>
            </a:r>
            <a:r>
              <a:rPr lang="ja-JP" altLang="en-US" b="0" i="0" u="none" strike="noStrike" baseline="0" dirty="0">
                <a:latin typeface="Meiryo UI" panose="020B0604030504040204" pitchFamily="50" charset="-128"/>
                <a:ea typeface="Meiryo UI" panose="020B0604030504040204" pitchFamily="50" charset="-128"/>
              </a:rPr>
              <a:t>細胞径を用いて、球体（</a:t>
            </a:r>
            <a:r>
              <a:rPr lang="en-US" altLang="ja-JP" b="0" i="0" u="none" strike="noStrike" baseline="0" dirty="0">
                <a:latin typeface="Meiryo UI" panose="020B0604030504040204" pitchFamily="50" charset="-128"/>
                <a:ea typeface="Meiryo UI" panose="020B0604030504040204" pitchFamily="50" charset="-128"/>
              </a:rPr>
              <a:t>4πr</a:t>
            </a:r>
            <a:r>
              <a:rPr lang="en-US" altLang="ja-JP" b="0" i="0" u="none" strike="noStrike" baseline="30000" dirty="0">
                <a:latin typeface="Meiryo UI" panose="020B0604030504040204" pitchFamily="50" charset="-128"/>
                <a:ea typeface="Meiryo UI" panose="020B0604030504040204" pitchFamily="50" charset="-128"/>
              </a:rPr>
              <a:t>3</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）と立方体（</a:t>
            </a:r>
            <a:r>
              <a:rPr lang="en-US" altLang="ja-JP" b="0" i="0" u="none" strike="noStrike" baseline="0" dirty="0">
                <a:latin typeface="Meiryo UI" panose="020B0604030504040204" pitchFamily="50" charset="-128"/>
                <a:ea typeface="Meiryo UI" panose="020B0604030504040204" pitchFamily="50" charset="-128"/>
              </a:rPr>
              <a:t>8r</a:t>
            </a:r>
            <a:r>
              <a:rPr lang="en-US" altLang="ja-JP" b="0" i="0" u="none" strike="noStrike" baseline="3000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）の平均値を算出した。</a:t>
            </a:r>
            <a:r>
              <a:rPr lang="en-US" altLang="ja-JP" b="0" i="0" u="none" strike="noStrike" baseline="0" dirty="0">
                <a:latin typeface="Meiryo UI" panose="020B0604030504040204" pitchFamily="50" charset="-128"/>
                <a:ea typeface="Meiryo UI" panose="020B0604030504040204" pitchFamily="50" charset="-128"/>
              </a:rPr>
              <a:t>β</a:t>
            </a:r>
            <a:r>
              <a:rPr lang="ja-JP" altLang="en-US" b="0" i="0" u="none" strike="noStrike" baseline="0" dirty="0">
                <a:latin typeface="Meiryo UI" panose="020B0604030504040204" pitchFamily="50" charset="-128"/>
                <a:ea typeface="Meiryo UI" panose="020B0604030504040204" pitchFamily="50" charset="-128"/>
              </a:rPr>
              <a:t>細胞数は以下の式から算出した。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endParaRPr lang="en-US" altLang="ja-JP" dirty="0">
              <a:latin typeface="Meiryo UI" panose="020B0604030504040204" pitchFamily="50" charset="-128"/>
              <a:ea typeface="Meiryo UI" panose="020B0604030504040204" pitchFamily="50" charset="-128"/>
            </a:endParaRPr>
          </a:p>
          <a:p>
            <a:pPr algn="l">
              <a:lnSpc>
                <a:spcPct val="110000"/>
              </a:lnSpc>
            </a:pPr>
            <a:endParaRPr lang="en-US" altLang="ja-JP" dirty="0">
              <a:latin typeface="Meiryo UI" panose="020B0604030504040204" pitchFamily="50" charset="-128"/>
              <a:ea typeface="Meiryo UI" panose="020B0604030504040204" pitchFamily="50" charset="-128"/>
            </a:endParaRPr>
          </a:p>
          <a:p>
            <a:pPr algn="l">
              <a:lnSpc>
                <a:spcPct val="110000"/>
              </a:lnSpc>
            </a:pP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細胞量は、</a:t>
            </a:r>
            <a:r>
              <a:rPr lang="en-US" altLang="ja-JP" dirty="0">
                <a:latin typeface="Meiryo UI" panose="020B0604030504040204" pitchFamily="50" charset="-128"/>
                <a:ea typeface="Meiryo UI" panose="020B0604030504040204" pitchFamily="50" charset="-128"/>
              </a:rPr>
              <a:t>BCA</a:t>
            </a:r>
            <a:r>
              <a:rPr lang="ja-JP" altLang="en-US" dirty="0">
                <a:latin typeface="Meiryo UI" panose="020B0604030504040204" pitchFamily="50" charset="-128"/>
                <a:ea typeface="Meiryo UI" panose="020B0604030504040204" pitchFamily="50" charset="-128"/>
              </a:rPr>
              <a:t>（％）と膵重量（</a:t>
            </a:r>
            <a:r>
              <a:rPr lang="en-US" altLang="ja-JP" dirty="0">
                <a:latin typeface="Meiryo UI" panose="020B0604030504040204" pitchFamily="50" charset="-128"/>
                <a:ea typeface="Meiryo UI" panose="020B0604030504040204" pitchFamily="50" charset="-128"/>
              </a:rPr>
              <a:t>g</a:t>
            </a:r>
            <a:r>
              <a:rPr lang="ja-JP" altLang="en-US" dirty="0">
                <a:latin typeface="Meiryo UI" panose="020B0604030504040204" pitchFamily="50" charset="-128"/>
                <a:ea typeface="Meiryo UI" panose="020B0604030504040204" pitchFamily="50" charset="-128"/>
              </a:rPr>
              <a:t>）</a:t>
            </a:r>
            <a:r>
              <a:rPr lang="en-US" altLang="ja-JP" baseline="30000"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の積を推定値とした。過去の報告に基づき</a:t>
            </a:r>
            <a:r>
              <a:rPr lang="en-US" altLang="ja-JP" baseline="30000"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型糖尿病群では膵容積に</a:t>
            </a:r>
            <a:r>
              <a:rPr lang="en-US" altLang="ja-JP" dirty="0">
                <a:latin typeface="Meiryo UI" panose="020B0604030504040204" pitchFamily="50" charset="-128"/>
                <a:ea typeface="Meiryo UI" panose="020B0604030504040204" pitchFamily="50" charset="-128"/>
              </a:rPr>
              <a:t>0.92</a:t>
            </a:r>
            <a:r>
              <a:rPr lang="ja-JP" altLang="en-US" dirty="0">
                <a:latin typeface="Meiryo UI" panose="020B0604030504040204" pitchFamily="50" charset="-128"/>
                <a:ea typeface="Meiryo UI" panose="020B0604030504040204" pitchFamily="50" charset="-128"/>
              </a:rPr>
              <a:t>を乗じた値を用いた。</a:t>
            </a:r>
          </a:p>
          <a:p>
            <a:pPr algn="l">
              <a:lnSpc>
                <a:spcPct val="110000"/>
              </a:lnSpc>
            </a:pP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型糖尿病群と非糖尿病群の群間比較には</a:t>
            </a:r>
            <a:r>
              <a:rPr lang="en-US" altLang="ja-JP" dirty="0">
                <a:latin typeface="Meiryo UI" panose="020B0604030504040204" pitchFamily="50" charset="-128"/>
                <a:ea typeface="Meiryo UI" panose="020B0604030504040204" pitchFamily="50" charset="-128"/>
              </a:rPr>
              <a:t>Mann-Whitney U</a:t>
            </a:r>
            <a:r>
              <a:rPr lang="ja-JP" altLang="en-US" dirty="0">
                <a:latin typeface="Meiryo UI" panose="020B0604030504040204" pitchFamily="50" charset="-128"/>
                <a:ea typeface="Meiryo UI" panose="020B0604030504040204" pitchFamily="50" charset="-128"/>
              </a:rPr>
              <a:t>検定を用いた。</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つの変数の相関は、</a:t>
            </a:r>
            <a:r>
              <a:rPr lang="en-US" altLang="ja-JP" dirty="0">
                <a:latin typeface="Meiryo UI" panose="020B0604030504040204" pitchFamily="50" charset="-128"/>
                <a:ea typeface="Meiryo UI" panose="020B0604030504040204" pitchFamily="50" charset="-128"/>
              </a:rPr>
              <a:t>Spearman</a:t>
            </a:r>
            <a:r>
              <a:rPr lang="ja-JP" altLang="en-US" dirty="0">
                <a:latin typeface="Meiryo UI" panose="020B0604030504040204" pitchFamily="50" charset="-128"/>
                <a:ea typeface="Meiryo UI" panose="020B0604030504040204" pitchFamily="50" charset="-128"/>
              </a:rPr>
              <a:t>の順位相関係数を用いて検討した。</a:t>
            </a:r>
          </a:p>
        </p:txBody>
      </p:sp>
      <p:grpSp>
        <p:nvGrpSpPr>
          <p:cNvPr id="11" name="グループ化 10">
            <a:extLst>
              <a:ext uri="{FF2B5EF4-FFF2-40B4-BE49-F238E27FC236}">
                <a16:creationId xmlns:a16="http://schemas.microsoft.com/office/drawing/2014/main" id="{49E4ED4B-6DAA-03FD-03BE-3C5A8BED67DB}"/>
              </a:ext>
            </a:extLst>
          </p:cNvPr>
          <p:cNvGrpSpPr/>
          <p:nvPr/>
        </p:nvGrpSpPr>
        <p:grpSpPr>
          <a:xfrm>
            <a:off x="302400" y="1519711"/>
            <a:ext cx="1184069" cy="676800"/>
            <a:chOff x="223943" y="2822072"/>
            <a:chExt cx="1184069" cy="676800"/>
          </a:xfrm>
        </p:grpSpPr>
        <p:sp>
          <p:nvSpPr>
            <p:cNvPr id="12" name="四角形: 角を丸くする 11">
              <a:extLst>
                <a:ext uri="{FF2B5EF4-FFF2-40B4-BE49-F238E27FC236}">
                  <a16:creationId xmlns:a16="http://schemas.microsoft.com/office/drawing/2014/main" id="{02CFA044-AD4F-A1E2-1338-AE213A36C97B}"/>
                </a:ext>
              </a:extLst>
            </p:cNvPr>
            <p:cNvSpPr/>
            <p:nvPr/>
          </p:nvSpPr>
          <p:spPr>
            <a:xfrm>
              <a:off x="286872" y="2822072"/>
              <a:ext cx="1058213" cy="676800"/>
            </a:xfrm>
            <a:prstGeom prst="roundRect">
              <a:avLst>
                <a:gd name="adj" fmla="val 7984"/>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F54C03D-8B9C-7518-A6E3-08C4EF42C853}"/>
                </a:ext>
              </a:extLst>
            </p:cNvPr>
            <p:cNvSpPr txBox="1"/>
            <p:nvPr/>
          </p:nvSpPr>
          <p:spPr>
            <a:xfrm>
              <a:off x="223943" y="2845418"/>
              <a:ext cx="1184069" cy="646331"/>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（続き）</a:t>
              </a:r>
            </a:p>
          </p:txBody>
        </p:sp>
      </p:grpSp>
      <p:sp>
        <p:nvSpPr>
          <p:cNvPr id="2" name="テキスト ボックス 1">
            <a:extLst>
              <a:ext uri="{FF2B5EF4-FFF2-40B4-BE49-F238E27FC236}">
                <a16:creationId xmlns:a16="http://schemas.microsoft.com/office/drawing/2014/main" id="{BB077A2C-988C-4C27-1795-FFABB075ED65}"/>
              </a:ext>
            </a:extLst>
          </p:cNvPr>
          <p:cNvSpPr txBox="1"/>
          <p:nvPr/>
        </p:nvSpPr>
        <p:spPr>
          <a:xfrm>
            <a:off x="5066522" y="6604084"/>
            <a:ext cx="4077478"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Sasaki H, et al. Diabetologia 64</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8</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 1816-1821, 2021</a:t>
            </a:r>
          </a:p>
        </p:txBody>
      </p:sp>
      <p:sp>
        <p:nvSpPr>
          <p:cNvPr id="4" name="テキスト ボックス 3">
            <a:extLst>
              <a:ext uri="{FF2B5EF4-FFF2-40B4-BE49-F238E27FC236}">
                <a16:creationId xmlns:a16="http://schemas.microsoft.com/office/drawing/2014/main" id="{B0E1862D-7ACF-979E-EE75-84A3689C7DE9}"/>
              </a:ext>
            </a:extLst>
          </p:cNvPr>
          <p:cNvSpPr txBox="1"/>
          <p:nvPr/>
        </p:nvSpPr>
        <p:spPr>
          <a:xfrm>
            <a:off x="3606471" y="5813517"/>
            <a:ext cx="4822371" cy="461665"/>
          </a:xfrm>
          <a:prstGeom prst="rect">
            <a:avLst/>
          </a:prstGeom>
          <a:noFill/>
        </p:spPr>
        <p:txBody>
          <a:bodyPr wrap="square" anchor="b">
            <a:spAutoFit/>
          </a:bodyPr>
          <a:lstStyle/>
          <a:p>
            <a:pPr algn="r"/>
            <a:r>
              <a:rPr lang="pt-BR" altLang="ja-JP" sz="1200" b="0" i="0" u="none" strike="noStrike" baseline="0" dirty="0">
                <a:latin typeface="Meiryo UI" panose="020B0604030504040204" pitchFamily="50" charset="-128"/>
                <a:ea typeface="Meiryo UI" panose="020B0604030504040204" pitchFamily="50" charset="-128"/>
              </a:rPr>
              <a:t>1</a:t>
            </a:r>
            <a:r>
              <a:rPr lang="ja-JP" altLang="pt-BR" sz="1200" b="0" i="0" u="none" strike="noStrike" baseline="0" dirty="0">
                <a:latin typeface="Meiryo UI" panose="020B0604030504040204" pitchFamily="50" charset="-128"/>
                <a:ea typeface="Meiryo UI" panose="020B0604030504040204" pitchFamily="50" charset="-128"/>
              </a:rPr>
              <a:t>）</a:t>
            </a:r>
            <a:r>
              <a:rPr lang="pt-BR" altLang="ja-JP" sz="1200" b="0" i="0" u="none" strike="noStrike" baseline="0" dirty="0">
                <a:latin typeface="Meiryo UI" panose="020B0604030504040204" pitchFamily="50" charset="-128"/>
                <a:ea typeface="Meiryo UI" panose="020B0604030504040204" pitchFamily="50" charset="-128"/>
              </a:rPr>
              <a:t>Saisho Y, et al. Clin Anat 20</a:t>
            </a:r>
            <a:r>
              <a:rPr lang="ja-JP" altLang="pt-BR" sz="1200" b="0" i="0" u="none" strike="noStrike" baseline="0" dirty="0">
                <a:latin typeface="Meiryo UI" panose="020B0604030504040204" pitchFamily="50" charset="-128"/>
                <a:ea typeface="Meiryo UI" panose="020B0604030504040204" pitchFamily="50" charset="-128"/>
              </a:rPr>
              <a:t>（</a:t>
            </a:r>
            <a:r>
              <a:rPr lang="pt-BR" altLang="ja-JP" sz="1200" b="0" i="0" u="none" strike="noStrike" baseline="0" dirty="0">
                <a:latin typeface="Meiryo UI" panose="020B0604030504040204" pitchFamily="50" charset="-128"/>
                <a:ea typeface="Meiryo UI" panose="020B0604030504040204" pitchFamily="50" charset="-128"/>
              </a:rPr>
              <a:t>8</a:t>
            </a:r>
            <a:r>
              <a:rPr lang="ja-JP" altLang="pt-BR" sz="1200" b="0" i="0" u="none" strike="noStrike" baseline="0" dirty="0">
                <a:latin typeface="Meiryo UI" panose="020B0604030504040204" pitchFamily="50" charset="-128"/>
                <a:ea typeface="Meiryo UI" panose="020B0604030504040204" pitchFamily="50" charset="-128"/>
              </a:rPr>
              <a:t>）</a:t>
            </a:r>
            <a:r>
              <a:rPr lang="pt-BR" altLang="ja-JP" sz="1200" b="0" i="0" u="none" strike="noStrike" baseline="0" dirty="0">
                <a:latin typeface="Meiryo UI" panose="020B0604030504040204" pitchFamily="50" charset="-128"/>
                <a:ea typeface="Meiryo UI" panose="020B0604030504040204" pitchFamily="50" charset="-128"/>
              </a:rPr>
              <a:t>: 933-942, 2007</a:t>
            </a:r>
          </a:p>
          <a:p>
            <a:pPr algn="r"/>
            <a:r>
              <a:rPr lang="pt-BR" altLang="ja-JP" sz="1200" b="0" i="0" u="none" strike="noStrike" baseline="0" dirty="0">
                <a:latin typeface="Meiryo UI" panose="020B0604030504040204" pitchFamily="50" charset="-128"/>
                <a:ea typeface="Meiryo UI" panose="020B0604030504040204" pitchFamily="50" charset="-128"/>
              </a:rPr>
              <a:t>※</a:t>
            </a:r>
            <a:r>
              <a:rPr lang="ja-JP" altLang="en-US" sz="1200" b="0" i="0" u="none" strike="noStrike" baseline="0" dirty="0">
                <a:latin typeface="Meiryo UI" panose="020B0604030504040204" pitchFamily="50" charset="-128"/>
                <a:ea typeface="Meiryo UI" panose="020B0604030504040204" pitchFamily="50" charset="-128"/>
              </a:rPr>
              <a:t>膵臓</a:t>
            </a:r>
            <a:r>
              <a:rPr lang="en-US" altLang="ja-JP" sz="1200" b="0" i="0" u="none" strike="noStrike" baseline="0" dirty="0">
                <a:latin typeface="Meiryo UI" panose="020B0604030504040204" pitchFamily="50" charset="-128"/>
                <a:ea typeface="Meiryo UI" panose="020B0604030504040204" pitchFamily="50" charset="-128"/>
              </a:rPr>
              <a:t>1</a:t>
            </a:r>
            <a:r>
              <a:rPr lang="pt-BR" altLang="ja-JP" sz="1200" b="0" i="0" u="none" strike="noStrike" baseline="0" dirty="0">
                <a:latin typeface="Meiryo UI" panose="020B0604030504040204" pitchFamily="50" charset="-128"/>
                <a:ea typeface="Meiryo UI" panose="020B0604030504040204" pitchFamily="50" charset="-128"/>
              </a:rPr>
              <a:t>cm</a:t>
            </a:r>
            <a:r>
              <a:rPr lang="pt-BR" altLang="ja-JP" sz="1200" b="0" i="0" u="none" strike="noStrike" baseline="30000" dirty="0">
                <a:latin typeface="Meiryo UI" panose="020B0604030504040204" pitchFamily="50" charset="-128"/>
                <a:ea typeface="Meiryo UI" panose="020B0604030504040204" pitchFamily="50" charset="-128"/>
              </a:rPr>
              <a:t>3</a:t>
            </a:r>
            <a:r>
              <a:rPr lang="pt-BR" altLang="ja-JP" sz="1200" b="0" i="0" u="none" strike="noStrike" baseline="0" dirty="0">
                <a:latin typeface="Meiryo UI" panose="020B0604030504040204" pitchFamily="50" charset="-128"/>
                <a:ea typeface="Meiryo UI" panose="020B0604030504040204" pitchFamily="50" charset="-128"/>
              </a:rPr>
              <a:t>=1g</a:t>
            </a:r>
            <a:r>
              <a:rPr lang="ja-JP" altLang="en-US" sz="1200" b="0" i="0" u="none" strike="noStrike" baseline="0" dirty="0">
                <a:latin typeface="Meiryo UI" panose="020B0604030504040204" pitchFamily="50" charset="-128"/>
                <a:ea typeface="Meiryo UI" panose="020B0604030504040204" pitchFamily="50" charset="-128"/>
              </a:rPr>
              <a:t>と仮定</a:t>
            </a:r>
            <a:endParaRPr lang="pt-BR" altLang="ja-JP" sz="1200" b="0" i="0" u="none" strike="noStrike" baseline="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B1B71F26-AEC8-1698-1D8B-16784CF5FDD9}"/>
              </a:ext>
            </a:extLst>
          </p:cNvPr>
          <p:cNvSpPr txBox="1"/>
          <p:nvPr/>
        </p:nvSpPr>
        <p:spPr>
          <a:xfrm>
            <a:off x="1486469" y="3984156"/>
            <a:ext cx="6836228" cy="369332"/>
          </a:xfrm>
          <a:prstGeom prst="rect">
            <a:avLst/>
          </a:prstGeom>
          <a:noFill/>
        </p:spPr>
        <p:txBody>
          <a:bodyPr wrap="square" anchor="b">
            <a:spAutoFit/>
          </a:bodyPr>
          <a:lstStyle/>
          <a:p>
            <a:r>
              <a:rPr lang="en-US" altLang="ja-JP" b="1" i="0" u="none" strike="noStrike" baseline="0" dirty="0">
                <a:latin typeface="Meiryo UI" panose="020B0604030504040204" pitchFamily="50" charset="-128"/>
                <a:ea typeface="Meiryo UI" panose="020B0604030504040204" pitchFamily="50" charset="-128"/>
              </a:rPr>
              <a:t>β</a:t>
            </a:r>
            <a:r>
              <a:rPr lang="ja-JP" altLang="en-US" b="1" i="0" u="none" strike="noStrike" baseline="0" dirty="0">
                <a:latin typeface="Meiryo UI" panose="020B0604030504040204" pitchFamily="50" charset="-128"/>
                <a:ea typeface="Meiryo UI" panose="020B0604030504040204" pitchFamily="50" charset="-128"/>
              </a:rPr>
              <a:t>細胞数＝膵実質容積（</a:t>
            </a:r>
            <a:r>
              <a:rPr lang="en-US" altLang="ja-JP" b="1" i="0" u="none" strike="noStrike" baseline="0" dirty="0">
                <a:latin typeface="Meiryo UI" panose="020B0604030504040204" pitchFamily="50" charset="-128"/>
                <a:ea typeface="Meiryo UI" panose="020B0604030504040204" pitchFamily="50" charset="-128"/>
              </a:rPr>
              <a:t>μm</a:t>
            </a:r>
            <a:r>
              <a:rPr lang="en-US" altLang="ja-JP" b="1" i="0" u="none" strike="noStrike" baseline="30000" dirty="0">
                <a:latin typeface="Meiryo UI" panose="020B0604030504040204" pitchFamily="50" charset="-128"/>
                <a:ea typeface="Meiryo UI" panose="020B0604030504040204" pitchFamily="50" charset="-128"/>
              </a:rPr>
              <a:t>3</a:t>
            </a:r>
            <a:r>
              <a:rPr lang="ja-JP" altLang="en-US" b="1" i="0" u="none" strike="noStrike" baseline="0" dirty="0">
                <a:latin typeface="Meiryo UI" panose="020B0604030504040204" pitchFamily="50" charset="-128"/>
                <a:ea typeface="Meiryo UI" panose="020B0604030504040204" pitchFamily="50" charset="-128"/>
              </a:rPr>
              <a:t>）</a:t>
            </a:r>
            <a:r>
              <a:rPr lang="en-US" altLang="ja-JP" b="1" i="0" u="none" strike="noStrike" baseline="0" dirty="0">
                <a:latin typeface="Meiryo UI" panose="020B0604030504040204" pitchFamily="50" charset="-128"/>
                <a:ea typeface="Meiryo UI" panose="020B0604030504040204" pitchFamily="50" charset="-128"/>
              </a:rPr>
              <a:t>×BCA÷β</a:t>
            </a:r>
            <a:r>
              <a:rPr lang="ja-JP" altLang="en-US" b="1" i="0" u="none" strike="noStrike" baseline="0" dirty="0">
                <a:latin typeface="Meiryo UI" panose="020B0604030504040204" pitchFamily="50" charset="-128"/>
                <a:ea typeface="Meiryo UI" panose="020B0604030504040204" pitchFamily="50" charset="-128"/>
              </a:rPr>
              <a:t>細胞サイズ（</a:t>
            </a:r>
            <a:r>
              <a:rPr lang="en-US" altLang="ja-JP" b="1" i="0" u="none" strike="noStrike" baseline="0" dirty="0">
                <a:latin typeface="Meiryo UI" panose="020B0604030504040204" pitchFamily="50" charset="-128"/>
                <a:ea typeface="Meiryo UI" panose="020B0604030504040204" pitchFamily="50" charset="-128"/>
              </a:rPr>
              <a:t>μm</a:t>
            </a:r>
            <a:r>
              <a:rPr lang="en-US" altLang="ja-JP" b="1" i="0" u="none" strike="noStrike" baseline="30000" dirty="0">
                <a:latin typeface="Meiryo UI" panose="020B0604030504040204" pitchFamily="50" charset="-128"/>
                <a:ea typeface="Meiryo UI" panose="020B0604030504040204" pitchFamily="50" charset="-128"/>
              </a:rPr>
              <a:t>3</a:t>
            </a:r>
            <a:r>
              <a:rPr lang="ja-JP" altLang="en-US" b="1" i="0" u="none" strike="noStrike" baseline="0" dirty="0">
                <a:latin typeface="Meiryo UI" panose="020B0604030504040204" pitchFamily="50" charset="-128"/>
                <a:ea typeface="Meiryo UI" panose="020B0604030504040204" pitchFamily="50" charset="-128"/>
              </a:rPr>
              <a:t>）</a:t>
            </a:r>
            <a:endParaRPr lang="pt-BR" altLang="ja-JP" b="1"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194400"/>
            <a:ext cx="5961799"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被験者の</a:t>
            </a:r>
            <a:r>
              <a:rPr lang="ja-JP" altLang="en-US" sz="2800" b="1" i="0" u="none" strike="noStrike" baseline="0" dirty="0">
                <a:latin typeface="Meiryo UI" panose="020B0604030504040204" pitchFamily="50" charset="-128"/>
                <a:ea typeface="Meiryo UI" panose="020B0604030504040204" pitchFamily="50" charset="-128"/>
              </a:rPr>
              <a:t>背景因子</a:t>
            </a:r>
            <a:r>
              <a:rPr lang="en-US" altLang="ja-JP" sz="2400" b="1" i="0" u="none" strike="noStrike" baseline="0" dirty="0">
                <a:latin typeface="Meiryo UI" panose="020B0604030504040204" pitchFamily="50" charset="-128"/>
                <a:ea typeface="Meiryo UI" panose="020B0604030504040204" pitchFamily="50" charset="-128"/>
              </a:rPr>
              <a:t>(</a:t>
            </a:r>
            <a:r>
              <a:rPr lang="ja-JP" altLang="en-US" sz="2400" b="1" i="0" u="none" strike="noStrike" baseline="0" dirty="0">
                <a:latin typeface="Meiryo UI" panose="020B0604030504040204" pitchFamily="50" charset="-128"/>
                <a:ea typeface="Meiryo UI" panose="020B0604030504040204" pitchFamily="50" charset="-128"/>
              </a:rPr>
              <a:t>抜粋</a:t>
            </a:r>
            <a:r>
              <a:rPr lang="en-US" altLang="ja-JP" sz="2400" b="1" i="0" u="none" strike="noStrike" baseline="0" dirty="0">
                <a:latin typeface="Meiryo UI" panose="020B0604030504040204" pitchFamily="50" charset="-128"/>
                <a:ea typeface="Meiryo UI" panose="020B0604030504040204" pitchFamily="50" charset="-128"/>
              </a:rPr>
              <a:t>)</a:t>
            </a:r>
            <a:endParaRPr lang="en-US" altLang="ja-JP" sz="2800" b="1" i="0" u="none" strike="noStrike" baseline="0" dirty="0">
              <a:latin typeface="Meiryo UI" panose="020B0604030504040204" pitchFamily="50" charset="-128"/>
              <a:ea typeface="Meiryo UI" panose="020B0604030504040204" pitchFamily="50" charset="-128"/>
            </a:endParaRPr>
          </a:p>
        </p:txBody>
      </p:sp>
      <p:graphicFrame>
        <p:nvGraphicFramePr>
          <p:cNvPr id="6" name="表 5">
            <a:extLst>
              <a:ext uri="{FF2B5EF4-FFF2-40B4-BE49-F238E27FC236}">
                <a16:creationId xmlns:a16="http://schemas.microsoft.com/office/drawing/2014/main" id="{BCD00C44-8682-7820-F732-F3251EA82B02}"/>
              </a:ext>
            </a:extLst>
          </p:cNvPr>
          <p:cNvGraphicFramePr>
            <a:graphicFrameLocks noGrp="1"/>
          </p:cNvGraphicFramePr>
          <p:nvPr>
            <p:extLst>
              <p:ext uri="{D42A27DB-BD31-4B8C-83A1-F6EECF244321}">
                <p14:modId xmlns:p14="http://schemas.microsoft.com/office/powerpoint/2010/main" val="358562675"/>
              </p:ext>
            </p:extLst>
          </p:nvPr>
        </p:nvGraphicFramePr>
        <p:xfrm>
          <a:off x="522000" y="1157471"/>
          <a:ext cx="8100000" cy="5295639"/>
        </p:xfrm>
        <a:graphic>
          <a:graphicData uri="http://schemas.openxmlformats.org/drawingml/2006/table">
            <a:tbl>
              <a:tblPr>
                <a:tableStyleId>{5C22544A-7EE6-4342-B048-85BDC9FD1C3A}</a:tableStyleId>
              </a:tblPr>
              <a:tblGrid>
                <a:gridCol w="2268000">
                  <a:extLst>
                    <a:ext uri="{9D8B030D-6E8A-4147-A177-3AD203B41FA5}">
                      <a16:colId xmlns:a16="http://schemas.microsoft.com/office/drawing/2014/main" val="1413222694"/>
                    </a:ext>
                  </a:extLst>
                </a:gridCol>
                <a:gridCol w="1944000">
                  <a:extLst>
                    <a:ext uri="{9D8B030D-6E8A-4147-A177-3AD203B41FA5}">
                      <a16:colId xmlns:a16="http://schemas.microsoft.com/office/drawing/2014/main" val="2258102810"/>
                    </a:ext>
                  </a:extLst>
                </a:gridCol>
                <a:gridCol w="1944000">
                  <a:extLst>
                    <a:ext uri="{9D8B030D-6E8A-4147-A177-3AD203B41FA5}">
                      <a16:colId xmlns:a16="http://schemas.microsoft.com/office/drawing/2014/main" val="2580152709"/>
                    </a:ext>
                  </a:extLst>
                </a:gridCol>
                <a:gridCol w="1944000">
                  <a:extLst>
                    <a:ext uri="{9D8B030D-6E8A-4147-A177-3AD203B41FA5}">
                      <a16:colId xmlns:a16="http://schemas.microsoft.com/office/drawing/2014/main" val="3978664011"/>
                    </a:ext>
                  </a:extLst>
                </a:gridCol>
              </a:tblGrid>
              <a:tr h="21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86911" marR="5794" marT="579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FD3CB"/>
                    </a:solidFill>
                  </a:tcPr>
                </a:tc>
                <a:tc>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非糖尿病群</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n=38)</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0" marR="5794" marT="5794"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569546"/>
                    </a:solidFill>
                  </a:tcPr>
                </a:tc>
                <a:tc>
                  <a:txBody>
                    <a:bodyPr/>
                    <a:lstStyle/>
                    <a:p>
                      <a:pPr algn="ctr" fontAlgn="t"/>
                      <a:r>
                        <a:rPr lang="en-US" altLang="ja-JP" sz="1050" b="1" u="none" strike="noStrike" dirty="0">
                          <a:solidFill>
                            <a:schemeClr val="bg1"/>
                          </a:solidFill>
                          <a:effectLst/>
                          <a:latin typeface="Meiryo UI" panose="020B0604030504040204" pitchFamily="50" charset="-128"/>
                          <a:ea typeface="Meiryo UI" panose="020B0604030504040204" pitchFamily="50" charset="-128"/>
                        </a:rPr>
                        <a:t>2</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型糖尿病群</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n=26)</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0" marR="5794" marT="579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569546"/>
                    </a:solidFill>
                  </a:tcPr>
                </a:tc>
                <a:tc>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全体</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N=64)</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0" marR="5794" marT="5794"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569546"/>
                    </a:solidFill>
                  </a:tcPr>
                </a:tc>
                <a:extLst>
                  <a:ext uri="{0D108BD9-81ED-4DB2-BD59-A6C34878D82A}">
                    <a16:rowId xmlns:a16="http://schemas.microsoft.com/office/drawing/2014/main" val="1073631837"/>
                  </a:ext>
                </a:extLst>
              </a:tr>
              <a:tr h="21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年齢</a:t>
                      </a:r>
                      <a:r>
                        <a:rPr lang="en-US" altLang="ja-JP" sz="1050" b="1" u="none" strike="noStrike" dirty="0">
                          <a:effectLst/>
                          <a:latin typeface="Meiryo UI" panose="020B0604030504040204" pitchFamily="50" charset="-128"/>
                          <a:ea typeface="Meiryo UI" panose="020B0604030504040204" pitchFamily="50" charset="-128"/>
                        </a:rPr>
                        <a:t>(</a:t>
                      </a:r>
                      <a:r>
                        <a:rPr lang="ja-JP" altLang="en-US" sz="1050" b="1" u="none" strike="noStrike" dirty="0">
                          <a:effectLst/>
                          <a:latin typeface="Meiryo UI" panose="020B0604030504040204" pitchFamily="50" charset="-128"/>
                          <a:ea typeface="Meiryo UI" panose="020B0604030504040204" pitchFamily="50" charset="-128"/>
                        </a:rPr>
                        <a:t>歳</a:t>
                      </a:r>
                      <a:r>
                        <a:rPr lang="en-US" altLang="ja-JP" sz="1050" b="1" u="none" strike="noStrike" dirty="0">
                          <a:effectLst/>
                          <a:latin typeface="Meiryo UI" panose="020B0604030504040204" pitchFamily="50" charset="-128"/>
                          <a:ea typeface="Meiryo UI" panose="020B0604030504040204" pitchFamily="50" charset="-128"/>
                        </a:rPr>
                        <a:t>)</a:t>
                      </a:r>
                      <a:endParaRPr lang="en-US" altLang="ja-JP" sz="1050" b="1" i="0" u="none" strike="noStrike" dirty="0">
                        <a:solidFill>
                          <a:srgbClr val="000000"/>
                        </a:solidFill>
                        <a:effectLst/>
                        <a:latin typeface="Meiryo UI" panose="020B0604030504040204" pitchFamily="50" charset="-128"/>
                        <a:ea typeface="Meiryo UI" panose="020B0604030504040204" pitchFamily="50" charset="-128"/>
                      </a:endParaRPr>
                    </a:p>
                  </a:txBody>
                  <a:tcPr marL="86911"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61.7±14.3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67.2±11.2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63.9±13.3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754447769"/>
                  </a:ext>
                </a:extLst>
              </a:tr>
              <a:tr h="21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現在</a:t>
                      </a:r>
                      <a:r>
                        <a:rPr lang="en-US" sz="1050" b="1" u="none" strike="noStrike" dirty="0">
                          <a:effectLst/>
                          <a:latin typeface="Meiryo UI" panose="020B0604030504040204" pitchFamily="50" charset="-128"/>
                          <a:ea typeface="Meiryo UI" panose="020B0604030504040204" pitchFamily="50" charset="-128"/>
                        </a:rPr>
                        <a:t>BMI(kg/㎡)</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86911"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22.3±3.6</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25.1±3.5**</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23.4±3.8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extLst>
                  <a:ext uri="{0D108BD9-81ED-4DB2-BD59-A6C34878D82A}">
                    <a16:rowId xmlns:a16="http://schemas.microsoft.com/office/drawing/2014/main" val="1480097610"/>
                  </a:ext>
                </a:extLst>
              </a:tr>
              <a:tr h="21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最大</a:t>
                      </a:r>
                      <a:r>
                        <a:rPr lang="en-US" sz="1050" b="1" u="none" strike="noStrike" dirty="0">
                          <a:effectLst/>
                          <a:latin typeface="Meiryo UI" panose="020B0604030504040204" pitchFamily="50" charset="-128"/>
                          <a:ea typeface="Meiryo UI" panose="020B0604030504040204" pitchFamily="50" charset="-128"/>
                        </a:rPr>
                        <a:t>BMI(kg/㎡)</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86911"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24.9±4.0</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28.5±3.8**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26.3±4.3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4098400307"/>
                  </a:ext>
                </a:extLst>
              </a:tr>
              <a:tr h="216000">
                <a:tc>
                  <a:txBody>
                    <a:bodyPr/>
                    <a:lstStyle/>
                    <a:p>
                      <a:pPr algn="l" fontAlgn="t"/>
                      <a:r>
                        <a:rPr lang="en-US" sz="1050" b="1" u="none" strike="noStrike" dirty="0">
                          <a:effectLst/>
                          <a:latin typeface="Meiryo UI" panose="020B0604030504040204" pitchFamily="50" charset="-128"/>
                          <a:ea typeface="Meiryo UI" panose="020B0604030504040204" pitchFamily="50" charset="-128"/>
                        </a:rPr>
                        <a:t>HbA1c(%)</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86911"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5.7±0.5</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6.9±1.0**</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6.2±0.9</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extLst>
                  <a:ext uri="{0D108BD9-81ED-4DB2-BD59-A6C34878D82A}">
                    <a16:rowId xmlns:a16="http://schemas.microsoft.com/office/drawing/2014/main" val="4041680542"/>
                  </a:ext>
                </a:extLst>
              </a:tr>
              <a:tr h="21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臨床診断、</a:t>
                      </a:r>
                      <a:r>
                        <a:rPr lang="en-US" sz="1050" b="1" u="none" strike="noStrike" dirty="0">
                          <a:effectLst/>
                          <a:latin typeface="Meiryo UI" panose="020B0604030504040204" pitchFamily="50" charset="-128"/>
                          <a:ea typeface="Meiryo UI" panose="020B0604030504040204" pitchFamily="50" charset="-128"/>
                        </a:rPr>
                        <a:t>n (%)</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86911" marR="5794" marT="579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ct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ct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ct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extLst>
                  <a:ext uri="{0D108BD9-81ED-4DB2-BD59-A6C34878D82A}">
                    <a16:rowId xmlns:a16="http://schemas.microsoft.com/office/drawing/2014/main" val="1661209785"/>
                  </a:ext>
                </a:extLst>
              </a:tr>
              <a:tr h="21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膵がん</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13(34)</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14(54)</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27(42)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extLst>
                  <a:ext uri="{0D108BD9-81ED-4DB2-BD59-A6C34878D82A}">
                    <a16:rowId xmlns:a16="http://schemas.microsoft.com/office/drawing/2014/main" val="3505963008"/>
                  </a:ext>
                </a:extLst>
              </a:tr>
              <a:tr h="216000">
                <a:tc>
                  <a:txBody>
                    <a:bodyPr/>
                    <a:lstStyle/>
                    <a:p>
                      <a:pPr algn="l" fontAlgn="t"/>
                      <a:r>
                        <a:rPr lang="zh-TW" altLang="en-US" sz="1050" b="1" u="none" strike="noStrike" dirty="0">
                          <a:effectLst/>
                          <a:latin typeface="Meiryo UI" panose="020B0604030504040204" pitchFamily="50" charset="-128"/>
                          <a:ea typeface="Meiryo UI" panose="020B0604030504040204" pitchFamily="50" charset="-128"/>
                        </a:rPr>
                        <a:t>膵管内乳頭粘液性腫瘍</a:t>
                      </a:r>
                      <a:endParaRPr lang="zh-TW"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8(21)</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4(15)</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12(19)</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extLst>
                  <a:ext uri="{0D108BD9-81ED-4DB2-BD59-A6C34878D82A}">
                    <a16:rowId xmlns:a16="http://schemas.microsoft.com/office/drawing/2014/main" val="3610000460"/>
                  </a:ext>
                </a:extLst>
              </a:tr>
              <a:tr h="216000">
                <a:tc>
                  <a:txBody>
                    <a:bodyPr/>
                    <a:lstStyle/>
                    <a:p>
                      <a:pPr algn="l" fontAlgn="t"/>
                      <a:r>
                        <a:rPr lang="zh-TW" altLang="en-US" sz="1050" b="1" u="none" strike="noStrike">
                          <a:effectLst/>
                          <a:latin typeface="Meiryo UI" panose="020B0604030504040204" pitchFamily="50" charset="-128"/>
                          <a:ea typeface="Meiryo UI" panose="020B0604030504040204" pitchFamily="50" charset="-128"/>
                        </a:rPr>
                        <a:t>非機能性膵神経内分泌腫瘍</a:t>
                      </a:r>
                      <a:endParaRPr lang="zh-TW" altLang="en-US" sz="1050" b="1" i="0" u="none" strike="noStrike">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9(24)</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11(17)</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extLst>
                  <a:ext uri="{0D108BD9-81ED-4DB2-BD59-A6C34878D82A}">
                    <a16:rowId xmlns:a16="http://schemas.microsoft.com/office/drawing/2014/main" val="3357877931"/>
                  </a:ext>
                </a:extLst>
              </a:tr>
              <a:tr h="216000">
                <a:tc>
                  <a:txBody>
                    <a:bodyPr/>
                    <a:lstStyle/>
                    <a:p>
                      <a:pPr algn="l" fontAlgn="t"/>
                      <a:r>
                        <a:rPr lang="ja-JP" altLang="en-US" sz="1050" b="1" u="none" strike="noStrike">
                          <a:effectLst/>
                          <a:latin typeface="Meiryo UI" panose="020B0604030504040204" pitchFamily="50" charset="-128"/>
                          <a:ea typeface="Meiryo UI" panose="020B0604030504040204" pitchFamily="50" charset="-128"/>
                        </a:rPr>
                        <a:t>胆管がん</a:t>
                      </a:r>
                      <a:endParaRPr lang="ja-JP" altLang="en-US" sz="1050" b="1" i="0" u="none" strike="noStrike">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extLst>
                  <a:ext uri="{0D108BD9-81ED-4DB2-BD59-A6C34878D82A}">
                    <a16:rowId xmlns:a16="http://schemas.microsoft.com/office/drawing/2014/main" val="3653730000"/>
                  </a:ext>
                </a:extLst>
              </a:tr>
              <a:tr h="21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十二指腸乳頭部がん</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1(4)</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EF3"/>
                    </a:solidFill>
                  </a:tcPr>
                </a:tc>
                <a:extLst>
                  <a:ext uri="{0D108BD9-81ED-4DB2-BD59-A6C34878D82A}">
                    <a16:rowId xmlns:a16="http://schemas.microsoft.com/office/drawing/2014/main" val="3544377539"/>
                  </a:ext>
                </a:extLst>
              </a:tr>
              <a:tr h="21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その他</a:t>
                      </a:r>
                      <a:r>
                        <a:rPr lang="en-US" sz="1050" b="1" u="none" strike="noStrike" baseline="30000" dirty="0">
                          <a:effectLst/>
                          <a:latin typeface="Meiryo UI" panose="020B0604030504040204" pitchFamily="50" charset="-128"/>
                          <a:ea typeface="Meiryo UI" panose="020B0604030504040204" pitchFamily="50" charset="-128"/>
                        </a:rPr>
                        <a:t>a</a:t>
                      </a:r>
                      <a:endParaRPr lang="en-US" sz="105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4(11)</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3(12)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7(11)</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3880827384"/>
                  </a:ext>
                </a:extLst>
              </a:tr>
              <a:tr h="21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術式、</a:t>
                      </a:r>
                      <a:r>
                        <a:rPr lang="en-US" sz="1050" b="1" u="none" strike="noStrike" dirty="0">
                          <a:effectLst/>
                          <a:latin typeface="Meiryo UI" panose="020B0604030504040204" pitchFamily="50" charset="-128"/>
                          <a:ea typeface="Meiryo UI" panose="020B0604030504040204" pitchFamily="50" charset="-128"/>
                        </a:rPr>
                        <a:t>n(%)</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86911" marR="5794" marT="5794" marB="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ct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ct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ct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extLst>
                  <a:ext uri="{0D108BD9-81ED-4DB2-BD59-A6C34878D82A}">
                    <a16:rowId xmlns:a16="http://schemas.microsoft.com/office/drawing/2014/main" val="1008871388"/>
                  </a:ext>
                </a:extLst>
              </a:tr>
              <a:tr h="216000">
                <a:tc>
                  <a:txBody>
                    <a:bodyPr/>
                    <a:lstStyle/>
                    <a:p>
                      <a:pPr algn="l" fontAlgn="t"/>
                      <a:r>
                        <a:rPr lang="zh-TW" altLang="en-US" sz="1050" b="1" u="none" strike="noStrike" dirty="0">
                          <a:effectLst/>
                          <a:latin typeface="Meiryo UI" panose="020B0604030504040204" pitchFamily="50" charset="-128"/>
                          <a:ea typeface="Meiryo UI" panose="020B0604030504040204" pitchFamily="50" charset="-128"/>
                        </a:rPr>
                        <a:t>膵頭十二指腸切除術</a:t>
                      </a:r>
                      <a:endParaRPr lang="zh-TW"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24(63)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16(62)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40(63)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extLst>
                  <a:ext uri="{0D108BD9-81ED-4DB2-BD59-A6C34878D82A}">
                    <a16:rowId xmlns:a16="http://schemas.microsoft.com/office/drawing/2014/main" val="2672279856"/>
                  </a:ext>
                </a:extLst>
              </a:tr>
              <a:tr h="216000">
                <a:tc>
                  <a:txBody>
                    <a:bodyPr/>
                    <a:lstStyle/>
                    <a:p>
                      <a:pPr algn="l" fontAlgn="t"/>
                      <a:r>
                        <a:rPr lang="zh-TW" altLang="en-US" sz="1050" b="1" u="none" strike="noStrike" dirty="0">
                          <a:effectLst/>
                          <a:latin typeface="Meiryo UI" panose="020B0604030504040204" pitchFamily="50" charset="-128"/>
                          <a:ea typeface="Meiryo UI" panose="020B0604030504040204" pitchFamily="50" charset="-128"/>
                        </a:rPr>
                        <a:t>膵体尾部切除術</a:t>
                      </a:r>
                      <a:endParaRPr lang="zh-TW"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12(32)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8(31)</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20(31)</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extLst>
                  <a:ext uri="{0D108BD9-81ED-4DB2-BD59-A6C34878D82A}">
                    <a16:rowId xmlns:a16="http://schemas.microsoft.com/office/drawing/2014/main" val="960721377"/>
                  </a:ext>
                </a:extLst>
              </a:tr>
              <a:tr h="21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膵全摘術</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2(5)</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4(6)</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8EBE4"/>
                    </a:solidFill>
                  </a:tcPr>
                </a:tc>
                <a:extLst>
                  <a:ext uri="{0D108BD9-81ED-4DB2-BD59-A6C34878D82A}">
                    <a16:rowId xmlns:a16="http://schemas.microsoft.com/office/drawing/2014/main" val="2799207836"/>
                  </a:ext>
                </a:extLst>
              </a:tr>
              <a:tr h="216000">
                <a:tc>
                  <a:txBody>
                    <a:bodyPr/>
                    <a:lstStyle/>
                    <a:p>
                      <a:pPr algn="l" fontAlgn="t"/>
                      <a:r>
                        <a:rPr lang="zh-TW" altLang="en-US" sz="1050" b="1" u="none" strike="noStrike" dirty="0">
                          <a:effectLst/>
                          <a:latin typeface="Meiryo UI" panose="020B0604030504040204" pitchFamily="50" charset="-128"/>
                          <a:ea typeface="Meiryo UI" panose="020B0604030504040204" pitchFamily="50" charset="-128"/>
                        </a:rPr>
                        <a:t>糖尿病罹病期間</a:t>
                      </a:r>
                      <a:r>
                        <a:rPr lang="en-US" altLang="zh-TW" sz="1050" b="1" u="none" strike="noStrike" dirty="0">
                          <a:effectLst/>
                          <a:latin typeface="Meiryo UI" panose="020B0604030504040204" pitchFamily="50" charset="-128"/>
                          <a:ea typeface="Meiryo UI" panose="020B0604030504040204" pitchFamily="50" charset="-128"/>
                        </a:rPr>
                        <a:t>(</a:t>
                      </a:r>
                      <a:r>
                        <a:rPr lang="zh-TW" altLang="en-US" sz="1050" b="1" u="none" strike="noStrike" dirty="0">
                          <a:effectLst/>
                          <a:latin typeface="Meiryo UI" panose="020B0604030504040204" pitchFamily="50" charset="-128"/>
                          <a:ea typeface="Meiryo UI" panose="020B0604030504040204" pitchFamily="50" charset="-128"/>
                        </a:rPr>
                        <a:t>年</a:t>
                      </a:r>
                      <a:r>
                        <a:rPr lang="en-US" altLang="zh-TW" sz="1050" b="1" u="none" strike="noStrike" dirty="0">
                          <a:effectLst/>
                          <a:latin typeface="Meiryo UI" panose="020B0604030504040204" pitchFamily="50" charset="-128"/>
                          <a:ea typeface="Meiryo UI" panose="020B0604030504040204" pitchFamily="50" charset="-128"/>
                        </a:rPr>
                        <a:t>)</a:t>
                      </a:r>
                      <a:endParaRPr lang="en-US" altLang="zh-TW" sz="1050" b="1" i="0" u="none" strike="noStrike" dirty="0">
                        <a:solidFill>
                          <a:srgbClr val="000000"/>
                        </a:solidFill>
                        <a:effectLst/>
                        <a:latin typeface="Meiryo UI" panose="020B0604030504040204" pitchFamily="50" charset="-128"/>
                        <a:ea typeface="Meiryo UI" panose="020B0604030504040204" pitchFamily="50" charset="-128"/>
                      </a:endParaRPr>
                    </a:p>
                  </a:txBody>
                  <a:tcPr marL="86911"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8.8±5.9</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1520303984"/>
                  </a:ext>
                </a:extLst>
              </a:tr>
              <a:tr h="216000">
                <a:tc>
                  <a:txBody>
                    <a:bodyPr/>
                    <a:lstStyle/>
                    <a:p>
                      <a:pPr algn="l" fontAlgn="t"/>
                      <a:r>
                        <a:rPr lang="zh-TW" altLang="en-US" sz="1050" b="1" u="none" strike="noStrike" dirty="0">
                          <a:effectLst/>
                          <a:latin typeface="Meiryo UI" panose="020B0604030504040204" pitchFamily="50" charset="-128"/>
                          <a:ea typeface="Meiryo UI" panose="020B0604030504040204" pitchFamily="50" charset="-128"/>
                        </a:rPr>
                        <a:t>膵組織学的所見</a:t>
                      </a:r>
                      <a:endParaRPr lang="zh-TW"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86911" marR="5794" marT="579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ct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ct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ct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extLst>
                  <a:ext uri="{0D108BD9-81ED-4DB2-BD59-A6C34878D82A}">
                    <a16:rowId xmlns:a16="http://schemas.microsoft.com/office/drawing/2014/main" val="2365089118"/>
                  </a:ext>
                </a:extLst>
              </a:tr>
              <a:tr h="216000">
                <a:tc>
                  <a:txBody>
                    <a:bodyPr/>
                    <a:lstStyle/>
                    <a:p>
                      <a:pPr algn="l" fontAlgn="t"/>
                      <a:r>
                        <a:rPr lang="en-US" sz="1050" b="1" u="none" strike="noStrike" dirty="0">
                          <a:effectLst/>
                          <a:latin typeface="Meiryo UI" panose="020B0604030504040204" pitchFamily="50" charset="-128"/>
                          <a:ea typeface="Meiryo UI" panose="020B0604030504040204" pitchFamily="50" charset="-128"/>
                        </a:rPr>
                        <a:t>BCA(%)</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1.14±0.58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0.75±0.34**</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0.98±0.53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extLst>
                  <a:ext uri="{0D108BD9-81ED-4DB2-BD59-A6C34878D82A}">
                    <a16:rowId xmlns:a16="http://schemas.microsoft.com/office/drawing/2014/main" val="2087853556"/>
                  </a:ext>
                </a:extLst>
              </a:tr>
              <a:tr h="216000">
                <a:tc>
                  <a:txBody>
                    <a:bodyPr/>
                    <a:lstStyle/>
                    <a:p>
                      <a:pPr algn="l" fontAlgn="t"/>
                      <a:r>
                        <a:rPr lang="el-GR" sz="1050" b="1" u="none" strike="noStrike" dirty="0">
                          <a:effectLst/>
                          <a:latin typeface="Meiryo UI" panose="020B0604030504040204" pitchFamily="50" charset="-128"/>
                          <a:ea typeface="Meiryo UI" panose="020B0604030504040204" pitchFamily="50" charset="-128"/>
                        </a:rPr>
                        <a:t>β</a:t>
                      </a:r>
                      <a:r>
                        <a:rPr lang="ja-JP" altLang="en-US" sz="1050" b="1" u="none" strike="noStrike" dirty="0">
                          <a:effectLst/>
                          <a:latin typeface="Meiryo UI" panose="020B0604030504040204" pitchFamily="50" charset="-128"/>
                          <a:ea typeface="Meiryo UI" panose="020B0604030504040204" pitchFamily="50" charset="-128"/>
                        </a:rPr>
                        <a:t>細胞量</a:t>
                      </a:r>
                      <a:r>
                        <a:rPr lang="en-US" altLang="ja-JP" sz="1050" b="1" u="none" strike="noStrike" dirty="0">
                          <a:effectLst/>
                          <a:latin typeface="Meiryo UI" panose="020B0604030504040204" pitchFamily="50" charset="-128"/>
                          <a:ea typeface="Meiryo UI" panose="020B0604030504040204" pitchFamily="50" charset="-128"/>
                        </a:rPr>
                        <a:t>(</a:t>
                      </a:r>
                      <a:r>
                        <a:rPr lang="en-US" sz="1050" b="1" u="none" strike="noStrike" dirty="0">
                          <a:effectLst/>
                          <a:latin typeface="Meiryo UI" panose="020B0604030504040204" pitchFamily="50" charset="-128"/>
                          <a:ea typeface="Meiryo UI" panose="020B0604030504040204" pitchFamily="50" charset="-128"/>
                        </a:rPr>
                        <a:t>g)</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0.49±0.26</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0.28±0.12**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0.41±0.24</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extLst>
                  <a:ext uri="{0D108BD9-81ED-4DB2-BD59-A6C34878D82A}">
                    <a16:rowId xmlns:a16="http://schemas.microsoft.com/office/drawing/2014/main" val="2952280297"/>
                  </a:ext>
                </a:extLst>
              </a:tr>
              <a:tr h="21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平均</a:t>
                      </a:r>
                      <a:r>
                        <a:rPr lang="el-GR" sz="1050" b="1" u="none" strike="noStrike" dirty="0">
                          <a:effectLst/>
                          <a:latin typeface="Meiryo UI" panose="020B0604030504040204" pitchFamily="50" charset="-128"/>
                          <a:ea typeface="Meiryo UI" panose="020B0604030504040204" pitchFamily="50" charset="-128"/>
                        </a:rPr>
                        <a:t>β</a:t>
                      </a:r>
                      <a:r>
                        <a:rPr lang="ja-JP" altLang="en-US" sz="1050" b="1" u="none" strike="noStrike" dirty="0">
                          <a:effectLst/>
                          <a:latin typeface="Meiryo UI" panose="020B0604030504040204" pitchFamily="50" charset="-128"/>
                          <a:ea typeface="Meiryo UI" panose="020B0604030504040204" pitchFamily="50" charset="-128"/>
                        </a:rPr>
                        <a:t>細胞径</a:t>
                      </a:r>
                      <a:r>
                        <a:rPr lang="en-US" altLang="ja-JP" sz="1050" b="1" u="none" strike="noStrike" dirty="0">
                          <a:effectLst/>
                          <a:latin typeface="Meiryo UI" panose="020B0604030504040204" pitchFamily="50" charset="-128"/>
                          <a:ea typeface="Meiryo UI" panose="020B0604030504040204" pitchFamily="50" charset="-128"/>
                        </a:rPr>
                        <a:t>(µ</a:t>
                      </a:r>
                      <a:r>
                        <a:rPr lang="en-US" sz="1050" b="1" u="none" strike="noStrike" dirty="0">
                          <a:effectLst/>
                          <a:latin typeface="Meiryo UI" panose="020B0604030504040204" pitchFamily="50" charset="-128"/>
                          <a:ea typeface="Meiryo UI" panose="020B0604030504040204" pitchFamily="50" charset="-128"/>
                        </a:rPr>
                        <a:t>m)</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9.26±0.33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8.95±0.32**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9.13±0.36</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extLst>
                  <a:ext uri="{0D108BD9-81ED-4DB2-BD59-A6C34878D82A}">
                    <a16:rowId xmlns:a16="http://schemas.microsoft.com/office/drawing/2014/main" val="836585872"/>
                  </a:ext>
                </a:extLst>
              </a:tr>
              <a:tr h="216000">
                <a:tc>
                  <a:txBody>
                    <a:bodyPr/>
                    <a:lstStyle/>
                    <a:p>
                      <a:pPr algn="l" fontAlgn="t"/>
                      <a:r>
                        <a:rPr lang="el-GR" sz="1050" b="1" u="none" strike="noStrike" dirty="0">
                          <a:effectLst/>
                          <a:latin typeface="Meiryo UI" panose="020B0604030504040204" pitchFamily="50" charset="-128"/>
                          <a:ea typeface="Meiryo UI" panose="020B0604030504040204" pitchFamily="50" charset="-128"/>
                        </a:rPr>
                        <a:t>β</a:t>
                      </a:r>
                      <a:r>
                        <a:rPr lang="ja-JP" altLang="en-US" sz="1050" b="1" u="none" strike="noStrike" dirty="0">
                          <a:effectLst/>
                          <a:latin typeface="Meiryo UI" panose="020B0604030504040204" pitchFamily="50" charset="-128"/>
                          <a:ea typeface="Meiryo UI" panose="020B0604030504040204" pitchFamily="50" charset="-128"/>
                        </a:rPr>
                        <a:t>細胞サイズ</a:t>
                      </a:r>
                      <a:r>
                        <a:rPr lang="en-US" altLang="ja-JP" sz="1050" b="1" u="none" strike="noStrike" dirty="0">
                          <a:effectLst/>
                          <a:latin typeface="Meiryo UI" panose="020B0604030504040204" pitchFamily="50" charset="-128"/>
                          <a:ea typeface="Meiryo UI" panose="020B0604030504040204" pitchFamily="50" charset="-128"/>
                        </a:rPr>
                        <a:t>(µ</a:t>
                      </a:r>
                      <a:r>
                        <a:rPr lang="en-US" sz="1050" b="1" u="none" strike="noStrike" dirty="0">
                          <a:effectLst/>
                          <a:latin typeface="Meiryo UI" panose="020B0604030504040204" pitchFamily="50" charset="-128"/>
                          <a:ea typeface="Meiryo UI" panose="020B0604030504040204" pitchFamily="50" charset="-128"/>
                        </a:rPr>
                        <a:t>m</a:t>
                      </a:r>
                      <a:r>
                        <a:rPr lang="en-US" sz="1050" b="1" u="none" strike="noStrike" baseline="30000" dirty="0">
                          <a:effectLst/>
                          <a:latin typeface="Meiryo UI" panose="020B0604030504040204" pitchFamily="50" charset="-128"/>
                          <a:ea typeface="Meiryo UI" panose="020B0604030504040204" pitchFamily="50" charset="-128"/>
                        </a:rPr>
                        <a:t>3</a:t>
                      </a:r>
                      <a:r>
                        <a:rPr lang="en-US" sz="1050" b="1" u="none" strike="noStrike" dirty="0">
                          <a:effectLst/>
                          <a:latin typeface="Meiryo UI" panose="020B0604030504040204" pitchFamily="50" charset="-128"/>
                          <a:ea typeface="Meiryo UI" panose="020B0604030504040204" pitchFamily="50" charset="-128"/>
                        </a:rPr>
                        <a:t>)</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606.70±64.95</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548.67±58.53**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583.13±68.28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8EBE4"/>
                    </a:solidFill>
                  </a:tcPr>
                </a:tc>
                <a:extLst>
                  <a:ext uri="{0D108BD9-81ED-4DB2-BD59-A6C34878D82A}">
                    <a16:rowId xmlns:a16="http://schemas.microsoft.com/office/drawing/2014/main" val="860997609"/>
                  </a:ext>
                </a:extLst>
              </a:tr>
              <a:tr h="216000">
                <a:tc>
                  <a:txBody>
                    <a:bodyPr/>
                    <a:lstStyle/>
                    <a:p>
                      <a:pPr algn="l" fontAlgn="t"/>
                      <a:r>
                        <a:rPr lang="el-GR" sz="1050" b="1" u="none" strike="noStrike" dirty="0">
                          <a:effectLst/>
                          <a:latin typeface="Meiryo UI" panose="020B0604030504040204" pitchFamily="50" charset="-128"/>
                          <a:ea typeface="Meiryo UI" panose="020B0604030504040204" pitchFamily="50" charset="-128"/>
                        </a:rPr>
                        <a:t>β</a:t>
                      </a:r>
                      <a:r>
                        <a:rPr lang="ja-JP" altLang="en-US" sz="1050" b="1" u="none" strike="noStrike" dirty="0">
                          <a:effectLst/>
                          <a:latin typeface="Meiryo UI" panose="020B0604030504040204" pitchFamily="50" charset="-128"/>
                          <a:ea typeface="Meiryo UI" panose="020B0604030504040204" pitchFamily="50" charset="-128"/>
                        </a:rPr>
                        <a:t>細胞数</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47644" marR="5794" marT="5794" marB="0" anchor="ctr">
                    <a:lnL w="1270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no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8.16×10</a:t>
                      </a:r>
                      <a:r>
                        <a:rPr lang="en-US" altLang="ja-JP" sz="1050" u="none" strike="noStrike" baseline="30000" dirty="0">
                          <a:effectLst/>
                          <a:latin typeface="Meiryo UI" panose="020B0604030504040204" pitchFamily="50" charset="-128"/>
                          <a:ea typeface="Meiryo UI" panose="020B0604030504040204" pitchFamily="50" charset="-128"/>
                        </a:rPr>
                        <a:t>8</a:t>
                      </a:r>
                      <a:r>
                        <a:rPr lang="en-US" altLang="ja-JP" sz="1050" u="none" strike="noStrike" dirty="0">
                          <a:effectLst/>
                          <a:latin typeface="Meiryo UI" panose="020B0604030504040204" pitchFamily="50" charset="-128"/>
                          <a:ea typeface="Meiryo UI" panose="020B0604030504040204" pitchFamily="50" charset="-128"/>
                        </a:rPr>
                        <a:t>±4.27×10</a:t>
                      </a:r>
                      <a:r>
                        <a:rPr lang="en-US" altLang="ja-JP" sz="1050" u="none" strike="noStrike" baseline="30000" dirty="0">
                          <a:effectLst/>
                          <a:latin typeface="Meiryo UI" panose="020B0604030504040204" pitchFamily="50" charset="-128"/>
                          <a:ea typeface="Meiryo UI" panose="020B0604030504040204" pitchFamily="50" charset="-128"/>
                        </a:rPr>
                        <a:t>8</a:t>
                      </a:r>
                      <a:endParaRPr lang="en-US" altLang="ja-JP" sz="105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no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5.10×10</a:t>
                      </a:r>
                      <a:r>
                        <a:rPr lang="en-US" altLang="ja-JP" sz="1050" u="none" strike="noStrike" baseline="30000" dirty="0">
                          <a:effectLst/>
                          <a:latin typeface="Meiryo UI" panose="020B0604030504040204" pitchFamily="50" charset="-128"/>
                          <a:ea typeface="Meiryo UI" panose="020B0604030504040204" pitchFamily="50" charset="-128"/>
                        </a:rPr>
                        <a:t>8</a:t>
                      </a:r>
                      <a:r>
                        <a:rPr lang="en-US" altLang="ja-JP" sz="1050" u="none" strike="noStrike" dirty="0">
                          <a:effectLst/>
                          <a:latin typeface="Meiryo UI" panose="020B0604030504040204" pitchFamily="50" charset="-128"/>
                          <a:ea typeface="Meiryo UI" panose="020B0604030504040204" pitchFamily="50" charset="-128"/>
                        </a:rPr>
                        <a:t>±2.35×10</a:t>
                      </a:r>
                      <a:r>
                        <a:rPr lang="en-US" altLang="ja-JP" sz="1050" u="none" strike="noStrike" baseline="30000" dirty="0">
                          <a:effectLst/>
                          <a:latin typeface="Meiryo UI" panose="020B0604030504040204" pitchFamily="50" charset="-128"/>
                          <a:ea typeface="Meiryo UI" panose="020B0604030504040204" pitchFamily="50" charset="-128"/>
                        </a:rPr>
                        <a:t>8</a:t>
                      </a:r>
                      <a:r>
                        <a:rPr lang="en-US" altLang="ja-JP" sz="1050" u="none" strike="noStrike" dirty="0">
                          <a:effectLst/>
                          <a:latin typeface="Meiryo UI" panose="020B0604030504040204" pitchFamily="50" charset="-128"/>
                          <a:ea typeface="Meiryo UI" panose="020B0604030504040204" pitchFamily="50" charset="-128"/>
                        </a:rPr>
                        <a:t>**</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noFill/>
                      <a:prstDash val="solid"/>
                      <a:round/>
                      <a:headEnd type="none" w="med" len="med"/>
                      <a:tailEnd type="none" w="med" len="med"/>
                    </a:lnB>
                    <a:solidFill>
                      <a:srgbClr val="F8EBE4"/>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6.92×10</a:t>
                      </a:r>
                      <a:r>
                        <a:rPr lang="en-US" altLang="ja-JP" sz="1050" u="none" strike="noStrike" baseline="30000" dirty="0">
                          <a:effectLst/>
                          <a:latin typeface="Meiryo UI" panose="020B0604030504040204" pitchFamily="50" charset="-128"/>
                          <a:ea typeface="Meiryo UI" panose="020B0604030504040204" pitchFamily="50" charset="-128"/>
                        </a:rPr>
                        <a:t>8</a:t>
                      </a:r>
                      <a:r>
                        <a:rPr lang="en-US" altLang="ja-JP" sz="1050" u="none" strike="noStrike" dirty="0">
                          <a:effectLst/>
                          <a:latin typeface="Meiryo UI" panose="020B0604030504040204" pitchFamily="50" charset="-128"/>
                          <a:ea typeface="Meiryo UI" panose="020B0604030504040204" pitchFamily="50" charset="-128"/>
                        </a:rPr>
                        <a:t>±3.90×10</a:t>
                      </a:r>
                      <a:r>
                        <a:rPr lang="en-US" altLang="ja-JP" sz="1050" u="none" strike="noStrike" baseline="30000" dirty="0">
                          <a:effectLst/>
                          <a:latin typeface="Meiryo UI" panose="020B0604030504040204" pitchFamily="50" charset="-128"/>
                          <a:ea typeface="Meiryo UI" panose="020B0604030504040204" pitchFamily="50" charset="-128"/>
                        </a:rPr>
                        <a:t>8</a:t>
                      </a:r>
                      <a:endParaRPr lang="en-US" altLang="ja-JP" sz="105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0" marR="0" marT="5794" marB="0" anchor="ctr">
                    <a:lnL w="635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noFill/>
                      <a:prstDash val="solid"/>
                      <a:round/>
                      <a:headEnd type="none" w="med" len="med"/>
                      <a:tailEnd type="none" w="med" len="med"/>
                    </a:lnB>
                    <a:solidFill>
                      <a:srgbClr val="F8EBE4"/>
                    </a:solidFill>
                  </a:tcPr>
                </a:tc>
                <a:extLst>
                  <a:ext uri="{0D108BD9-81ED-4DB2-BD59-A6C34878D82A}">
                    <a16:rowId xmlns:a16="http://schemas.microsoft.com/office/drawing/2014/main" val="279359700"/>
                  </a:ext>
                </a:extLst>
              </a:tr>
              <a:tr h="327639">
                <a:tc gridSpan="4">
                  <a:txBody>
                    <a:bodyPr/>
                    <a:lstStyle/>
                    <a:p>
                      <a:pPr algn="r" fontAlgn="ctr"/>
                      <a:r>
                        <a:rPr lang="en-US" altLang="ja-JP" sz="1000" u="none" strike="noStrike" dirty="0" err="1">
                          <a:effectLst/>
                          <a:latin typeface="Meiryo UI" panose="020B0604030504040204" pitchFamily="50" charset="-128"/>
                          <a:ea typeface="Meiryo UI" panose="020B0604030504040204" pitchFamily="50" charset="-128"/>
                        </a:rPr>
                        <a:t>mean±SD</a:t>
                      </a:r>
                      <a:r>
                        <a:rPr lang="ja-JP" altLang="en-US" sz="1000" u="none" strike="noStrike" dirty="0">
                          <a:effectLst/>
                          <a:latin typeface="Meiryo UI" panose="020B0604030504040204" pitchFamily="50" charset="-128"/>
                          <a:ea typeface="Meiryo UI" panose="020B0604030504040204" pitchFamily="50" charset="-128"/>
                        </a:rPr>
                        <a:t>または</a:t>
                      </a:r>
                      <a:r>
                        <a:rPr lang="en-US" altLang="ja-JP" sz="1000" u="none" strike="noStrike" dirty="0">
                          <a:effectLst/>
                          <a:latin typeface="Meiryo UI" panose="020B0604030504040204" pitchFamily="50" charset="-128"/>
                          <a:ea typeface="Meiryo UI" panose="020B0604030504040204" pitchFamily="50" charset="-128"/>
                        </a:rPr>
                        <a:t>n(%)</a:t>
                      </a:r>
                    </a:p>
                    <a:p>
                      <a:pPr algn="l" fontAlgn="ctr"/>
                      <a:r>
                        <a:rPr lang="en-US" altLang="ja-JP" sz="1000" u="none" strike="noStrike" dirty="0">
                          <a:effectLst/>
                          <a:latin typeface="Meiryo UI" panose="020B0604030504040204" pitchFamily="50" charset="-128"/>
                          <a:ea typeface="Meiryo UI" panose="020B0604030504040204" pitchFamily="50" charset="-128"/>
                        </a:rPr>
                        <a:t>a </a:t>
                      </a:r>
                      <a:r>
                        <a:rPr lang="ja-JP" altLang="en-US" sz="1000" u="none" strike="noStrike" dirty="0">
                          <a:effectLst/>
                          <a:latin typeface="Meiryo UI" panose="020B0604030504040204" pitchFamily="50" charset="-128"/>
                          <a:ea typeface="Meiryo UI" panose="020B0604030504040204" pitchFamily="50" charset="-128"/>
                        </a:rPr>
                        <a:t>腫瘤形成性膵炎、小腸由来の播種性肉腫、転移性膵腫瘍、充実性偽乳頭状腫瘍、漿液性嚢胞腫瘍、消化管間質腫瘍、胃がん</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5794" marR="5794" marT="5794" marB="0" anchor="ctr">
                    <a:lnT w="12700" cap="flat" cmpd="sng" algn="ctr">
                      <a:noFill/>
                      <a:prstDash val="solid"/>
                      <a:round/>
                      <a:headEnd type="none" w="med" len="med"/>
                      <a:tailEnd type="none" w="med" len="med"/>
                    </a:lnT>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48070077"/>
                  </a:ext>
                </a:extLst>
              </a:tr>
            </a:tbl>
          </a:graphicData>
        </a:graphic>
      </p:graphicFrame>
      <p:sp>
        <p:nvSpPr>
          <p:cNvPr id="7" name="テキスト ボックス 6">
            <a:extLst>
              <a:ext uri="{FF2B5EF4-FFF2-40B4-BE49-F238E27FC236}">
                <a16:creationId xmlns:a16="http://schemas.microsoft.com/office/drawing/2014/main" id="{F5E25DDA-1B13-41FA-E989-C24E2B155C77}"/>
              </a:ext>
            </a:extLst>
          </p:cNvPr>
          <p:cNvSpPr txBox="1"/>
          <p:nvPr/>
        </p:nvSpPr>
        <p:spPr>
          <a:xfrm>
            <a:off x="5727910" y="6453110"/>
            <a:ext cx="3169457" cy="246221"/>
          </a:xfrm>
          <a:prstGeom prst="rect">
            <a:avLst/>
          </a:prstGeom>
          <a:noFill/>
        </p:spPr>
        <p:txBody>
          <a:bodyPr wrap="none" rtlCol="0">
            <a:spAutoFit/>
          </a:bodyPr>
          <a:lstStyle/>
          <a:p>
            <a:pPr algn="r"/>
            <a:r>
              <a:rPr kumimoji="1" lang="en-US" altLang="ja-JP" sz="1000" dirty="0">
                <a:latin typeface="Meiryo UI" panose="020B0604030504040204" pitchFamily="50" charset="-128"/>
                <a:ea typeface="Meiryo UI" panose="020B0604030504040204" pitchFamily="50" charset="-128"/>
              </a:rPr>
              <a:t>**P&lt;0.01(vs. </a:t>
            </a:r>
            <a:r>
              <a:rPr kumimoji="1" lang="ja-JP" altLang="en-US" sz="1000" dirty="0">
                <a:latin typeface="Meiryo UI" panose="020B0604030504040204" pitchFamily="50" charset="-128"/>
                <a:ea typeface="Meiryo UI" panose="020B0604030504040204" pitchFamily="50" charset="-128"/>
              </a:rPr>
              <a:t>非糖尿病群</a:t>
            </a:r>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a:t>
            </a:r>
            <a:r>
              <a:rPr kumimoji="1" lang="en-US" altLang="ja-JP" sz="1000" dirty="0">
                <a:latin typeface="Meiryo UI" panose="020B0604030504040204" pitchFamily="50" charset="-128"/>
                <a:ea typeface="Meiryo UI" panose="020B0604030504040204" pitchFamily="50" charset="-128"/>
              </a:rPr>
              <a:t>Mann-Whitney U</a:t>
            </a:r>
            <a:r>
              <a:rPr kumimoji="1" lang="ja-JP" altLang="en-US" sz="1000" dirty="0">
                <a:latin typeface="Meiryo UI" panose="020B0604030504040204" pitchFamily="50" charset="-128"/>
                <a:ea typeface="Meiryo UI" panose="020B0604030504040204" pitchFamily="50" charset="-128"/>
              </a:rPr>
              <a:t>検定</a:t>
            </a:r>
          </a:p>
        </p:txBody>
      </p:sp>
      <p:sp>
        <p:nvSpPr>
          <p:cNvPr id="2" name="テキスト ボックス 1">
            <a:extLst>
              <a:ext uri="{FF2B5EF4-FFF2-40B4-BE49-F238E27FC236}">
                <a16:creationId xmlns:a16="http://schemas.microsoft.com/office/drawing/2014/main" id="{431D591D-BE83-44A6-2874-EB88010F0555}"/>
              </a:ext>
            </a:extLst>
          </p:cNvPr>
          <p:cNvSpPr txBox="1"/>
          <p:nvPr/>
        </p:nvSpPr>
        <p:spPr>
          <a:xfrm>
            <a:off x="5066522" y="6604084"/>
            <a:ext cx="4077478"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Sasaki H, et al. Diabetologia 64</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8</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 1816-1821, 2021</a:t>
            </a:r>
          </a:p>
        </p:txBody>
      </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193295"/>
            <a:ext cx="8349990" cy="523220"/>
          </a:xfrm>
          <a:prstGeom prst="rect">
            <a:avLst/>
          </a:prstGeom>
          <a:noFill/>
        </p:spPr>
        <p:txBody>
          <a:bodyPr wrap="square">
            <a:spAutoFit/>
          </a:bodyPr>
          <a:lstStyle/>
          <a:p>
            <a:r>
              <a:rPr kumimoji="1" lang="en-US" altLang="ja-JP" sz="2800" b="1" dirty="0">
                <a:latin typeface="Meiryo UI" panose="020B0604030504040204" pitchFamily="50" charset="-128"/>
                <a:ea typeface="Meiryo UI" panose="020B0604030504040204" pitchFamily="50" charset="-128"/>
              </a:rPr>
              <a:t>2</a:t>
            </a:r>
            <a:r>
              <a:rPr kumimoji="1" lang="ja-JP" altLang="en-US" sz="2800" b="1" dirty="0">
                <a:latin typeface="Meiryo UI" panose="020B0604030504040204" pitchFamily="50" charset="-128"/>
                <a:ea typeface="Meiryo UI" panose="020B0604030504040204" pitchFamily="50" charset="-128"/>
              </a:rPr>
              <a:t>型糖尿病の有無別に見た</a:t>
            </a:r>
            <a:r>
              <a:rPr kumimoji="1" lang="en-US" altLang="ja-JP" sz="2800" b="1" dirty="0">
                <a:latin typeface="Meiryo UI" panose="020B0604030504040204" pitchFamily="50" charset="-128"/>
                <a:ea typeface="Meiryo UI" panose="020B0604030504040204" pitchFamily="50" charset="-128"/>
              </a:rPr>
              <a:t>β</a:t>
            </a:r>
            <a:r>
              <a:rPr kumimoji="1" lang="ja-JP" altLang="en-US" sz="2800" b="1" dirty="0">
                <a:latin typeface="Meiryo UI" panose="020B0604030504040204" pitchFamily="50" charset="-128"/>
                <a:ea typeface="Meiryo UI" panose="020B0604030504040204" pitchFamily="50" charset="-128"/>
              </a:rPr>
              <a:t>細胞サイズ、</a:t>
            </a:r>
            <a:r>
              <a:rPr kumimoji="1" lang="en-US" altLang="ja-JP" sz="2800" b="1" dirty="0">
                <a:latin typeface="Meiryo UI" panose="020B0604030504040204" pitchFamily="50" charset="-128"/>
                <a:ea typeface="Meiryo UI" panose="020B0604030504040204" pitchFamily="50" charset="-128"/>
              </a:rPr>
              <a:t>β</a:t>
            </a:r>
            <a:r>
              <a:rPr kumimoji="1" lang="ja-JP" altLang="en-US" sz="2800" b="1" dirty="0">
                <a:latin typeface="Meiryo UI" panose="020B0604030504040204" pitchFamily="50" charset="-128"/>
                <a:ea typeface="Meiryo UI" panose="020B0604030504040204" pitchFamily="50" charset="-128"/>
              </a:rPr>
              <a:t>細胞数</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88" name="テキスト ボックス 87">
            <a:extLst>
              <a:ext uri="{FF2B5EF4-FFF2-40B4-BE49-F238E27FC236}">
                <a16:creationId xmlns:a16="http://schemas.microsoft.com/office/drawing/2014/main" id="{F1E57E24-6E0C-9A0F-B7A7-275F9A87991B}"/>
              </a:ext>
            </a:extLst>
          </p:cNvPr>
          <p:cNvSpPr txBox="1"/>
          <p:nvPr/>
        </p:nvSpPr>
        <p:spPr>
          <a:xfrm>
            <a:off x="7105261" y="6050086"/>
            <a:ext cx="1481496" cy="553998"/>
          </a:xfrm>
          <a:prstGeom prst="rect">
            <a:avLst/>
          </a:prstGeom>
          <a:noFill/>
        </p:spPr>
        <p:txBody>
          <a:bodyPr wrap="none" rtlCol="0">
            <a:spAutoFit/>
          </a:bodyPr>
          <a:lstStyle/>
          <a:p>
            <a:pPr algn="r"/>
            <a:r>
              <a:rPr kumimoji="1" lang="en-US" altLang="ja-JP" sz="1000" dirty="0" err="1">
                <a:latin typeface="Meiryo UI" panose="020B0604030504040204" pitchFamily="50" charset="-128"/>
                <a:ea typeface="Meiryo UI" panose="020B0604030504040204" pitchFamily="50" charset="-128"/>
              </a:rPr>
              <a:t>mean±SD</a:t>
            </a:r>
            <a:endParaRPr kumimoji="1" lang="en-US" altLang="ja-JP" sz="1000" dirty="0">
              <a:latin typeface="Meiryo UI" panose="020B0604030504040204" pitchFamily="50" charset="-128"/>
              <a:ea typeface="Meiryo UI" panose="020B0604030504040204" pitchFamily="50" charset="-128"/>
            </a:endParaRPr>
          </a:p>
          <a:p>
            <a:pPr algn="r"/>
            <a:r>
              <a:rPr kumimoji="1" lang="en-US" altLang="ja-JP" sz="1000" dirty="0">
                <a:latin typeface="Meiryo UI" panose="020B0604030504040204" pitchFamily="50" charset="-128"/>
                <a:ea typeface="Meiryo UI" panose="020B0604030504040204" pitchFamily="50" charset="-128"/>
              </a:rPr>
              <a:t>Mann-Whitney U</a:t>
            </a:r>
            <a:r>
              <a:rPr kumimoji="1" lang="ja-JP" altLang="en-US" sz="1000" dirty="0">
                <a:latin typeface="Meiryo UI" panose="020B0604030504040204" pitchFamily="50" charset="-128"/>
                <a:ea typeface="Meiryo UI" panose="020B0604030504040204" pitchFamily="50" charset="-128"/>
              </a:rPr>
              <a:t>検定</a:t>
            </a:r>
            <a:endParaRPr kumimoji="1" lang="en-US" altLang="ja-JP" sz="1000" dirty="0">
              <a:latin typeface="Meiryo UI" panose="020B0604030504040204" pitchFamily="50" charset="-128"/>
              <a:ea typeface="Meiryo UI" panose="020B0604030504040204" pitchFamily="50" charset="-128"/>
            </a:endParaRPr>
          </a:p>
          <a:p>
            <a:pPr algn="r"/>
            <a:r>
              <a:rPr kumimoji="1" lang="ja-JP" altLang="en-US" sz="1000" dirty="0">
                <a:latin typeface="Meiryo UI" panose="020B0604030504040204" pitchFamily="50" charset="-128"/>
                <a:ea typeface="Meiryo UI" panose="020B0604030504040204" pitchFamily="50" charset="-128"/>
              </a:rPr>
              <a:t>原著論文から一部改変</a:t>
            </a:r>
          </a:p>
        </p:txBody>
      </p:sp>
      <p:grpSp>
        <p:nvGrpSpPr>
          <p:cNvPr id="106" name="グループ化 105">
            <a:extLst>
              <a:ext uri="{FF2B5EF4-FFF2-40B4-BE49-F238E27FC236}">
                <a16:creationId xmlns:a16="http://schemas.microsoft.com/office/drawing/2014/main" id="{5CD681DD-280B-0099-B77C-4DC39F15444C}"/>
              </a:ext>
            </a:extLst>
          </p:cNvPr>
          <p:cNvGrpSpPr/>
          <p:nvPr/>
        </p:nvGrpSpPr>
        <p:grpSpPr>
          <a:xfrm>
            <a:off x="374562" y="1467112"/>
            <a:ext cx="4080918" cy="4299647"/>
            <a:chOff x="374562" y="1467112"/>
            <a:chExt cx="4080918" cy="4299647"/>
          </a:xfrm>
        </p:grpSpPr>
        <p:pic>
          <p:nvPicPr>
            <p:cNvPr id="29" name="グラフィックス 28">
              <a:extLst>
                <a:ext uri="{FF2B5EF4-FFF2-40B4-BE49-F238E27FC236}">
                  <a16:creationId xmlns:a16="http://schemas.microsoft.com/office/drawing/2014/main" id="{12ABECD5-0187-D0AC-264A-8CCFA630BE3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29961" y="2752864"/>
              <a:ext cx="3525519" cy="2622287"/>
            </a:xfrm>
            <a:prstGeom prst="rect">
              <a:avLst/>
            </a:prstGeom>
          </p:spPr>
        </p:pic>
        <p:sp>
          <p:nvSpPr>
            <p:cNvPr id="32" name="テキスト ボックス 31">
              <a:extLst>
                <a:ext uri="{FF2B5EF4-FFF2-40B4-BE49-F238E27FC236}">
                  <a16:creationId xmlns:a16="http://schemas.microsoft.com/office/drawing/2014/main" id="{70B0592C-8065-F9D1-0B99-2B2E010AD185}"/>
                </a:ext>
              </a:extLst>
            </p:cNvPr>
            <p:cNvSpPr txBox="1"/>
            <p:nvPr/>
          </p:nvSpPr>
          <p:spPr>
            <a:xfrm>
              <a:off x="2865965" y="4744300"/>
              <a:ext cx="1239442" cy="307777"/>
            </a:xfrm>
            <a:prstGeom prst="rect">
              <a:avLst/>
            </a:prstGeom>
            <a:noFill/>
          </p:spPr>
          <p:txBody>
            <a:bodyPr wrap="none" rtlCol="0">
              <a:spAutoFit/>
            </a:bodyPr>
            <a:lstStyle/>
            <a:p>
              <a:pPr algn="ctr"/>
              <a:r>
                <a:rPr kumimoji="1" lang="en-US" altLang="ja-JP" sz="1400" dirty="0">
                  <a:latin typeface="Meiryo UI" panose="020B0604030504040204" pitchFamily="50" charset="-128"/>
                  <a:ea typeface="Meiryo UI" panose="020B0604030504040204" pitchFamily="50" charset="-128"/>
                </a:rPr>
                <a:t>548.7±58.5</a:t>
              </a:r>
              <a:endParaRPr kumimoji="1" lang="ja-JP" altLang="en-US" sz="1400" baseline="30000"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032244D3-12FF-3266-2DD9-11C959BBAE41}"/>
                </a:ext>
              </a:extLst>
            </p:cNvPr>
            <p:cNvSpPr txBox="1"/>
            <p:nvPr/>
          </p:nvSpPr>
          <p:spPr>
            <a:xfrm>
              <a:off x="1291654" y="4744301"/>
              <a:ext cx="1239442" cy="307777"/>
            </a:xfrm>
            <a:prstGeom prst="rect">
              <a:avLst/>
            </a:prstGeom>
            <a:noFill/>
          </p:spPr>
          <p:txBody>
            <a:bodyPr wrap="none" rtlCol="0">
              <a:spAutoFit/>
            </a:bodyPr>
            <a:lstStyle/>
            <a:p>
              <a:pPr algn="ctr"/>
              <a:r>
                <a:rPr kumimoji="1" lang="en-US" altLang="ja-JP" sz="1400" dirty="0">
                  <a:latin typeface="Meiryo UI" panose="020B0604030504040204" pitchFamily="50" charset="-128"/>
                  <a:ea typeface="Meiryo UI" panose="020B0604030504040204" pitchFamily="50" charset="-128"/>
                </a:rPr>
                <a:t>606.7±65.0</a:t>
              </a:r>
              <a:endParaRPr kumimoji="1" lang="ja-JP" altLang="en-US" sz="1400"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42690EF1-77D5-7653-7493-3A8B6D5BF2A2}"/>
                </a:ext>
              </a:extLst>
            </p:cNvPr>
            <p:cNvSpPr txBox="1"/>
            <p:nvPr/>
          </p:nvSpPr>
          <p:spPr>
            <a:xfrm>
              <a:off x="1353405" y="5458982"/>
              <a:ext cx="1082348" cy="307777"/>
            </a:xfrm>
            <a:prstGeom prst="rect">
              <a:avLst/>
            </a:prstGeom>
            <a:solidFill>
              <a:schemeClr val="bg1"/>
            </a:solid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非糖尿病群</a:t>
              </a:r>
            </a:p>
          </p:txBody>
        </p:sp>
        <p:sp>
          <p:nvSpPr>
            <p:cNvPr id="35" name="テキスト ボックス 34">
              <a:extLst>
                <a:ext uri="{FF2B5EF4-FFF2-40B4-BE49-F238E27FC236}">
                  <a16:creationId xmlns:a16="http://schemas.microsoft.com/office/drawing/2014/main" id="{C50F2B85-7D6A-72DB-F9E8-F49B96577DE6}"/>
                </a:ext>
              </a:extLst>
            </p:cNvPr>
            <p:cNvSpPr txBox="1"/>
            <p:nvPr/>
          </p:nvSpPr>
          <p:spPr>
            <a:xfrm>
              <a:off x="2865965" y="5458982"/>
              <a:ext cx="1204176" cy="307777"/>
            </a:xfrm>
            <a:prstGeom prst="rect">
              <a:avLst/>
            </a:prstGeom>
            <a:solidFill>
              <a:schemeClr val="bg1"/>
            </a:solid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型糖尿病群</a:t>
              </a:r>
            </a:p>
          </p:txBody>
        </p:sp>
        <p:sp>
          <p:nvSpPr>
            <p:cNvPr id="59" name="テキスト ボックス 58">
              <a:extLst>
                <a:ext uri="{FF2B5EF4-FFF2-40B4-BE49-F238E27FC236}">
                  <a16:creationId xmlns:a16="http://schemas.microsoft.com/office/drawing/2014/main" id="{F6DC1B76-7F66-C24A-8A3A-9AE0086C46AA}"/>
                </a:ext>
              </a:extLst>
            </p:cNvPr>
            <p:cNvSpPr txBox="1"/>
            <p:nvPr/>
          </p:nvSpPr>
          <p:spPr>
            <a:xfrm>
              <a:off x="1453277" y="1467112"/>
              <a:ext cx="2478883" cy="307777"/>
            </a:xfrm>
            <a:prstGeom prst="rect">
              <a:avLst/>
            </a:prstGeom>
            <a:solidFill>
              <a:srgbClr val="009E91"/>
            </a:solidFill>
          </p:spPr>
          <p:txBody>
            <a:bodyPr wrap="square" rtlCol="0">
              <a:spAutoFit/>
            </a:bodyPr>
            <a:lstStyle/>
            <a:p>
              <a:pPr algn="ctr"/>
              <a:r>
                <a:rPr kumimoji="1" lang="en-US" altLang="ja-JP" sz="1400" b="1" dirty="0">
                  <a:solidFill>
                    <a:schemeClr val="bg1"/>
                  </a:solidFill>
                  <a:latin typeface="Meiryo UI" panose="020B0604030504040204" pitchFamily="50" charset="-128"/>
                  <a:ea typeface="Meiryo UI" panose="020B0604030504040204" pitchFamily="50" charset="-128"/>
                </a:rPr>
                <a:t>β</a:t>
              </a:r>
              <a:r>
                <a:rPr kumimoji="1" lang="ja-JP" altLang="en-US" sz="1400" b="1" dirty="0">
                  <a:solidFill>
                    <a:schemeClr val="bg1"/>
                  </a:solidFill>
                  <a:latin typeface="Meiryo UI" panose="020B0604030504040204" pitchFamily="50" charset="-128"/>
                  <a:ea typeface="Meiryo UI" panose="020B0604030504040204" pitchFamily="50" charset="-128"/>
                </a:rPr>
                <a:t>細胞サイズ</a:t>
              </a:r>
            </a:p>
          </p:txBody>
        </p:sp>
        <p:sp>
          <p:nvSpPr>
            <p:cNvPr id="75" name="テキスト ボックス 74">
              <a:extLst>
                <a:ext uri="{FF2B5EF4-FFF2-40B4-BE49-F238E27FC236}">
                  <a16:creationId xmlns:a16="http://schemas.microsoft.com/office/drawing/2014/main" id="{B1CF383A-EF6F-8372-F3DA-27484537F0D3}"/>
                </a:ext>
              </a:extLst>
            </p:cNvPr>
            <p:cNvSpPr txBox="1"/>
            <p:nvPr/>
          </p:nvSpPr>
          <p:spPr>
            <a:xfrm>
              <a:off x="374562" y="2675036"/>
              <a:ext cx="668773"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(μm</a:t>
              </a:r>
              <a:r>
                <a:rPr kumimoji="1" lang="en-US" altLang="ja-JP" sz="1200" b="1" baseline="30000" dirty="0">
                  <a:latin typeface="Meiryo UI" panose="020B0604030504040204" pitchFamily="50" charset="-128"/>
                  <a:ea typeface="Meiryo UI" panose="020B0604030504040204" pitchFamily="50" charset="-128"/>
                </a:rPr>
                <a:t>3</a:t>
              </a: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06A9F920-E63D-CE49-A673-AFC9258E2051}"/>
                </a:ext>
              </a:extLst>
            </p:cNvPr>
            <p:cNvSpPr txBox="1"/>
            <p:nvPr/>
          </p:nvSpPr>
          <p:spPr>
            <a:xfrm>
              <a:off x="1341989" y="4532260"/>
              <a:ext cx="1197764" cy="307777"/>
            </a:xfrm>
            <a:prstGeom prst="rect">
              <a:avLst/>
            </a:prstGeom>
            <a:noFill/>
          </p:spPr>
          <p:txBody>
            <a:bodyPr wrap="none" rtlCol="0">
              <a:spAutoFit/>
            </a:bodyPr>
            <a:lstStyle/>
            <a:p>
              <a:pPr algn="ctr"/>
              <a:r>
                <a:rPr kumimoji="1" lang="ja-JP" altLang="en-US" sz="1400" dirty="0">
                  <a:latin typeface="Meiryo UI" panose="020B0604030504040204" pitchFamily="50" charset="-128"/>
                  <a:ea typeface="Meiryo UI" panose="020B0604030504040204" pitchFamily="50" charset="-128"/>
                </a:rPr>
                <a:t>　　平均値　　</a:t>
              </a:r>
            </a:p>
          </p:txBody>
        </p:sp>
        <p:sp>
          <p:nvSpPr>
            <p:cNvPr id="82" name="テキスト ボックス 81">
              <a:extLst>
                <a:ext uri="{FF2B5EF4-FFF2-40B4-BE49-F238E27FC236}">
                  <a16:creationId xmlns:a16="http://schemas.microsoft.com/office/drawing/2014/main" id="{F8950D51-D677-E84A-16B8-AB32F74F34F0}"/>
                </a:ext>
              </a:extLst>
            </p:cNvPr>
            <p:cNvSpPr txBox="1"/>
            <p:nvPr/>
          </p:nvSpPr>
          <p:spPr>
            <a:xfrm>
              <a:off x="2877895" y="4532260"/>
              <a:ext cx="1197764" cy="307777"/>
            </a:xfrm>
            <a:prstGeom prst="rect">
              <a:avLst/>
            </a:prstGeom>
            <a:noFill/>
          </p:spPr>
          <p:txBody>
            <a:bodyPr wrap="none" rtlCol="0">
              <a:spAutoFit/>
            </a:bodyPr>
            <a:lstStyle/>
            <a:p>
              <a:pPr algn="ctr"/>
              <a:r>
                <a:rPr kumimoji="1" lang="ja-JP" altLang="en-US" sz="1400" dirty="0">
                  <a:latin typeface="Meiryo UI" panose="020B0604030504040204" pitchFamily="50" charset="-128"/>
                  <a:ea typeface="Meiryo UI" panose="020B0604030504040204" pitchFamily="50" charset="-128"/>
                </a:rPr>
                <a:t>　　平均値　　</a:t>
              </a:r>
            </a:p>
          </p:txBody>
        </p:sp>
        <p:grpSp>
          <p:nvGrpSpPr>
            <p:cNvPr id="94" name="グループ化 93">
              <a:extLst>
                <a:ext uri="{FF2B5EF4-FFF2-40B4-BE49-F238E27FC236}">
                  <a16:creationId xmlns:a16="http://schemas.microsoft.com/office/drawing/2014/main" id="{A804DD14-7135-176E-CD38-D0A617EE73A4}"/>
                </a:ext>
              </a:extLst>
            </p:cNvPr>
            <p:cNvGrpSpPr/>
            <p:nvPr/>
          </p:nvGrpSpPr>
          <p:grpSpPr>
            <a:xfrm>
              <a:off x="477857" y="2934866"/>
              <a:ext cx="497252" cy="2527178"/>
              <a:chOff x="213697" y="2731666"/>
              <a:chExt cx="497252" cy="2527178"/>
            </a:xfrm>
          </p:grpSpPr>
          <p:sp>
            <p:nvSpPr>
              <p:cNvPr id="89" name="テキスト ボックス 88">
                <a:extLst>
                  <a:ext uri="{FF2B5EF4-FFF2-40B4-BE49-F238E27FC236}">
                    <a16:creationId xmlns:a16="http://schemas.microsoft.com/office/drawing/2014/main" id="{140585A8-9E5C-2841-8917-9F72CE60ADD1}"/>
                  </a:ext>
                </a:extLst>
              </p:cNvPr>
              <p:cNvSpPr txBox="1"/>
              <p:nvPr/>
            </p:nvSpPr>
            <p:spPr>
              <a:xfrm>
                <a:off x="213697" y="2731666"/>
                <a:ext cx="497252"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800</a:t>
                </a:r>
                <a:endParaRPr kumimoji="1" lang="ja-JP" altLang="en-US" sz="1200" b="1" dirty="0">
                  <a:latin typeface="Meiryo UI" panose="020B0604030504040204" pitchFamily="50" charset="-128"/>
                  <a:ea typeface="Meiryo UI" panose="020B0604030504040204" pitchFamily="50" charset="-128"/>
                </a:endParaRPr>
              </a:p>
            </p:txBody>
          </p:sp>
          <p:sp>
            <p:nvSpPr>
              <p:cNvPr id="90" name="テキスト ボックス 89">
                <a:extLst>
                  <a:ext uri="{FF2B5EF4-FFF2-40B4-BE49-F238E27FC236}">
                    <a16:creationId xmlns:a16="http://schemas.microsoft.com/office/drawing/2014/main" id="{8866AD10-1F36-1EA4-A728-C64094212864}"/>
                  </a:ext>
                </a:extLst>
              </p:cNvPr>
              <p:cNvSpPr txBox="1"/>
              <p:nvPr/>
            </p:nvSpPr>
            <p:spPr>
              <a:xfrm>
                <a:off x="213697" y="3294211"/>
                <a:ext cx="497252"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600</a:t>
                </a:r>
                <a:endParaRPr kumimoji="1" lang="ja-JP" altLang="en-US" sz="1200" b="1" dirty="0">
                  <a:latin typeface="Meiryo UI" panose="020B0604030504040204" pitchFamily="50" charset="-128"/>
                  <a:ea typeface="Meiryo UI" panose="020B0604030504040204" pitchFamily="50" charset="-128"/>
                </a:endParaRPr>
              </a:p>
            </p:txBody>
          </p:sp>
          <p:sp>
            <p:nvSpPr>
              <p:cNvPr id="91" name="テキスト ボックス 90">
                <a:extLst>
                  <a:ext uri="{FF2B5EF4-FFF2-40B4-BE49-F238E27FC236}">
                    <a16:creationId xmlns:a16="http://schemas.microsoft.com/office/drawing/2014/main" id="{61DB4A6D-EF0C-2E2C-26DE-6E939436C0F4}"/>
                  </a:ext>
                </a:extLst>
              </p:cNvPr>
              <p:cNvSpPr txBox="1"/>
              <p:nvPr/>
            </p:nvSpPr>
            <p:spPr>
              <a:xfrm>
                <a:off x="213697" y="3856756"/>
                <a:ext cx="497252"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400</a:t>
                </a:r>
                <a:endParaRPr kumimoji="1" lang="ja-JP" altLang="en-US" sz="1200" b="1" dirty="0">
                  <a:latin typeface="Meiryo UI" panose="020B0604030504040204" pitchFamily="50" charset="-128"/>
                  <a:ea typeface="Meiryo UI" panose="020B0604030504040204" pitchFamily="50" charset="-128"/>
                </a:endParaRPr>
              </a:p>
            </p:txBody>
          </p:sp>
          <p:sp>
            <p:nvSpPr>
              <p:cNvPr id="92" name="テキスト ボックス 91">
                <a:extLst>
                  <a:ext uri="{FF2B5EF4-FFF2-40B4-BE49-F238E27FC236}">
                    <a16:creationId xmlns:a16="http://schemas.microsoft.com/office/drawing/2014/main" id="{1FE003CD-4354-6822-CC33-7EA6DAA4AD1C}"/>
                  </a:ext>
                </a:extLst>
              </p:cNvPr>
              <p:cNvSpPr txBox="1"/>
              <p:nvPr/>
            </p:nvSpPr>
            <p:spPr>
              <a:xfrm>
                <a:off x="213697" y="4419301"/>
                <a:ext cx="497252"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200</a:t>
                </a:r>
                <a:endParaRPr kumimoji="1" lang="ja-JP" altLang="en-US" sz="1200" b="1" dirty="0">
                  <a:latin typeface="Meiryo UI" panose="020B0604030504040204" pitchFamily="50" charset="-128"/>
                  <a:ea typeface="Meiryo UI" panose="020B0604030504040204" pitchFamily="50" charset="-128"/>
                </a:endParaRPr>
              </a:p>
            </p:txBody>
          </p:sp>
          <p:sp>
            <p:nvSpPr>
              <p:cNvPr id="93" name="テキスト ボックス 92">
                <a:extLst>
                  <a:ext uri="{FF2B5EF4-FFF2-40B4-BE49-F238E27FC236}">
                    <a16:creationId xmlns:a16="http://schemas.microsoft.com/office/drawing/2014/main" id="{94401D5C-EBF4-0934-8B04-5F963F04C82E}"/>
                  </a:ext>
                </a:extLst>
              </p:cNvPr>
              <p:cNvSpPr txBox="1"/>
              <p:nvPr/>
            </p:nvSpPr>
            <p:spPr>
              <a:xfrm>
                <a:off x="422088" y="4981845"/>
                <a:ext cx="288861"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0</a:t>
                </a:r>
                <a:endParaRPr kumimoji="1" lang="ja-JP" altLang="en-US" sz="1200" b="1" dirty="0">
                  <a:latin typeface="Meiryo UI" panose="020B0604030504040204" pitchFamily="50" charset="-128"/>
                  <a:ea typeface="Meiryo UI" panose="020B0604030504040204" pitchFamily="50" charset="-128"/>
                </a:endParaRPr>
              </a:p>
            </p:txBody>
          </p:sp>
        </p:grpSp>
        <p:sp>
          <p:nvSpPr>
            <p:cNvPr id="101" name="テキスト ボックス 100">
              <a:extLst>
                <a:ext uri="{FF2B5EF4-FFF2-40B4-BE49-F238E27FC236}">
                  <a16:creationId xmlns:a16="http://schemas.microsoft.com/office/drawing/2014/main" id="{36C2D0AE-1848-331B-96F2-1B99704AA366}"/>
                </a:ext>
              </a:extLst>
            </p:cNvPr>
            <p:cNvSpPr txBox="1"/>
            <p:nvPr/>
          </p:nvSpPr>
          <p:spPr>
            <a:xfrm>
              <a:off x="2274976" y="2019268"/>
              <a:ext cx="835486" cy="307777"/>
            </a:xfrm>
            <a:prstGeom prst="rect">
              <a:avLst/>
            </a:prstGeom>
            <a:noFill/>
          </p:spPr>
          <p:txBody>
            <a:bodyPr wrap="none" rtlCol="0">
              <a:spAutoFit/>
            </a:bodyPr>
            <a:lstStyle/>
            <a:p>
              <a:pPr algn="ctr"/>
              <a:r>
                <a:rPr kumimoji="1" lang="en-US" altLang="ja-JP" sz="1400" dirty="0">
                  <a:latin typeface="Meiryo UI" panose="020B0604030504040204" pitchFamily="50" charset="-128"/>
                  <a:ea typeface="Meiryo UI" panose="020B0604030504040204" pitchFamily="50" charset="-128"/>
                </a:rPr>
                <a:t>P&lt;0.01</a:t>
              </a:r>
              <a:endParaRPr kumimoji="1" lang="ja-JP" altLang="en-US" sz="1400" dirty="0">
                <a:latin typeface="Meiryo UI" panose="020B0604030504040204" pitchFamily="50" charset="-128"/>
                <a:ea typeface="Meiryo UI" panose="020B0604030504040204" pitchFamily="50" charset="-128"/>
              </a:endParaRPr>
            </a:p>
          </p:txBody>
        </p:sp>
      </p:grpSp>
      <p:grpSp>
        <p:nvGrpSpPr>
          <p:cNvPr id="105" name="グループ化 104">
            <a:extLst>
              <a:ext uri="{FF2B5EF4-FFF2-40B4-BE49-F238E27FC236}">
                <a16:creationId xmlns:a16="http://schemas.microsoft.com/office/drawing/2014/main" id="{A0E4747E-F4E9-25D0-DC30-46320D35F19D}"/>
              </a:ext>
            </a:extLst>
          </p:cNvPr>
          <p:cNvGrpSpPr/>
          <p:nvPr/>
        </p:nvGrpSpPr>
        <p:grpSpPr>
          <a:xfrm>
            <a:off x="4392717" y="1467112"/>
            <a:ext cx="4200332" cy="4299647"/>
            <a:chOff x="4392717" y="1467112"/>
            <a:chExt cx="4200332" cy="4299647"/>
          </a:xfrm>
        </p:grpSpPr>
        <p:pic>
          <p:nvPicPr>
            <p:cNvPr id="31" name="グラフィックス 30">
              <a:extLst>
                <a:ext uri="{FF2B5EF4-FFF2-40B4-BE49-F238E27FC236}">
                  <a16:creationId xmlns:a16="http://schemas.microsoft.com/office/drawing/2014/main" id="{2E53D88A-BE2C-5E93-9F7C-9F301A18CE9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67530" y="3073366"/>
              <a:ext cx="3525519" cy="2301785"/>
            </a:xfrm>
            <a:prstGeom prst="rect">
              <a:avLst/>
            </a:prstGeom>
          </p:spPr>
        </p:pic>
        <p:sp>
          <p:nvSpPr>
            <p:cNvPr id="74" name="テキスト ボックス 73">
              <a:extLst>
                <a:ext uri="{FF2B5EF4-FFF2-40B4-BE49-F238E27FC236}">
                  <a16:creationId xmlns:a16="http://schemas.microsoft.com/office/drawing/2014/main" id="{A30CAF9C-4469-0F67-18AD-8994DBC0314D}"/>
                </a:ext>
              </a:extLst>
            </p:cNvPr>
            <p:cNvSpPr txBox="1"/>
            <p:nvPr/>
          </p:nvSpPr>
          <p:spPr>
            <a:xfrm>
              <a:off x="5590847" y="1467112"/>
              <a:ext cx="2478883" cy="307777"/>
            </a:xfrm>
            <a:prstGeom prst="rect">
              <a:avLst/>
            </a:prstGeom>
            <a:solidFill>
              <a:srgbClr val="009E91"/>
            </a:solidFill>
          </p:spPr>
          <p:txBody>
            <a:bodyPr wrap="square" rtlCol="0">
              <a:spAutoFit/>
            </a:bodyPr>
            <a:lstStyle/>
            <a:p>
              <a:pPr algn="ctr"/>
              <a:r>
                <a:rPr kumimoji="1" lang="en-US" altLang="ja-JP" sz="1400" b="1" dirty="0">
                  <a:solidFill>
                    <a:schemeClr val="bg1"/>
                  </a:solidFill>
                  <a:latin typeface="Meiryo UI" panose="020B0604030504040204" pitchFamily="50" charset="-128"/>
                  <a:ea typeface="Meiryo UI" panose="020B0604030504040204" pitchFamily="50" charset="-128"/>
                </a:rPr>
                <a:t>β</a:t>
              </a:r>
              <a:r>
                <a:rPr kumimoji="1" lang="ja-JP" altLang="en-US" sz="1400" b="1" dirty="0">
                  <a:solidFill>
                    <a:schemeClr val="bg1"/>
                  </a:solidFill>
                  <a:latin typeface="Meiryo UI" panose="020B0604030504040204" pitchFamily="50" charset="-128"/>
                  <a:ea typeface="Meiryo UI" panose="020B0604030504040204" pitchFamily="50" charset="-128"/>
                </a:rPr>
                <a:t>細胞数</a:t>
              </a:r>
            </a:p>
          </p:txBody>
        </p:sp>
        <p:sp>
          <p:nvSpPr>
            <p:cNvPr id="79" name="テキスト ボックス 78">
              <a:extLst>
                <a:ext uri="{FF2B5EF4-FFF2-40B4-BE49-F238E27FC236}">
                  <a16:creationId xmlns:a16="http://schemas.microsoft.com/office/drawing/2014/main" id="{9B4E6ED2-5B74-D314-DD20-C2CA9BB74013}"/>
                </a:ext>
              </a:extLst>
            </p:cNvPr>
            <p:cNvSpPr txBox="1"/>
            <p:nvPr/>
          </p:nvSpPr>
          <p:spPr>
            <a:xfrm>
              <a:off x="5560367" y="5458982"/>
              <a:ext cx="1082348" cy="307777"/>
            </a:xfrm>
            <a:prstGeom prst="rect">
              <a:avLst/>
            </a:prstGeom>
            <a:solidFill>
              <a:schemeClr val="bg1"/>
            </a:solid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非糖尿病群</a:t>
              </a:r>
            </a:p>
          </p:txBody>
        </p:sp>
        <p:sp>
          <p:nvSpPr>
            <p:cNvPr id="80" name="テキスト ボックス 79">
              <a:extLst>
                <a:ext uri="{FF2B5EF4-FFF2-40B4-BE49-F238E27FC236}">
                  <a16:creationId xmlns:a16="http://schemas.microsoft.com/office/drawing/2014/main" id="{693A2E25-3755-CD83-19F7-EC16F6AAE7D3}"/>
                </a:ext>
              </a:extLst>
            </p:cNvPr>
            <p:cNvSpPr txBox="1"/>
            <p:nvPr/>
          </p:nvSpPr>
          <p:spPr>
            <a:xfrm>
              <a:off x="6928765" y="5458982"/>
              <a:ext cx="1204176" cy="307777"/>
            </a:xfrm>
            <a:prstGeom prst="rect">
              <a:avLst/>
            </a:prstGeom>
            <a:solidFill>
              <a:schemeClr val="bg1"/>
            </a:solid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型糖尿病群</a:t>
              </a:r>
            </a:p>
          </p:txBody>
        </p:sp>
        <p:grpSp>
          <p:nvGrpSpPr>
            <p:cNvPr id="83" name="グループ化 82">
              <a:extLst>
                <a:ext uri="{FF2B5EF4-FFF2-40B4-BE49-F238E27FC236}">
                  <a16:creationId xmlns:a16="http://schemas.microsoft.com/office/drawing/2014/main" id="{09F31C7A-86F0-5BF4-8FC0-0D334B7B370C}"/>
                </a:ext>
              </a:extLst>
            </p:cNvPr>
            <p:cNvGrpSpPr/>
            <p:nvPr/>
          </p:nvGrpSpPr>
          <p:grpSpPr>
            <a:xfrm>
              <a:off x="5574059" y="2502202"/>
              <a:ext cx="2652886" cy="774229"/>
              <a:chOff x="5861731" y="4375924"/>
              <a:chExt cx="2652886" cy="774229"/>
            </a:xfrm>
          </p:grpSpPr>
          <p:sp>
            <p:nvSpPr>
              <p:cNvPr id="84" name="テキスト ボックス 83">
                <a:extLst>
                  <a:ext uri="{FF2B5EF4-FFF2-40B4-BE49-F238E27FC236}">
                    <a16:creationId xmlns:a16="http://schemas.microsoft.com/office/drawing/2014/main" id="{D5908B90-E4C7-3E86-FD77-955D5F4FCFBC}"/>
                  </a:ext>
                </a:extLst>
              </p:cNvPr>
              <p:cNvSpPr txBox="1"/>
              <p:nvPr/>
            </p:nvSpPr>
            <p:spPr>
              <a:xfrm>
                <a:off x="7307494" y="4626933"/>
                <a:ext cx="1170513" cy="523220"/>
              </a:xfrm>
              <a:prstGeom prst="rect">
                <a:avLst/>
              </a:prstGeom>
              <a:noFill/>
            </p:spPr>
            <p:txBody>
              <a:bodyPr wrap="none" rtlCol="0">
                <a:spAutoFit/>
              </a:bodyPr>
              <a:lstStyle/>
              <a:p>
                <a:pPr algn="ctr"/>
                <a:r>
                  <a:rPr kumimoji="1" lang="en-US" altLang="ja-JP" sz="1400" dirty="0">
                    <a:latin typeface="Meiryo UI" panose="020B0604030504040204" pitchFamily="50" charset="-128"/>
                    <a:ea typeface="Meiryo UI" panose="020B0604030504040204" pitchFamily="50" charset="-128"/>
                  </a:rPr>
                  <a:t>5.10×10</a:t>
                </a:r>
                <a:r>
                  <a:rPr kumimoji="1" lang="en-US" altLang="ja-JP" sz="1400" baseline="30000" dirty="0">
                    <a:latin typeface="Meiryo UI" panose="020B0604030504040204" pitchFamily="50" charset="-128"/>
                    <a:ea typeface="Meiryo UI" panose="020B0604030504040204" pitchFamily="50" charset="-128"/>
                  </a:rPr>
                  <a:t>8</a:t>
                </a:r>
              </a:p>
              <a:p>
                <a:pPr algn="ctr"/>
                <a:r>
                  <a:rPr kumimoji="1" lang="en-US" altLang="ja-JP" sz="1400" dirty="0">
                    <a:latin typeface="Meiryo UI" panose="020B0604030504040204" pitchFamily="50" charset="-128"/>
                    <a:ea typeface="Meiryo UI" panose="020B0604030504040204" pitchFamily="50" charset="-128"/>
                  </a:rPr>
                  <a:t>±2.35×10</a:t>
                </a:r>
                <a:r>
                  <a:rPr kumimoji="1" lang="en-US" altLang="ja-JP" sz="1400" baseline="30000" dirty="0">
                    <a:latin typeface="Meiryo UI" panose="020B0604030504040204" pitchFamily="50" charset="-128"/>
                    <a:ea typeface="Meiryo UI" panose="020B0604030504040204" pitchFamily="50" charset="-128"/>
                  </a:rPr>
                  <a:t>8</a:t>
                </a:r>
                <a:endParaRPr kumimoji="1" lang="ja-JP" altLang="en-US" sz="1400" baseline="300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481AD9C0-2A5B-F115-45E1-587117FDA26B}"/>
                  </a:ext>
                </a:extLst>
              </p:cNvPr>
              <p:cNvSpPr txBox="1"/>
              <p:nvPr/>
            </p:nvSpPr>
            <p:spPr>
              <a:xfrm>
                <a:off x="5875249" y="4626933"/>
                <a:ext cx="1170513" cy="523220"/>
              </a:xfrm>
              <a:prstGeom prst="rect">
                <a:avLst/>
              </a:prstGeom>
              <a:noFill/>
            </p:spPr>
            <p:txBody>
              <a:bodyPr wrap="none" rtlCol="0">
                <a:spAutoFit/>
              </a:bodyPr>
              <a:lstStyle/>
              <a:p>
                <a:pPr algn="ctr"/>
                <a:r>
                  <a:rPr kumimoji="1" lang="en-US" altLang="ja-JP" sz="1400" dirty="0">
                    <a:latin typeface="Meiryo UI" panose="020B0604030504040204" pitchFamily="50" charset="-128"/>
                    <a:ea typeface="Meiryo UI" panose="020B0604030504040204" pitchFamily="50" charset="-128"/>
                  </a:rPr>
                  <a:t>8.16×10</a:t>
                </a:r>
                <a:r>
                  <a:rPr kumimoji="1" lang="en-US" altLang="ja-JP" sz="1400" baseline="30000" dirty="0">
                    <a:latin typeface="Meiryo UI" panose="020B0604030504040204" pitchFamily="50" charset="-128"/>
                    <a:ea typeface="Meiryo UI" panose="020B0604030504040204" pitchFamily="50" charset="-128"/>
                  </a:rPr>
                  <a:t>8</a:t>
                </a:r>
              </a:p>
              <a:p>
                <a:pPr algn="ctr"/>
                <a:r>
                  <a:rPr kumimoji="1" lang="en-US" altLang="ja-JP" sz="1400" dirty="0">
                    <a:latin typeface="Meiryo UI" panose="020B0604030504040204" pitchFamily="50" charset="-128"/>
                    <a:ea typeface="Meiryo UI" panose="020B0604030504040204" pitchFamily="50" charset="-128"/>
                  </a:rPr>
                  <a:t>±4.27×10</a:t>
                </a:r>
                <a:r>
                  <a:rPr kumimoji="1" lang="en-US" altLang="ja-JP" sz="1400" baseline="30000" dirty="0">
                    <a:latin typeface="Meiryo UI" panose="020B0604030504040204" pitchFamily="50" charset="-128"/>
                    <a:ea typeface="Meiryo UI" panose="020B0604030504040204" pitchFamily="50" charset="-128"/>
                  </a:rPr>
                  <a:t>8</a:t>
                </a:r>
                <a:endParaRPr kumimoji="1" lang="ja-JP" altLang="en-US" sz="1400" baseline="30000" dirty="0">
                  <a:latin typeface="Meiryo UI" panose="020B0604030504040204" pitchFamily="50" charset="-128"/>
                  <a:ea typeface="Meiryo UI" panose="020B0604030504040204" pitchFamily="50" charset="-128"/>
                </a:endParaRPr>
              </a:p>
            </p:txBody>
          </p:sp>
          <p:sp>
            <p:nvSpPr>
              <p:cNvPr id="86" name="テキスト ボックス 85">
                <a:extLst>
                  <a:ext uri="{FF2B5EF4-FFF2-40B4-BE49-F238E27FC236}">
                    <a16:creationId xmlns:a16="http://schemas.microsoft.com/office/drawing/2014/main" id="{6BE314E8-068A-326E-E3BF-8988EEBCADD1}"/>
                  </a:ext>
                </a:extLst>
              </p:cNvPr>
              <p:cNvSpPr txBox="1"/>
              <p:nvPr/>
            </p:nvSpPr>
            <p:spPr>
              <a:xfrm>
                <a:off x="5861731" y="4375924"/>
                <a:ext cx="1197764" cy="307777"/>
              </a:xfrm>
              <a:prstGeom prst="rect">
                <a:avLst/>
              </a:prstGeom>
              <a:noFill/>
            </p:spPr>
            <p:txBody>
              <a:bodyPr wrap="none" rtlCol="0">
                <a:spAutoFit/>
              </a:bodyPr>
              <a:lstStyle/>
              <a:p>
                <a:pPr algn="ctr"/>
                <a:r>
                  <a:rPr kumimoji="1" lang="ja-JP" altLang="en-US" sz="1400" dirty="0">
                    <a:latin typeface="Meiryo UI" panose="020B0604030504040204" pitchFamily="50" charset="-128"/>
                    <a:ea typeface="Meiryo UI" panose="020B0604030504040204" pitchFamily="50" charset="-128"/>
                  </a:rPr>
                  <a:t>　　平均値　　</a:t>
                </a:r>
              </a:p>
            </p:txBody>
          </p:sp>
          <p:sp>
            <p:nvSpPr>
              <p:cNvPr id="87" name="テキスト ボックス 86">
                <a:extLst>
                  <a:ext uri="{FF2B5EF4-FFF2-40B4-BE49-F238E27FC236}">
                    <a16:creationId xmlns:a16="http://schemas.microsoft.com/office/drawing/2014/main" id="{64316DCF-AA2F-DCF8-E658-AEA5F0C7166C}"/>
                  </a:ext>
                </a:extLst>
              </p:cNvPr>
              <p:cNvSpPr txBox="1"/>
              <p:nvPr/>
            </p:nvSpPr>
            <p:spPr>
              <a:xfrm>
                <a:off x="7316853" y="4375924"/>
                <a:ext cx="1197764" cy="307777"/>
              </a:xfrm>
              <a:prstGeom prst="rect">
                <a:avLst/>
              </a:prstGeom>
              <a:noFill/>
            </p:spPr>
            <p:txBody>
              <a:bodyPr wrap="none" rtlCol="0">
                <a:spAutoFit/>
              </a:bodyPr>
              <a:lstStyle/>
              <a:p>
                <a:pPr algn="ctr"/>
                <a:r>
                  <a:rPr kumimoji="1" lang="ja-JP" altLang="en-US" sz="1400" dirty="0">
                    <a:latin typeface="Meiryo UI" panose="020B0604030504040204" pitchFamily="50" charset="-128"/>
                    <a:ea typeface="Meiryo UI" panose="020B0604030504040204" pitchFamily="50" charset="-128"/>
                  </a:rPr>
                  <a:t>　　平均値　　</a:t>
                </a:r>
              </a:p>
            </p:txBody>
          </p:sp>
        </p:grpSp>
        <p:grpSp>
          <p:nvGrpSpPr>
            <p:cNvPr id="95" name="グループ化 94">
              <a:extLst>
                <a:ext uri="{FF2B5EF4-FFF2-40B4-BE49-F238E27FC236}">
                  <a16:creationId xmlns:a16="http://schemas.microsoft.com/office/drawing/2014/main" id="{CA74C4C6-F009-DF9C-197E-31DC0C0E025F}"/>
                </a:ext>
              </a:extLst>
            </p:cNvPr>
            <p:cNvGrpSpPr/>
            <p:nvPr/>
          </p:nvGrpSpPr>
          <p:grpSpPr>
            <a:xfrm>
              <a:off x="4706090" y="2934866"/>
              <a:ext cx="393056" cy="2527178"/>
              <a:chOff x="317893" y="2731666"/>
              <a:chExt cx="393056" cy="2527178"/>
            </a:xfrm>
          </p:grpSpPr>
          <p:sp>
            <p:nvSpPr>
              <p:cNvPr id="96" name="テキスト ボックス 95">
                <a:extLst>
                  <a:ext uri="{FF2B5EF4-FFF2-40B4-BE49-F238E27FC236}">
                    <a16:creationId xmlns:a16="http://schemas.microsoft.com/office/drawing/2014/main" id="{129DF2DD-F0BA-BF5C-24B8-B778D2ACDD8C}"/>
                  </a:ext>
                </a:extLst>
              </p:cNvPr>
              <p:cNvSpPr txBox="1"/>
              <p:nvPr/>
            </p:nvSpPr>
            <p:spPr>
              <a:xfrm>
                <a:off x="317893" y="2731666"/>
                <a:ext cx="3930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24</a:t>
                </a:r>
                <a:endParaRPr kumimoji="1" lang="ja-JP" altLang="en-US" sz="1200" b="1" dirty="0">
                  <a:latin typeface="Meiryo UI" panose="020B0604030504040204" pitchFamily="50" charset="-128"/>
                  <a:ea typeface="Meiryo UI" panose="020B0604030504040204" pitchFamily="50" charset="-128"/>
                </a:endParaRPr>
              </a:p>
            </p:txBody>
          </p:sp>
          <p:sp>
            <p:nvSpPr>
              <p:cNvPr id="97" name="テキスト ボックス 96">
                <a:extLst>
                  <a:ext uri="{FF2B5EF4-FFF2-40B4-BE49-F238E27FC236}">
                    <a16:creationId xmlns:a16="http://schemas.microsoft.com/office/drawing/2014/main" id="{5043FF90-10A5-A842-A3A7-743953AC1F32}"/>
                  </a:ext>
                </a:extLst>
              </p:cNvPr>
              <p:cNvSpPr txBox="1"/>
              <p:nvPr/>
            </p:nvSpPr>
            <p:spPr>
              <a:xfrm>
                <a:off x="317893" y="3294211"/>
                <a:ext cx="3930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18</a:t>
                </a:r>
                <a:endParaRPr kumimoji="1" lang="ja-JP" altLang="en-US" sz="1200" b="1" dirty="0">
                  <a:latin typeface="Meiryo UI" panose="020B0604030504040204" pitchFamily="50" charset="-128"/>
                  <a:ea typeface="Meiryo UI" panose="020B0604030504040204" pitchFamily="50" charset="-128"/>
                </a:endParaRPr>
              </a:p>
            </p:txBody>
          </p:sp>
          <p:sp>
            <p:nvSpPr>
              <p:cNvPr id="98" name="テキスト ボックス 97">
                <a:extLst>
                  <a:ext uri="{FF2B5EF4-FFF2-40B4-BE49-F238E27FC236}">
                    <a16:creationId xmlns:a16="http://schemas.microsoft.com/office/drawing/2014/main" id="{8D326C21-A0F4-11B4-DF4D-63FAB95E137F}"/>
                  </a:ext>
                </a:extLst>
              </p:cNvPr>
              <p:cNvSpPr txBox="1"/>
              <p:nvPr/>
            </p:nvSpPr>
            <p:spPr>
              <a:xfrm>
                <a:off x="317893" y="3856756"/>
                <a:ext cx="3930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12</a:t>
                </a:r>
                <a:endParaRPr kumimoji="1" lang="ja-JP" altLang="en-US" sz="1200" b="1" dirty="0">
                  <a:latin typeface="Meiryo UI" panose="020B0604030504040204" pitchFamily="50" charset="-128"/>
                  <a:ea typeface="Meiryo UI" panose="020B0604030504040204" pitchFamily="50" charset="-128"/>
                </a:endParaRPr>
              </a:p>
            </p:txBody>
          </p:sp>
          <p:sp>
            <p:nvSpPr>
              <p:cNvPr id="99" name="テキスト ボックス 98">
                <a:extLst>
                  <a:ext uri="{FF2B5EF4-FFF2-40B4-BE49-F238E27FC236}">
                    <a16:creationId xmlns:a16="http://schemas.microsoft.com/office/drawing/2014/main" id="{4A36F8F0-4E1A-2C04-74B2-CDD4AF710CFA}"/>
                  </a:ext>
                </a:extLst>
              </p:cNvPr>
              <p:cNvSpPr txBox="1"/>
              <p:nvPr/>
            </p:nvSpPr>
            <p:spPr>
              <a:xfrm>
                <a:off x="422088" y="4419301"/>
                <a:ext cx="288861"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6</a:t>
                </a:r>
                <a:endParaRPr kumimoji="1" lang="ja-JP" altLang="en-US" sz="1200" b="1" dirty="0">
                  <a:latin typeface="Meiryo UI" panose="020B0604030504040204" pitchFamily="50" charset="-128"/>
                  <a:ea typeface="Meiryo UI" panose="020B0604030504040204" pitchFamily="50" charset="-128"/>
                </a:endParaRPr>
              </a:p>
            </p:txBody>
          </p:sp>
          <p:sp>
            <p:nvSpPr>
              <p:cNvPr id="100" name="テキスト ボックス 99">
                <a:extLst>
                  <a:ext uri="{FF2B5EF4-FFF2-40B4-BE49-F238E27FC236}">
                    <a16:creationId xmlns:a16="http://schemas.microsoft.com/office/drawing/2014/main" id="{D2A546E2-DE38-8018-4376-05CFF3B46F2E}"/>
                  </a:ext>
                </a:extLst>
              </p:cNvPr>
              <p:cNvSpPr txBox="1"/>
              <p:nvPr/>
            </p:nvSpPr>
            <p:spPr>
              <a:xfrm>
                <a:off x="422088" y="4981845"/>
                <a:ext cx="288861"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0</a:t>
                </a:r>
                <a:endParaRPr kumimoji="1" lang="ja-JP" altLang="en-US" sz="1200" b="1" dirty="0">
                  <a:latin typeface="Meiryo UI" panose="020B0604030504040204" pitchFamily="50" charset="-128"/>
                  <a:ea typeface="Meiryo UI" panose="020B0604030504040204" pitchFamily="50" charset="-128"/>
                </a:endParaRPr>
              </a:p>
            </p:txBody>
          </p:sp>
        </p:grpSp>
        <p:sp>
          <p:nvSpPr>
            <p:cNvPr id="102" name="テキスト ボックス 101">
              <a:extLst>
                <a:ext uri="{FF2B5EF4-FFF2-40B4-BE49-F238E27FC236}">
                  <a16:creationId xmlns:a16="http://schemas.microsoft.com/office/drawing/2014/main" id="{02803F46-4F25-ADC8-6BA5-12097DB97A14}"/>
                </a:ext>
              </a:extLst>
            </p:cNvPr>
            <p:cNvSpPr txBox="1"/>
            <p:nvPr/>
          </p:nvSpPr>
          <p:spPr>
            <a:xfrm>
              <a:off x="6408238" y="2019268"/>
              <a:ext cx="835486" cy="307777"/>
            </a:xfrm>
            <a:prstGeom prst="rect">
              <a:avLst/>
            </a:prstGeom>
            <a:noFill/>
          </p:spPr>
          <p:txBody>
            <a:bodyPr wrap="none" rtlCol="0">
              <a:spAutoFit/>
            </a:bodyPr>
            <a:lstStyle/>
            <a:p>
              <a:pPr algn="ctr"/>
              <a:r>
                <a:rPr kumimoji="1" lang="en-US" altLang="ja-JP" sz="1400" dirty="0">
                  <a:latin typeface="Meiryo UI" panose="020B0604030504040204" pitchFamily="50" charset="-128"/>
                  <a:ea typeface="Meiryo UI" panose="020B0604030504040204" pitchFamily="50" charset="-128"/>
                </a:rPr>
                <a:t>P&lt;0.01</a:t>
              </a:r>
              <a:endParaRPr kumimoji="1" lang="ja-JP" altLang="en-US" sz="1400" dirty="0">
                <a:latin typeface="Meiryo UI" panose="020B0604030504040204" pitchFamily="50" charset="-128"/>
                <a:ea typeface="Meiryo UI" panose="020B0604030504040204" pitchFamily="50" charset="-128"/>
              </a:endParaRPr>
            </a:p>
          </p:txBody>
        </p:sp>
        <p:sp>
          <p:nvSpPr>
            <p:cNvPr id="103" name="テキスト ボックス 102">
              <a:extLst>
                <a:ext uri="{FF2B5EF4-FFF2-40B4-BE49-F238E27FC236}">
                  <a16:creationId xmlns:a16="http://schemas.microsoft.com/office/drawing/2014/main" id="{034A2A76-C7F8-2422-2D61-131BB5AFBDA3}"/>
                </a:ext>
              </a:extLst>
            </p:cNvPr>
            <p:cNvSpPr txBox="1"/>
            <p:nvPr/>
          </p:nvSpPr>
          <p:spPr>
            <a:xfrm>
              <a:off x="4392717" y="2675036"/>
              <a:ext cx="766555"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(10</a:t>
              </a:r>
              <a:r>
                <a:rPr kumimoji="1" lang="en-US" altLang="ja-JP" sz="1200" b="1" baseline="30000" dirty="0">
                  <a:latin typeface="Meiryo UI" panose="020B0604030504040204" pitchFamily="50" charset="-128"/>
                  <a:ea typeface="Meiryo UI" panose="020B0604030504040204" pitchFamily="50" charset="-128"/>
                </a:rPr>
                <a:t>8</a:t>
              </a:r>
              <a:r>
                <a:rPr kumimoji="1" lang="ja-JP" altLang="en-US" sz="1200" b="1" dirty="0">
                  <a:latin typeface="Meiryo UI" panose="020B0604030504040204" pitchFamily="50" charset="-128"/>
                  <a:ea typeface="Meiryo UI" panose="020B0604030504040204" pitchFamily="50" charset="-128"/>
                </a:rPr>
                <a:t>個</a:t>
              </a: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grpSp>
      <p:sp>
        <p:nvSpPr>
          <p:cNvPr id="4" name="テキスト ボックス 3">
            <a:extLst>
              <a:ext uri="{FF2B5EF4-FFF2-40B4-BE49-F238E27FC236}">
                <a16:creationId xmlns:a16="http://schemas.microsoft.com/office/drawing/2014/main" id="{6055CACA-B834-89DA-70EE-D68DAA8FFBB1}"/>
              </a:ext>
            </a:extLst>
          </p:cNvPr>
          <p:cNvSpPr txBox="1"/>
          <p:nvPr/>
        </p:nvSpPr>
        <p:spPr>
          <a:xfrm>
            <a:off x="5066522" y="6604084"/>
            <a:ext cx="4077478"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Sasaki H, et al. Diabetologia 64</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8</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 1816-1821, 2021</a:t>
            </a:r>
          </a:p>
        </p:txBody>
      </p:sp>
    </p:spTree>
    <p:extLst>
      <p:ext uri="{BB962C8B-B14F-4D97-AF65-F5344CB8AC3E}">
        <p14:creationId xmlns:p14="http://schemas.microsoft.com/office/powerpoint/2010/main" val="772346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194400"/>
            <a:ext cx="6559919" cy="523220"/>
          </a:xfrm>
          <a:prstGeom prst="rect">
            <a:avLst/>
          </a:prstGeom>
          <a:noFill/>
        </p:spPr>
        <p:txBody>
          <a:bodyPr wrap="square">
            <a:spAutoFit/>
          </a:bodyPr>
          <a:lstStyle/>
          <a:p>
            <a:r>
              <a:rPr kumimoji="1" lang="en-US" altLang="ja-JP" sz="2800" b="1" dirty="0">
                <a:latin typeface="Meiryo UI" panose="020B0604030504040204" pitchFamily="50" charset="-128"/>
                <a:ea typeface="Meiryo UI" panose="020B0604030504040204" pitchFamily="50" charset="-128"/>
              </a:rPr>
              <a:t>β</a:t>
            </a:r>
            <a:r>
              <a:rPr kumimoji="1" lang="ja-JP" altLang="en-US" sz="2800" b="1" dirty="0">
                <a:latin typeface="Meiryo UI" panose="020B0604030504040204" pitchFamily="50" charset="-128"/>
                <a:ea typeface="Meiryo UI" panose="020B0604030504040204" pitchFamily="50" charset="-128"/>
              </a:rPr>
              <a:t>細胞数と</a:t>
            </a:r>
            <a:r>
              <a:rPr kumimoji="1" lang="en-US" altLang="ja-JP" sz="2800" b="1" dirty="0">
                <a:latin typeface="Meiryo UI" panose="020B0604030504040204" pitchFamily="50" charset="-128"/>
                <a:ea typeface="Meiryo UI" panose="020B0604030504040204" pitchFamily="50" charset="-128"/>
              </a:rPr>
              <a:t>β</a:t>
            </a:r>
            <a:r>
              <a:rPr kumimoji="1" lang="ja-JP" altLang="en-US" sz="2800" b="1" dirty="0">
                <a:latin typeface="Meiryo UI" panose="020B0604030504040204" pitchFamily="50" charset="-128"/>
                <a:ea typeface="Meiryo UI" panose="020B0604030504040204" pitchFamily="50" charset="-128"/>
              </a:rPr>
              <a:t>細胞量との関連</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5E0066C2-E1B2-B95F-F348-73E19909BB75}"/>
              </a:ext>
            </a:extLst>
          </p:cNvPr>
          <p:cNvSpPr txBox="1"/>
          <p:nvPr/>
        </p:nvSpPr>
        <p:spPr>
          <a:xfrm>
            <a:off x="7285593" y="6357863"/>
            <a:ext cx="1694695" cy="246221"/>
          </a:xfrm>
          <a:prstGeom prst="rect">
            <a:avLst/>
          </a:prstGeom>
          <a:noFill/>
        </p:spPr>
        <p:txBody>
          <a:bodyPr wrap="none" rtlCol="0">
            <a:spAutoFit/>
          </a:bodyPr>
          <a:lstStyle/>
          <a:p>
            <a:pPr algn="r"/>
            <a:r>
              <a:rPr kumimoji="1" lang="en-US" altLang="ja-JP" sz="1000" dirty="0">
                <a:latin typeface="Meiryo UI" panose="020B0604030504040204" pitchFamily="50" charset="-128"/>
                <a:ea typeface="Meiryo UI" panose="020B0604030504040204" pitchFamily="50" charset="-128"/>
              </a:rPr>
              <a:t>Spearman</a:t>
            </a:r>
            <a:r>
              <a:rPr kumimoji="1" lang="ja-JP" altLang="en-US" sz="1000" dirty="0">
                <a:latin typeface="Meiryo UI" panose="020B0604030504040204" pitchFamily="50" charset="-128"/>
                <a:ea typeface="Meiryo UI" panose="020B0604030504040204" pitchFamily="50" charset="-128"/>
              </a:rPr>
              <a:t>の順位相関係数</a:t>
            </a:r>
          </a:p>
        </p:txBody>
      </p:sp>
      <p:grpSp>
        <p:nvGrpSpPr>
          <p:cNvPr id="30" name="グループ化 29">
            <a:extLst>
              <a:ext uri="{FF2B5EF4-FFF2-40B4-BE49-F238E27FC236}">
                <a16:creationId xmlns:a16="http://schemas.microsoft.com/office/drawing/2014/main" id="{6FC31A8D-D664-04D5-6145-46F586219706}"/>
              </a:ext>
            </a:extLst>
          </p:cNvPr>
          <p:cNvGrpSpPr/>
          <p:nvPr/>
        </p:nvGrpSpPr>
        <p:grpSpPr>
          <a:xfrm>
            <a:off x="4489635" y="1467112"/>
            <a:ext cx="4471995" cy="4499393"/>
            <a:chOff x="4489635" y="1467112"/>
            <a:chExt cx="4471995" cy="4499393"/>
          </a:xfrm>
        </p:grpSpPr>
        <p:sp>
          <p:nvSpPr>
            <p:cNvPr id="74" name="テキスト ボックス 73">
              <a:extLst>
                <a:ext uri="{FF2B5EF4-FFF2-40B4-BE49-F238E27FC236}">
                  <a16:creationId xmlns:a16="http://schemas.microsoft.com/office/drawing/2014/main" id="{A30CAF9C-4469-0F67-18AD-8994DBC0314D}"/>
                </a:ext>
              </a:extLst>
            </p:cNvPr>
            <p:cNvSpPr txBox="1"/>
            <p:nvPr/>
          </p:nvSpPr>
          <p:spPr>
            <a:xfrm>
              <a:off x="5702403" y="1467112"/>
              <a:ext cx="2478883" cy="307777"/>
            </a:xfrm>
            <a:prstGeom prst="rect">
              <a:avLst/>
            </a:prstGeom>
            <a:solidFill>
              <a:srgbClr val="009E91"/>
            </a:solidFill>
          </p:spPr>
          <p:txBody>
            <a:bodyPr wrap="square" rtlCol="0">
              <a:spAutoFit/>
            </a:bodyPr>
            <a:lstStyle/>
            <a:p>
              <a:pPr algn="ctr"/>
              <a:r>
                <a:rPr kumimoji="1" lang="en-US" altLang="ja-JP" sz="1400" b="1" dirty="0">
                  <a:solidFill>
                    <a:schemeClr val="bg1"/>
                  </a:solidFill>
                  <a:latin typeface="Meiryo UI" panose="020B0604030504040204" pitchFamily="50" charset="-128"/>
                  <a:ea typeface="Meiryo UI" panose="020B0604030504040204" pitchFamily="50" charset="-128"/>
                </a:rPr>
                <a:t>2</a:t>
              </a:r>
              <a:r>
                <a:rPr kumimoji="1" lang="ja-JP" altLang="en-US" sz="1400" b="1" dirty="0">
                  <a:solidFill>
                    <a:schemeClr val="bg1"/>
                  </a:solidFill>
                  <a:latin typeface="Meiryo UI" panose="020B0604030504040204" pitchFamily="50" charset="-128"/>
                  <a:ea typeface="Meiryo UI" panose="020B0604030504040204" pitchFamily="50" charset="-128"/>
                </a:rPr>
                <a:t>型糖尿病群</a:t>
              </a:r>
            </a:p>
          </p:txBody>
        </p:sp>
        <p:pic>
          <p:nvPicPr>
            <p:cNvPr id="7" name="グラフィックス 6">
              <a:extLst>
                <a:ext uri="{FF2B5EF4-FFF2-40B4-BE49-F238E27FC236}">
                  <a16:creationId xmlns:a16="http://schemas.microsoft.com/office/drawing/2014/main" id="{E1D5B8E4-7701-EEDD-2B90-BEA8D0F5C7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95549" y="2824005"/>
              <a:ext cx="3692595" cy="2471902"/>
            </a:xfrm>
            <a:prstGeom prst="rect">
              <a:avLst/>
            </a:prstGeom>
          </p:spPr>
        </p:pic>
        <p:sp>
          <p:nvSpPr>
            <p:cNvPr id="8" name="テキスト ボックス 7">
              <a:extLst>
                <a:ext uri="{FF2B5EF4-FFF2-40B4-BE49-F238E27FC236}">
                  <a16:creationId xmlns:a16="http://schemas.microsoft.com/office/drawing/2014/main" id="{9D272335-0933-FCE8-7975-856820D14AFA}"/>
                </a:ext>
              </a:extLst>
            </p:cNvPr>
            <p:cNvSpPr txBox="1"/>
            <p:nvPr/>
          </p:nvSpPr>
          <p:spPr>
            <a:xfrm>
              <a:off x="6523301" y="1937964"/>
              <a:ext cx="837089" cy="523220"/>
            </a:xfrm>
            <a:prstGeom prst="rect">
              <a:avLst/>
            </a:prstGeom>
            <a:noFill/>
          </p:spPr>
          <p:txBody>
            <a:bodyPr wrap="none" rtlCol="0">
              <a:spAutoFit/>
            </a:bodyPr>
            <a:lstStyle/>
            <a:p>
              <a:pPr algn="ctr"/>
              <a:r>
                <a:rPr kumimoji="1" lang="en-US" altLang="ja-JP" sz="1400" dirty="0">
                  <a:latin typeface="Meiryo UI" panose="020B0604030504040204" pitchFamily="50" charset="-128"/>
                  <a:ea typeface="Meiryo UI" panose="020B0604030504040204" pitchFamily="50" charset="-128"/>
                </a:rPr>
                <a:t>r</a:t>
              </a: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0.97</a:t>
              </a:r>
            </a:p>
            <a:p>
              <a:pPr algn="ctr"/>
              <a:r>
                <a:rPr kumimoji="1" lang="en-US" altLang="ja-JP" sz="1400" dirty="0">
                  <a:latin typeface="Meiryo UI" panose="020B0604030504040204" pitchFamily="50" charset="-128"/>
                  <a:ea typeface="Meiryo UI" panose="020B0604030504040204" pitchFamily="50" charset="-128"/>
                </a:rPr>
                <a:t>P&lt;0.01</a:t>
              </a:r>
              <a:endParaRPr kumimoji="1" lang="ja-JP" altLang="en-US" sz="1400"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9E7B73A4-E602-C22A-98B2-0E19D6E57DEA}"/>
                </a:ext>
              </a:extLst>
            </p:cNvPr>
            <p:cNvSpPr txBox="1"/>
            <p:nvPr/>
          </p:nvSpPr>
          <p:spPr>
            <a:xfrm>
              <a:off x="4774595" y="2482680"/>
              <a:ext cx="437941"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(g)</a:t>
              </a:r>
              <a:endParaRPr kumimoji="1" lang="ja-JP" altLang="en-US" sz="1200" b="1" dirty="0">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523F4755-216D-4A66-8DB1-9BEC7DC6E44D}"/>
                </a:ext>
              </a:extLst>
            </p:cNvPr>
            <p:cNvGrpSpPr/>
            <p:nvPr/>
          </p:nvGrpSpPr>
          <p:grpSpPr>
            <a:xfrm>
              <a:off x="4716914" y="2695354"/>
              <a:ext cx="445956" cy="2660257"/>
              <a:chOff x="529153" y="2695354"/>
              <a:chExt cx="445956" cy="2660257"/>
            </a:xfrm>
          </p:grpSpPr>
          <p:sp>
            <p:nvSpPr>
              <p:cNvPr id="14" name="テキスト ボックス 13">
                <a:extLst>
                  <a:ext uri="{FF2B5EF4-FFF2-40B4-BE49-F238E27FC236}">
                    <a16:creationId xmlns:a16="http://schemas.microsoft.com/office/drawing/2014/main" id="{DD929756-486F-7CB2-2732-A9F45ABD89ED}"/>
                  </a:ext>
                </a:extLst>
              </p:cNvPr>
              <p:cNvSpPr txBox="1"/>
              <p:nvPr/>
            </p:nvSpPr>
            <p:spPr>
              <a:xfrm>
                <a:off x="529153" y="2695354"/>
                <a:ext cx="4459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1.5</a:t>
                </a:r>
                <a:endParaRPr kumimoji="1" lang="ja-JP" altLang="en-US" sz="1200" b="1"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CE35A7A2-50CD-910B-7297-C7541791B452}"/>
                  </a:ext>
                </a:extLst>
              </p:cNvPr>
              <p:cNvSpPr txBox="1"/>
              <p:nvPr/>
            </p:nvSpPr>
            <p:spPr>
              <a:xfrm>
                <a:off x="529153" y="3489773"/>
                <a:ext cx="4459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1.0</a:t>
                </a:r>
                <a:endParaRPr kumimoji="1" lang="ja-JP" altLang="en-US" sz="1200" b="1"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D2DD3BEC-99EC-7583-41D9-17AEA0BB6F1F}"/>
                  </a:ext>
                </a:extLst>
              </p:cNvPr>
              <p:cNvSpPr txBox="1"/>
              <p:nvPr/>
            </p:nvSpPr>
            <p:spPr>
              <a:xfrm>
                <a:off x="529153" y="4284192"/>
                <a:ext cx="4459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0.5</a:t>
                </a:r>
                <a:endParaRPr kumimoji="1" lang="ja-JP" altLang="en-US" sz="1200" b="1"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C776E1A-8E18-80FF-806C-F184EB39BC82}"/>
                  </a:ext>
                </a:extLst>
              </p:cNvPr>
              <p:cNvSpPr txBox="1"/>
              <p:nvPr/>
            </p:nvSpPr>
            <p:spPr>
              <a:xfrm>
                <a:off x="645947" y="5078612"/>
                <a:ext cx="288861"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0</a:t>
                </a:r>
                <a:endParaRPr kumimoji="1" lang="ja-JP" altLang="en-US" sz="1200" b="1" dirty="0">
                  <a:latin typeface="Meiryo UI" panose="020B0604030504040204" pitchFamily="50" charset="-128"/>
                  <a:ea typeface="Meiryo UI" panose="020B0604030504040204" pitchFamily="50" charset="-128"/>
                </a:endParaRPr>
              </a:p>
            </p:txBody>
          </p:sp>
        </p:grpSp>
        <p:sp>
          <p:nvSpPr>
            <p:cNvPr id="18" name="テキスト ボックス 17">
              <a:extLst>
                <a:ext uri="{FF2B5EF4-FFF2-40B4-BE49-F238E27FC236}">
                  <a16:creationId xmlns:a16="http://schemas.microsoft.com/office/drawing/2014/main" id="{18927FE0-C73F-BDFA-CC81-D0928A172B81}"/>
                </a:ext>
              </a:extLst>
            </p:cNvPr>
            <p:cNvSpPr txBox="1"/>
            <p:nvPr/>
          </p:nvSpPr>
          <p:spPr>
            <a:xfrm rot="16200000">
              <a:off x="4220972" y="3822948"/>
              <a:ext cx="845103" cy="307777"/>
            </a:xfrm>
            <a:prstGeom prst="rect">
              <a:avLst/>
            </a:prstGeom>
            <a:solidFill>
              <a:schemeClr val="bg1"/>
            </a:solid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β</a:t>
              </a:r>
              <a:r>
                <a:rPr kumimoji="1" lang="ja-JP" altLang="en-US" sz="1400" b="1" dirty="0">
                  <a:latin typeface="Meiryo UI" panose="020B0604030504040204" pitchFamily="50" charset="-128"/>
                  <a:ea typeface="Meiryo UI" panose="020B0604030504040204" pitchFamily="50" charset="-128"/>
                </a:rPr>
                <a:t>細胞量</a:t>
              </a:r>
            </a:p>
          </p:txBody>
        </p:sp>
        <p:sp>
          <p:nvSpPr>
            <p:cNvPr id="19" name="テキスト ボックス 18">
              <a:extLst>
                <a:ext uri="{FF2B5EF4-FFF2-40B4-BE49-F238E27FC236}">
                  <a16:creationId xmlns:a16="http://schemas.microsoft.com/office/drawing/2014/main" id="{4CEC2A04-B748-2535-DC88-810527FD6197}"/>
                </a:ext>
              </a:extLst>
            </p:cNvPr>
            <p:cNvSpPr txBox="1"/>
            <p:nvPr/>
          </p:nvSpPr>
          <p:spPr>
            <a:xfrm>
              <a:off x="6076887" y="5658728"/>
              <a:ext cx="1749198" cy="307777"/>
            </a:xfrm>
            <a:prstGeom prst="rect">
              <a:avLst/>
            </a:prstGeom>
            <a:solidFill>
              <a:schemeClr val="bg1"/>
            </a:solid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β</a:t>
              </a:r>
              <a:r>
                <a:rPr kumimoji="1" lang="ja-JP" altLang="en-US" sz="1400" b="1" dirty="0">
                  <a:latin typeface="Meiryo UI" panose="020B0604030504040204" pitchFamily="50" charset="-128"/>
                  <a:ea typeface="Meiryo UI" panose="020B0604030504040204" pitchFamily="50" charset="-128"/>
                </a:rPr>
                <a:t>細胞数（</a:t>
              </a:r>
              <a:r>
                <a:rPr kumimoji="1" lang="en-US" altLang="ja-JP" sz="1400" b="1" dirty="0">
                  <a:latin typeface="Meiryo UI" panose="020B0604030504040204" pitchFamily="50" charset="-128"/>
                  <a:ea typeface="Meiryo UI" panose="020B0604030504040204" pitchFamily="50" charset="-128"/>
                </a:rPr>
                <a:t>10</a:t>
              </a:r>
              <a:r>
                <a:rPr kumimoji="1" lang="en-US" altLang="ja-JP" sz="1400" b="1" baseline="30000" dirty="0">
                  <a:latin typeface="Meiryo UI" panose="020B0604030504040204" pitchFamily="50" charset="-128"/>
                  <a:ea typeface="Meiryo UI" panose="020B0604030504040204" pitchFamily="50" charset="-128"/>
                </a:rPr>
                <a:t>8</a:t>
              </a:r>
              <a:r>
                <a:rPr kumimoji="1" lang="ja-JP" altLang="en-US" sz="1400" b="1" dirty="0">
                  <a:latin typeface="Meiryo UI" panose="020B0604030504040204" pitchFamily="50" charset="-128"/>
                  <a:ea typeface="Meiryo UI" panose="020B0604030504040204" pitchFamily="50" charset="-128"/>
                </a:rPr>
                <a:t>個）</a:t>
              </a:r>
            </a:p>
          </p:txBody>
        </p:sp>
        <p:grpSp>
          <p:nvGrpSpPr>
            <p:cNvPr id="25" name="グループ化 24">
              <a:extLst>
                <a:ext uri="{FF2B5EF4-FFF2-40B4-BE49-F238E27FC236}">
                  <a16:creationId xmlns:a16="http://schemas.microsoft.com/office/drawing/2014/main" id="{E38231CC-F1F0-33BB-68EB-89AFF8DA5CC9}"/>
                </a:ext>
              </a:extLst>
            </p:cNvPr>
            <p:cNvGrpSpPr/>
            <p:nvPr/>
          </p:nvGrpSpPr>
          <p:grpSpPr>
            <a:xfrm>
              <a:off x="5027227" y="5277617"/>
              <a:ext cx="3934403" cy="276999"/>
              <a:chOff x="824776" y="5277617"/>
              <a:chExt cx="3934403" cy="276999"/>
            </a:xfrm>
          </p:grpSpPr>
          <p:sp>
            <p:nvSpPr>
              <p:cNvPr id="20" name="テキスト ボックス 19">
                <a:extLst>
                  <a:ext uri="{FF2B5EF4-FFF2-40B4-BE49-F238E27FC236}">
                    <a16:creationId xmlns:a16="http://schemas.microsoft.com/office/drawing/2014/main" id="{EEEB1596-7CF1-B5D0-6135-457AD5BCB7FE}"/>
                  </a:ext>
                </a:extLst>
              </p:cNvPr>
              <p:cNvSpPr txBox="1"/>
              <p:nvPr/>
            </p:nvSpPr>
            <p:spPr>
              <a:xfrm>
                <a:off x="824776" y="5277617"/>
                <a:ext cx="288861"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0</a:t>
                </a:r>
                <a:endParaRPr kumimoji="1" lang="ja-JP" altLang="en-US" sz="1200" b="1"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C6A424B5-7844-208A-97BC-2C3C4D68C12C}"/>
                  </a:ext>
                </a:extLst>
              </p:cNvPr>
              <p:cNvSpPr txBox="1"/>
              <p:nvPr/>
            </p:nvSpPr>
            <p:spPr>
              <a:xfrm>
                <a:off x="1719280" y="5277617"/>
                <a:ext cx="288861"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6</a:t>
                </a:r>
                <a:endParaRPr kumimoji="1" lang="ja-JP" altLang="en-US" sz="1200" b="1"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28DCC288-C3E9-26F1-A3CE-E1722141CCD1}"/>
                  </a:ext>
                </a:extLst>
              </p:cNvPr>
              <p:cNvSpPr txBox="1"/>
              <p:nvPr/>
            </p:nvSpPr>
            <p:spPr>
              <a:xfrm>
                <a:off x="2569307" y="5277617"/>
                <a:ext cx="393056"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12</a:t>
                </a:r>
                <a:endParaRPr kumimoji="1" lang="ja-JP" altLang="en-US" sz="1200" b="1"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F360B304-47F2-0957-DA0F-1F853355196F}"/>
                  </a:ext>
                </a:extLst>
              </p:cNvPr>
              <p:cNvSpPr txBox="1"/>
              <p:nvPr/>
            </p:nvSpPr>
            <p:spPr>
              <a:xfrm>
                <a:off x="3466922" y="5277617"/>
                <a:ext cx="393056"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18</a:t>
                </a:r>
                <a:endParaRPr kumimoji="1" lang="ja-JP" altLang="en-US" sz="1200" b="1"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8BF2C44B-3F98-214D-588D-D620AED0FC10}"/>
                  </a:ext>
                </a:extLst>
              </p:cNvPr>
              <p:cNvSpPr txBox="1"/>
              <p:nvPr/>
            </p:nvSpPr>
            <p:spPr>
              <a:xfrm>
                <a:off x="4366123" y="5277617"/>
                <a:ext cx="393056"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24</a:t>
                </a:r>
                <a:endParaRPr kumimoji="1" lang="ja-JP" altLang="en-US" sz="1200" b="1" dirty="0">
                  <a:latin typeface="Meiryo UI" panose="020B0604030504040204" pitchFamily="50" charset="-128"/>
                  <a:ea typeface="Meiryo UI" panose="020B0604030504040204" pitchFamily="50" charset="-128"/>
                </a:endParaRPr>
              </a:p>
            </p:txBody>
          </p:sp>
        </p:grpSp>
      </p:grpSp>
      <p:grpSp>
        <p:nvGrpSpPr>
          <p:cNvPr id="42" name="グループ化 41">
            <a:extLst>
              <a:ext uri="{FF2B5EF4-FFF2-40B4-BE49-F238E27FC236}">
                <a16:creationId xmlns:a16="http://schemas.microsoft.com/office/drawing/2014/main" id="{50F370AA-3B29-EDD2-5388-280027C27618}"/>
              </a:ext>
            </a:extLst>
          </p:cNvPr>
          <p:cNvGrpSpPr/>
          <p:nvPr/>
        </p:nvGrpSpPr>
        <p:grpSpPr>
          <a:xfrm>
            <a:off x="204888" y="1467112"/>
            <a:ext cx="4455334" cy="4499393"/>
            <a:chOff x="204888" y="1467112"/>
            <a:chExt cx="4455334" cy="4499393"/>
          </a:xfrm>
        </p:grpSpPr>
        <p:grpSp>
          <p:nvGrpSpPr>
            <p:cNvPr id="28" name="グループ化 27">
              <a:extLst>
                <a:ext uri="{FF2B5EF4-FFF2-40B4-BE49-F238E27FC236}">
                  <a16:creationId xmlns:a16="http://schemas.microsoft.com/office/drawing/2014/main" id="{A683D481-D45C-5E20-A4E8-D000FAAC35C0}"/>
                </a:ext>
              </a:extLst>
            </p:cNvPr>
            <p:cNvGrpSpPr/>
            <p:nvPr/>
          </p:nvGrpSpPr>
          <p:grpSpPr>
            <a:xfrm>
              <a:off x="204888" y="1467112"/>
              <a:ext cx="4296448" cy="4499393"/>
              <a:chOff x="204888" y="1467112"/>
              <a:chExt cx="4296448" cy="4499393"/>
            </a:xfrm>
          </p:grpSpPr>
          <p:sp>
            <p:nvSpPr>
              <p:cNvPr id="35" name="テキスト ボックス 34">
                <a:extLst>
                  <a:ext uri="{FF2B5EF4-FFF2-40B4-BE49-F238E27FC236}">
                    <a16:creationId xmlns:a16="http://schemas.microsoft.com/office/drawing/2014/main" id="{C50F2B85-7D6A-72DB-F9E8-F49B96577DE6}"/>
                  </a:ext>
                </a:extLst>
              </p:cNvPr>
              <p:cNvSpPr txBox="1"/>
              <p:nvPr/>
            </p:nvSpPr>
            <p:spPr>
              <a:xfrm rot="16200000">
                <a:off x="-63775" y="3822948"/>
                <a:ext cx="845103" cy="307777"/>
              </a:xfrm>
              <a:prstGeom prst="rect">
                <a:avLst/>
              </a:prstGeom>
              <a:solidFill>
                <a:schemeClr val="bg1"/>
              </a:solid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β</a:t>
                </a:r>
                <a:r>
                  <a:rPr kumimoji="1" lang="ja-JP" altLang="en-US" sz="1400" b="1" dirty="0">
                    <a:latin typeface="Meiryo UI" panose="020B0604030504040204" pitchFamily="50" charset="-128"/>
                    <a:ea typeface="Meiryo UI" panose="020B0604030504040204" pitchFamily="50" charset="-128"/>
                  </a:rPr>
                  <a:t>細胞量</a:t>
                </a:r>
              </a:p>
            </p:txBody>
          </p:sp>
          <p:sp>
            <p:nvSpPr>
              <p:cNvPr id="59" name="テキスト ボックス 58">
                <a:extLst>
                  <a:ext uri="{FF2B5EF4-FFF2-40B4-BE49-F238E27FC236}">
                    <a16:creationId xmlns:a16="http://schemas.microsoft.com/office/drawing/2014/main" id="{F6DC1B76-7F66-C24A-8A3A-9AE0086C46AA}"/>
                  </a:ext>
                </a:extLst>
              </p:cNvPr>
              <p:cNvSpPr txBox="1"/>
              <p:nvPr/>
            </p:nvSpPr>
            <p:spPr>
              <a:xfrm>
                <a:off x="1379389" y="1467112"/>
                <a:ext cx="2478883" cy="307777"/>
              </a:xfrm>
              <a:prstGeom prst="rect">
                <a:avLst/>
              </a:prstGeom>
              <a:solidFill>
                <a:srgbClr val="009E91"/>
              </a:solidFill>
            </p:spPr>
            <p:txBody>
              <a:bodyPr wrap="squar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非糖尿病群</a:t>
                </a:r>
              </a:p>
            </p:txBody>
          </p:sp>
          <p:sp>
            <p:nvSpPr>
              <p:cNvPr id="75" name="テキスト ボックス 74">
                <a:extLst>
                  <a:ext uri="{FF2B5EF4-FFF2-40B4-BE49-F238E27FC236}">
                    <a16:creationId xmlns:a16="http://schemas.microsoft.com/office/drawing/2014/main" id="{B1CF383A-EF6F-8372-F3DA-27484537F0D3}"/>
                  </a:ext>
                </a:extLst>
              </p:cNvPr>
              <p:cNvSpPr txBox="1"/>
              <p:nvPr/>
            </p:nvSpPr>
            <p:spPr>
              <a:xfrm>
                <a:off x="468808" y="2482680"/>
                <a:ext cx="437941"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(g)</a:t>
                </a:r>
                <a:endParaRPr kumimoji="1" lang="ja-JP" altLang="en-US" sz="1200" b="1" dirty="0">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9B4E6ED2-5B74-D314-DD20-C2CA9BB74013}"/>
                  </a:ext>
                </a:extLst>
              </p:cNvPr>
              <p:cNvSpPr txBox="1"/>
              <p:nvPr/>
            </p:nvSpPr>
            <p:spPr>
              <a:xfrm>
                <a:off x="1780439" y="5658728"/>
                <a:ext cx="1749198" cy="307777"/>
              </a:xfrm>
              <a:prstGeom prst="rect">
                <a:avLst/>
              </a:prstGeom>
              <a:solidFill>
                <a:schemeClr val="bg1"/>
              </a:solid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β</a:t>
                </a:r>
                <a:r>
                  <a:rPr kumimoji="1" lang="ja-JP" altLang="en-US" sz="1400" b="1" dirty="0">
                    <a:latin typeface="Meiryo UI" panose="020B0604030504040204" pitchFamily="50" charset="-128"/>
                    <a:ea typeface="Meiryo UI" panose="020B0604030504040204" pitchFamily="50" charset="-128"/>
                  </a:rPr>
                  <a:t>細胞数（</a:t>
                </a:r>
                <a:r>
                  <a:rPr kumimoji="1" lang="en-US" altLang="ja-JP" sz="1400" b="1" dirty="0">
                    <a:latin typeface="Meiryo UI" panose="020B0604030504040204" pitchFamily="50" charset="-128"/>
                    <a:ea typeface="Meiryo UI" panose="020B0604030504040204" pitchFamily="50" charset="-128"/>
                  </a:rPr>
                  <a:t>10</a:t>
                </a:r>
                <a:r>
                  <a:rPr kumimoji="1" lang="en-US" altLang="ja-JP" sz="1400" b="1" baseline="30000" dirty="0">
                    <a:latin typeface="Meiryo UI" panose="020B0604030504040204" pitchFamily="50" charset="-128"/>
                    <a:ea typeface="Meiryo UI" panose="020B0604030504040204" pitchFamily="50" charset="-128"/>
                  </a:rPr>
                  <a:t>8</a:t>
                </a:r>
                <a:r>
                  <a:rPr kumimoji="1" lang="ja-JP" altLang="en-US" sz="1400" b="1" dirty="0">
                    <a:latin typeface="Meiryo UI" panose="020B0604030504040204" pitchFamily="50" charset="-128"/>
                    <a:ea typeface="Meiryo UI" panose="020B0604030504040204" pitchFamily="50" charset="-128"/>
                  </a:rPr>
                  <a:t>個）</a:t>
                </a:r>
              </a:p>
            </p:txBody>
          </p:sp>
          <p:grpSp>
            <p:nvGrpSpPr>
              <p:cNvPr id="12" name="グループ化 11">
                <a:extLst>
                  <a:ext uri="{FF2B5EF4-FFF2-40B4-BE49-F238E27FC236}">
                    <a16:creationId xmlns:a16="http://schemas.microsoft.com/office/drawing/2014/main" id="{F420F18F-90A3-E342-94C4-85CC4EC99B63}"/>
                  </a:ext>
                </a:extLst>
              </p:cNvPr>
              <p:cNvGrpSpPr/>
              <p:nvPr/>
            </p:nvGrpSpPr>
            <p:grpSpPr>
              <a:xfrm>
                <a:off x="418862" y="2695354"/>
                <a:ext cx="445956" cy="2660257"/>
                <a:chOff x="529153" y="2695354"/>
                <a:chExt cx="445956" cy="2660257"/>
              </a:xfrm>
            </p:grpSpPr>
            <p:sp>
              <p:nvSpPr>
                <p:cNvPr id="89" name="テキスト ボックス 88">
                  <a:extLst>
                    <a:ext uri="{FF2B5EF4-FFF2-40B4-BE49-F238E27FC236}">
                      <a16:creationId xmlns:a16="http://schemas.microsoft.com/office/drawing/2014/main" id="{140585A8-9E5C-2841-8917-9F72CE60ADD1}"/>
                    </a:ext>
                  </a:extLst>
                </p:cNvPr>
                <p:cNvSpPr txBox="1"/>
                <p:nvPr/>
              </p:nvSpPr>
              <p:spPr>
                <a:xfrm>
                  <a:off x="529153" y="2695354"/>
                  <a:ext cx="4459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1.5</a:t>
                  </a:r>
                  <a:endParaRPr kumimoji="1" lang="ja-JP" altLang="en-US" sz="1200" b="1" dirty="0">
                    <a:latin typeface="Meiryo UI" panose="020B0604030504040204" pitchFamily="50" charset="-128"/>
                    <a:ea typeface="Meiryo UI" panose="020B0604030504040204" pitchFamily="50" charset="-128"/>
                  </a:endParaRPr>
                </a:p>
              </p:txBody>
            </p:sp>
            <p:sp>
              <p:nvSpPr>
                <p:cNvPr id="91" name="テキスト ボックス 90">
                  <a:extLst>
                    <a:ext uri="{FF2B5EF4-FFF2-40B4-BE49-F238E27FC236}">
                      <a16:creationId xmlns:a16="http://schemas.microsoft.com/office/drawing/2014/main" id="{61DB4A6D-EF0C-2E2C-26DE-6E939436C0F4}"/>
                    </a:ext>
                  </a:extLst>
                </p:cNvPr>
                <p:cNvSpPr txBox="1"/>
                <p:nvPr/>
              </p:nvSpPr>
              <p:spPr>
                <a:xfrm>
                  <a:off x="529153" y="3489773"/>
                  <a:ext cx="4459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1.0</a:t>
                  </a:r>
                  <a:endParaRPr kumimoji="1" lang="ja-JP" altLang="en-US" sz="1200" b="1" dirty="0">
                    <a:latin typeface="Meiryo UI" panose="020B0604030504040204" pitchFamily="50" charset="-128"/>
                    <a:ea typeface="Meiryo UI" panose="020B0604030504040204" pitchFamily="50" charset="-128"/>
                  </a:endParaRPr>
                </a:p>
              </p:txBody>
            </p:sp>
            <p:sp>
              <p:nvSpPr>
                <p:cNvPr id="92" name="テキスト ボックス 91">
                  <a:extLst>
                    <a:ext uri="{FF2B5EF4-FFF2-40B4-BE49-F238E27FC236}">
                      <a16:creationId xmlns:a16="http://schemas.microsoft.com/office/drawing/2014/main" id="{1FE003CD-4354-6822-CC33-7EA6DAA4AD1C}"/>
                    </a:ext>
                  </a:extLst>
                </p:cNvPr>
                <p:cNvSpPr txBox="1"/>
                <p:nvPr/>
              </p:nvSpPr>
              <p:spPr>
                <a:xfrm>
                  <a:off x="529153" y="4284192"/>
                  <a:ext cx="4459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0.5</a:t>
                  </a:r>
                  <a:endParaRPr kumimoji="1" lang="ja-JP" altLang="en-US" sz="1200" b="1" dirty="0">
                    <a:latin typeface="Meiryo UI" panose="020B0604030504040204" pitchFamily="50" charset="-128"/>
                    <a:ea typeface="Meiryo UI" panose="020B0604030504040204" pitchFamily="50" charset="-128"/>
                  </a:endParaRPr>
                </a:p>
              </p:txBody>
            </p:sp>
            <p:sp>
              <p:nvSpPr>
                <p:cNvPr id="93" name="テキスト ボックス 92">
                  <a:extLst>
                    <a:ext uri="{FF2B5EF4-FFF2-40B4-BE49-F238E27FC236}">
                      <a16:creationId xmlns:a16="http://schemas.microsoft.com/office/drawing/2014/main" id="{94401D5C-EBF4-0934-8B04-5F963F04C82E}"/>
                    </a:ext>
                  </a:extLst>
                </p:cNvPr>
                <p:cNvSpPr txBox="1"/>
                <p:nvPr/>
              </p:nvSpPr>
              <p:spPr>
                <a:xfrm>
                  <a:off x="645947" y="5078612"/>
                  <a:ext cx="288861"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0</a:t>
                  </a:r>
                  <a:endParaRPr kumimoji="1" lang="ja-JP" altLang="en-US" sz="1200" b="1" dirty="0">
                    <a:latin typeface="Meiryo UI" panose="020B0604030504040204" pitchFamily="50" charset="-128"/>
                    <a:ea typeface="Meiryo UI" panose="020B0604030504040204" pitchFamily="50" charset="-128"/>
                  </a:endParaRPr>
                </a:p>
              </p:txBody>
            </p:sp>
          </p:grpSp>
          <p:sp>
            <p:nvSpPr>
              <p:cNvPr id="101" name="テキスト ボックス 100">
                <a:extLst>
                  <a:ext uri="{FF2B5EF4-FFF2-40B4-BE49-F238E27FC236}">
                    <a16:creationId xmlns:a16="http://schemas.microsoft.com/office/drawing/2014/main" id="{36C2D0AE-1848-331B-96F2-1B99704AA366}"/>
                  </a:ext>
                </a:extLst>
              </p:cNvPr>
              <p:cNvSpPr txBox="1"/>
              <p:nvPr/>
            </p:nvSpPr>
            <p:spPr>
              <a:xfrm>
                <a:off x="2200285" y="1937964"/>
                <a:ext cx="837089" cy="523220"/>
              </a:xfrm>
              <a:prstGeom prst="rect">
                <a:avLst/>
              </a:prstGeom>
              <a:noFill/>
            </p:spPr>
            <p:txBody>
              <a:bodyPr wrap="none" rtlCol="0">
                <a:spAutoFit/>
              </a:bodyPr>
              <a:lstStyle/>
              <a:p>
                <a:pPr algn="ctr"/>
                <a:r>
                  <a:rPr kumimoji="1" lang="en-US" altLang="ja-JP" sz="1400" dirty="0">
                    <a:latin typeface="Meiryo UI" panose="020B0604030504040204" pitchFamily="50" charset="-128"/>
                    <a:ea typeface="Meiryo UI" panose="020B0604030504040204" pitchFamily="50" charset="-128"/>
                  </a:rPr>
                  <a:t>r</a:t>
                </a: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0.98</a:t>
                </a:r>
              </a:p>
              <a:p>
                <a:pPr algn="ctr"/>
                <a:r>
                  <a:rPr kumimoji="1" lang="en-US" altLang="ja-JP" sz="1400" dirty="0">
                    <a:latin typeface="Meiryo UI" panose="020B0604030504040204" pitchFamily="50" charset="-128"/>
                    <a:ea typeface="Meiryo UI" panose="020B0604030504040204" pitchFamily="50" charset="-128"/>
                  </a:rPr>
                  <a:t>P&lt;0.01</a:t>
                </a:r>
                <a:endParaRPr kumimoji="1" lang="ja-JP" altLang="en-US" sz="1400" dirty="0">
                  <a:latin typeface="Meiryo UI" panose="020B0604030504040204" pitchFamily="50" charset="-128"/>
                  <a:ea typeface="Meiryo UI" panose="020B0604030504040204" pitchFamily="50" charset="-128"/>
                </a:endParaRPr>
              </a:p>
            </p:txBody>
          </p:sp>
          <p:pic>
            <p:nvPicPr>
              <p:cNvPr id="5" name="グラフィックス 4">
                <a:extLst>
                  <a:ext uri="{FF2B5EF4-FFF2-40B4-BE49-F238E27FC236}">
                    <a16:creationId xmlns:a16="http://schemas.microsoft.com/office/drawing/2014/main" id="{62546218-F435-1919-C49E-713D6F8F4DE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8741" y="2824005"/>
                <a:ext cx="3692595" cy="2471902"/>
              </a:xfrm>
              <a:prstGeom prst="rect">
                <a:avLst/>
              </a:prstGeom>
            </p:spPr>
          </p:pic>
        </p:grpSp>
        <p:grpSp>
          <p:nvGrpSpPr>
            <p:cNvPr id="41" name="グループ化 40">
              <a:extLst>
                <a:ext uri="{FF2B5EF4-FFF2-40B4-BE49-F238E27FC236}">
                  <a16:creationId xmlns:a16="http://schemas.microsoft.com/office/drawing/2014/main" id="{B42E5707-8984-8DB3-CB63-759B7FDD6CFA}"/>
                </a:ext>
              </a:extLst>
            </p:cNvPr>
            <p:cNvGrpSpPr/>
            <p:nvPr/>
          </p:nvGrpSpPr>
          <p:grpSpPr>
            <a:xfrm>
              <a:off x="725819" y="5277616"/>
              <a:ext cx="3934403" cy="276999"/>
              <a:chOff x="5179627" y="5430017"/>
              <a:chExt cx="3934403" cy="276999"/>
            </a:xfrm>
          </p:grpSpPr>
          <p:sp>
            <p:nvSpPr>
              <p:cNvPr id="36" name="テキスト ボックス 35">
                <a:extLst>
                  <a:ext uri="{FF2B5EF4-FFF2-40B4-BE49-F238E27FC236}">
                    <a16:creationId xmlns:a16="http://schemas.microsoft.com/office/drawing/2014/main" id="{6A0BF21B-BFEE-3343-9ED4-CCE6B16D5FB8}"/>
                  </a:ext>
                </a:extLst>
              </p:cNvPr>
              <p:cNvSpPr txBox="1"/>
              <p:nvPr/>
            </p:nvSpPr>
            <p:spPr>
              <a:xfrm>
                <a:off x="5179627" y="5430017"/>
                <a:ext cx="288861"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0</a:t>
                </a:r>
                <a:endParaRPr kumimoji="1" lang="ja-JP" altLang="en-US" sz="1200" b="1"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85BCE8EA-039A-289B-E364-8E4CB3A8C701}"/>
                  </a:ext>
                </a:extLst>
              </p:cNvPr>
              <p:cNvSpPr txBox="1"/>
              <p:nvPr/>
            </p:nvSpPr>
            <p:spPr>
              <a:xfrm>
                <a:off x="6074131" y="5430017"/>
                <a:ext cx="288861"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6</a:t>
                </a:r>
                <a:endParaRPr kumimoji="1" lang="ja-JP" altLang="en-US" sz="1200" b="1" dirty="0">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2E28764E-487C-8556-3146-B3ACE369A50C}"/>
                  </a:ext>
                </a:extLst>
              </p:cNvPr>
              <p:cNvSpPr txBox="1"/>
              <p:nvPr/>
            </p:nvSpPr>
            <p:spPr>
              <a:xfrm>
                <a:off x="6924158" y="5430017"/>
                <a:ext cx="393056"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12</a:t>
                </a:r>
                <a:endParaRPr kumimoji="1" lang="ja-JP" altLang="en-US" sz="1200" b="1" dirty="0">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33FBE4E1-57FE-69C6-A41B-B66536F16B5F}"/>
                  </a:ext>
                </a:extLst>
              </p:cNvPr>
              <p:cNvSpPr txBox="1"/>
              <p:nvPr/>
            </p:nvSpPr>
            <p:spPr>
              <a:xfrm>
                <a:off x="7821773" y="5430017"/>
                <a:ext cx="393056"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18</a:t>
                </a:r>
                <a:endParaRPr kumimoji="1" lang="ja-JP" altLang="en-US" sz="1200" b="1"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16BCF561-E146-1200-68EC-1C3506763D76}"/>
                  </a:ext>
                </a:extLst>
              </p:cNvPr>
              <p:cNvSpPr txBox="1"/>
              <p:nvPr/>
            </p:nvSpPr>
            <p:spPr>
              <a:xfrm>
                <a:off x="8720974" y="5430017"/>
                <a:ext cx="393056"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24</a:t>
                </a:r>
                <a:endParaRPr kumimoji="1" lang="ja-JP" altLang="en-US" sz="1200" b="1" dirty="0">
                  <a:latin typeface="Meiryo UI" panose="020B0604030504040204" pitchFamily="50" charset="-128"/>
                  <a:ea typeface="Meiryo UI" panose="020B0604030504040204" pitchFamily="50" charset="-128"/>
                </a:endParaRPr>
              </a:p>
            </p:txBody>
          </p:sp>
        </p:grpSp>
      </p:grpSp>
      <p:sp>
        <p:nvSpPr>
          <p:cNvPr id="4" name="テキスト ボックス 3">
            <a:extLst>
              <a:ext uri="{FF2B5EF4-FFF2-40B4-BE49-F238E27FC236}">
                <a16:creationId xmlns:a16="http://schemas.microsoft.com/office/drawing/2014/main" id="{DCDBD635-706A-76C8-8939-20027B5D794E}"/>
              </a:ext>
            </a:extLst>
          </p:cNvPr>
          <p:cNvSpPr txBox="1"/>
          <p:nvPr/>
        </p:nvSpPr>
        <p:spPr>
          <a:xfrm>
            <a:off x="5066522" y="6604084"/>
            <a:ext cx="4077478"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Sasaki H, et al. Diabetologia 64</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8</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 1816-1821, 2021</a:t>
            </a:r>
          </a:p>
        </p:txBody>
      </p:sp>
    </p:spTree>
    <p:extLst>
      <p:ext uri="{BB962C8B-B14F-4D97-AF65-F5344CB8AC3E}">
        <p14:creationId xmlns:p14="http://schemas.microsoft.com/office/powerpoint/2010/main" val="4293007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194400"/>
            <a:ext cx="7022472" cy="523220"/>
          </a:xfrm>
          <a:prstGeom prst="rect">
            <a:avLst/>
          </a:prstGeom>
          <a:noFill/>
        </p:spPr>
        <p:txBody>
          <a:bodyPr wrap="square">
            <a:spAutoFit/>
          </a:bodyPr>
          <a:lstStyle/>
          <a:p>
            <a:r>
              <a:rPr lang="en-US" altLang="ja-JP" sz="2800" b="1" i="0" u="none" strike="noStrike" baseline="0" dirty="0">
                <a:latin typeface="Meiryo UI" panose="020B0604030504040204" pitchFamily="50" charset="-128"/>
                <a:ea typeface="Meiryo UI" panose="020B0604030504040204" pitchFamily="50" charset="-128"/>
              </a:rPr>
              <a:t>β</a:t>
            </a:r>
            <a:r>
              <a:rPr lang="ja-JP" altLang="en-US" sz="2800" b="1" i="0" u="none" strike="noStrike" baseline="0" dirty="0">
                <a:latin typeface="Meiryo UI" panose="020B0604030504040204" pitchFamily="50" charset="-128"/>
                <a:ea typeface="Meiryo UI" panose="020B0604030504040204" pitchFamily="50" charset="-128"/>
              </a:rPr>
              <a:t>細胞サイズ、</a:t>
            </a:r>
            <a:r>
              <a:rPr lang="en-US" altLang="ja-JP" sz="2800" b="1" i="0" u="none" strike="noStrike" baseline="0" dirty="0">
                <a:latin typeface="Meiryo UI" panose="020B0604030504040204" pitchFamily="50" charset="-128"/>
                <a:ea typeface="Meiryo UI" panose="020B0604030504040204" pitchFamily="50" charset="-128"/>
              </a:rPr>
              <a:t>β</a:t>
            </a:r>
            <a:r>
              <a:rPr lang="ja-JP" altLang="en-US" sz="2800" b="1" i="0" u="none" strike="noStrike" baseline="0" dirty="0">
                <a:latin typeface="Meiryo UI" panose="020B0604030504040204" pitchFamily="50" charset="-128"/>
                <a:ea typeface="Meiryo UI" panose="020B0604030504040204" pitchFamily="50" charset="-128"/>
              </a:rPr>
              <a:t>細胞数と</a:t>
            </a:r>
            <a:r>
              <a:rPr lang="en-US" altLang="ja-JP" sz="2800" b="1" i="0" u="none" strike="noStrike" baseline="0" dirty="0">
                <a:latin typeface="Meiryo UI" panose="020B0604030504040204" pitchFamily="50" charset="-128"/>
                <a:ea typeface="Meiryo UI" panose="020B0604030504040204" pitchFamily="50" charset="-128"/>
              </a:rPr>
              <a:t>HbA1c</a:t>
            </a:r>
            <a:r>
              <a:rPr lang="ja-JP" altLang="en-US" sz="2800" b="1" i="0" u="none" strike="noStrike" baseline="0" dirty="0">
                <a:latin typeface="Meiryo UI" panose="020B0604030504040204" pitchFamily="50" charset="-128"/>
                <a:ea typeface="Meiryo UI" panose="020B0604030504040204" pitchFamily="50" charset="-128"/>
              </a:rPr>
              <a:t>との関連</a:t>
            </a:r>
          </a:p>
        </p:txBody>
      </p:sp>
      <p:sp>
        <p:nvSpPr>
          <p:cNvPr id="20" name="テキスト ボックス 19">
            <a:extLst>
              <a:ext uri="{FF2B5EF4-FFF2-40B4-BE49-F238E27FC236}">
                <a16:creationId xmlns:a16="http://schemas.microsoft.com/office/drawing/2014/main" id="{7A7C0E2F-13A7-B1E4-C228-2F6CCBBEEE9E}"/>
              </a:ext>
            </a:extLst>
          </p:cNvPr>
          <p:cNvSpPr txBox="1"/>
          <p:nvPr/>
        </p:nvSpPr>
        <p:spPr>
          <a:xfrm>
            <a:off x="7285593" y="6357863"/>
            <a:ext cx="1694695" cy="246221"/>
          </a:xfrm>
          <a:prstGeom prst="rect">
            <a:avLst/>
          </a:prstGeom>
          <a:noFill/>
        </p:spPr>
        <p:txBody>
          <a:bodyPr wrap="none" rtlCol="0">
            <a:spAutoFit/>
          </a:bodyPr>
          <a:lstStyle/>
          <a:p>
            <a:pPr algn="r"/>
            <a:r>
              <a:rPr kumimoji="1" lang="en-US" altLang="ja-JP" sz="1000" dirty="0">
                <a:latin typeface="Meiryo UI" panose="020B0604030504040204" pitchFamily="50" charset="-128"/>
                <a:ea typeface="Meiryo UI" panose="020B0604030504040204" pitchFamily="50" charset="-128"/>
              </a:rPr>
              <a:t>Spearman</a:t>
            </a:r>
            <a:r>
              <a:rPr kumimoji="1" lang="ja-JP" altLang="en-US" sz="1000" dirty="0">
                <a:latin typeface="Meiryo UI" panose="020B0604030504040204" pitchFamily="50" charset="-128"/>
                <a:ea typeface="Meiryo UI" panose="020B0604030504040204" pitchFamily="50" charset="-128"/>
              </a:rPr>
              <a:t>の順位相関係数</a:t>
            </a:r>
          </a:p>
        </p:txBody>
      </p:sp>
      <p:grpSp>
        <p:nvGrpSpPr>
          <p:cNvPr id="90" name="グループ化 89">
            <a:extLst>
              <a:ext uri="{FF2B5EF4-FFF2-40B4-BE49-F238E27FC236}">
                <a16:creationId xmlns:a16="http://schemas.microsoft.com/office/drawing/2014/main" id="{535E0B73-2C9B-D5BB-286B-FF5222611B02}"/>
              </a:ext>
            </a:extLst>
          </p:cNvPr>
          <p:cNvGrpSpPr/>
          <p:nvPr/>
        </p:nvGrpSpPr>
        <p:grpSpPr>
          <a:xfrm>
            <a:off x="189307" y="1864074"/>
            <a:ext cx="8699351" cy="3931005"/>
            <a:chOff x="189307" y="1864074"/>
            <a:chExt cx="8699351" cy="3931005"/>
          </a:xfrm>
        </p:grpSpPr>
        <p:pic>
          <p:nvPicPr>
            <p:cNvPr id="16" name="グラフィックス 15">
              <a:extLst>
                <a:ext uri="{FF2B5EF4-FFF2-40B4-BE49-F238E27FC236}">
                  <a16:creationId xmlns:a16="http://schemas.microsoft.com/office/drawing/2014/main" id="{532B7BA6-93B6-F282-E1FA-14D3F9942A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91043" y="2717304"/>
              <a:ext cx="3560010" cy="2383148"/>
            </a:xfrm>
            <a:prstGeom prst="rect">
              <a:avLst/>
            </a:prstGeom>
          </p:spPr>
        </p:pic>
        <p:pic>
          <p:nvPicPr>
            <p:cNvPr id="19" name="グラフィックス 18">
              <a:extLst>
                <a:ext uri="{FF2B5EF4-FFF2-40B4-BE49-F238E27FC236}">
                  <a16:creationId xmlns:a16="http://schemas.microsoft.com/office/drawing/2014/main" id="{1663B1D9-E9A0-6AFB-1303-685091AE6E3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144843" y="2717304"/>
              <a:ext cx="3560011" cy="2383148"/>
            </a:xfrm>
            <a:prstGeom prst="rect">
              <a:avLst/>
            </a:prstGeom>
          </p:spPr>
        </p:pic>
        <p:sp>
          <p:nvSpPr>
            <p:cNvPr id="21" name="テキスト ボックス 20">
              <a:extLst>
                <a:ext uri="{FF2B5EF4-FFF2-40B4-BE49-F238E27FC236}">
                  <a16:creationId xmlns:a16="http://schemas.microsoft.com/office/drawing/2014/main" id="{72A0648F-84C8-C545-5D4F-DCEDAC9B2FDF}"/>
                </a:ext>
              </a:extLst>
            </p:cNvPr>
            <p:cNvSpPr txBox="1"/>
            <p:nvPr/>
          </p:nvSpPr>
          <p:spPr>
            <a:xfrm>
              <a:off x="2281080" y="1864074"/>
              <a:ext cx="915635" cy="523220"/>
            </a:xfrm>
            <a:prstGeom prst="rect">
              <a:avLst/>
            </a:prstGeom>
            <a:noFill/>
          </p:spPr>
          <p:txBody>
            <a:bodyPr wrap="none" rtlCol="0">
              <a:spAutoFit/>
            </a:bodyPr>
            <a:lstStyle/>
            <a:p>
              <a:pPr algn="ctr"/>
              <a:r>
                <a:rPr kumimoji="1" lang="en-US" altLang="ja-JP" sz="1400" dirty="0">
                  <a:latin typeface="Meiryo UI" panose="020B0604030504040204" pitchFamily="50" charset="-128"/>
                  <a:ea typeface="Meiryo UI" panose="020B0604030504040204" pitchFamily="50" charset="-128"/>
                </a:rPr>
                <a:t>r</a:t>
              </a: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-0.19</a:t>
              </a:r>
            </a:p>
            <a:p>
              <a:pPr algn="ctr"/>
              <a:r>
                <a:rPr kumimoji="1" lang="en-US" altLang="ja-JP" sz="1400" dirty="0">
                  <a:latin typeface="Meiryo UI" panose="020B0604030504040204" pitchFamily="50" charset="-128"/>
                  <a:ea typeface="Meiryo UI" panose="020B0604030504040204" pitchFamily="50" charset="-128"/>
                </a:rPr>
                <a:t>P&lt;0.14</a:t>
              </a:r>
              <a:endParaRPr kumimoji="1" lang="ja-JP" altLang="en-US"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AF85BF5E-EAAD-8E12-1D94-A6559BCB46F4}"/>
                </a:ext>
              </a:extLst>
            </p:cNvPr>
            <p:cNvSpPr txBox="1"/>
            <p:nvPr/>
          </p:nvSpPr>
          <p:spPr>
            <a:xfrm>
              <a:off x="6472016" y="1864074"/>
              <a:ext cx="915635" cy="523220"/>
            </a:xfrm>
            <a:prstGeom prst="rect">
              <a:avLst/>
            </a:prstGeom>
            <a:noFill/>
          </p:spPr>
          <p:txBody>
            <a:bodyPr wrap="none" rtlCol="0">
              <a:spAutoFit/>
            </a:bodyPr>
            <a:lstStyle/>
            <a:p>
              <a:pPr algn="ctr"/>
              <a:r>
                <a:rPr kumimoji="1" lang="en-US" altLang="ja-JP" sz="1400" dirty="0">
                  <a:latin typeface="Meiryo UI" panose="020B0604030504040204" pitchFamily="50" charset="-128"/>
                  <a:ea typeface="Meiryo UI" panose="020B0604030504040204" pitchFamily="50" charset="-128"/>
                </a:rPr>
                <a:t>r</a:t>
              </a: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-0.45</a:t>
              </a:r>
            </a:p>
            <a:p>
              <a:pPr algn="ctr"/>
              <a:r>
                <a:rPr kumimoji="1" lang="en-US" altLang="ja-JP" sz="1400" dirty="0">
                  <a:latin typeface="Meiryo UI" panose="020B0604030504040204" pitchFamily="50" charset="-128"/>
                  <a:ea typeface="Meiryo UI" panose="020B0604030504040204" pitchFamily="50" charset="-128"/>
                </a:rPr>
                <a:t>P&lt;0.01</a:t>
              </a:r>
              <a:endParaRPr kumimoji="1" lang="ja-JP" altLang="en-US" sz="1400" dirty="0">
                <a:latin typeface="Meiryo UI" panose="020B0604030504040204" pitchFamily="50" charset="-128"/>
                <a:ea typeface="Meiryo UI" panose="020B0604030504040204" pitchFamily="50" charset="-128"/>
              </a:endParaRPr>
            </a:p>
          </p:txBody>
        </p:sp>
        <p:grpSp>
          <p:nvGrpSpPr>
            <p:cNvPr id="48" name="グループ化 47">
              <a:extLst>
                <a:ext uri="{FF2B5EF4-FFF2-40B4-BE49-F238E27FC236}">
                  <a16:creationId xmlns:a16="http://schemas.microsoft.com/office/drawing/2014/main" id="{FBC6776F-1630-A0B9-9ED2-2F8608FE0FEF}"/>
                </a:ext>
              </a:extLst>
            </p:cNvPr>
            <p:cNvGrpSpPr/>
            <p:nvPr/>
          </p:nvGrpSpPr>
          <p:grpSpPr>
            <a:xfrm>
              <a:off x="352241" y="2579370"/>
              <a:ext cx="497252" cy="2582042"/>
              <a:chOff x="232173" y="2653260"/>
              <a:chExt cx="497252" cy="2582042"/>
            </a:xfrm>
          </p:grpSpPr>
          <p:sp>
            <p:nvSpPr>
              <p:cNvPr id="34" name="テキスト ボックス 33">
                <a:extLst>
                  <a:ext uri="{FF2B5EF4-FFF2-40B4-BE49-F238E27FC236}">
                    <a16:creationId xmlns:a16="http://schemas.microsoft.com/office/drawing/2014/main" id="{5FD575AB-96E4-8338-9A71-B2DA891A8040}"/>
                  </a:ext>
                </a:extLst>
              </p:cNvPr>
              <p:cNvSpPr txBox="1"/>
              <p:nvPr/>
            </p:nvSpPr>
            <p:spPr>
              <a:xfrm>
                <a:off x="232173" y="2653260"/>
                <a:ext cx="497252"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100</a:t>
                </a:r>
                <a:endParaRPr kumimoji="1" lang="ja-JP" altLang="en-US" sz="1200" b="1" dirty="0">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ED0A6BD-3136-E24E-C3C4-A607ABA9AD67}"/>
                  </a:ext>
                </a:extLst>
              </p:cNvPr>
              <p:cNvSpPr txBox="1"/>
              <p:nvPr/>
            </p:nvSpPr>
            <p:spPr>
              <a:xfrm>
                <a:off x="336369" y="3229521"/>
                <a:ext cx="3930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80</a:t>
                </a:r>
                <a:endParaRPr kumimoji="1" lang="ja-JP" altLang="en-US" sz="1200" b="1" dirty="0">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2AF2E0A1-3D22-B4A9-0D27-FFAA6F0BED47}"/>
                  </a:ext>
                </a:extLst>
              </p:cNvPr>
              <p:cNvSpPr txBox="1"/>
              <p:nvPr/>
            </p:nvSpPr>
            <p:spPr>
              <a:xfrm>
                <a:off x="336369" y="3805782"/>
                <a:ext cx="3930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60</a:t>
                </a:r>
                <a:endParaRPr kumimoji="1" lang="ja-JP" altLang="en-US" sz="1200" b="1" dirty="0">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A107E89A-E23F-A4FA-E98D-EE042C79435E}"/>
                  </a:ext>
                </a:extLst>
              </p:cNvPr>
              <p:cNvSpPr txBox="1"/>
              <p:nvPr/>
            </p:nvSpPr>
            <p:spPr>
              <a:xfrm>
                <a:off x="336369" y="4382043"/>
                <a:ext cx="3930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40</a:t>
                </a:r>
                <a:endParaRPr kumimoji="1" lang="ja-JP" altLang="en-US" sz="1200" b="1" dirty="0">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E4F6A2FF-E766-273E-5FC6-8169BF4C4012}"/>
                  </a:ext>
                </a:extLst>
              </p:cNvPr>
              <p:cNvSpPr txBox="1"/>
              <p:nvPr/>
            </p:nvSpPr>
            <p:spPr>
              <a:xfrm>
                <a:off x="336369" y="4958303"/>
                <a:ext cx="3930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20</a:t>
                </a:r>
                <a:endParaRPr kumimoji="1" lang="ja-JP" altLang="en-US" sz="1200" b="1" dirty="0">
                  <a:latin typeface="Meiryo UI" panose="020B0604030504040204" pitchFamily="50" charset="-128"/>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0AB83B41-8CE6-F3BF-310A-70B065D3AD98}"/>
                </a:ext>
              </a:extLst>
            </p:cNvPr>
            <p:cNvGrpSpPr/>
            <p:nvPr/>
          </p:nvGrpSpPr>
          <p:grpSpPr>
            <a:xfrm>
              <a:off x="4652379" y="2579370"/>
              <a:ext cx="497252" cy="2582042"/>
              <a:chOff x="232173" y="2653260"/>
              <a:chExt cx="497252" cy="2582042"/>
            </a:xfrm>
          </p:grpSpPr>
          <p:sp>
            <p:nvSpPr>
              <p:cNvPr id="51" name="テキスト ボックス 50">
                <a:extLst>
                  <a:ext uri="{FF2B5EF4-FFF2-40B4-BE49-F238E27FC236}">
                    <a16:creationId xmlns:a16="http://schemas.microsoft.com/office/drawing/2014/main" id="{046C9BEF-1F79-A517-7123-632A5DF35435}"/>
                  </a:ext>
                </a:extLst>
              </p:cNvPr>
              <p:cNvSpPr txBox="1"/>
              <p:nvPr/>
            </p:nvSpPr>
            <p:spPr>
              <a:xfrm>
                <a:off x="232173" y="2653260"/>
                <a:ext cx="497252"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100</a:t>
                </a:r>
                <a:endParaRPr kumimoji="1" lang="ja-JP" altLang="en-US" sz="1200" b="1" dirty="0">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57F71F91-8CED-7B9B-D357-6E2E7017D7DF}"/>
                  </a:ext>
                </a:extLst>
              </p:cNvPr>
              <p:cNvSpPr txBox="1"/>
              <p:nvPr/>
            </p:nvSpPr>
            <p:spPr>
              <a:xfrm>
                <a:off x="336369" y="3229521"/>
                <a:ext cx="3930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80</a:t>
                </a:r>
                <a:endParaRPr kumimoji="1" lang="ja-JP" altLang="en-US" sz="1200" b="1" dirty="0">
                  <a:latin typeface="Meiryo UI" panose="020B0604030504040204" pitchFamily="50" charset="-128"/>
                  <a:ea typeface="Meiryo UI" panose="020B0604030504040204" pitchFamily="50" charset="-128"/>
                </a:endParaRPr>
              </a:p>
            </p:txBody>
          </p:sp>
          <p:sp>
            <p:nvSpPr>
              <p:cNvPr id="64" name="テキスト ボックス 63">
                <a:extLst>
                  <a:ext uri="{FF2B5EF4-FFF2-40B4-BE49-F238E27FC236}">
                    <a16:creationId xmlns:a16="http://schemas.microsoft.com/office/drawing/2014/main" id="{2F54E332-8D72-DB48-E8F1-7827C342D137}"/>
                  </a:ext>
                </a:extLst>
              </p:cNvPr>
              <p:cNvSpPr txBox="1"/>
              <p:nvPr/>
            </p:nvSpPr>
            <p:spPr>
              <a:xfrm>
                <a:off x="336369" y="3805782"/>
                <a:ext cx="3930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60</a:t>
                </a:r>
                <a:endParaRPr kumimoji="1" lang="ja-JP" altLang="en-US" sz="1200" b="1"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DCD47FF7-32DB-A595-3FB0-B5B1E2B3C4FA}"/>
                  </a:ext>
                </a:extLst>
              </p:cNvPr>
              <p:cNvSpPr txBox="1"/>
              <p:nvPr/>
            </p:nvSpPr>
            <p:spPr>
              <a:xfrm>
                <a:off x="336369" y="4382043"/>
                <a:ext cx="3930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40</a:t>
                </a:r>
                <a:endParaRPr kumimoji="1" lang="ja-JP" altLang="en-US" sz="1200" b="1"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7F2C0B62-AE86-B60F-DB47-7E6E56DA94EC}"/>
                  </a:ext>
                </a:extLst>
              </p:cNvPr>
              <p:cNvSpPr txBox="1"/>
              <p:nvPr/>
            </p:nvSpPr>
            <p:spPr>
              <a:xfrm>
                <a:off x="336369" y="4958303"/>
                <a:ext cx="393056" cy="276999"/>
              </a:xfrm>
              <a:prstGeom prst="rect">
                <a:avLst/>
              </a:prstGeom>
              <a:noFill/>
            </p:spPr>
            <p:txBody>
              <a:bodyPr wrap="none" rtlCol="0">
                <a:spAutoFit/>
              </a:bodyPr>
              <a:lstStyle/>
              <a:p>
                <a:pPr algn="r"/>
                <a:r>
                  <a:rPr kumimoji="1" lang="en-US" altLang="ja-JP" sz="1200" b="1" dirty="0">
                    <a:latin typeface="Meiryo UI" panose="020B0604030504040204" pitchFamily="50" charset="-128"/>
                    <a:ea typeface="Meiryo UI" panose="020B0604030504040204" pitchFamily="50" charset="-128"/>
                  </a:rPr>
                  <a:t>20</a:t>
                </a:r>
                <a:endParaRPr kumimoji="1" lang="ja-JP" altLang="en-US" sz="1200" b="1" dirty="0">
                  <a:latin typeface="Meiryo UI" panose="020B0604030504040204" pitchFamily="50" charset="-128"/>
                  <a:ea typeface="Meiryo UI" panose="020B0604030504040204" pitchFamily="50" charset="-128"/>
                </a:endParaRPr>
              </a:p>
            </p:txBody>
          </p:sp>
        </p:grpSp>
        <p:sp>
          <p:nvSpPr>
            <p:cNvPr id="72" name="テキスト ボックス 71">
              <a:extLst>
                <a:ext uri="{FF2B5EF4-FFF2-40B4-BE49-F238E27FC236}">
                  <a16:creationId xmlns:a16="http://schemas.microsoft.com/office/drawing/2014/main" id="{92FCF692-6443-D3D0-CCD4-18ABC31D1185}"/>
                </a:ext>
              </a:extLst>
            </p:cNvPr>
            <p:cNvSpPr txBox="1"/>
            <p:nvPr/>
          </p:nvSpPr>
          <p:spPr>
            <a:xfrm>
              <a:off x="189307" y="2371338"/>
              <a:ext cx="1203471"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(mmol/mol)</a:t>
              </a:r>
              <a:endParaRPr kumimoji="1" lang="ja-JP" altLang="en-US" sz="1200" b="1" dirty="0">
                <a:latin typeface="Meiryo UI" panose="020B0604030504040204" pitchFamily="50" charset="-128"/>
                <a:ea typeface="Meiryo UI" panose="020B0604030504040204" pitchFamily="50" charset="-128"/>
              </a:endParaRPr>
            </a:p>
          </p:txBody>
        </p:sp>
        <p:sp>
          <p:nvSpPr>
            <p:cNvPr id="73" name="テキスト ボックス 72">
              <a:extLst>
                <a:ext uri="{FF2B5EF4-FFF2-40B4-BE49-F238E27FC236}">
                  <a16:creationId xmlns:a16="http://schemas.microsoft.com/office/drawing/2014/main" id="{AE60C758-EC38-6C25-8AE5-6FBCF29F0FCC}"/>
                </a:ext>
              </a:extLst>
            </p:cNvPr>
            <p:cNvSpPr txBox="1"/>
            <p:nvPr/>
          </p:nvSpPr>
          <p:spPr>
            <a:xfrm>
              <a:off x="4509189" y="2371338"/>
              <a:ext cx="1203471"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(mmol/mol)</a:t>
              </a:r>
              <a:endParaRPr kumimoji="1" lang="ja-JP" altLang="en-US" sz="1200" b="1" dirty="0">
                <a:latin typeface="Meiryo UI" panose="020B0604030504040204" pitchFamily="50" charset="-128"/>
                <a:ea typeface="Meiryo UI" panose="020B0604030504040204" pitchFamily="50" charset="-128"/>
              </a:endParaRPr>
            </a:p>
          </p:txBody>
        </p:sp>
        <p:sp>
          <p:nvSpPr>
            <p:cNvPr id="74" name="テキスト ボックス 73">
              <a:extLst>
                <a:ext uri="{FF2B5EF4-FFF2-40B4-BE49-F238E27FC236}">
                  <a16:creationId xmlns:a16="http://schemas.microsoft.com/office/drawing/2014/main" id="{57219CC7-B9B1-6E79-2EE1-50E237AA0C72}"/>
                </a:ext>
              </a:extLst>
            </p:cNvPr>
            <p:cNvSpPr txBox="1"/>
            <p:nvPr/>
          </p:nvSpPr>
          <p:spPr>
            <a:xfrm rot="16200000">
              <a:off x="-57716" y="3699963"/>
              <a:ext cx="801823" cy="307777"/>
            </a:xfrm>
            <a:prstGeom prst="rect">
              <a:avLst/>
            </a:prstGeom>
            <a:solidFill>
              <a:schemeClr val="bg1"/>
            </a:solid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HbA1c</a:t>
              </a:r>
              <a:endParaRPr kumimoji="1" lang="ja-JP" altLang="en-US" sz="1400" b="1" dirty="0">
                <a:latin typeface="Meiryo UI" panose="020B0604030504040204" pitchFamily="50" charset="-128"/>
                <a:ea typeface="Meiryo UI" panose="020B0604030504040204" pitchFamily="50" charset="-128"/>
              </a:endParaRPr>
            </a:p>
          </p:txBody>
        </p:sp>
        <p:sp>
          <p:nvSpPr>
            <p:cNvPr id="75" name="テキスト ボックス 74">
              <a:extLst>
                <a:ext uri="{FF2B5EF4-FFF2-40B4-BE49-F238E27FC236}">
                  <a16:creationId xmlns:a16="http://schemas.microsoft.com/office/drawing/2014/main" id="{1A6E42EE-837E-3AA0-B937-E6C8DA618000}"/>
                </a:ext>
              </a:extLst>
            </p:cNvPr>
            <p:cNvSpPr txBox="1"/>
            <p:nvPr/>
          </p:nvSpPr>
          <p:spPr>
            <a:xfrm rot="16200000">
              <a:off x="4262166" y="3699963"/>
              <a:ext cx="801823" cy="307777"/>
            </a:xfrm>
            <a:prstGeom prst="rect">
              <a:avLst/>
            </a:prstGeom>
            <a:solidFill>
              <a:schemeClr val="bg1"/>
            </a:solid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HbA1c</a:t>
              </a:r>
              <a:endParaRPr kumimoji="1" lang="ja-JP" altLang="en-US" sz="1400" b="1" dirty="0">
                <a:latin typeface="Meiryo UI" panose="020B0604030504040204" pitchFamily="50" charset="-128"/>
                <a:ea typeface="Meiryo UI" panose="020B0604030504040204" pitchFamily="50" charset="-128"/>
              </a:endParaRPr>
            </a:p>
          </p:txBody>
        </p:sp>
        <p:grpSp>
          <p:nvGrpSpPr>
            <p:cNvPr id="83" name="グループ化 82">
              <a:extLst>
                <a:ext uri="{FF2B5EF4-FFF2-40B4-BE49-F238E27FC236}">
                  <a16:creationId xmlns:a16="http://schemas.microsoft.com/office/drawing/2014/main" id="{E0F8678A-C26E-59F8-CD6E-B4B575DB9DA6}"/>
                </a:ext>
              </a:extLst>
            </p:cNvPr>
            <p:cNvGrpSpPr/>
            <p:nvPr/>
          </p:nvGrpSpPr>
          <p:grpSpPr>
            <a:xfrm>
              <a:off x="5082271" y="5100095"/>
              <a:ext cx="3806387" cy="276999"/>
              <a:chOff x="4962203" y="5277617"/>
              <a:chExt cx="3806387" cy="276999"/>
            </a:xfrm>
          </p:grpSpPr>
          <p:sp>
            <p:nvSpPr>
              <p:cNvPr id="76" name="テキスト ボックス 75">
                <a:extLst>
                  <a:ext uri="{FF2B5EF4-FFF2-40B4-BE49-F238E27FC236}">
                    <a16:creationId xmlns:a16="http://schemas.microsoft.com/office/drawing/2014/main" id="{302A9182-F689-C850-756F-7ADE5E12F373}"/>
                  </a:ext>
                </a:extLst>
              </p:cNvPr>
              <p:cNvSpPr txBox="1"/>
              <p:nvPr/>
            </p:nvSpPr>
            <p:spPr>
              <a:xfrm>
                <a:off x="4962203" y="5277617"/>
                <a:ext cx="288861"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0</a:t>
                </a:r>
                <a:endParaRPr kumimoji="1" lang="ja-JP" altLang="en-US" sz="1200" b="1" dirty="0">
                  <a:latin typeface="Meiryo UI" panose="020B0604030504040204" pitchFamily="50" charset="-128"/>
                  <a:ea typeface="Meiryo UI" panose="020B0604030504040204" pitchFamily="50" charset="-128"/>
                </a:endParaRPr>
              </a:p>
            </p:txBody>
          </p:sp>
          <p:sp>
            <p:nvSpPr>
              <p:cNvPr id="77" name="テキスト ボックス 76">
                <a:extLst>
                  <a:ext uri="{FF2B5EF4-FFF2-40B4-BE49-F238E27FC236}">
                    <a16:creationId xmlns:a16="http://schemas.microsoft.com/office/drawing/2014/main" id="{0F45DA3E-7128-A441-450C-E22D64B487E5}"/>
                  </a:ext>
                </a:extLst>
              </p:cNvPr>
              <p:cNvSpPr txBox="1"/>
              <p:nvPr/>
            </p:nvSpPr>
            <p:spPr>
              <a:xfrm>
                <a:off x="5826227" y="5277617"/>
                <a:ext cx="288861"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6</a:t>
                </a:r>
                <a:endParaRPr kumimoji="1" lang="ja-JP" altLang="en-US" sz="1200" b="1" dirty="0">
                  <a:latin typeface="Meiryo UI" panose="020B0604030504040204" pitchFamily="50" charset="-128"/>
                  <a:ea typeface="Meiryo UI" panose="020B0604030504040204" pitchFamily="50" charset="-128"/>
                </a:endParaRPr>
              </a:p>
            </p:txBody>
          </p:sp>
          <p:sp>
            <p:nvSpPr>
              <p:cNvPr id="78" name="テキスト ボックス 77">
                <a:extLst>
                  <a:ext uri="{FF2B5EF4-FFF2-40B4-BE49-F238E27FC236}">
                    <a16:creationId xmlns:a16="http://schemas.microsoft.com/office/drawing/2014/main" id="{3634EA25-884A-F7AF-F544-A35113C4F103}"/>
                  </a:ext>
                </a:extLst>
              </p:cNvPr>
              <p:cNvSpPr txBox="1"/>
              <p:nvPr/>
            </p:nvSpPr>
            <p:spPr>
              <a:xfrm>
                <a:off x="6639678" y="5277617"/>
                <a:ext cx="393056"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12</a:t>
                </a:r>
                <a:endParaRPr kumimoji="1" lang="ja-JP" altLang="en-US" sz="1200" b="1" dirty="0">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8DA68E25-BB75-36D9-D849-8074AD2906EB}"/>
                  </a:ext>
                </a:extLst>
              </p:cNvPr>
              <p:cNvSpPr txBox="1"/>
              <p:nvPr/>
            </p:nvSpPr>
            <p:spPr>
              <a:xfrm>
                <a:off x="7512909" y="5277617"/>
                <a:ext cx="393056"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18</a:t>
                </a:r>
                <a:endParaRPr kumimoji="1" lang="ja-JP" altLang="en-US" sz="1200" b="1" dirty="0">
                  <a:latin typeface="Meiryo UI" panose="020B0604030504040204" pitchFamily="50" charset="-128"/>
                  <a:ea typeface="Meiryo UI" panose="020B0604030504040204" pitchFamily="50" charset="-128"/>
                </a:endParaRPr>
              </a:p>
            </p:txBody>
          </p:sp>
          <p:sp>
            <p:nvSpPr>
              <p:cNvPr id="80" name="テキスト ボックス 79">
                <a:extLst>
                  <a:ext uri="{FF2B5EF4-FFF2-40B4-BE49-F238E27FC236}">
                    <a16:creationId xmlns:a16="http://schemas.microsoft.com/office/drawing/2014/main" id="{ACD9C2B8-067C-C4FD-9AEC-258B74D6ECF9}"/>
                  </a:ext>
                </a:extLst>
              </p:cNvPr>
              <p:cNvSpPr txBox="1"/>
              <p:nvPr/>
            </p:nvSpPr>
            <p:spPr>
              <a:xfrm>
                <a:off x="8375534" y="5277617"/>
                <a:ext cx="393056"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24</a:t>
                </a:r>
                <a:endParaRPr kumimoji="1" lang="ja-JP" altLang="en-US" sz="1200" b="1" dirty="0">
                  <a:latin typeface="Meiryo UI" panose="020B0604030504040204" pitchFamily="50" charset="-128"/>
                  <a:ea typeface="Meiryo UI" panose="020B0604030504040204" pitchFamily="50" charset="-128"/>
                </a:endParaRPr>
              </a:p>
            </p:txBody>
          </p:sp>
        </p:grpSp>
        <p:sp>
          <p:nvSpPr>
            <p:cNvPr id="81" name="テキスト ボックス 80">
              <a:extLst>
                <a:ext uri="{FF2B5EF4-FFF2-40B4-BE49-F238E27FC236}">
                  <a16:creationId xmlns:a16="http://schemas.microsoft.com/office/drawing/2014/main" id="{E4C010D5-68BB-AB1B-ECB4-1715620055A8}"/>
                </a:ext>
              </a:extLst>
            </p:cNvPr>
            <p:cNvSpPr txBox="1"/>
            <p:nvPr/>
          </p:nvSpPr>
          <p:spPr>
            <a:xfrm>
              <a:off x="6064875" y="5487302"/>
              <a:ext cx="1749198" cy="307777"/>
            </a:xfrm>
            <a:prstGeom prst="rect">
              <a:avLst/>
            </a:prstGeom>
            <a:solidFill>
              <a:schemeClr val="bg1"/>
            </a:solid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β</a:t>
              </a:r>
              <a:r>
                <a:rPr kumimoji="1" lang="ja-JP" altLang="en-US" sz="1400" b="1" dirty="0">
                  <a:latin typeface="Meiryo UI" panose="020B0604030504040204" pitchFamily="50" charset="-128"/>
                  <a:ea typeface="Meiryo UI" panose="020B0604030504040204" pitchFamily="50" charset="-128"/>
                </a:rPr>
                <a:t>細胞数（</a:t>
              </a:r>
              <a:r>
                <a:rPr kumimoji="1" lang="en-US" altLang="ja-JP" sz="1400" b="1" dirty="0">
                  <a:latin typeface="Meiryo UI" panose="020B0604030504040204" pitchFamily="50" charset="-128"/>
                  <a:ea typeface="Meiryo UI" panose="020B0604030504040204" pitchFamily="50" charset="-128"/>
                </a:rPr>
                <a:t>10</a:t>
              </a:r>
              <a:r>
                <a:rPr kumimoji="1" lang="en-US" altLang="ja-JP" sz="1400" b="1" baseline="30000" dirty="0">
                  <a:latin typeface="Meiryo UI" panose="020B0604030504040204" pitchFamily="50" charset="-128"/>
                  <a:ea typeface="Meiryo UI" panose="020B0604030504040204" pitchFamily="50" charset="-128"/>
                </a:rPr>
                <a:t>8</a:t>
              </a:r>
              <a:r>
                <a:rPr kumimoji="1" lang="ja-JP" altLang="en-US" sz="1400" b="1" dirty="0">
                  <a:latin typeface="Meiryo UI" panose="020B0604030504040204" pitchFamily="50" charset="-128"/>
                  <a:ea typeface="Meiryo UI" panose="020B0604030504040204" pitchFamily="50" charset="-128"/>
                </a:rPr>
                <a:t>個）</a:t>
              </a:r>
            </a:p>
          </p:txBody>
        </p:sp>
        <p:sp>
          <p:nvSpPr>
            <p:cNvPr id="82" name="テキスト ボックス 81">
              <a:extLst>
                <a:ext uri="{FF2B5EF4-FFF2-40B4-BE49-F238E27FC236}">
                  <a16:creationId xmlns:a16="http://schemas.microsoft.com/office/drawing/2014/main" id="{EC72D241-2A7C-6F42-4333-16B848811A22}"/>
                </a:ext>
              </a:extLst>
            </p:cNvPr>
            <p:cNvSpPr txBox="1"/>
            <p:nvPr/>
          </p:nvSpPr>
          <p:spPr>
            <a:xfrm>
              <a:off x="1637942" y="5487302"/>
              <a:ext cx="1866217" cy="307777"/>
            </a:xfrm>
            <a:prstGeom prst="rect">
              <a:avLst/>
            </a:prstGeom>
            <a:solidFill>
              <a:schemeClr val="bg1"/>
            </a:solidFill>
          </p:spPr>
          <p:txBody>
            <a:bodyPr wrap="none" rtlCol="0">
              <a:spAutoFit/>
            </a:bodyPr>
            <a:lstStyle/>
            <a:p>
              <a:pPr algn="ctr"/>
              <a:r>
                <a:rPr kumimoji="1" lang="en-US" altLang="ja-JP" sz="1400" b="1" dirty="0">
                  <a:latin typeface="Meiryo UI" panose="020B0604030504040204" pitchFamily="50" charset="-128"/>
                  <a:ea typeface="Meiryo UI" panose="020B0604030504040204" pitchFamily="50" charset="-128"/>
                </a:rPr>
                <a:t>β</a:t>
              </a:r>
              <a:r>
                <a:rPr kumimoji="1" lang="ja-JP" altLang="en-US" sz="1400" b="1" dirty="0">
                  <a:latin typeface="Meiryo UI" panose="020B0604030504040204" pitchFamily="50" charset="-128"/>
                  <a:ea typeface="Meiryo UI" panose="020B0604030504040204" pitchFamily="50" charset="-128"/>
                </a:rPr>
                <a:t>細胞サイズ（</a:t>
              </a:r>
              <a:r>
                <a:rPr kumimoji="1" lang="en-US" altLang="ja-JP" sz="1400" b="1" dirty="0">
                  <a:latin typeface="Meiryo UI" panose="020B0604030504040204" pitchFamily="50" charset="-128"/>
                  <a:ea typeface="Meiryo UI" panose="020B0604030504040204" pitchFamily="50" charset="-128"/>
                </a:rPr>
                <a:t>μm</a:t>
              </a:r>
              <a:r>
                <a:rPr kumimoji="1" lang="en-US" altLang="ja-JP" sz="1400" b="1" baseline="30000" dirty="0">
                  <a:latin typeface="Meiryo UI" panose="020B0604030504040204" pitchFamily="50" charset="-128"/>
                  <a:ea typeface="Meiryo UI" panose="020B0604030504040204" pitchFamily="50" charset="-128"/>
                </a:rPr>
                <a:t>3</a:t>
              </a:r>
              <a:r>
                <a:rPr kumimoji="1" lang="ja-JP" altLang="en-US" sz="1400" b="1" dirty="0">
                  <a:latin typeface="Meiryo UI" panose="020B0604030504040204" pitchFamily="50" charset="-128"/>
                  <a:ea typeface="Meiryo UI" panose="020B0604030504040204" pitchFamily="50" charset="-128"/>
                </a:rPr>
                <a:t>）</a:t>
              </a:r>
            </a:p>
          </p:txBody>
        </p:sp>
        <p:grpSp>
          <p:nvGrpSpPr>
            <p:cNvPr id="84" name="グループ化 83">
              <a:extLst>
                <a:ext uri="{FF2B5EF4-FFF2-40B4-BE49-F238E27FC236}">
                  <a16:creationId xmlns:a16="http://schemas.microsoft.com/office/drawing/2014/main" id="{4C0BAA0B-CA07-33B3-43EB-C23229B76EE6}"/>
                </a:ext>
              </a:extLst>
            </p:cNvPr>
            <p:cNvGrpSpPr/>
            <p:nvPr/>
          </p:nvGrpSpPr>
          <p:grpSpPr>
            <a:xfrm>
              <a:off x="619716" y="5100095"/>
              <a:ext cx="3962680" cy="276999"/>
              <a:chOff x="4858008" y="5277617"/>
              <a:chExt cx="3962680" cy="276999"/>
            </a:xfrm>
          </p:grpSpPr>
          <p:sp>
            <p:nvSpPr>
              <p:cNvPr id="85" name="テキスト ボックス 84">
                <a:extLst>
                  <a:ext uri="{FF2B5EF4-FFF2-40B4-BE49-F238E27FC236}">
                    <a16:creationId xmlns:a16="http://schemas.microsoft.com/office/drawing/2014/main" id="{79D668B7-ACE8-B472-FE38-3A484C501921}"/>
                  </a:ext>
                </a:extLst>
              </p:cNvPr>
              <p:cNvSpPr txBox="1"/>
              <p:nvPr/>
            </p:nvSpPr>
            <p:spPr>
              <a:xfrm>
                <a:off x="4858008" y="5277617"/>
                <a:ext cx="497252"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400</a:t>
                </a:r>
                <a:endParaRPr kumimoji="1" lang="ja-JP" altLang="en-US" sz="1200" b="1" dirty="0">
                  <a:latin typeface="Meiryo UI" panose="020B0604030504040204" pitchFamily="50" charset="-128"/>
                  <a:ea typeface="Meiryo UI" panose="020B0604030504040204" pitchFamily="50" charset="-128"/>
                </a:endParaRPr>
              </a:p>
            </p:txBody>
          </p:sp>
          <p:sp>
            <p:nvSpPr>
              <p:cNvPr id="86" name="テキスト ボックス 85">
                <a:extLst>
                  <a:ext uri="{FF2B5EF4-FFF2-40B4-BE49-F238E27FC236}">
                    <a16:creationId xmlns:a16="http://schemas.microsoft.com/office/drawing/2014/main" id="{E1D433DD-82EE-B4F7-09CE-98F6B3BAA20D}"/>
                  </a:ext>
                </a:extLst>
              </p:cNvPr>
              <p:cNvSpPr txBox="1"/>
              <p:nvPr/>
            </p:nvSpPr>
            <p:spPr>
              <a:xfrm>
                <a:off x="5724572" y="5277617"/>
                <a:ext cx="497252"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500</a:t>
                </a:r>
                <a:endParaRPr kumimoji="1" lang="ja-JP" altLang="en-US" sz="1200" b="1" dirty="0">
                  <a:latin typeface="Meiryo UI" panose="020B0604030504040204" pitchFamily="50" charset="-128"/>
                  <a:ea typeface="Meiryo UI" panose="020B0604030504040204" pitchFamily="50" charset="-128"/>
                </a:endParaRPr>
              </a:p>
            </p:txBody>
          </p:sp>
          <p:sp>
            <p:nvSpPr>
              <p:cNvPr id="87" name="テキスト ボックス 86">
                <a:extLst>
                  <a:ext uri="{FF2B5EF4-FFF2-40B4-BE49-F238E27FC236}">
                    <a16:creationId xmlns:a16="http://schemas.microsoft.com/office/drawing/2014/main" id="{88E9FEA5-0E10-582D-BA87-4E95894D5E1C}"/>
                  </a:ext>
                </a:extLst>
              </p:cNvPr>
              <p:cNvSpPr txBox="1"/>
              <p:nvPr/>
            </p:nvSpPr>
            <p:spPr>
              <a:xfrm>
                <a:off x="6592660" y="5277617"/>
                <a:ext cx="497252"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600</a:t>
                </a:r>
                <a:endParaRPr kumimoji="1" lang="ja-JP" altLang="en-US" sz="1200" b="1" dirty="0">
                  <a:latin typeface="Meiryo UI" panose="020B0604030504040204" pitchFamily="50" charset="-128"/>
                  <a:ea typeface="Meiryo UI" panose="020B0604030504040204" pitchFamily="50" charset="-128"/>
                </a:endParaRPr>
              </a:p>
            </p:txBody>
          </p:sp>
          <p:sp>
            <p:nvSpPr>
              <p:cNvPr id="88" name="テキスト ボックス 87">
                <a:extLst>
                  <a:ext uri="{FF2B5EF4-FFF2-40B4-BE49-F238E27FC236}">
                    <a16:creationId xmlns:a16="http://schemas.microsoft.com/office/drawing/2014/main" id="{0E8E2785-EE3D-688E-18C0-3E563284F8D4}"/>
                  </a:ext>
                </a:extLst>
              </p:cNvPr>
              <p:cNvSpPr txBox="1"/>
              <p:nvPr/>
            </p:nvSpPr>
            <p:spPr>
              <a:xfrm>
                <a:off x="7460811" y="5277617"/>
                <a:ext cx="497252"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700</a:t>
                </a:r>
                <a:endParaRPr kumimoji="1" lang="ja-JP" altLang="en-US" sz="1200" b="1" dirty="0">
                  <a:latin typeface="Meiryo UI" panose="020B0604030504040204" pitchFamily="50" charset="-128"/>
                  <a:ea typeface="Meiryo UI" panose="020B0604030504040204" pitchFamily="50" charset="-128"/>
                </a:endParaRPr>
              </a:p>
            </p:txBody>
          </p:sp>
          <p:sp>
            <p:nvSpPr>
              <p:cNvPr id="89" name="テキスト ボックス 88">
                <a:extLst>
                  <a:ext uri="{FF2B5EF4-FFF2-40B4-BE49-F238E27FC236}">
                    <a16:creationId xmlns:a16="http://schemas.microsoft.com/office/drawing/2014/main" id="{9B7FA114-08CB-D764-C276-CEE8F5D1742F}"/>
                  </a:ext>
                </a:extLst>
              </p:cNvPr>
              <p:cNvSpPr txBox="1"/>
              <p:nvPr/>
            </p:nvSpPr>
            <p:spPr>
              <a:xfrm>
                <a:off x="8323436" y="5277617"/>
                <a:ext cx="497252" cy="276999"/>
              </a:xfrm>
              <a:prstGeom prst="rect">
                <a:avLst/>
              </a:prstGeom>
              <a:noFill/>
            </p:spPr>
            <p:txBody>
              <a:bodyPr wrap="none" rtlCol="0">
                <a:spAutoFit/>
              </a:bodyPr>
              <a:lstStyle/>
              <a:p>
                <a:pPr algn="ctr"/>
                <a:r>
                  <a:rPr kumimoji="1" lang="en-US" altLang="ja-JP" sz="1200" b="1" dirty="0">
                    <a:latin typeface="Meiryo UI" panose="020B0604030504040204" pitchFamily="50" charset="-128"/>
                    <a:ea typeface="Meiryo UI" panose="020B0604030504040204" pitchFamily="50" charset="-128"/>
                  </a:rPr>
                  <a:t>800</a:t>
                </a:r>
                <a:endParaRPr kumimoji="1" lang="ja-JP" altLang="en-US" sz="1200" b="1" dirty="0">
                  <a:latin typeface="Meiryo UI" panose="020B0604030504040204" pitchFamily="50" charset="-128"/>
                  <a:ea typeface="Meiryo UI" panose="020B0604030504040204" pitchFamily="50" charset="-128"/>
                </a:endParaRPr>
              </a:p>
            </p:txBody>
          </p:sp>
        </p:grpSp>
      </p:grpSp>
      <p:sp>
        <p:nvSpPr>
          <p:cNvPr id="4" name="テキスト ボックス 3">
            <a:extLst>
              <a:ext uri="{FF2B5EF4-FFF2-40B4-BE49-F238E27FC236}">
                <a16:creationId xmlns:a16="http://schemas.microsoft.com/office/drawing/2014/main" id="{55391A28-8179-DD9C-1B30-1C4C025F7DF6}"/>
              </a:ext>
            </a:extLst>
          </p:cNvPr>
          <p:cNvSpPr txBox="1"/>
          <p:nvPr/>
        </p:nvSpPr>
        <p:spPr>
          <a:xfrm>
            <a:off x="5066522" y="6604084"/>
            <a:ext cx="4077478"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Sasaki H, et al. Diabetologia 64</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8</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 1816-1821, 2021</a:t>
            </a:r>
          </a:p>
        </p:txBody>
      </p:sp>
    </p:spTree>
    <p:extLst>
      <p:ext uri="{BB962C8B-B14F-4D97-AF65-F5344CB8AC3E}">
        <p14:creationId xmlns:p14="http://schemas.microsoft.com/office/powerpoint/2010/main" val="3730331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194400"/>
            <a:ext cx="3959486"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結果のサマリー</a:t>
            </a:r>
          </a:p>
        </p:txBody>
      </p:sp>
      <p:sp>
        <p:nvSpPr>
          <p:cNvPr id="9" name="正方形/長方形 8">
            <a:extLst>
              <a:ext uri="{FF2B5EF4-FFF2-40B4-BE49-F238E27FC236}">
                <a16:creationId xmlns:a16="http://schemas.microsoft.com/office/drawing/2014/main" id="{B1D8A4F6-ACA3-7604-EEDF-9893873C3308}"/>
              </a:ext>
            </a:extLst>
          </p:cNvPr>
          <p:cNvSpPr/>
          <p:nvPr/>
        </p:nvSpPr>
        <p:spPr>
          <a:xfrm>
            <a:off x="777240" y="1264920"/>
            <a:ext cx="213360" cy="274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BA686361-A467-27B3-CEAD-67F770E65225}"/>
              </a:ext>
            </a:extLst>
          </p:cNvPr>
          <p:cNvSpPr txBox="1"/>
          <p:nvPr/>
        </p:nvSpPr>
        <p:spPr>
          <a:xfrm>
            <a:off x="507070" y="1100708"/>
            <a:ext cx="8070873" cy="2031325"/>
          </a:xfrm>
          <a:prstGeom prst="rect">
            <a:avLst/>
          </a:prstGeom>
          <a:noFill/>
        </p:spPr>
        <p:txBody>
          <a:bodyPr wrap="square">
            <a:spAutoFit/>
          </a:bodyPr>
          <a:lstStyle/>
          <a:p>
            <a:pPr marL="285750" indent="-285750">
              <a:buClr>
                <a:srgbClr val="D82B83"/>
              </a:buClr>
              <a:buFont typeface="Wingdings" panose="05000000000000000000" pitchFamily="2" charset="2"/>
              <a:buChar char="l"/>
            </a:pP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型糖尿病群では、</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細胞サイズおよび</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細胞数のいずれも非糖尿病群に比べて有意に減少しており（</a:t>
            </a:r>
            <a:r>
              <a:rPr lang="en-US" altLang="ja-JP" dirty="0">
                <a:latin typeface="Meiryo UI" panose="020B0604030504040204" pitchFamily="50" charset="-128"/>
                <a:ea typeface="Meiryo UI" panose="020B0604030504040204" pitchFamily="50" charset="-128"/>
              </a:rPr>
              <a:t>Mann-Whitney U</a:t>
            </a:r>
            <a:r>
              <a:rPr lang="ja-JP" altLang="en-US" dirty="0">
                <a:latin typeface="Meiryo UI" panose="020B0604030504040204" pitchFamily="50" charset="-128"/>
                <a:ea typeface="Meiryo UI" panose="020B0604030504040204" pitchFamily="50" charset="-128"/>
              </a:rPr>
              <a:t>検定）、相対的な差は</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細胞サイズが　　－</a:t>
            </a:r>
            <a:r>
              <a:rPr lang="en-US" altLang="ja-JP" dirty="0">
                <a:latin typeface="Meiryo UI" panose="020B0604030504040204" pitchFamily="50" charset="-128"/>
                <a:ea typeface="Meiryo UI" panose="020B0604030504040204" pitchFamily="50" charset="-128"/>
              </a:rPr>
              <a:t>10</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細胞数が－</a:t>
            </a:r>
            <a:r>
              <a:rPr lang="en-US" altLang="ja-JP" dirty="0">
                <a:latin typeface="Meiryo UI" panose="020B0604030504040204" pitchFamily="50" charset="-128"/>
                <a:ea typeface="Meiryo UI" panose="020B0604030504040204" pitchFamily="50" charset="-128"/>
              </a:rPr>
              <a:t>37</a:t>
            </a:r>
            <a:r>
              <a:rPr lang="ja-JP" altLang="en-US" dirty="0">
                <a:latin typeface="Meiryo UI" panose="020B0604030504040204" pitchFamily="50" charset="-128"/>
                <a:ea typeface="Meiryo UI" panose="020B0604030504040204" pitchFamily="50" charset="-128"/>
              </a:rPr>
              <a:t>％であった。</a:t>
            </a:r>
            <a:endParaRPr lang="en-US" altLang="ja-JP"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細胞数は</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細胞量との間に有意な正の相関が認められたが（</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型糖尿病群</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非糖尿病群：</a:t>
            </a:r>
            <a:r>
              <a:rPr lang="en-US" altLang="ja-JP" dirty="0">
                <a:latin typeface="Meiryo UI" panose="020B0604030504040204" pitchFamily="50" charset="-128"/>
                <a:ea typeface="Meiryo UI" panose="020B0604030504040204" pitchFamily="50" charset="-128"/>
              </a:rPr>
              <a:t>r=0.97/0.98</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Spearman</a:t>
            </a:r>
            <a:r>
              <a:rPr lang="ja-JP" altLang="en-US" dirty="0">
                <a:latin typeface="Meiryo UI" panose="020B0604030504040204" pitchFamily="50" charset="-128"/>
                <a:ea typeface="Meiryo UI" panose="020B0604030504040204" pitchFamily="50" charset="-128"/>
              </a:rPr>
              <a:t>の順位相関係数）、</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細胞サイズは</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細胞量との関連は認められなかった。</a:t>
            </a:r>
            <a:endParaRPr lang="en-US" altLang="ja-JP" dirty="0">
              <a:latin typeface="Meiryo UI" panose="020B0604030504040204" pitchFamily="50" charset="-128"/>
              <a:ea typeface="Meiryo UI" panose="020B0604030504040204" pitchFamily="50" charset="-128"/>
            </a:endParaRPr>
          </a:p>
          <a:p>
            <a:pPr marL="285750" indent="-285750">
              <a:buClr>
                <a:srgbClr val="D82B83"/>
              </a:buClr>
              <a:buFont typeface="Wingdings" panose="05000000000000000000" pitchFamily="2" charset="2"/>
              <a:buChar char="l"/>
            </a:pP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型糖尿病群では</a:t>
            </a:r>
            <a:r>
              <a:rPr lang="en-US" altLang="ja-JP" dirty="0">
                <a:latin typeface="Meiryo UI" panose="020B0604030504040204" pitchFamily="50" charset="-128"/>
                <a:ea typeface="Meiryo UI" panose="020B0604030504040204" pitchFamily="50" charset="-128"/>
              </a:rPr>
              <a:t>HbA1c</a:t>
            </a:r>
            <a:r>
              <a:rPr lang="ja-JP" altLang="en-US" dirty="0">
                <a:latin typeface="Meiryo UI" panose="020B0604030504040204" pitchFamily="50" charset="-128"/>
                <a:ea typeface="Meiryo UI" panose="020B0604030504040204" pitchFamily="50" charset="-128"/>
              </a:rPr>
              <a:t>が高値になるほど</a:t>
            </a:r>
            <a:r>
              <a:rPr lang="en-US" altLang="ja-JP" dirty="0">
                <a:latin typeface="Meiryo UI" panose="020B0604030504040204" pitchFamily="50" charset="-128"/>
                <a:ea typeface="Meiryo UI" panose="020B0604030504040204" pitchFamily="50" charset="-128"/>
              </a:rPr>
              <a:t>β</a:t>
            </a:r>
            <a:r>
              <a:rPr lang="ja-JP" altLang="en-US" dirty="0">
                <a:latin typeface="Meiryo UI" panose="020B0604030504040204" pitchFamily="50" charset="-128"/>
                <a:ea typeface="Meiryo UI" panose="020B0604030504040204" pitchFamily="50" charset="-128"/>
              </a:rPr>
              <a:t>細胞数が少ない傾向が認められた。</a:t>
            </a:r>
          </a:p>
        </p:txBody>
      </p:sp>
      <p:grpSp>
        <p:nvGrpSpPr>
          <p:cNvPr id="33" name="グループ化 32">
            <a:extLst>
              <a:ext uri="{FF2B5EF4-FFF2-40B4-BE49-F238E27FC236}">
                <a16:creationId xmlns:a16="http://schemas.microsoft.com/office/drawing/2014/main" id="{2D156B6C-75B4-5E54-F239-084AF2BBC3C5}"/>
              </a:ext>
            </a:extLst>
          </p:cNvPr>
          <p:cNvGrpSpPr/>
          <p:nvPr/>
        </p:nvGrpSpPr>
        <p:grpSpPr>
          <a:xfrm>
            <a:off x="1291429" y="3196915"/>
            <a:ext cx="5944776" cy="3380907"/>
            <a:chOff x="998241" y="3223177"/>
            <a:chExt cx="5944776" cy="3380907"/>
          </a:xfrm>
        </p:grpSpPr>
        <p:pic>
          <p:nvPicPr>
            <p:cNvPr id="19" name="図 18" descr="グラフ, 図形, バブル チャート, 円&#10;&#10;自動的に生成された説明">
              <a:extLst>
                <a:ext uri="{FF2B5EF4-FFF2-40B4-BE49-F238E27FC236}">
                  <a16:creationId xmlns:a16="http://schemas.microsoft.com/office/drawing/2014/main" id="{2A01321B-13D3-4118-FC01-5F40B4C823B4}"/>
                </a:ext>
              </a:extLst>
            </p:cNvPr>
            <p:cNvPicPr>
              <a:picLocks noChangeAspect="1"/>
            </p:cNvPicPr>
            <p:nvPr/>
          </p:nvPicPr>
          <p:blipFill rotWithShape="1">
            <a:blip r:embed="rId2">
              <a:extLst>
                <a:ext uri="{28A0092B-C50C-407E-A947-70E740481C1C}">
                  <a14:useLocalDpi xmlns:a14="http://schemas.microsoft.com/office/drawing/2010/main" val="0"/>
                </a:ext>
              </a:extLst>
            </a:blip>
            <a:srcRect t="8198"/>
            <a:stretch/>
          </p:blipFill>
          <p:spPr>
            <a:xfrm>
              <a:off x="1567131" y="3904684"/>
              <a:ext cx="4611964" cy="2699400"/>
            </a:xfrm>
            <a:prstGeom prst="rect">
              <a:avLst/>
            </a:prstGeom>
          </p:spPr>
        </p:pic>
        <p:sp>
          <p:nvSpPr>
            <p:cNvPr id="5" name="テキスト ボックス 4">
              <a:extLst>
                <a:ext uri="{FF2B5EF4-FFF2-40B4-BE49-F238E27FC236}">
                  <a16:creationId xmlns:a16="http://schemas.microsoft.com/office/drawing/2014/main" id="{B9897884-6EC0-1397-D5E1-A3BA52391682}"/>
                </a:ext>
              </a:extLst>
            </p:cNvPr>
            <p:cNvSpPr txBox="1"/>
            <p:nvPr/>
          </p:nvSpPr>
          <p:spPr>
            <a:xfrm>
              <a:off x="1068529" y="3864467"/>
              <a:ext cx="734496" cy="338554"/>
            </a:xfrm>
            <a:prstGeom prst="rect">
              <a:avLst/>
            </a:prstGeom>
            <a:solidFill>
              <a:schemeClr val="bg1"/>
            </a:solid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rPr>
                <a:t>β</a:t>
              </a:r>
              <a:r>
                <a:rPr kumimoji="1" lang="ja-JP" altLang="en-US" sz="1600" dirty="0">
                  <a:latin typeface="Meiryo UI" panose="020B0604030504040204" pitchFamily="50" charset="-128"/>
                  <a:ea typeface="Meiryo UI" panose="020B0604030504040204" pitchFamily="50" charset="-128"/>
                </a:rPr>
                <a:t>細胞</a:t>
              </a:r>
            </a:p>
          </p:txBody>
        </p:sp>
        <p:sp>
          <p:nvSpPr>
            <p:cNvPr id="6" name="テキスト ボックス 5">
              <a:extLst>
                <a:ext uri="{FF2B5EF4-FFF2-40B4-BE49-F238E27FC236}">
                  <a16:creationId xmlns:a16="http://schemas.microsoft.com/office/drawing/2014/main" id="{E78E9758-ED98-ACD0-F53C-99567F8CFE6B}"/>
                </a:ext>
              </a:extLst>
            </p:cNvPr>
            <p:cNvSpPr txBox="1"/>
            <p:nvPr/>
          </p:nvSpPr>
          <p:spPr>
            <a:xfrm>
              <a:off x="4002422" y="5592039"/>
              <a:ext cx="2309026" cy="523220"/>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アポトーシス</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脱分化／脱顆粒</a:t>
              </a:r>
            </a:p>
          </p:txBody>
        </p:sp>
        <p:sp>
          <p:nvSpPr>
            <p:cNvPr id="7" name="テキスト ボックス 6">
              <a:extLst>
                <a:ext uri="{FF2B5EF4-FFF2-40B4-BE49-F238E27FC236}">
                  <a16:creationId xmlns:a16="http://schemas.microsoft.com/office/drawing/2014/main" id="{49689921-69CA-939A-2DF8-6887F53E7552}"/>
                </a:ext>
              </a:extLst>
            </p:cNvPr>
            <p:cNvSpPr txBox="1"/>
            <p:nvPr/>
          </p:nvSpPr>
          <p:spPr>
            <a:xfrm>
              <a:off x="1148332" y="3228377"/>
              <a:ext cx="297872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非糖尿病者</a:t>
              </a:r>
            </a:p>
          </p:txBody>
        </p:sp>
        <p:sp>
          <p:nvSpPr>
            <p:cNvPr id="8" name="テキスト ボックス 7">
              <a:extLst>
                <a:ext uri="{FF2B5EF4-FFF2-40B4-BE49-F238E27FC236}">
                  <a16:creationId xmlns:a16="http://schemas.microsoft.com/office/drawing/2014/main" id="{7BDCC24F-AA76-9D48-BEF0-A0FA4E1D4856}"/>
                </a:ext>
              </a:extLst>
            </p:cNvPr>
            <p:cNvSpPr txBox="1"/>
            <p:nvPr/>
          </p:nvSpPr>
          <p:spPr>
            <a:xfrm>
              <a:off x="3370852" y="3223177"/>
              <a:ext cx="3572165" cy="307777"/>
            </a:xfrm>
            <a:prstGeom prst="rect">
              <a:avLst/>
            </a:prstGeom>
            <a:noFill/>
          </p:spPr>
          <p:txBody>
            <a:bodyPr wrap="square" rtlCol="0">
              <a:spAutoFit/>
            </a:bodyPr>
            <a:lstStyle/>
            <a:p>
              <a:pPr algn="ctr"/>
              <a:r>
                <a:rPr kumimoji="1" lang="en-US" altLang="ja-JP" sz="1400" b="1" dirty="0">
                  <a:latin typeface="Meiryo UI" panose="020B0604030504040204" pitchFamily="50" charset="-128"/>
                  <a:ea typeface="Meiryo UI" panose="020B0604030504040204" pitchFamily="50" charset="-128"/>
                </a:rPr>
                <a:t>2</a:t>
              </a:r>
              <a:r>
                <a:rPr kumimoji="1" lang="ja-JP" altLang="en-US" sz="1400" b="1" dirty="0">
                  <a:latin typeface="Meiryo UI" panose="020B0604030504040204" pitchFamily="50" charset="-128"/>
                  <a:ea typeface="Meiryo UI" panose="020B0604030504040204" pitchFamily="50" charset="-128"/>
                </a:rPr>
                <a:t>型糖尿病患者</a:t>
              </a:r>
            </a:p>
          </p:txBody>
        </p:sp>
        <p:sp>
          <p:nvSpPr>
            <p:cNvPr id="10" name="テキスト ボックス 9">
              <a:extLst>
                <a:ext uri="{FF2B5EF4-FFF2-40B4-BE49-F238E27FC236}">
                  <a16:creationId xmlns:a16="http://schemas.microsoft.com/office/drawing/2014/main" id="{D16B226B-71B1-CCAC-9073-52B2273E4DA6}"/>
                </a:ext>
              </a:extLst>
            </p:cNvPr>
            <p:cNvSpPr txBox="1"/>
            <p:nvPr/>
          </p:nvSpPr>
          <p:spPr>
            <a:xfrm>
              <a:off x="3873113" y="3526799"/>
              <a:ext cx="2675275" cy="523220"/>
            </a:xfrm>
            <a:prstGeom prst="rect">
              <a:avLst/>
            </a:prstGeom>
            <a:noFill/>
          </p:spPr>
          <p:txBody>
            <a:bodyPr wrap="square" rtlCol="0">
              <a:spAutoFit/>
            </a:bodyPr>
            <a:lstStyle/>
            <a:p>
              <a:pPr algn="ctr"/>
              <a:r>
                <a:rPr kumimoji="1" lang="en-US" altLang="ja-JP" sz="1400" b="1" dirty="0">
                  <a:latin typeface="Meiryo UI" panose="020B0604030504040204" pitchFamily="50" charset="-128"/>
                  <a:ea typeface="Meiryo UI" panose="020B0604030504040204" pitchFamily="50" charset="-128"/>
                </a:rPr>
                <a:t>β</a:t>
              </a:r>
              <a:r>
                <a:rPr kumimoji="1" lang="ja-JP" altLang="en-US" sz="1400" b="1" dirty="0">
                  <a:latin typeface="Meiryo UI" panose="020B0604030504040204" pitchFamily="50" charset="-128"/>
                  <a:ea typeface="Meiryo UI" panose="020B0604030504040204" pitchFamily="50" charset="-128"/>
                </a:rPr>
                <a:t>細胞サイズ　　～</a:t>
              </a:r>
              <a:r>
                <a:rPr kumimoji="1" lang="en-US" altLang="ja-JP" sz="1400" b="1" dirty="0">
                  <a:latin typeface="Meiryo UI" panose="020B0604030504040204" pitchFamily="50" charset="-128"/>
                  <a:ea typeface="Meiryo UI" panose="020B0604030504040204" pitchFamily="50" charset="-128"/>
                </a:rPr>
                <a:t>10</a:t>
              </a:r>
              <a:r>
                <a:rPr kumimoji="1" lang="ja-JP" altLang="en-US" sz="1400" b="1" dirty="0">
                  <a:latin typeface="Meiryo UI" panose="020B0604030504040204" pitchFamily="50" charset="-128"/>
                  <a:ea typeface="Meiryo UI" panose="020B0604030504040204" pitchFamily="50" charset="-128"/>
                </a:rPr>
                <a:t>％↓</a:t>
              </a:r>
              <a:endParaRPr kumimoji="1" lang="en-US" altLang="ja-JP" sz="1400" b="1" dirty="0">
                <a:latin typeface="Meiryo UI" panose="020B0604030504040204" pitchFamily="50" charset="-128"/>
                <a:ea typeface="Meiryo UI" panose="020B0604030504040204" pitchFamily="50" charset="-128"/>
              </a:endParaRPr>
            </a:p>
            <a:p>
              <a:pPr algn="ctr"/>
              <a:r>
                <a:rPr kumimoji="1" lang="en-US" altLang="ja-JP" sz="1400" b="1" dirty="0">
                  <a:latin typeface="Meiryo UI" panose="020B0604030504040204" pitchFamily="50" charset="-128"/>
                  <a:ea typeface="Meiryo UI" panose="020B0604030504040204" pitchFamily="50" charset="-128"/>
                </a:rPr>
                <a:t>β</a:t>
              </a:r>
              <a:r>
                <a:rPr kumimoji="1" lang="ja-JP" altLang="en-US" sz="1400" b="1" dirty="0">
                  <a:latin typeface="Meiryo UI" panose="020B0604030504040204" pitchFamily="50" charset="-128"/>
                  <a:ea typeface="Meiryo UI" panose="020B0604030504040204" pitchFamily="50" charset="-128"/>
                </a:rPr>
                <a:t>細胞数　　　 　～</a:t>
              </a:r>
              <a:r>
                <a:rPr kumimoji="1" lang="en-US" altLang="ja-JP" sz="1400" b="1" dirty="0">
                  <a:latin typeface="Meiryo UI" panose="020B0604030504040204" pitchFamily="50" charset="-128"/>
                  <a:ea typeface="Meiryo UI" panose="020B0604030504040204" pitchFamily="50" charset="-128"/>
                </a:rPr>
                <a:t>37</a:t>
              </a:r>
              <a:r>
                <a:rPr kumimoji="1" lang="ja-JP" altLang="en-US" sz="1400" b="1" dirty="0">
                  <a:latin typeface="Meiryo UI" panose="020B0604030504040204" pitchFamily="50" charset="-128"/>
                  <a:ea typeface="Meiryo UI" panose="020B0604030504040204" pitchFamily="50" charset="-128"/>
                </a:rPr>
                <a:t>％↓</a:t>
              </a:r>
            </a:p>
          </p:txBody>
        </p:sp>
        <p:sp>
          <p:nvSpPr>
            <p:cNvPr id="11" name="テキスト ボックス 10">
              <a:extLst>
                <a:ext uri="{FF2B5EF4-FFF2-40B4-BE49-F238E27FC236}">
                  <a16:creationId xmlns:a16="http://schemas.microsoft.com/office/drawing/2014/main" id="{DF0AF07E-BEDB-25F5-D373-63FAC2450328}"/>
                </a:ext>
              </a:extLst>
            </p:cNvPr>
            <p:cNvSpPr txBox="1"/>
            <p:nvPr/>
          </p:nvSpPr>
          <p:spPr>
            <a:xfrm>
              <a:off x="998241" y="3528998"/>
              <a:ext cx="3128820"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膵臓における</a:t>
              </a:r>
              <a:r>
                <a:rPr kumimoji="1" lang="en-US" altLang="ja-JP" sz="1400" b="1" dirty="0">
                  <a:latin typeface="Meiryo UI" panose="020B0604030504040204" pitchFamily="50" charset="-128"/>
                  <a:ea typeface="Meiryo UI" panose="020B0604030504040204" pitchFamily="50" charset="-128"/>
                </a:rPr>
                <a:t>β</a:t>
              </a:r>
              <a:r>
                <a:rPr kumimoji="1" lang="ja-JP" altLang="en-US" sz="1400" b="1" dirty="0">
                  <a:latin typeface="Meiryo UI" panose="020B0604030504040204" pitchFamily="50" charset="-128"/>
                  <a:ea typeface="Meiryo UI" panose="020B0604030504040204" pitchFamily="50" charset="-128"/>
                </a:rPr>
                <a:t>細胞数　～</a:t>
              </a:r>
              <a:r>
                <a:rPr kumimoji="1" lang="en-US" altLang="ja-JP" sz="1400" b="1" dirty="0">
                  <a:latin typeface="Meiryo UI" panose="020B0604030504040204" pitchFamily="50" charset="-128"/>
                  <a:ea typeface="Meiryo UI" panose="020B0604030504040204" pitchFamily="50" charset="-128"/>
                </a:rPr>
                <a:t>10</a:t>
              </a:r>
              <a:r>
                <a:rPr kumimoji="1" lang="en-US" altLang="ja-JP" sz="1400" b="1" baseline="30000" dirty="0">
                  <a:latin typeface="Meiryo UI" panose="020B0604030504040204" pitchFamily="50" charset="-128"/>
                  <a:ea typeface="Meiryo UI" panose="020B0604030504040204" pitchFamily="50" charset="-128"/>
                </a:rPr>
                <a:t>9</a:t>
              </a:r>
              <a:r>
                <a:rPr kumimoji="1" lang="ja-JP" altLang="en-US" sz="1400" b="1" dirty="0">
                  <a:latin typeface="Meiryo UI" panose="020B0604030504040204" pitchFamily="50" charset="-128"/>
                  <a:ea typeface="Meiryo UI" panose="020B0604030504040204" pitchFamily="50" charset="-128"/>
                </a:rPr>
                <a:t>個</a:t>
              </a:r>
            </a:p>
          </p:txBody>
        </p:sp>
        <p:cxnSp>
          <p:nvCxnSpPr>
            <p:cNvPr id="21" name="直線コネクタ 20">
              <a:extLst>
                <a:ext uri="{FF2B5EF4-FFF2-40B4-BE49-F238E27FC236}">
                  <a16:creationId xmlns:a16="http://schemas.microsoft.com/office/drawing/2014/main" id="{DF0DFAA2-8B25-9019-4E2C-FFA1CD516D41}"/>
                </a:ext>
              </a:extLst>
            </p:cNvPr>
            <p:cNvCxnSpPr>
              <a:cxnSpLocks/>
            </p:cNvCxnSpPr>
            <p:nvPr/>
          </p:nvCxnSpPr>
          <p:spPr>
            <a:xfrm flipH="1" flipV="1">
              <a:off x="1774766" y="4094904"/>
              <a:ext cx="381694" cy="200450"/>
            </a:xfrm>
            <a:prstGeom prst="line">
              <a:avLst/>
            </a:prstGeom>
            <a:ln/>
          </p:spPr>
          <p:style>
            <a:lnRef idx="1">
              <a:schemeClr val="dk1"/>
            </a:lnRef>
            <a:fillRef idx="0">
              <a:schemeClr val="dk1"/>
            </a:fillRef>
            <a:effectRef idx="0">
              <a:schemeClr val="dk1"/>
            </a:effectRef>
            <a:fontRef idx="minor">
              <a:schemeClr val="tx1"/>
            </a:fontRef>
          </p:style>
        </p:cxnSp>
        <p:cxnSp>
          <p:nvCxnSpPr>
            <p:cNvPr id="23" name="直線コネクタ 22">
              <a:extLst>
                <a:ext uri="{FF2B5EF4-FFF2-40B4-BE49-F238E27FC236}">
                  <a16:creationId xmlns:a16="http://schemas.microsoft.com/office/drawing/2014/main" id="{B1879D78-7935-0AB6-4D22-A7DFA067AD44}"/>
                </a:ext>
              </a:extLst>
            </p:cNvPr>
            <p:cNvCxnSpPr>
              <a:cxnSpLocks/>
            </p:cNvCxnSpPr>
            <p:nvPr/>
          </p:nvCxnSpPr>
          <p:spPr>
            <a:xfrm flipH="1" flipV="1">
              <a:off x="1965613" y="5349494"/>
              <a:ext cx="526127" cy="751800"/>
            </a:xfrm>
            <a:prstGeom prst="line">
              <a:avLst/>
            </a:prstGeom>
            <a:ln>
              <a:solidFill>
                <a:schemeClr val="tx1">
                  <a:lumMod val="50000"/>
                  <a:lumOff val="50000"/>
                </a:schemeClr>
              </a:solidFill>
              <a:prstDash val="sysDot"/>
            </a:ln>
          </p:spPr>
          <p:style>
            <a:lnRef idx="1">
              <a:schemeClr val="dk1"/>
            </a:lnRef>
            <a:fillRef idx="0">
              <a:schemeClr val="dk1"/>
            </a:fillRef>
            <a:effectRef idx="0">
              <a:schemeClr val="dk1"/>
            </a:effectRef>
            <a:fontRef idx="minor">
              <a:schemeClr val="tx1"/>
            </a:fontRef>
          </p:style>
        </p:cxnSp>
        <p:cxnSp>
          <p:nvCxnSpPr>
            <p:cNvPr id="25" name="直線コネクタ 24">
              <a:extLst>
                <a:ext uri="{FF2B5EF4-FFF2-40B4-BE49-F238E27FC236}">
                  <a16:creationId xmlns:a16="http://schemas.microsoft.com/office/drawing/2014/main" id="{BF8AD5E0-B3FC-7730-F2BF-24989FC883ED}"/>
                </a:ext>
              </a:extLst>
            </p:cNvPr>
            <p:cNvCxnSpPr>
              <a:cxnSpLocks/>
            </p:cNvCxnSpPr>
            <p:nvPr/>
          </p:nvCxnSpPr>
          <p:spPr>
            <a:xfrm flipV="1">
              <a:off x="2485865" y="5349494"/>
              <a:ext cx="889795" cy="751800"/>
            </a:xfrm>
            <a:prstGeom prst="line">
              <a:avLst/>
            </a:prstGeom>
            <a:ln>
              <a:solidFill>
                <a:schemeClr val="tx1">
                  <a:lumMod val="50000"/>
                  <a:lumOff val="50000"/>
                </a:schemeClr>
              </a:solidFill>
              <a:prstDash val="sysDot"/>
            </a:ln>
          </p:spPr>
          <p:style>
            <a:lnRef idx="1">
              <a:schemeClr val="dk1"/>
            </a:lnRef>
            <a:fillRef idx="0">
              <a:schemeClr val="dk1"/>
            </a:fillRef>
            <a:effectRef idx="0">
              <a:schemeClr val="dk1"/>
            </a:effectRef>
            <a:fontRef idx="minor">
              <a:schemeClr val="tx1"/>
            </a:fontRef>
          </p:style>
        </p:cxnSp>
        <p:pic>
          <p:nvPicPr>
            <p:cNvPr id="29" name="グラフィックス 28">
              <a:extLst>
                <a:ext uri="{FF2B5EF4-FFF2-40B4-BE49-F238E27FC236}">
                  <a16:creationId xmlns:a16="http://schemas.microsoft.com/office/drawing/2014/main" id="{92C0A36C-DC66-A6F7-A0AD-8CBE473316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95912" y="4937751"/>
              <a:ext cx="428328" cy="655090"/>
            </a:xfrm>
            <a:prstGeom prst="rect">
              <a:avLst/>
            </a:prstGeom>
          </p:spPr>
        </p:pic>
        <p:pic>
          <p:nvPicPr>
            <p:cNvPr id="31" name="グラフィックス 30">
              <a:extLst>
                <a:ext uri="{FF2B5EF4-FFF2-40B4-BE49-F238E27FC236}">
                  <a16:creationId xmlns:a16="http://schemas.microsoft.com/office/drawing/2014/main" id="{2230AEE1-D1A3-E8FE-3253-678AE1CA091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650149" y="4519001"/>
              <a:ext cx="618347" cy="404304"/>
            </a:xfrm>
            <a:prstGeom prst="rect">
              <a:avLst/>
            </a:prstGeom>
          </p:spPr>
        </p:pic>
        <p:sp>
          <p:nvSpPr>
            <p:cNvPr id="32" name="テキスト ボックス 31">
              <a:extLst>
                <a:ext uri="{FF2B5EF4-FFF2-40B4-BE49-F238E27FC236}">
                  <a16:creationId xmlns:a16="http://schemas.microsoft.com/office/drawing/2014/main" id="{FBB78E4D-789D-3E91-B49C-D2DA8C32CBD8}"/>
                </a:ext>
              </a:extLst>
            </p:cNvPr>
            <p:cNvSpPr txBox="1"/>
            <p:nvPr/>
          </p:nvSpPr>
          <p:spPr>
            <a:xfrm>
              <a:off x="4057926" y="5061710"/>
              <a:ext cx="587617"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a:t>
              </a:r>
            </a:p>
          </p:txBody>
        </p:sp>
      </p:grpSp>
      <p:sp>
        <p:nvSpPr>
          <p:cNvPr id="35" name="テキスト ボックス 34">
            <a:extLst>
              <a:ext uri="{FF2B5EF4-FFF2-40B4-BE49-F238E27FC236}">
                <a16:creationId xmlns:a16="http://schemas.microsoft.com/office/drawing/2014/main" id="{81051E4C-78E4-A34E-5355-F04E8AA66768}"/>
              </a:ext>
            </a:extLst>
          </p:cNvPr>
          <p:cNvSpPr txBox="1"/>
          <p:nvPr/>
        </p:nvSpPr>
        <p:spPr>
          <a:xfrm>
            <a:off x="4295610" y="6015187"/>
            <a:ext cx="4611964" cy="577081"/>
          </a:xfrm>
          <a:prstGeom prst="rect">
            <a:avLst/>
          </a:prstGeom>
          <a:noFill/>
        </p:spPr>
        <p:txBody>
          <a:bodyPr wrap="square" anchor="b">
            <a:spAutoFit/>
          </a:bodyPr>
          <a:lstStyle/>
          <a:p>
            <a:r>
              <a:rPr lang="ja-JP" altLang="en-US" sz="1050" b="0" i="0" u="none" strike="noStrike" baseline="0" dirty="0">
                <a:latin typeface="Meiryo UI" panose="020B0604030504040204" pitchFamily="50" charset="-128"/>
                <a:ea typeface="Meiryo UI" panose="020B0604030504040204" pitchFamily="50" charset="-128"/>
              </a:rPr>
              <a:t>オンライン版</a:t>
            </a:r>
            <a:r>
              <a:rPr lang="en-US" altLang="ja-JP" sz="1050" b="0" i="0" u="none" strike="noStrike" baseline="0" dirty="0">
                <a:latin typeface="Meiryo UI" panose="020B0604030504040204" pitchFamily="50" charset="-128"/>
                <a:ea typeface="Meiryo UI" panose="020B0604030504040204" pitchFamily="50" charset="-128"/>
              </a:rPr>
              <a:t>Graphical abstract</a:t>
            </a:r>
          </a:p>
          <a:p>
            <a:r>
              <a:rPr lang="en-US" altLang="ja-JP"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hlinkClick r:id="rId7"/>
              </a:rPr>
              <a:t>https://link.springer.com/article/10.1007/s00125-021-05467-7</a:t>
            </a:r>
            <a:r>
              <a:rPr lang="en-US" altLang="ja-JP" sz="1050" b="0" i="0" u="none" strike="noStrike" baseline="0" dirty="0">
                <a:latin typeface="Meiryo UI" panose="020B0604030504040204" pitchFamily="50" charset="-128"/>
                <a:ea typeface="Meiryo UI" panose="020B0604030504040204" pitchFamily="50" charset="-128"/>
              </a:rPr>
              <a:t>)</a:t>
            </a:r>
          </a:p>
          <a:p>
            <a:r>
              <a:rPr lang="ja-JP" altLang="en-US" sz="1050" b="0" i="0" u="none" strike="noStrike" baseline="0" dirty="0">
                <a:latin typeface="Meiryo UI" panose="020B0604030504040204" pitchFamily="50" charset="-128"/>
                <a:ea typeface="Meiryo UI" panose="020B0604030504040204" pitchFamily="50" charset="-128"/>
              </a:rPr>
              <a:t>より引用</a:t>
            </a:r>
            <a:endParaRPr lang="en-US" altLang="ja-JP" sz="1050" b="0" i="0" u="none" strike="noStrike" baseline="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72BC9A13-CF41-52D3-0131-ED084B0B2674}"/>
              </a:ext>
            </a:extLst>
          </p:cNvPr>
          <p:cNvSpPr txBox="1"/>
          <p:nvPr/>
        </p:nvSpPr>
        <p:spPr>
          <a:xfrm>
            <a:off x="5066522" y="6604084"/>
            <a:ext cx="4077478"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Sasaki H, et al. Diabetologia 64</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8</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 1816-1821, 2021</a:t>
            </a:r>
          </a:p>
        </p:txBody>
      </p:sp>
    </p:spTree>
    <p:extLst>
      <p:ext uri="{BB962C8B-B14F-4D97-AF65-F5344CB8AC3E}">
        <p14:creationId xmlns:p14="http://schemas.microsoft.com/office/powerpoint/2010/main" val="3569001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44800" y="194400"/>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505588" y="1599289"/>
            <a:ext cx="8063151" cy="3773725"/>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膵切除術を受けた患者の膵組織を用いた研究の結果、</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型糖尿病における</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β</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細胞量の減少には、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β</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細胞数の減少が大きく寄与していたことが示された。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また、</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型糖尿病群では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β</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細胞数と</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HbA1c</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との間に負の相関が認められたことから、少なくとも</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β</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細胞量の減少が始まっている糖尿病患者の血糖コントロールにおいては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β</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細胞数が重要な役割を担っている事が示唆された。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endParaRPr lang="ja-JP" altLang="en-US"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β</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細胞数の減少はアポトーシスや脱分化、脱顆粒により惹起されると指摘されていることから、今後はこれらを標的とした治療戦略の開発も期待される。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3B44C625-97FD-A340-BD6D-0CB6D1CFC53A}"/>
              </a:ext>
            </a:extLst>
          </p:cNvPr>
          <p:cNvSpPr txBox="1"/>
          <p:nvPr/>
        </p:nvSpPr>
        <p:spPr>
          <a:xfrm>
            <a:off x="5066522" y="6604084"/>
            <a:ext cx="4077478"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Sasaki H, et al. Diabetologia 64</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8</a:t>
            </a:r>
            <a:r>
              <a:rPr lang="ja-JP" altLang="pt-BR" sz="1050" b="0" i="0" u="none" strike="noStrike" baseline="0" dirty="0">
                <a:latin typeface="Meiryo UI" panose="020B0604030504040204" pitchFamily="50" charset="-128"/>
                <a:ea typeface="Meiryo UI" panose="020B0604030504040204" pitchFamily="50" charset="-128"/>
              </a:rPr>
              <a:t>）</a:t>
            </a:r>
            <a:r>
              <a:rPr lang="pt-BR" altLang="ja-JP" sz="1050" b="0" i="0" u="none" strike="noStrike" baseline="0" dirty="0">
                <a:latin typeface="Meiryo UI" panose="020B0604030504040204" pitchFamily="50" charset="-128"/>
                <a:ea typeface="Meiryo UI" panose="020B0604030504040204" pitchFamily="50" charset="-128"/>
              </a:rPr>
              <a:t>: 1816-1821, 2021</a:t>
            </a:r>
          </a:p>
        </p:txBody>
      </p:sp>
    </p:spTree>
    <p:extLst>
      <p:ext uri="{BB962C8B-B14F-4D97-AF65-F5344CB8AC3E}">
        <p14:creationId xmlns:p14="http://schemas.microsoft.com/office/powerpoint/2010/main" val="22981068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3195</TotalTime>
  <Words>1515</Words>
  <Application>Microsoft Office PowerPoint</Application>
  <PresentationFormat>画面に合わせる (4:3)</PresentationFormat>
  <Paragraphs>256</Paragraphs>
  <Slides>10</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Sugimura Kaoru CR/DCG</cp:lastModifiedBy>
  <cp:revision>30</cp:revision>
  <dcterms:created xsi:type="dcterms:W3CDTF">2022-04-07T06:17:16Z</dcterms:created>
  <dcterms:modified xsi:type="dcterms:W3CDTF">2023-09-19T04:05:05Z</dcterms:modified>
</cp:coreProperties>
</file>