
<file path=[Content_Types].xml><?xml version="1.0" encoding="utf-8"?>
<Types xmlns="http://schemas.openxmlformats.org/package/2006/content-types">
  <Default Extension="jpeg" ContentType="image/jpe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326" r:id="rId2"/>
    <p:sldId id="325" r:id="rId3"/>
    <p:sldId id="337" r:id="rId4"/>
    <p:sldId id="330" r:id="rId5"/>
    <p:sldId id="345" r:id="rId6"/>
    <p:sldId id="346" r:id="rId7"/>
    <p:sldId id="347" r:id="rId8"/>
    <p:sldId id="348" r:id="rId9"/>
    <p:sldId id="333" r:id="rId1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0A561"/>
    <a:srgbClr val="EA8C21"/>
    <a:srgbClr val="E25759"/>
    <a:srgbClr val="4A727C"/>
    <a:srgbClr val="733C93"/>
    <a:srgbClr val="D4C4DD"/>
    <a:srgbClr val="C7DEEF"/>
    <a:srgbClr val="F8EBE4"/>
    <a:srgbClr val="FFFEF3"/>
    <a:srgbClr val="CFD3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F8843D7-61BA-4A39-B121-7EC3307B3591}" v="186" dt="2023-09-12T05:48:57.585"/>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696" autoAdjust="0"/>
    <p:restoredTop sz="94660"/>
  </p:normalViewPr>
  <p:slideViewPr>
    <p:cSldViewPr snapToGrid="0">
      <p:cViewPr varScale="1">
        <p:scale>
          <a:sx n="86" d="100"/>
          <a:sy n="86" d="100"/>
        </p:scale>
        <p:origin x="619" y="5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5" Type="http://schemas.microsoft.com/office/2015/10/relationships/revisionInfo" Target="revisionInfo.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1068448756256253E-2"/>
          <c:y val="0.33750666385089456"/>
          <c:w val="0.91509017554824623"/>
          <c:h val="0.35184793307086615"/>
        </c:manualLayout>
      </c:layout>
      <c:barChart>
        <c:barDir val="col"/>
        <c:grouping val="clustered"/>
        <c:varyColors val="0"/>
        <c:ser>
          <c:idx val="0"/>
          <c:order val="0"/>
          <c:tx>
            <c:strRef>
              <c:f>Sheet1!$B$1</c:f>
              <c:strCache>
                <c:ptCount val="1"/>
                <c:pt idx="0">
                  <c:v>運動非介入群(対照)</c:v>
                </c:pt>
              </c:strCache>
            </c:strRef>
          </c:tx>
          <c:spPr>
            <a:solidFill>
              <a:srgbClr val="90A561"/>
            </a:solidFill>
            <a:ln>
              <a:noFill/>
            </a:ln>
            <a:effectLst/>
          </c:spPr>
          <c:invertIfNegative val="0"/>
          <c:cat>
            <c:strRef>
              <c:f>Sheet1!$A$2:$A$5</c:f>
              <c:strCache>
                <c:ptCount val="4"/>
                <c:pt idx="0">
                  <c:v>ベースライン</c:v>
                </c:pt>
                <c:pt idx="1">
                  <c:v>1年後
（介入終了後）</c:v>
                </c:pt>
                <c:pt idx="2">
                  <c:v>2年後</c:v>
                </c:pt>
                <c:pt idx="3">
                  <c:v>10年後</c:v>
                </c:pt>
              </c:strCache>
            </c:strRef>
          </c:cat>
          <c:val>
            <c:numRef>
              <c:f>Sheet1!$B$2:$B$5</c:f>
              <c:numCache>
                <c:formatCode>General</c:formatCode>
                <c:ptCount val="4"/>
                <c:pt idx="0">
                  <c:v>72.099999999999994</c:v>
                </c:pt>
                <c:pt idx="1">
                  <c:v>71</c:v>
                </c:pt>
                <c:pt idx="2">
                  <c:v>71.5</c:v>
                </c:pt>
                <c:pt idx="3">
                  <c:v>73</c:v>
                </c:pt>
              </c:numCache>
            </c:numRef>
          </c:val>
          <c:extLst>
            <c:ext xmlns:c16="http://schemas.microsoft.com/office/drawing/2014/chart" uri="{C3380CC4-5D6E-409C-BE32-E72D297353CC}">
              <c16:uniqueId val="{00000000-08F5-40B0-93B9-0013648F9ED3}"/>
            </c:ext>
          </c:extLst>
        </c:ser>
        <c:ser>
          <c:idx val="1"/>
          <c:order val="1"/>
          <c:tx>
            <c:strRef>
              <c:f>Sheet1!$C$1</c:f>
              <c:strCache>
                <c:ptCount val="1"/>
                <c:pt idx="0">
                  <c:v>中強度運動群</c:v>
                </c:pt>
              </c:strCache>
            </c:strRef>
          </c:tx>
          <c:spPr>
            <a:solidFill>
              <a:srgbClr val="EA8C21"/>
            </a:solidFill>
            <a:ln>
              <a:noFill/>
            </a:ln>
            <a:effectLst/>
          </c:spPr>
          <c:invertIfNegative val="0"/>
          <c:cat>
            <c:strRef>
              <c:f>Sheet1!$A$2:$A$5</c:f>
              <c:strCache>
                <c:ptCount val="4"/>
                <c:pt idx="0">
                  <c:v>ベースライン</c:v>
                </c:pt>
                <c:pt idx="1">
                  <c:v>1年後
（介入終了後）</c:v>
                </c:pt>
                <c:pt idx="2">
                  <c:v>2年後</c:v>
                </c:pt>
                <c:pt idx="3">
                  <c:v>10年後</c:v>
                </c:pt>
              </c:strCache>
            </c:strRef>
          </c:cat>
          <c:val>
            <c:numRef>
              <c:f>Sheet1!$C$2:$C$5</c:f>
              <c:numCache>
                <c:formatCode>General</c:formatCode>
                <c:ptCount val="4"/>
                <c:pt idx="0">
                  <c:v>71.099999999999994</c:v>
                </c:pt>
                <c:pt idx="1">
                  <c:v>68.7</c:v>
                </c:pt>
                <c:pt idx="2">
                  <c:v>69.5</c:v>
                </c:pt>
                <c:pt idx="3">
                  <c:v>71.7</c:v>
                </c:pt>
              </c:numCache>
            </c:numRef>
          </c:val>
          <c:extLst>
            <c:ext xmlns:c16="http://schemas.microsoft.com/office/drawing/2014/chart" uri="{C3380CC4-5D6E-409C-BE32-E72D297353CC}">
              <c16:uniqueId val="{00000001-08F5-40B0-93B9-0013648F9ED3}"/>
            </c:ext>
          </c:extLst>
        </c:ser>
        <c:ser>
          <c:idx val="2"/>
          <c:order val="2"/>
          <c:tx>
            <c:strRef>
              <c:f>Sheet1!$D$1</c:f>
              <c:strCache>
                <c:ptCount val="1"/>
                <c:pt idx="0">
                  <c:v>高強度運動群</c:v>
                </c:pt>
              </c:strCache>
            </c:strRef>
          </c:tx>
          <c:spPr>
            <a:solidFill>
              <a:srgbClr val="E25759"/>
            </a:solidFill>
            <a:ln>
              <a:noFill/>
            </a:ln>
            <a:effectLst/>
          </c:spPr>
          <c:invertIfNegative val="0"/>
          <c:cat>
            <c:strRef>
              <c:f>Sheet1!$A$2:$A$5</c:f>
              <c:strCache>
                <c:ptCount val="4"/>
                <c:pt idx="0">
                  <c:v>ベースライン</c:v>
                </c:pt>
                <c:pt idx="1">
                  <c:v>1年後
（介入終了後）</c:v>
                </c:pt>
                <c:pt idx="2">
                  <c:v>2年後</c:v>
                </c:pt>
                <c:pt idx="3">
                  <c:v>10年後</c:v>
                </c:pt>
              </c:strCache>
            </c:strRef>
          </c:cat>
          <c:val>
            <c:numRef>
              <c:f>Sheet1!$D$2:$D$5</c:f>
              <c:numCache>
                <c:formatCode>General</c:formatCode>
                <c:ptCount val="4"/>
                <c:pt idx="0">
                  <c:v>71.7</c:v>
                </c:pt>
                <c:pt idx="1">
                  <c:v>67.8</c:v>
                </c:pt>
                <c:pt idx="2">
                  <c:v>69.099999999999994</c:v>
                </c:pt>
                <c:pt idx="3">
                  <c:v>71.5</c:v>
                </c:pt>
              </c:numCache>
            </c:numRef>
          </c:val>
          <c:extLst>
            <c:ext xmlns:c16="http://schemas.microsoft.com/office/drawing/2014/chart" uri="{C3380CC4-5D6E-409C-BE32-E72D297353CC}">
              <c16:uniqueId val="{00000002-08F5-40B0-93B9-0013648F9ED3}"/>
            </c:ext>
          </c:extLst>
        </c:ser>
        <c:dLbls>
          <c:showLegendKey val="0"/>
          <c:showVal val="0"/>
          <c:showCatName val="0"/>
          <c:showSerName val="0"/>
          <c:showPercent val="0"/>
          <c:showBubbleSize val="0"/>
        </c:dLbls>
        <c:gapWidth val="50"/>
        <c:overlap val="-15"/>
        <c:axId val="443299696"/>
        <c:axId val="443300176"/>
      </c:barChart>
      <c:catAx>
        <c:axId val="443299696"/>
        <c:scaling>
          <c:orientation val="minMax"/>
        </c:scaling>
        <c:delete val="0"/>
        <c:axPos val="b"/>
        <c:numFmt formatCode="General" sourceLinked="1"/>
        <c:majorTickMark val="none"/>
        <c:minorTickMark val="none"/>
        <c:tickLblPos val="nextTo"/>
        <c:spPr>
          <a:noFill/>
          <a:ln w="15875" cap="flat" cmpd="sng" algn="ctr">
            <a:solidFill>
              <a:schemeClr val="tx1"/>
            </a:solidFill>
            <a:round/>
          </a:ln>
          <a:effectLst/>
        </c:spPr>
        <c:txPr>
          <a:bodyPr rot="-60000000" spcFirstLastPara="1" vertOverflow="ellipsis" vert="horz" wrap="square" anchor="ctr" anchorCtr="1"/>
          <a:lstStyle/>
          <a:p>
            <a:pPr>
              <a:lnSpc>
                <a:spcPct val="80000"/>
              </a:lnSpc>
              <a:defRPr sz="1400" b="1" i="0" u="none" strike="noStrike" kern="1200" baseline="0">
                <a:solidFill>
                  <a:schemeClr val="tx1"/>
                </a:solidFill>
                <a:latin typeface="Meiryo UI" panose="020B0604030504040204" pitchFamily="50" charset="-128"/>
                <a:ea typeface="Meiryo UI" panose="020B0604030504040204" pitchFamily="50" charset="-128"/>
                <a:cs typeface="+mn-cs"/>
              </a:defRPr>
            </a:pPr>
            <a:endParaRPr lang="ja-JP"/>
          </a:p>
        </c:txPr>
        <c:crossAx val="443300176"/>
        <c:crosses val="autoZero"/>
        <c:auto val="1"/>
        <c:lblAlgn val="ctr"/>
        <c:lblOffset val="30"/>
        <c:noMultiLvlLbl val="0"/>
      </c:catAx>
      <c:valAx>
        <c:axId val="443300176"/>
        <c:scaling>
          <c:orientation val="minMax"/>
          <c:max val="75"/>
          <c:min val="60"/>
        </c:scaling>
        <c:delete val="0"/>
        <c:axPos val="l"/>
        <c:numFmt formatCode="General" sourceLinked="1"/>
        <c:majorTickMark val="out"/>
        <c:minorTickMark val="none"/>
        <c:tickLblPos val="nextTo"/>
        <c:spPr>
          <a:noFill/>
          <a:ln w="15875">
            <a:solidFill>
              <a:schemeClr val="tx1"/>
            </a:solidFill>
          </a:ln>
          <a:effectLst/>
        </c:spPr>
        <c:txPr>
          <a:bodyPr rot="-60000000" spcFirstLastPara="1" vertOverflow="ellipsis" vert="horz" wrap="square" anchor="ctr" anchorCtr="1"/>
          <a:lstStyle/>
          <a:p>
            <a:pPr>
              <a:defRPr sz="1400" b="0" i="0" u="none" strike="noStrike" kern="1200" baseline="0">
                <a:solidFill>
                  <a:schemeClr val="tx1"/>
                </a:solidFill>
                <a:latin typeface="Meiryo UI" panose="020B0604030504040204" pitchFamily="50" charset="-128"/>
                <a:ea typeface="Meiryo UI" panose="020B0604030504040204" pitchFamily="50" charset="-128"/>
                <a:cs typeface="+mn-cs"/>
              </a:defRPr>
            </a:pPr>
            <a:endParaRPr lang="ja-JP"/>
          </a:p>
        </c:txPr>
        <c:crossAx val="443299696"/>
        <c:crosses val="autoZero"/>
        <c:crossBetween val="between"/>
        <c:majorUnit val="5"/>
      </c:valAx>
      <c:spPr>
        <a:noFill/>
        <a:ln>
          <a:noFill/>
        </a:ln>
        <a:effectLst/>
      </c:spPr>
    </c:plotArea>
    <c:legend>
      <c:legendPos val="t"/>
      <c:layout>
        <c:manualLayout>
          <c:xMode val="edge"/>
          <c:yMode val="edge"/>
          <c:x val="0.24931812641807324"/>
          <c:y val="0.13491883622765519"/>
          <c:w val="0.50136363410240747"/>
          <c:h val="8.6073774945980952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solidFill>
              <a:latin typeface="Meiryo UI" panose="020B0604030504040204" pitchFamily="50" charset="-128"/>
              <a:ea typeface="Meiryo UI" panose="020B0604030504040204" pitchFamily="50" charset="-128"/>
              <a:cs typeface="+mn-cs"/>
            </a:defRPr>
          </a:pPr>
          <a:endParaRPr lang="ja-JP"/>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latin typeface="Meiryo UI" panose="020B0604030504040204" pitchFamily="50" charset="-128"/>
          <a:ea typeface="Meiryo UI" panose="020B0604030504040204" pitchFamily="50" charset="-128"/>
        </a:defRPr>
      </a:pPr>
      <a:endParaRPr lang="ja-JP"/>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1015536714477018E-2"/>
          <c:y val="0.33750666484154584"/>
          <c:w val="0.91515449791836889"/>
          <c:h val="0.35184793307086615"/>
        </c:manualLayout>
      </c:layout>
      <c:barChart>
        <c:barDir val="col"/>
        <c:grouping val="clustered"/>
        <c:varyColors val="0"/>
        <c:ser>
          <c:idx val="0"/>
          <c:order val="0"/>
          <c:tx>
            <c:strRef>
              <c:f>Sheet1!$B$1</c:f>
              <c:strCache>
                <c:ptCount val="1"/>
                <c:pt idx="0">
                  <c:v>運動非介入群(対照)</c:v>
                </c:pt>
              </c:strCache>
            </c:strRef>
          </c:tx>
          <c:spPr>
            <a:solidFill>
              <a:srgbClr val="90A561"/>
            </a:solidFill>
            <a:ln>
              <a:noFill/>
            </a:ln>
            <a:effectLst/>
          </c:spPr>
          <c:invertIfNegative val="0"/>
          <c:cat>
            <c:strRef>
              <c:f>Sheet1!$A$2:$A$5</c:f>
              <c:strCache>
                <c:ptCount val="4"/>
                <c:pt idx="0">
                  <c:v>ベースライン</c:v>
                </c:pt>
                <c:pt idx="1">
                  <c:v>1年後
(介入終了後）</c:v>
                </c:pt>
                <c:pt idx="2">
                  <c:v>2年後</c:v>
                </c:pt>
                <c:pt idx="3">
                  <c:v>10年後</c:v>
                </c:pt>
              </c:strCache>
            </c:strRef>
          </c:cat>
          <c:val>
            <c:numRef>
              <c:f>Sheet1!$B$2:$B$5</c:f>
              <c:numCache>
                <c:formatCode>General</c:formatCode>
                <c:ptCount val="4"/>
                <c:pt idx="0">
                  <c:v>96.1</c:v>
                </c:pt>
                <c:pt idx="1">
                  <c:v>95.9</c:v>
                </c:pt>
                <c:pt idx="2">
                  <c:v>97.3</c:v>
                </c:pt>
                <c:pt idx="3">
                  <c:v>101.4</c:v>
                </c:pt>
              </c:numCache>
            </c:numRef>
          </c:val>
          <c:extLst>
            <c:ext xmlns:c16="http://schemas.microsoft.com/office/drawing/2014/chart" uri="{C3380CC4-5D6E-409C-BE32-E72D297353CC}">
              <c16:uniqueId val="{00000000-9341-457C-A380-26DCBBCBB75C}"/>
            </c:ext>
          </c:extLst>
        </c:ser>
        <c:ser>
          <c:idx val="1"/>
          <c:order val="1"/>
          <c:tx>
            <c:strRef>
              <c:f>Sheet1!$C$1</c:f>
              <c:strCache>
                <c:ptCount val="1"/>
                <c:pt idx="0">
                  <c:v>中強度運動群</c:v>
                </c:pt>
              </c:strCache>
            </c:strRef>
          </c:tx>
          <c:spPr>
            <a:solidFill>
              <a:srgbClr val="EA8C21"/>
            </a:solidFill>
            <a:ln>
              <a:noFill/>
            </a:ln>
            <a:effectLst/>
          </c:spPr>
          <c:invertIfNegative val="0"/>
          <c:cat>
            <c:strRef>
              <c:f>Sheet1!$A$2:$A$5</c:f>
              <c:strCache>
                <c:ptCount val="4"/>
                <c:pt idx="0">
                  <c:v>ベースライン</c:v>
                </c:pt>
                <c:pt idx="1">
                  <c:v>1年後
(介入終了後）</c:v>
                </c:pt>
                <c:pt idx="2">
                  <c:v>2年後</c:v>
                </c:pt>
                <c:pt idx="3">
                  <c:v>10年後</c:v>
                </c:pt>
              </c:strCache>
            </c:strRef>
          </c:cat>
          <c:val>
            <c:numRef>
              <c:f>Sheet1!$C$2:$C$5</c:f>
              <c:numCache>
                <c:formatCode>General</c:formatCode>
                <c:ptCount val="4"/>
                <c:pt idx="0">
                  <c:v>95.7</c:v>
                </c:pt>
                <c:pt idx="1">
                  <c:v>94</c:v>
                </c:pt>
                <c:pt idx="2">
                  <c:v>96.1</c:v>
                </c:pt>
                <c:pt idx="3">
                  <c:v>96.8</c:v>
                </c:pt>
              </c:numCache>
            </c:numRef>
          </c:val>
          <c:extLst>
            <c:ext xmlns:c16="http://schemas.microsoft.com/office/drawing/2014/chart" uri="{C3380CC4-5D6E-409C-BE32-E72D297353CC}">
              <c16:uniqueId val="{00000001-9341-457C-A380-26DCBBCBB75C}"/>
            </c:ext>
          </c:extLst>
        </c:ser>
        <c:ser>
          <c:idx val="2"/>
          <c:order val="2"/>
          <c:tx>
            <c:strRef>
              <c:f>Sheet1!$D$1</c:f>
              <c:strCache>
                <c:ptCount val="1"/>
                <c:pt idx="0">
                  <c:v>高強度運動群</c:v>
                </c:pt>
              </c:strCache>
            </c:strRef>
          </c:tx>
          <c:spPr>
            <a:solidFill>
              <a:srgbClr val="E25759"/>
            </a:solidFill>
            <a:ln>
              <a:noFill/>
            </a:ln>
            <a:effectLst/>
          </c:spPr>
          <c:invertIfNegative val="0"/>
          <c:cat>
            <c:strRef>
              <c:f>Sheet1!$A$2:$A$5</c:f>
              <c:strCache>
                <c:ptCount val="4"/>
                <c:pt idx="0">
                  <c:v>ベースライン</c:v>
                </c:pt>
                <c:pt idx="1">
                  <c:v>1年後
(介入終了後）</c:v>
                </c:pt>
                <c:pt idx="2">
                  <c:v>2年後</c:v>
                </c:pt>
                <c:pt idx="3">
                  <c:v>10年後</c:v>
                </c:pt>
              </c:strCache>
            </c:strRef>
          </c:cat>
          <c:val>
            <c:numRef>
              <c:f>Sheet1!$D$2:$D$5</c:f>
              <c:numCache>
                <c:formatCode>General</c:formatCode>
                <c:ptCount val="4"/>
                <c:pt idx="0">
                  <c:v>95.2</c:v>
                </c:pt>
                <c:pt idx="1">
                  <c:v>92</c:v>
                </c:pt>
                <c:pt idx="2">
                  <c:v>94.4</c:v>
                </c:pt>
                <c:pt idx="3">
                  <c:v>96.6</c:v>
                </c:pt>
              </c:numCache>
            </c:numRef>
          </c:val>
          <c:extLst>
            <c:ext xmlns:c16="http://schemas.microsoft.com/office/drawing/2014/chart" uri="{C3380CC4-5D6E-409C-BE32-E72D297353CC}">
              <c16:uniqueId val="{00000002-9341-457C-A380-26DCBBCBB75C}"/>
            </c:ext>
          </c:extLst>
        </c:ser>
        <c:dLbls>
          <c:showLegendKey val="0"/>
          <c:showVal val="0"/>
          <c:showCatName val="0"/>
          <c:showSerName val="0"/>
          <c:showPercent val="0"/>
          <c:showBubbleSize val="0"/>
        </c:dLbls>
        <c:gapWidth val="50"/>
        <c:overlap val="-15"/>
        <c:axId val="443299696"/>
        <c:axId val="443300176"/>
      </c:barChart>
      <c:catAx>
        <c:axId val="443299696"/>
        <c:scaling>
          <c:orientation val="minMax"/>
        </c:scaling>
        <c:delete val="0"/>
        <c:axPos val="b"/>
        <c:numFmt formatCode="General" sourceLinked="1"/>
        <c:majorTickMark val="none"/>
        <c:minorTickMark val="none"/>
        <c:tickLblPos val="nextTo"/>
        <c:spPr>
          <a:noFill/>
          <a:ln w="15875" cap="flat" cmpd="sng" algn="ctr">
            <a:solidFill>
              <a:schemeClr val="tx1"/>
            </a:solidFill>
            <a:round/>
          </a:ln>
          <a:effectLst/>
        </c:spPr>
        <c:txPr>
          <a:bodyPr rot="-60000000" spcFirstLastPara="1" vertOverflow="ellipsis" vert="horz" wrap="square" anchor="ctr" anchorCtr="1"/>
          <a:lstStyle/>
          <a:p>
            <a:pPr>
              <a:lnSpc>
                <a:spcPct val="80000"/>
              </a:lnSpc>
              <a:defRPr sz="1400" b="1" i="0" u="none" strike="noStrike" kern="1200" baseline="0">
                <a:solidFill>
                  <a:schemeClr val="tx1"/>
                </a:solidFill>
                <a:latin typeface="Meiryo UI" panose="020B0604030504040204" pitchFamily="50" charset="-128"/>
                <a:ea typeface="Meiryo UI" panose="020B0604030504040204" pitchFamily="50" charset="-128"/>
                <a:cs typeface="+mn-cs"/>
              </a:defRPr>
            </a:pPr>
            <a:endParaRPr lang="ja-JP"/>
          </a:p>
        </c:txPr>
        <c:crossAx val="443300176"/>
        <c:crosses val="autoZero"/>
        <c:auto val="1"/>
        <c:lblAlgn val="ctr"/>
        <c:lblOffset val="30"/>
        <c:noMultiLvlLbl val="0"/>
      </c:catAx>
      <c:valAx>
        <c:axId val="443300176"/>
        <c:scaling>
          <c:orientation val="minMax"/>
          <c:max val="105"/>
          <c:min val="90"/>
        </c:scaling>
        <c:delete val="0"/>
        <c:axPos val="l"/>
        <c:numFmt formatCode="General" sourceLinked="1"/>
        <c:majorTickMark val="out"/>
        <c:minorTickMark val="none"/>
        <c:tickLblPos val="nextTo"/>
        <c:spPr>
          <a:noFill/>
          <a:ln w="15875">
            <a:solidFill>
              <a:schemeClr val="tx1"/>
            </a:solidFill>
          </a:ln>
          <a:effectLst/>
        </c:spPr>
        <c:txPr>
          <a:bodyPr rot="-60000000" spcFirstLastPara="1" vertOverflow="ellipsis" vert="horz" wrap="square" anchor="ctr" anchorCtr="1"/>
          <a:lstStyle/>
          <a:p>
            <a:pPr>
              <a:defRPr sz="1400" b="0" i="0" u="none" strike="noStrike" kern="1200" baseline="0">
                <a:solidFill>
                  <a:schemeClr val="tx1"/>
                </a:solidFill>
                <a:latin typeface="Meiryo UI" panose="020B0604030504040204" pitchFamily="50" charset="-128"/>
                <a:ea typeface="Meiryo UI" panose="020B0604030504040204" pitchFamily="50" charset="-128"/>
                <a:cs typeface="+mn-cs"/>
              </a:defRPr>
            </a:pPr>
            <a:endParaRPr lang="ja-JP"/>
          </a:p>
        </c:txPr>
        <c:crossAx val="443299696"/>
        <c:crosses val="autoZero"/>
        <c:crossBetween val="between"/>
        <c:majorUnit val="5"/>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latin typeface="Meiryo UI" panose="020B0604030504040204" pitchFamily="50" charset="-128"/>
          <a:ea typeface="Meiryo UI" panose="020B0604030504040204" pitchFamily="50" charset="-128"/>
        </a:defRPr>
      </a:pPr>
      <a:endParaRPr lang="ja-JP"/>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2451425688038329E-2"/>
          <c:y val="0.46016015133058108"/>
          <c:w val="0.91515449791836889"/>
          <c:h val="0.35184793307086615"/>
        </c:manualLayout>
      </c:layout>
      <c:barChart>
        <c:barDir val="col"/>
        <c:grouping val="clustered"/>
        <c:varyColors val="0"/>
        <c:ser>
          <c:idx val="0"/>
          <c:order val="0"/>
          <c:tx>
            <c:strRef>
              <c:f>Sheet1!$B$1</c:f>
              <c:strCache>
                <c:ptCount val="1"/>
                <c:pt idx="0">
                  <c:v>運動非介入群(対照)</c:v>
                </c:pt>
              </c:strCache>
            </c:strRef>
          </c:tx>
          <c:spPr>
            <a:solidFill>
              <a:srgbClr val="90A561"/>
            </a:solidFill>
            <a:ln>
              <a:noFill/>
            </a:ln>
            <a:effectLst/>
          </c:spPr>
          <c:invertIfNegative val="0"/>
          <c:cat>
            <c:strRef>
              <c:f>Sheet1!$A$2:$A$5</c:f>
              <c:strCache>
                <c:ptCount val="4"/>
                <c:pt idx="0">
                  <c:v>ベースライン</c:v>
                </c:pt>
                <c:pt idx="1">
                  <c:v>1年後
(介入終了後）</c:v>
                </c:pt>
                <c:pt idx="2">
                  <c:v>2年後</c:v>
                </c:pt>
                <c:pt idx="3">
                  <c:v>10年後</c:v>
                </c:pt>
              </c:strCache>
            </c:strRef>
          </c:cat>
          <c:val>
            <c:numRef>
              <c:f>Sheet1!$B$2:$B$5</c:f>
              <c:numCache>
                <c:formatCode>General</c:formatCode>
                <c:ptCount val="4"/>
                <c:pt idx="0">
                  <c:v>103.5</c:v>
                </c:pt>
                <c:pt idx="1">
                  <c:v>98.7</c:v>
                </c:pt>
                <c:pt idx="2">
                  <c:v>100.5</c:v>
                </c:pt>
                <c:pt idx="3">
                  <c:v>109.4</c:v>
                </c:pt>
              </c:numCache>
            </c:numRef>
          </c:val>
          <c:extLst>
            <c:ext xmlns:c16="http://schemas.microsoft.com/office/drawing/2014/chart" uri="{C3380CC4-5D6E-409C-BE32-E72D297353CC}">
              <c16:uniqueId val="{00000000-A940-4226-84ED-2B25CD45F115}"/>
            </c:ext>
          </c:extLst>
        </c:ser>
        <c:ser>
          <c:idx val="1"/>
          <c:order val="1"/>
          <c:tx>
            <c:strRef>
              <c:f>Sheet1!$C$1</c:f>
              <c:strCache>
                <c:ptCount val="1"/>
                <c:pt idx="0">
                  <c:v>中強度運動群</c:v>
                </c:pt>
              </c:strCache>
            </c:strRef>
          </c:tx>
          <c:spPr>
            <a:solidFill>
              <a:srgbClr val="EA8C21"/>
            </a:solidFill>
            <a:ln>
              <a:noFill/>
            </a:ln>
            <a:effectLst/>
          </c:spPr>
          <c:invertIfNegative val="0"/>
          <c:cat>
            <c:strRef>
              <c:f>Sheet1!$A$2:$A$5</c:f>
              <c:strCache>
                <c:ptCount val="4"/>
                <c:pt idx="0">
                  <c:v>ベースライン</c:v>
                </c:pt>
                <c:pt idx="1">
                  <c:v>1年後
(介入終了後）</c:v>
                </c:pt>
                <c:pt idx="2">
                  <c:v>2年後</c:v>
                </c:pt>
                <c:pt idx="3">
                  <c:v>10年後</c:v>
                </c:pt>
              </c:strCache>
            </c:strRef>
          </c:cat>
          <c:val>
            <c:numRef>
              <c:f>Sheet1!$C$2:$C$5</c:f>
              <c:numCache>
                <c:formatCode>General</c:formatCode>
                <c:ptCount val="4"/>
                <c:pt idx="0">
                  <c:v>104</c:v>
                </c:pt>
                <c:pt idx="1">
                  <c:v>97.8</c:v>
                </c:pt>
                <c:pt idx="2">
                  <c:v>97.9</c:v>
                </c:pt>
                <c:pt idx="3">
                  <c:v>104.8</c:v>
                </c:pt>
              </c:numCache>
            </c:numRef>
          </c:val>
          <c:extLst>
            <c:ext xmlns:c16="http://schemas.microsoft.com/office/drawing/2014/chart" uri="{C3380CC4-5D6E-409C-BE32-E72D297353CC}">
              <c16:uniqueId val="{00000001-A940-4226-84ED-2B25CD45F115}"/>
            </c:ext>
          </c:extLst>
        </c:ser>
        <c:ser>
          <c:idx val="2"/>
          <c:order val="2"/>
          <c:tx>
            <c:strRef>
              <c:f>Sheet1!$D$1</c:f>
              <c:strCache>
                <c:ptCount val="1"/>
                <c:pt idx="0">
                  <c:v>高強度運動群</c:v>
                </c:pt>
              </c:strCache>
            </c:strRef>
          </c:tx>
          <c:spPr>
            <a:solidFill>
              <a:srgbClr val="E25759"/>
            </a:solidFill>
            <a:ln>
              <a:noFill/>
            </a:ln>
            <a:effectLst/>
          </c:spPr>
          <c:invertIfNegative val="0"/>
          <c:cat>
            <c:strRef>
              <c:f>Sheet1!$A$2:$A$5</c:f>
              <c:strCache>
                <c:ptCount val="4"/>
                <c:pt idx="0">
                  <c:v>ベースライン</c:v>
                </c:pt>
                <c:pt idx="1">
                  <c:v>1年後
(介入終了後）</c:v>
                </c:pt>
                <c:pt idx="2">
                  <c:v>2年後</c:v>
                </c:pt>
                <c:pt idx="3">
                  <c:v>10年後</c:v>
                </c:pt>
              </c:strCache>
            </c:strRef>
          </c:cat>
          <c:val>
            <c:numRef>
              <c:f>Sheet1!$D$2:$D$5</c:f>
              <c:numCache>
                <c:formatCode>General</c:formatCode>
                <c:ptCount val="4"/>
                <c:pt idx="0">
                  <c:v>102</c:v>
                </c:pt>
                <c:pt idx="1">
                  <c:v>98.5</c:v>
                </c:pt>
                <c:pt idx="2">
                  <c:v>100.9</c:v>
                </c:pt>
                <c:pt idx="3">
                  <c:v>106.4</c:v>
                </c:pt>
              </c:numCache>
            </c:numRef>
          </c:val>
          <c:extLst>
            <c:ext xmlns:c16="http://schemas.microsoft.com/office/drawing/2014/chart" uri="{C3380CC4-5D6E-409C-BE32-E72D297353CC}">
              <c16:uniqueId val="{00000002-A940-4226-84ED-2B25CD45F115}"/>
            </c:ext>
          </c:extLst>
        </c:ser>
        <c:dLbls>
          <c:showLegendKey val="0"/>
          <c:showVal val="0"/>
          <c:showCatName val="0"/>
          <c:showSerName val="0"/>
          <c:showPercent val="0"/>
          <c:showBubbleSize val="0"/>
        </c:dLbls>
        <c:gapWidth val="50"/>
        <c:overlap val="-15"/>
        <c:axId val="443299696"/>
        <c:axId val="443300176"/>
      </c:barChart>
      <c:catAx>
        <c:axId val="443299696"/>
        <c:scaling>
          <c:orientation val="minMax"/>
        </c:scaling>
        <c:delete val="0"/>
        <c:axPos val="b"/>
        <c:numFmt formatCode="General" sourceLinked="1"/>
        <c:majorTickMark val="none"/>
        <c:minorTickMark val="none"/>
        <c:tickLblPos val="nextTo"/>
        <c:spPr>
          <a:noFill/>
          <a:ln w="15875" cap="flat" cmpd="sng" algn="ctr">
            <a:solidFill>
              <a:schemeClr val="tx1"/>
            </a:solidFill>
            <a:round/>
          </a:ln>
          <a:effectLst/>
        </c:spPr>
        <c:txPr>
          <a:bodyPr rot="-60000000" spcFirstLastPara="1" vertOverflow="ellipsis" vert="horz" wrap="square" anchor="ctr" anchorCtr="1"/>
          <a:lstStyle/>
          <a:p>
            <a:pPr>
              <a:lnSpc>
                <a:spcPct val="80000"/>
              </a:lnSpc>
              <a:defRPr sz="1400" b="1" i="0" u="none" strike="noStrike" kern="1200" baseline="0">
                <a:solidFill>
                  <a:schemeClr val="tx1"/>
                </a:solidFill>
                <a:latin typeface="Meiryo UI" panose="020B0604030504040204" pitchFamily="50" charset="-128"/>
                <a:ea typeface="Meiryo UI" panose="020B0604030504040204" pitchFamily="50" charset="-128"/>
                <a:cs typeface="+mn-cs"/>
              </a:defRPr>
            </a:pPr>
            <a:endParaRPr lang="ja-JP"/>
          </a:p>
        </c:txPr>
        <c:crossAx val="443300176"/>
        <c:crosses val="autoZero"/>
        <c:auto val="1"/>
        <c:lblAlgn val="ctr"/>
        <c:lblOffset val="30"/>
        <c:noMultiLvlLbl val="0"/>
      </c:catAx>
      <c:valAx>
        <c:axId val="443300176"/>
        <c:scaling>
          <c:orientation val="minMax"/>
          <c:max val="110"/>
          <c:min val="95"/>
        </c:scaling>
        <c:delete val="0"/>
        <c:axPos val="l"/>
        <c:numFmt formatCode="General" sourceLinked="1"/>
        <c:majorTickMark val="out"/>
        <c:minorTickMark val="none"/>
        <c:tickLblPos val="nextTo"/>
        <c:spPr>
          <a:noFill/>
          <a:ln w="15875">
            <a:solidFill>
              <a:schemeClr val="tx1"/>
            </a:solidFill>
          </a:ln>
          <a:effectLst/>
        </c:spPr>
        <c:txPr>
          <a:bodyPr rot="-60000000" spcFirstLastPara="1" vertOverflow="ellipsis" vert="horz" wrap="square" anchor="ctr" anchorCtr="1"/>
          <a:lstStyle/>
          <a:p>
            <a:pPr>
              <a:defRPr sz="1400" b="0" i="0" u="none" strike="noStrike" kern="1200" baseline="0">
                <a:solidFill>
                  <a:schemeClr val="tx1"/>
                </a:solidFill>
                <a:latin typeface="Meiryo UI" panose="020B0604030504040204" pitchFamily="50" charset="-128"/>
                <a:ea typeface="Meiryo UI" panose="020B0604030504040204" pitchFamily="50" charset="-128"/>
                <a:cs typeface="+mn-cs"/>
              </a:defRPr>
            </a:pPr>
            <a:endParaRPr lang="ja-JP"/>
          </a:p>
        </c:txPr>
        <c:crossAx val="443299696"/>
        <c:crosses val="autoZero"/>
        <c:crossBetween val="between"/>
        <c:majorUnit val="5"/>
      </c:valAx>
      <c:spPr>
        <a:noFill/>
        <a:ln>
          <a:noFill/>
        </a:ln>
        <a:effectLst/>
      </c:spPr>
    </c:plotArea>
    <c:legend>
      <c:legendPos val="t"/>
      <c:layout>
        <c:manualLayout>
          <c:xMode val="edge"/>
          <c:yMode val="edge"/>
          <c:x val="0.24788227407748351"/>
          <c:y val="0.25757232370734168"/>
          <c:w val="0.50136369078731136"/>
          <c:h val="8.6073774945980952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solidFill>
              <a:latin typeface="Meiryo UI" panose="020B0604030504040204" pitchFamily="50" charset="-128"/>
              <a:ea typeface="Meiryo UI" panose="020B0604030504040204" pitchFamily="50" charset="-128"/>
              <a:cs typeface="+mn-cs"/>
            </a:defRPr>
          </a:pPr>
          <a:endParaRPr lang="ja-JP"/>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latin typeface="Meiryo UI" panose="020B0604030504040204" pitchFamily="50" charset="-128"/>
          <a:ea typeface="Meiryo UI" panose="020B0604030504040204" pitchFamily="50" charset="-128"/>
        </a:defRPr>
      </a:pPr>
      <a:endParaRPr lang="ja-JP"/>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1015536714477018E-2"/>
          <c:y val="0.33750666484154584"/>
          <c:w val="0.91659037844722968"/>
          <c:h val="0.35184793307086615"/>
        </c:manualLayout>
      </c:layout>
      <c:barChart>
        <c:barDir val="col"/>
        <c:grouping val="clustered"/>
        <c:varyColors val="0"/>
        <c:ser>
          <c:idx val="0"/>
          <c:order val="0"/>
          <c:tx>
            <c:strRef>
              <c:f>Sheet1!$B$1</c:f>
              <c:strCache>
                <c:ptCount val="1"/>
                <c:pt idx="0">
                  <c:v>運動非介入群(対照)</c:v>
                </c:pt>
              </c:strCache>
            </c:strRef>
          </c:tx>
          <c:spPr>
            <a:solidFill>
              <a:srgbClr val="90A561"/>
            </a:solidFill>
            <a:ln>
              <a:noFill/>
            </a:ln>
            <a:effectLst/>
          </c:spPr>
          <c:invertIfNegative val="0"/>
          <c:cat>
            <c:strRef>
              <c:f>Sheet1!$A$2:$A$5</c:f>
              <c:strCache>
                <c:ptCount val="4"/>
                <c:pt idx="0">
                  <c:v>ベースライン</c:v>
                </c:pt>
                <c:pt idx="1">
                  <c:v>1年後
(介入終了後）</c:v>
                </c:pt>
                <c:pt idx="2">
                  <c:v>2年後</c:v>
                </c:pt>
                <c:pt idx="3">
                  <c:v>10年後</c:v>
                </c:pt>
              </c:strCache>
            </c:strRef>
          </c:cat>
          <c:val>
            <c:numRef>
              <c:f>Sheet1!$B$2:$B$5</c:f>
              <c:numCache>
                <c:formatCode>General</c:formatCode>
                <c:ptCount val="4"/>
                <c:pt idx="0">
                  <c:v>6.03</c:v>
                </c:pt>
                <c:pt idx="1">
                  <c:v>6.05</c:v>
                </c:pt>
                <c:pt idx="2">
                  <c:v>5.98</c:v>
                </c:pt>
                <c:pt idx="3">
                  <c:v>6.25</c:v>
                </c:pt>
              </c:numCache>
            </c:numRef>
          </c:val>
          <c:extLst>
            <c:ext xmlns:c16="http://schemas.microsoft.com/office/drawing/2014/chart" uri="{C3380CC4-5D6E-409C-BE32-E72D297353CC}">
              <c16:uniqueId val="{00000000-05DE-476C-9DCD-5F51D4CFC73C}"/>
            </c:ext>
          </c:extLst>
        </c:ser>
        <c:ser>
          <c:idx val="1"/>
          <c:order val="1"/>
          <c:tx>
            <c:strRef>
              <c:f>Sheet1!$C$1</c:f>
              <c:strCache>
                <c:ptCount val="1"/>
                <c:pt idx="0">
                  <c:v>中強度運動群</c:v>
                </c:pt>
              </c:strCache>
            </c:strRef>
          </c:tx>
          <c:spPr>
            <a:solidFill>
              <a:srgbClr val="EA8C21"/>
            </a:solidFill>
            <a:ln>
              <a:noFill/>
            </a:ln>
            <a:effectLst/>
          </c:spPr>
          <c:invertIfNegative val="0"/>
          <c:cat>
            <c:strRef>
              <c:f>Sheet1!$A$2:$A$5</c:f>
              <c:strCache>
                <c:ptCount val="4"/>
                <c:pt idx="0">
                  <c:v>ベースライン</c:v>
                </c:pt>
                <c:pt idx="1">
                  <c:v>1年後
(介入終了後）</c:v>
                </c:pt>
                <c:pt idx="2">
                  <c:v>2年後</c:v>
                </c:pt>
                <c:pt idx="3">
                  <c:v>10年後</c:v>
                </c:pt>
              </c:strCache>
            </c:strRef>
          </c:cat>
          <c:val>
            <c:numRef>
              <c:f>Sheet1!$C$2:$C$5</c:f>
              <c:numCache>
                <c:formatCode>General</c:formatCode>
                <c:ptCount val="4"/>
                <c:pt idx="0">
                  <c:v>6.01</c:v>
                </c:pt>
                <c:pt idx="1">
                  <c:v>5.94</c:v>
                </c:pt>
                <c:pt idx="2">
                  <c:v>5.83</c:v>
                </c:pt>
                <c:pt idx="3">
                  <c:v>5.95</c:v>
                </c:pt>
              </c:numCache>
            </c:numRef>
          </c:val>
          <c:extLst>
            <c:ext xmlns:c16="http://schemas.microsoft.com/office/drawing/2014/chart" uri="{C3380CC4-5D6E-409C-BE32-E72D297353CC}">
              <c16:uniqueId val="{00000001-05DE-476C-9DCD-5F51D4CFC73C}"/>
            </c:ext>
          </c:extLst>
        </c:ser>
        <c:ser>
          <c:idx val="2"/>
          <c:order val="2"/>
          <c:tx>
            <c:strRef>
              <c:f>Sheet1!$D$1</c:f>
              <c:strCache>
                <c:ptCount val="1"/>
                <c:pt idx="0">
                  <c:v>高強度運動群</c:v>
                </c:pt>
              </c:strCache>
            </c:strRef>
          </c:tx>
          <c:spPr>
            <a:solidFill>
              <a:srgbClr val="E25759"/>
            </a:solidFill>
            <a:ln>
              <a:noFill/>
            </a:ln>
            <a:effectLst/>
          </c:spPr>
          <c:invertIfNegative val="0"/>
          <c:cat>
            <c:strRef>
              <c:f>Sheet1!$A$2:$A$5</c:f>
              <c:strCache>
                <c:ptCount val="4"/>
                <c:pt idx="0">
                  <c:v>ベースライン</c:v>
                </c:pt>
                <c:pt idx="1">
                  <c:v>1年後
(介入終了後）</c:v>
                </c:pt>
                <c:pt idx="2">
                  <c:v>2年後</c:v>
                </c:pt>
                <c:pt idx="3">
                  <c:v>10年後</c:v>
                </c:pt>
              </c:strCache>
            </c:strRef>
          </c:cat>
          <c:val>
            <c:numRef>
              <c:f>Sheet1!$D$2:$D$5</c:f>
              <c:numCache>
                <c:formatCode>General</c:formatCode>
                <c:ptCount val="4"/>
                <c:pt idx="0">
                  <c:v>6</c:v>
                </c:pt>
                <c:pt idx="1">
                  <c:v>5.94</c:v>
                </c:pt>
                <c:pt idx="2">
                  <c:v>5.88</c:v>
                </c:pt>
                <c:pt idx="3">
                  <c:v>5.96</c:v>
                </c:pt>
              </c:numCache>
            </c:numRef>
          </c:val>
          <c:extLst>
            <c:ext xmlns:c16="http://schemas.microsoft.com/office/drawing/2014/chart" uri="{C3380CC4-5D6E-409C-BE32-E72D297353CC}">
              <c16:uniqueId val="{00000002-05DE-476C-9DCD-5F51D4CFC73C}"/>
            </c:ext>
          </c:extLst>
        </c:ser>
        <c:dLbls>
          <c:showLegendKey val="0"/>
          <c:showVal val="0"/>
          <c:showCatName val="0"/>
          <c:showSerName val="0"/>
          <c:showPercent val="0"/>
          <c:showBubbleSize val="0"/>
        </c:dLbls>
        <c:gapWidth val="50"/>
        <c:overlap val="-15"/>
        <c:axId val="443299696"/>
        <c:axId val="443300176"/>
      </c:barChart>
      <c:catAx>
        <c:axId val="443299696"/>
        <c:scaling>
          <c:orientation val="minMax"/>
        </c:scaling>
        <c:delete val="0"/>
        <c:axPos val="b"/>
        <c:numFmt formatCode="General" sourceLinked="1"/>
        <c:majorTickMark val="none"/>
        <c:minorTickMark val="none"/>
        <c:tickLblPos val="nextTo"/>
        <c:spPr>
          <a:noFill/>
          <a:ln w="15875" cap="flat" cmpd="sng" algn="ctr">
            <a:solidFill>
              <a:schemeClr val="tx1"/>
            </a:solidFill>
            <a:round/>
          </a:ln>
          <a:effectLst/>
        </c:spPr>
        <c:txPr>
          <a:bodyPr rot="-60000000" spcFirstLastPara="1" vertOverflow="ellipsis" vert="horz" wrap="square" anchor="ctr" anchorCtr="1"/>
          <a:lstStyle/>
          <a:p>
            <a:pPr>
              <a:lnSpc>
                <a:spcPct val="80000"/>
              </a:lnSpc>
              <a:defRPr sz="1400" b="1" i="0" u="none" strike="noStrike" kern="1200" baseline="0">
                <a:solidFill>
                  <a:schemeClr val="tx1"/>
                </a:solidFill>
                <a:latin typeface="Meiryo UI" panose="020B0604030504040204" pitchFamily="50" charset="-128"/>
                <a:ea typeface="Meiryo UI" panose="020B0604030504040204" pitchFamily="50" charset="-128"/>
                <a:cs typeface="+mn-cs"/>
              </a:defRPr>
            </a:pPr>
            <a:endParaRPr lang="ja-JP"/>
          </a:p>
        </c:txPr>
        <c:crossAx val="443300176"/>
        <c:crosses val="autoZero"/>
        <c:auto val="1"/>
        <c:lblAlgn val="ctr"/>
        <c:lblOffset val="30"/>
        <c:noMultiLvlLbl val="0"/>
      </c:catAx>
      <c:valAx>
        <c:axId val="443300176"/>
        <c:scaling>
          <c:orientation val="minMax"/>
          <c:max val="6.5"/>
          <c:min val="5"/>
        </c:scaling>
        <c:delete val="0"/>
        <c:axPos val="l"/>
        <c:numFmt formatCode="General" sourceLinked="1"/>
        <c:majorTickMark val="out"/>
        <c:minorTickMark val="none"/>
        <c:tickLblPos val="nextTo"/>
        <c:spPr>
          <a:noFill/>
          <a:ln w="15875">
            <a:solidFill>
              <a:schemeClr val="tx1"/>
            </a:solidFill>
          </a:ln>
          <a:effectLst/>
        </c:spPr>
        <c:txPr>
          <a:bodyPr rot="-60000000" spcFirstLastPara="1" vertOverflow="ellipsis" vert="horz" wrap="square" anchor="ctr" anchorCtr="1"/>
          <a:lstStyle/>
          <a:p>
            <a:pPr>
              <a:defRPr sz="1400" b="0" i="0" u="none" strike="noStrike" kern="1200" baseline="0">
                <a:solidFill>
                  <a:schemeClr val="tx1"/>
                </a:solidFill>
                <a:latin typeface="Meiryo UI" panose="020B0604030504040204" pitchFamily="50" charset="-128"/>
                <a:ea typeface="Meiryo UI" panose="020B0604030504040204" pitchFamily="50" charset="-128"/>
                <a:cs typeface="+mn-cs"/>
              </a:defRPr>
            </a:pPr>
            <a:endParaRPr lang="ja-JP"/>
          </a:p>
        </c:txPr>
        <c:crossAx val="443299696"/>
        <c:crosses val="autoZero"/>
        <c:crossBetween val="between"/>
        <c:majorUnit val="0.5"/>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latin typeface="Meiryo UI" panose="020B0604030504040204" pitchFamily="50" charset="-128"/>
          <a:ea typeface="Meiryo UI" panose="020B0604030504040204" pitchFamily="50" charset="-128"/>
        </a:defRPr>
      </a:pPr>
      <a:endParaRPr lang="ja-JP"/>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1015536714477018E-2"/>
          <c:y val="0.33755786537345622"/>
          <c:w val="0.91898445484082247"/>
          <c:h val="0.35184793307086615"/>
        </c:manualLayout>
      </c:layout>
      <c:barChart>
        <c:barDir val="col"/>
        <c:grouping val="clustered"/>
        <c:varyColors val="0"/>
        <c:ser>
          <c:idx val="0"/>
          <c:order val="0"/>
          <c:tx>
            <c:strRef>
              <c:f>Sheet1!$B$1</c:f>
              <c:strCache>
                <c:ptCount val="1"/>
                <c:pt idx="0">
                  <c:v>運動非介入群(対照)</c:v>
                </c:pt>
              </c:strCache>
            </c:strRef>
          </c:tx>
          <c:spPr>
            <a:solidFill>
              <a:srgbClr val="90A561"/>
            </a:solidFill>
            <a:ln>
              <a:noFill/>
            </a:ln>
            <a:effectLst/>
          </c:spPr>
          <c:invertIfNegative val="0"/>
          <c:cat>
            <c:strRef>
              <c:f>Sheet1!$A$2:$A$5</c:f>
              <c:strCache>
                <c:ptCount val="4"/>
                <c:pt idx="0">
                  <c:v>ベースライン</c:v>
                </c:pt>
                <c:pt idx="1">
                  <c:v>1年後
（介入終了後）</c:v>
                </c:pt>
                <c:pt idx="2">
                  <c:v>2年後</c:v>
                </c:pt>
                <c:pt idx="3">
                  <c:v>10年後</c:v>
                </c:pt>
              </c:strCache>
            </c:strRef>
          </c:cat>
          <c:val>
            <c:numRef>
              <c:f>Sheet1!$B$2:$B$5</c:f>
              <c:numCache>
                <c:formatCode>General</c:formatCode>
                <c:ptCount val="4"/>
                <c:pt idx="0">
                  <c:v>11.6</c:v>
                </c:pt>
                <c:pt idx="1">
                  <c:v>15.4</c:v>
                </c:pt>
                <c:pt idx="2">
                  <c:v>14.6</c:v>
                </c:pt>
                <c:pt idx="3">
                  <c:v>17.3</c:v>
                </c:pt>
              </c:numCache>
            </c:numRef>
          </c:val>
          <c:extLst>
            <c:ext xmlns:c16="http://schemas.microsoft.com/office/drawing/2014/chart" uri="{C3380CC4-5D6E-409C-BE32-E72D297353CC}">
              <c16:uniqueId val="{00000000-EB67-44EE-A70A-108370C4CC32}"/>
            </c:ext>
          </c:extLst>
        </c:ser>
        <c:ser>
          <c:idx val="1"/>
          <c:order val="1"/>
          <c:tx>
            <c:strRef>
              <c:f>Sheet1!$C$1</c:f>
              <c:strCache>
                <c:ptCount val="1"/>
                <c:pt idx="0">
                  <c:v>中強度運動群</c:v>
                </c:pt>
              </c:strCache>
            </c:strRef>
          </c:tx>
          <c:spPr>
            <a:solidFill>
              <a:srgbClr val="EA8C21"/>
            </a:solidFill>
            <a:ln>
              <a:noFill/>
            </a:ln>
            <a:effectLst/>
          </c:spPr>
          <c:invertIfNegative val="0"/>
          <c:cat>
            <c:strRef>
              <c:f>Sheet1!$A$2:$A$5</c:f>
              <c:strCache>
                <c:ptCount val="4"/>
                <c:pt idx="0">
                  <c:v>ベースライン</c:v>
                </c:pt>
                <c:pt idx="1">
                  <c:v>1年後
（介入終了後）</c:v>
                </c:pt>
                <c:pt idx="2">
                  <c:v>2年後</c:v>
                </c:pt>
                <c:pt idx="3">
                  <c:v>10年後</c:v>
                </c:pt>
              </c:strCache>
            </c:strRef>
          </c:cat>
          <c:val>
            <c:numRef>
              <c:f>Sheet1!$C$2:$C$5</c:f>
              <c:numCache>
                <c:formatCode>General</c:formatCode>
                <c:ptCount val="4"/>
                <c:pt idx="0">
                  <c:v>11.6</c:v>
                </c:pt>
                <c:pt idx="1">
                  <c:v>33.1</c:v>
                </c:pt>
                <c:pt idx="2">
                  <c:v>23.1</c:v>
                </c:pt>
                <c:pt idx="3">
                  <c:v>23.1</c:v>
                </c:pt>
              </c:numCache>
            </c:numRef>
          </c:val>
          <c:extLst>
            <c:ext xmlns:c16="http://schemas.microsoft.com/office/drawing/2014/chart" uri="{C3380CC4-5D6E-409C-BE32-E72D297353CC}">
              <c16:uniqueId val="{00000001-EB67-44EE-A70A-108370C4CC32}"/>
            </c:ext>
          </c:extLst>
        </c:ser>
        <c:ser>
          <c:idx val="2"/>
          <c:order val="2"/>
          <c:tx>
            <c:strRef>
              <c:f>Sheet1!$D$1</c:f>
              <c:strCache>
                <c:ptCount val="1"/>
                <c:pt idx="0">
                  <c:v>高強度運動群</c:v>
                </c:pt>
              </c:strCache>
            </c:strRef>
          </c:tx>
          <c:spPr>
            <a:solidFill>
              <a:srgbClr val="E25759"/>
            </a:solidFill>
            <a:ln>
              <a:noFill/>
            </a:ln>
            <a:effectLst/>
          </c:spPr>
          <c:invertIfNegative val="0"/>
          <c:cat>
            <c:strRef>
              <c:f>Sheet1!$A$2:$A$5</c:f>
              <c:strCache>
                <c:ptCount val="4"/>
                <c:pt idx="0">
                  <c:v>ベースライン</c:v>
                </c:pt>
                <c:pt idx="1">
                  <c:v>1年後
（介入終了後）</c:v>
                </c:pt>
                <c:pt idx="2">
                  <c:v>2年後</c:v>
                </c:pt>
                <c:pt idx="3">
                  <c:v>10年後</c:v>
                </c:pt>
              </c:strCache>
            </c:strRef>
          </c:cat>
          <c:val>
            <c:numRef>
              <c:f>Sheet1!$D$2:$D$5</c:f>
              <c:numCache>
                <c:formatCode>General</c:formatCode>
                <c:ptCount val="4"/>
                <c:pt idx="0">
                  <c:v>13.3</c:v>
                </c:pt>
                <c:pt idx="1">
                  <c:v>31</c:v>
                </c:pt>
                <c:pt idx="2">
                  <c:v>21</c:v>
                </c:pt>
                <c:pt idx="3">
                  <c:v>23.1</c:v>
                </c:pt>
              </c:numCache>
            </c:numRef>
          </c:val>
          <c:extLst>
            <c:ext xmlns:c16="http://schemas.microsoft.com/office/drawing/2014/chart" uri="{C3380CC4-5D6E-409C-BE32-E72D297353CC}">
              <c16:uniqueId val="{00000002-EB67-44EE-A70A-108370C4CC32}"/>
            </c:ext>
          </c:extLst>
        </c:ser>
        <c:dLbls>
          <c:showLegendKey val="0"/>
          <c:showVal val="0"/>
          <c:showCatName val="0"/>
          <c:showSerName val="0"/>
          <c:showPercent val="0"/>
          <c:showBubbleSize val="0"/>
        </c:dLbls>
        <c:gapWidth val="50"/>
        <c:overlap val="-15"/>
        <c:axId val="443299696"/>
        <c:axId val="443300176"/>
      </c:barChart>
      <c:catAx>
        <c:axId val="443299696"/>
        <c:scaling>
          <c:orientation val="minMax"/>
        </c:scaling>
        <c:delete val="0"/>
        <c:axPos val="b"/>
        <c:numFmt formatCode="General" sourceLinked="1"/>
        <c:majorTickMark val="none"/>
        <c:minorTickMark val="none"/>
        <c:tickLblPos val="nextTo"/>
        <c:spPr>
          <a:noFill/>
          <a:ln w="15875" cap="flat" cmpd="sng" algn="ctr">
            <a:solidFill>
              <a:schemeClr val="tx1"/>
            </a:solidFill>
            <a:round/>
          </a:ln>
          <a:effectLst/>
        </c:spPr>
        <c:txPr>
          <a:bodyPr rot="-60000000" spcFirstLastPara="1" vertOverflow="ellipsis" vert="horz" wrap="square" anchor="ctr" anchorCtr="1"/>
          <a:lstStyle/>
          <a:p>
            <a:pPr>
              <a:defRPr sz="1400" b="1" i="0" u="none" strike="noStrike" kern="1200" baseline="0">
                <a:solidFill>
                  <a:schemeClr val="tx1"/>
                </a:solidFill>
                <a:latin typeface="Meiryo UI" panose="020B0604030504040204" pitchFamily="50" charset="-128"/>
                <a:ea typeface="Meiryo UI" panose="020B0604030504040204" pitchFamily="50" charset="-128"/>
                <a:cs typeface="+mn-cs"/>
              </a:defRPr>
            </a:pPr>
            <a:endParaRPr lang="ja-JP"/>
          </a:p>
        </c:txPr>
        <c:crossAx val="443300176"/>
        <c:crosses val="autoZero"/>
        <c:auto val="1"/>
        <c:lblAlgn val="ctr"/>
        <c:lblOffset val="100"/>
        <c:noMultiLvlLbl val="0"/>
      </c:catAx>
      <c:valAx>
        <c:axId val="443300176"/>
        <c:scaling>
          <c:orientation val="minMax"/>
          <c:max val="40"/>
          <c:min val="0"/>
        </c:scaling>
        <c:delete val="0"/>
        <c:axPos val="l"/>
        <c:numFmt formatCode="General" sourceLinked="1"/>
        <c:majorTickMark val="out"/>
        <c:minorTickMark val="none"/>
        <c:tickLblPos val="nextTo"/>
        <c:spPr>
          <a:noFill/>
          <a:ln w="15875">
            <a:solidFill>
              <a:schemeClr val="tx1"/>
            </a:solidFill>
          </a:ln>
          <a:effectLst/>
        </c:spPr>
        <c:txPr>
          <a:bodyPr rot="-60000000" spcFirstLastPara="1" vertOverflow="ellipsis" vert="horz" wrap="square" anchor="ctr" anchorCtr="1"/>
          <a:lstStyle/>
          <a:p>
            <a:pPr>
              <a:defRPr sz="1400" b="0" i="0" u="none" strike="noStrike" kern="1200" baseline="0">
                <a:solidFill>
                  <a:schemeClr val="tx1"/>
                </a:solidFill>
                <a:latin typeface="Meiryo UI" panose="020B0604030504040204" pitchFamily="50" charset="-128"/>
                <a:ea typeface="Meiryo UI" panose="020B0604030504040204" pitchFamily="50" charset="-128"/>
                <a:cs typeface="+mn-cs"/>
              </a:defRPr>
            </a:pPr>
            <a:endParaRPr lang="ja-JP"/>
          </a:p>
        </c:txPr>
        <c:crossAx val="443299696"/>
        <c:crosses val="autoZero"/>
        <c:crossBetween val="between"/>
        <c:majorUnit val="10"/>
      </c:valAx>
      <c:spPr>
        <a:noFill/>
        <a:ln>
          <a:noFill/>
        </a:ln>
        <a:effectLst/>
      </c:spPr>
    </c:plotArea>
    <c:legend>
      <c:legendPos val="t"/>
      <c:overlay val="0"/>
      <c:spPr>
        <a:noFill/>
        <a:ln>
          <a:noFill/>
        </a:ln>
        <a:effectLst/>
      </c:spPr>
      <c:txPr>
        <a:bodyPr rot="0" spcFirstLastPara="1" vertOverflow="ellipsis" vert="horz" wrap="square" anchor="ctr" anchorCtr="1"/>
        <a:lstStyle/>
        <a:p>
          <a:pPr>
            <a:defRPr sz="1197" b="0" i="0" u="none" strike="noStrike" kern="1200" baseline="0">
              <a:solidFill>
                <a:schemeClr val="tx1"/>
              </a:solidFill>
              <a:latin typeface="Meiryo UI" panose="020B0604030504040204" pitchFamily="50" charset="-128"/>
              <a:ea typeface="Meiryo UI" panose="020B0604030504040204" pitchFamily="50" charset="-128"/>
              <a:cs typeface="+mn-cs"/>
            </a:defRPr>
          </a:pPr>
          <a:endParaRPr lang="ja-JP"/>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latin typeface="Meiryo UI" panose="020B0604030504040204" pitchFamily="50" charset="-128"/>
          <a:ea typeface="Meiryo UI" panose="020B0604030504040204" pitchFamily="50" charset="-128"/>
        </a:defRPr>
      </a:pPr>
      <a:endParaRPr lang="ja-JP"/>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2261633368321564E-2"/>
          <c:y val="9.6890205948317973E-2"/>
          <c:w val="0.92541560645066911"/>
          <c:h val="0.84411446370456655"/>
        </c:manualLayout>
      </c:layout>
      <c:scatterChart>
        <c:scatterStyle val="lineMarker"/>
        <c:varyColors val="0"/>
        <c:ser>
          <c:idx val="0"/>
          <c:order val="0"/>
          <c:tx>
            <c:strRef>
              <c:f>Sheet1!$B$1</c:f>
              <c:strCache>
                <c:ptCount val="1"/>
                <c:pt idx="0">
                  <c:v>Y の値</c:v>
                </c:pt>
              </c:strCache>
            </c:strRef>
          </c:tx>
          <c:spPr>
            <a:ln w="19050" cap="rnd">
              <a:noFill/>
              <a:round/>
            </a:ln>
            <a:effectLst/>
          </c:spPr>
          <c:marker>
            <c:symbol val="square"/>
            <c:size val="10"/>
            <c:spPr>
              <a:solidFill>
                <a:srgbClr val="733C93"/>
              </a:solidFill>
              <a:ln w="6350">
                <a:solidFill>
                  <a:schemeClr val="tx1"/>
                </a:solidFill>
              </a:ln>
              <a:effectLst/>
            </c:spPr>
          </c:marker>
          <c:errBars>
            <c:errDir val="x"/>
            <c:errBarType val="both"/>
            <c:errValType val="cust"/>
            <c:noEndCap val="1"/>
            <c:plus>
              <c:numRef>
                <c:f>Sheet1!$E$2:$E$7</c:f>
                <c:numCache>
                  <c:formatCode>General</c:formatCode>
                  <c:ptCount val="6"/>
                  <c:pt idx="0">
                    <c:v>0</c:v>
                  </c:pt>
                  <c:pt idx="1">
                    <c:v>1.28</c:v>
                  </c:pt>
                  <c:pt idx="2">
                    <c:v>1.49</c:v>
                  </c:pt>
                  <c:pt idx="3">
                    <c:v>0</c:v>
                  </c:pt>
                  <c:pt idx="4">
                    <c:v>0.41</c:v>
                  </c:pt>
                  <c:pt idx="5">
                    <c:v>0.43</c:v>
                  </c:pt>
                </c:numCache>
              </c:numRef>
            </c:plus>
            <c:minus>
              <c:numRef>
                <c:f>Sheet1!$D$2:$D$7</c:f>
                <c:numCache>
                  <c:formatCode>General</c:formatCode>
                  <c:ptCount val="6"/>
                  <c:pt idx="0">
                    <c:v>0</c:v>
                  </c:pt>
                  <c:pt idx="1">
                    <c:v>0.39</c:v>
                  </c:pt>
                  <c:pt idx="2">
                    <c:v>0.53</c:v>
                  </c:pt>
                  <c:pt idx="3">
                    <c:v>0</c:v>
                  </c:pt>
                  <c:pt idx="4">
                    <c:v>0.21</c:v>
                  </c:pt>
                  <c:pt idx="5">
                    <c:v>0.23</c:v>
                  </c:pt>
                </c:numCache>
              </c:numRef>
            </c:minus>
            <c:spPr>
              <a:noFill/>
              <a:ln w="12700" cap="flat" cmpd="sng" algn="ctr">
                <a:solidFill>
                  <a:schemeClr val="tx1"/>
                </a:solidFill>
                <a:round/>
              </a:ln>
              <a:effectLst/>
            </c:spPr>
          </c:errBars>
          <c:xVal>
            <c:numRef>
              <c:f>Sheet1!$A$2:$A$7</c:f>
              <c:numCache>
                <c:formatCode>General</c:formatCode>
                <c:ptCount val="6"/>
                <c:pt idx="0">
                  <c:v>1</c:v>
                </c:pt>
                <c:pt idx="1">
                  <c:v>0.57999999999999996</c:v>
                </c:pt>
                <c:pt idx="2">
                  <c:v>0.83</c:v>
                </c:pt>
                <c:pt idx="3">
                  <c:v>1</c:v>
                </c:pt>
                <c:pt idx="4">
                  <c:v>0.46</c:v>
                </c:pt>
                <c:pt idx="5">
                  <c:v>0.5</c:v>
                </c:pt>
              </c:numCache>
            </c:numRef>
          </c:xVal>
          <c:yVal>
            <c:numRef>
              <c:f>Sheet1!$B$2:$B$7</c:f>
              <c:numCache>
                <c:formatCode>General</c:formatCode>
                <c:ptCount val="6"/>
                <c:pt idx="0">
                  <c:v>6.5</c:v>
                </c:pt>
                <c:pt idx="1">
                  <c:v>5.2</c:v>
                </c:pt>
                <c:pt idx="2">
                  <c:v>3.9</c:v>
                </c:pt>
                <c:pt idx="3">
                  <c:v>2.6</c:v>
                </c:pt>
                <c:pt idx="4">
                  <c:v>1.3</c:v>
                </c:pt>
                <c:pt idx="5">
                  <c:v>0</c:v>
                </c:pt>
              </c:numCache>
            </c:numRef>
          </c:yVal>
          <c:smooth val="0"/>
          <c:extLst>
            <c:ext xmlns:c16="http://schemas.microsoft.com/office/drawing/2014/chart" uri="{C3380CC4-5D6E-409C-BE32-E72D297353CC}">
              <c16:uniqueId val="{00000000-57A1-4292-8642-93EF4AA6242B}"/>
            </c:ext>
          </c:extLst>
        </c:ser>
        <c:dLbls>
          <c:showLegendKey val="0"/>
          <c:showVal val="0"/>
          <c:showCatName val="0"/>
          <c:showSerName val="0"/>
          <c:showPercent val="0"/>
          <c:showBubbleSize val="0"/>
        </c:dLbls>
        <c:axId val="739557935"/>
        <c:axId val="744739471"/>
      </c:scatterChart>
      <c:valAx>
        <c:axId val="739557935"/>
        <c:scaling>
          <c:orientation val="minMax"/>
          <c:max val="3"/>
          <c:min val="0"/>
        </c:scaling>
        <c:delete val="1"/>
        <c:axPos val="b"/>
        <c:numFmt formatCode="General" sourceLinked="1"/>
        <c:majorTickMark val="out"/>
        <c:minorTickMark val="none"/>
        <c:tickLblPos val="nextTo"/>
        <c:crossAx val="744739471"/>
        <c:crosses val="autoZero"/>
        <c:crossBetween val="midCat"/>
        <c:majorUnit val="1"/>
      </c:valAx>
      <c:valAx>
        <c:axId val="744739471"/>
        <c:scaling>
          <c:orientation val="minMax"/>
          <c:max val="7"/>
        </c:scaling>
        <c:delete val="1"/>
        <c:axPos val="l"/>
        <c:numFmt formatCode="General" sourceLinked="1"/>
        <c:majorTickMark val="out"/>
        <c:minorTickMark val="none"/>
        <c:tickLblPos val="nextTo"/>
        <c:crossAx val="739557935"/>
        <c:crosses val="autoZero"/>
        <c:crossBetween val="midCat"/>
        <c:majorUnit val="1.3"/>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DFA00F60-FBC5-41F1-9C0C-FCE296B74A7D}" type="datetimeFigureOut">
              <a:rPr kumimoji="1" lang="ja-JP" altLang="en-US" smtClean="0"/>
              <a:t>2023/9/14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cxnSp>
        <p:nvCxnSpPr>
          <p:cNvPr id="7" name="直線コネクタ 6">
            <a:extLst>
              <a:ext uri="{FF2B5EF4-FFF2-40B4-BE49-F238E27FC236}">
                <a16:creationId xmlns:a16="http://schemas.microsoft.com/office/drawing/2014/main" id="{6E717930-0BC2-4083-ABC2-D24D11C4A7B1}"/>
              </a:ext>
            </a:extLst>
          </p:cNvPr>
          <p:cNvCxnSpPr/>
          <p:nvPr userDrawn="1"/>
        </p:nvCxnSpPr>
        <p:spPr>
          <a:xfrm>
            <a:off x="0" y="949911"/>
            <a:ext cx="9144000" cy="0"/>
          </a:xfrm>
          <a:prstGeom prst="line">
            <a:avLst/>
          </a:prstGeom>
          <a:ln w="19050">
            <a:solidFill>
              <a:srgbClr val="224463"/>
            </a:solidFill>
          </a:ln>
        </p:spPr>
        <p:style>
          <a:lnRef idx="1">
            <a:schemeClr val="accent1"/>
          </a:lnRef>
          <a:fillRef idx="0">
            <a:schemeClr val="accent1"/>
          </a:fillRef>
          <a:effectRef idx="0">
            <a:schemeClr val="accent1"/>
          </a:effectRef>
          <a:fontRef idx="minor">
            <a:schemeClr val="tx1"/>
          </a:fontRef>
        </p:style>
      </p:cxnSp>
      <p:cxnSp>
        <p:nvCxnSpPr>
          <p:cNvPr id="8" name="直線コネクタ 7">
            <a:extLst>
              <a:ext uri="{FF2B5EF4-FFF2-40B4-BE49-F238E27FC236}">
                <a16:creationId xmlns:a16="http://schemas.microsoft.com/office/drawing/2014/main" id="{B26A39F9-05D4-4B14-8B98-D5DAA80390F1}"/>
              </a:ext>
            </a:extLst>
          </p:cNvPr>
          <p:cNvCxnSpPr/>
          <p:nvPr userDrawn="1"/>
        </p:nvCxnSpPr>
        <p:spPr>
          <a:xfrm>
            <a:off x="0" y="915882"/>
            <a:ext cx="9144000" cy="0"/>
          </a:xfrm>
          <a:prstGeom prst="line">
            <a:avLst/>
          </a:prstGeom>
          <a:ln w="19050">
            <a:solidFill>
              <a:srgbClr val="D82B8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240498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DFA00F60-FBC5-41F1-9C0C-FCE296B74A7D}" type="datetimeFigureOut">
              <a:rPr kumimoji="1" lang="ja-JP" altLang="en-US" smtClean="0"/>
              <a:t>2023/9/14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25426126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DFA00F60-FBC5-41F1-9C0C-FCE296B74A7D}" type="datetimeFigureOut">
              <a:rPr kumimoji="1" lang="ja-JP" altLang="en-US" smtClean="0"/>
              <a:t>2023/9/14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3698583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DFA00F60-FBC5-41F1-9C0C-FCE296B74A7D}" type="datetimeFigureOut">
              <a:rPr kumimoji="1" lang="ja-JP" altLang="en-US" smtClean="0"/>
              <a:t>2023/9/14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16049984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DFA00F60-FBC5-41F1-9C0C-FCE296B74A7D}" type="datetimeFigureOut">
              <a:rPr kumimoji="1" lang="ja-JP" altLang="en-US" smtClean="0"/>
              <a:t>2023/9/14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2461314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DFA00F60-FBC5-41F1-9C0C-FCE296B74A7D}" type="datetimeFigureOut">
              <a:rPr kumimoji="1" lang="ja-JP" altLang="en-US" smtClean="0"/>
              <a:t>2023/9/14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28816929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DFA00F60-FBC5-41F1-9C0C-FCE296B74A7D}" type="datetimeFigureOut">
              <a:rPr kumimoji="1" lang="ja-JP" altLang="en-US" smtClean="0"/>
              <a:t>2023/9/14</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9572800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DFA00F60-FBC5-41F1-9C0C-FCE296B74A7D}" type="datetimeFigureOut">
              <a:rPr kumimoji="1" lang="ja-JP" altLang="en-US" smtClean="0"/>
              <a:t>2023/9/14</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39641549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A00F60-FBC5-41F1-9C0C-FCE296B74A7D}" type="datetimeFigureOut">
              <a:rPr kumimoji="1" lang="ja-JP" altLang="en-US" smtClean="0"/>
              <a:t>2023/9/14</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42118872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DFA00F60-FBC5-41F1-9C0C-FCE296B74A7D}" type="datetimeFigureOut">
              <a:rPr kumimoji="1" lang="ja-JP" altLang="en-US" smtClean="0"/>
              <a:t>2023/9/14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33892388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DFA00F60-FBC5-41F1-9C0C-FCE296B74A7D}" type="datetimeFigureOut">
              <a:rPr kumimoji="1" lang="ja-JP" altLang="en-US" smtClean="0"/>
              <a:t>2023/9/14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37371199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FA00F60-FBC5-41F1-9C0C-FCE296B74A7D}" type="datetimeFigureOut">
              <a:rPr kumimoji="1" lang="ja-JP" altLang="en-US" smtClean="0"/>
              <a:t>2023/9/14</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346609768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a:extLst>
              <a:ext uri="{FF2B5EF4-FFF2-40B4-BE49-F238E27FC236}">
                <a16:creationId xmlns:a16="http://schemas.microsoft.com/office/drawing/2014/main" id="{F7CF0309-06FF-4D4E-B16D-5017A05B5E98}"/>
              </a:ext>
            </a:extLst>
          </p:cNvPr>
          <p:cNvSpPr txBox="1">
            <a:spLocks/>
          </p:cNvSpPr>
          <p:nvPr/>
        </p:nvSpPr>
        <p:spPr>
          <a:xfrm>
            <a:off x="513229" y="1551828"/>
            <a:ext cx="7866196" cy="586998"/>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nSpc>
                <a:spcPct val="100000"/>
              </a:lnSpc>
            </a:pPr>
            <a:r>
              <a:rPr lang="ja-JP" altLang="en-US" sz="2800" b="1" dirty="0">
                <a:solidFill>
                  <a:srgbClr val="002060"/>
                </a:solidFill>
                <a:latin typeface="Meiryo UI" panose="020B0604030504040204" pitchFamily="50" charset="-128"/>
                <a:ea typeface="Meiryo UI" panose="020B0604030504040204" pitchFamily="50" charset="-128"/>
              </a:rPr>
              <a:t>肥満成人に対する中強度および高強度有酸素運動が糖尿病発症に及ぼす影響：</a:t>
            </a:r>
            <a:endParaRPr lang="en-US" altLang="ja-JP" sz="2800" b="1" dirty="0">
              <a:solidFill>
                <a:srgbClr val="002060"/>
              </a:solidFill>
              <a:latin typeface="Meiryo UI" panose="020B0604030504040204" pitchFamily="50" charset="-128"/>
              <a:ea typeface="Meiryo UI" panose="020B0604030504040204" pitchFamily="50" charset="-128"/>
            </a:endParaRPr>
          </a:p>
          <a:p>
            <a:pPr>
              <a:lnSpc>
                <a:spcPct val="100000"/>
              </a:lnSpc>
            </a:pPr>
            <a:r>
              <a:rPr lang="ja-JP" altLang="en-US" sz="2800" b="1" dirty="0">
                <a:solidFill>
                  <a:srgbClr val="002060"/>
                </a:solidFill>
                <a:latin typeface="Meiryo UI" panose="020B0604030504040204" pitchFamily="50" charset="-128"/>
                <a:ea typeface="Meiryo UI" panose="020B0604030504040204" pitchFamily="50" charset="-128"/>
              </a:rPr>
              <a:t>ランダム化比較試験の</a:t>
            </a:r>
            <a:r>
              <a:rPr lang="en-US" altLang="ja-JP" sz="2800" b="1" dirty="0">
                <a:solidFill>
                  <a:srgbClr val="002060"/>
                </a:solidFill>
                <a:latin typeface="Meiryo UI" panose="020B0604030504040204" pitchFamily="50" charset="-128"/>
                <a:ea typeface="Meiryo UI" panose="020B0604030504040204" pitchFamily="50" charset="-128"/>
              </a:rPr>
              <a:t>10</a:t>
            </a:r>
            <a:r>
              <a:rPr lang="ja-JP" altLang="en-US" sz="2800" b="1" dirty="0">
                <a:solidFill>
                  <a:srgbClr val="002060"/>
                </a:solidFill>
                <a:latin typeface="Meiryo UI" panose="020B0604030504040204" pitchFamily="50" charset="-128"/>
                <a:ea typeface="Meiryo UI" panose="020B0604030504040204" pitchFamily="50" charset="-128"/>
              </a:rPr>
              <a:t>年間にわたる追跡調査</a:t>
            </a:r>
          </a:p>
        </p:txBody>
      </p:sp>
      <p:sp>
        <p:nvSpPr>
          <p:cNvPr id="5" name="字幕 2">
            <a:extLst>
              <a:ext uri="{FF2B5EF4-FFF2-40B4-BE49-F238E27FC236}">
                <a16:creationId xmlns:a16="http://schemas.microsoft.com/office/drawing/2014/main" id="{3562C6D3-704C-4538-9439-01A674A3B872}"/>
              </a:ext>
            </a:extLst>
          </p:cNvPr>
          <p:cNvSpPr txBox="1">
            <a:spLocks/>
          </p:cNvSpPr>
          <p:nvPr/>
        </p:nvSpPr>
        <p:spPr>
          <a:xfrm>
            <a:off x="513228" y="2901816"/>
            <a:ext cx="8356452" cy="643813"/>
          </a:xfrm>
          <a:prstGeom prst="rect">
            <a:avLst/>
          </a:prstGeom>
        </p:spPr>
        <p:txBody>
          <a:bodyPr vert="horz" lIns="91440" tIns="45720" rIns="91440" bIns="45720" rtlCol="0" anchor="b">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en-US" altLang="ja-JP" sz="1800" b="0" i="0" u="none" strike="noStrike" baseline="0" dirty="0">
                <a:latin typeface="Meiryo UI" panose="020B0604030504040204" pitchFamily="50" charset="-128"/>
                <a:ea typeface="Meiryo UI" panose="020B0604030504040204" pitchFamily="50" charset="-128"/>
              </a:rPr>
              <a:t>Effect of Moderate and Vigorous Aerobic Exercise on Incident Diabetes </a:t>
            </a:r>
          </a:p>
          <a:p>
            <a:pPr marL="0" indent="0">
              <a:buNone/>
            </a:pPr>
            <a:r>
              <a:rPr lang="en-US" altLang="ja-JP" sz="1800" b="0" i="0" u="none" strike="noStrike" baseline="0" dirty="0">
                <a:latin typeface="Meiryo UI" panose="020B0604030504040204" pitchFamily="50" charset="-128"/>
                <a:ea typeface="Meiryo UI" panose="020B0604030504040204" pitchFamily="50" charset="-128"/>
              </a:rPr>
              <a:t>in Adults With Obesity: A 10-Year Follow-up of a Randomized Clinical Trial</a:t>
            </a:r>
            <a:endParaRPr lang="ja-JP" altLang="en-US" sz="1600" dirty="0">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AF9F429C-DAE3-40FF-9282-7C8144888154}"/>
              </a:ext>
            </a:extLst>
          </p:cNvPr>
          <p:cNvSpPr txBox="1"/>
          <p:nvPr/>
        </p:nvSpPr>
        <p:spPr>
          <a:xfrm>
            <a:off x="513229" y="4719626"/>
            <a:ext cx="6848623" cy="369332"/>
          </a:xfrm>
          <a:prstGeom prst="rect">
            <a:avLst/>
          </a:prstGeom>
          <a:noFill/>
        </p:spPr>
        <p:txBody>
          <a:bodyPr wrap="square" anchor="b">
            <a:spAutoFit/>
          </a:bodyPr>
          <a:lstStyle/>
          <a:p>
            <a:r>
              <a:rPr lang="da-DK" altLang="ja-JP" b="0" i="0" u="none" strike="noStrike" baseline="0" dirty="0">
                <a:latin typeface="Meiryo UI" panose="020B0604030504040204" pitchFamily="50" charset="-128"/>
                <a:ea typeface="Meiryo UI" panose="020B0604030504040204" pitchFamily="50" charset="-128"/>
              </a:rPr>
              <a:t>Chen Y, et al. JAMA Intern Med 183(3): 272-275, 2023</a:t>
            </a:r>
            <a:endParaRPr lang="ja-JP" altLang="en-US" sz="1400" dirty="0">
              <a:latin typeface="Meiryo UI" panose="020B0604030504040204" pitchFamily="50" charset="-128"/>
              <a:ea typeface="Meiryo UI" panose="020B0604030504040204" pitchFamily="50" charset="-128"/>
            </a:endParaRPr>
          </a:p>
        </p:txBody>
      </p:sp>
      <p:sp>
        <p:nvSpPr>
          <p:cNvPr id="7" name="テキスト ボックス 6">
            <a:extLst>
              <a:ext uri="{FF2B5EF4-FFF2-40B4-BE49-F238E27FC236}">
                <a16:creationId xmlns:a16="http://schemas.microsoft.com/office/drawing/2014/main" id="{639E524D-B5C4-405B-8225-52250B2504AB}"/>
              </a:ext>
            </a:extLst>
          </p:cNvPr>
          <p:cNvSpPr txBox="1"/>
          <p:nvPr/>
        </p:nvSpPr>
        <p:spPr>
          <a:xfrm>
            <a:off x="7001435" y="6614938"/>
            <a:ext cx="2142565" cy="246221"/>
          </a:xfrm>
          <a:prstGeom prst="rect">
            <a:avLst/>
          </a:prstGeom>
          <a:noFill/>
        </p:spPr>
        <p:txBody>
          <a:bodyPr wrap="square">
            <a:spAutoFit/>
          </a:bodyPr>
          <a:lstStyle/>
          <a:p>
            <a:pPr algn="r"/>
            <a:r>
              <a:rPr lang="en-US" altLang="ja-JP" sz="1000" dirty="0">
                <a:effectLst/>
                <a:latin typeface="Meiryo UI" panose="020B0604030504040204" pitchFamily="50" charset="-128"/>
                <a:cs typeface="ＭＳ Ｐゴシック" panose="020B0600070205080204" pitchFamily="50" charset="-128"/>
              </a:rPr>
              <a:t>MAT-JP-2306047-1.0-09/2023</a:t>
            </a:r>
            <a:endParaRPr lang="ja-JP" altLang="en-US" sz="1000" dirty="0"/>
          </a:p>
        </p:txBody>
      </p:sp>
      <p:grpSp>
        <p:nvGrpSpPr>
          <p:cNvPr id="2" name="グループ化 1">
            <a:extLst>
              <a:ext uri="{FF2B5EF4-FFF2-40B4-BE49-F238E27FC236}">
                <a16:creationId xmlns:a16="http://schemas.microsoft.com/office/drawing/2014/main" id="{8AD74009-5395-ED5A-19BC-5B1608524B94}"/>
              </a:ext>
            </a:extLst>
          </p:cNvPr>
          <p:cNvGrpSpPr/>
          <p:nvPr/>
        </p:nvGrpSpPr>
        <p:grpSpPr>
          <a:xfrm>
            <a:off x="644292" y="5703400"/>
            <a:ext cx="646331" cy="369332"/>
            <a:chOff x="884438" y="5769185"/>
            <a:chExt cx="646331" cy="369332"/>
          </a:xfrm>
        </p:grpSpPr>
        <p:sp>
          <p:nvSpPr>
            <p:cNvPr id="3" name="正方形/長方形 2">
              <a:extLst>
                <a:ext uri="{FF2B5EF4-FFF2-40B4-BE49-F238E27FC236}">
                  <a16:creationId xmlns:a16="http://schemas.microsoft.com/office/drawing/2014/main" id="{C9989239-A5DA-18E5-3822-CD2068D64D3F}"/>
                </a:ext>
              </a:extLst>
            </p:cNvPr>
            <p:cNvSpPr/>
            <p:nvPr/>
          </p:nvSpPr>
          <p:spPr>
            <a:xfrm>
              <a:off x="884438" y="5784574"/>
              <a:ext cx="646331" cy="338554"/>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a:extLst>
                <a:ext uri="{FF2B5EF4-FFF2-40B4-BE49-F238E27FC236}">
                  <a16:creationId xmlns:a16="http://schemas.microsoft.com/office/drawing/2014/main" id="{D62286FE-8BE3-BB47-6B6F-DE9EABCF70D2}"/>
                </a:ext>
              </a:extLst>
            </p:cNvPr>
            <p:cNvSpPr txBox="1"/>
            <p:nvPr/>
          </p:nvSpPr>
          <p:spPr>
            <a:xfrm>
              <a:off x="884438" y="5769185"/>
              <a:ext cx="646331" cy="369332"/>
            </a:xfrm>
            <a:prstGeom prst="rect">
              <a:avLst/>
            </a:prstGeom>
            <a:noFill/>
          </p:spPr>
          <p:txBody>
            <a:bodyPr wrap="none" rtlCol="0">
              <a:spAutoFit/>
            </a:bodyPr>
            <a:lstStyle/>
            <a:p>
              <a:pPr algn="ctr"/>
              <a:r>
                <a:rPr kumimoji="1" lang="ja-JP" altLang="en-US" b="1" dirty="0">
                  <a:solidFill>
                    <a:schemeClr val="bg1"/>
                  </a:solidFill>
                  <a:latin typeface="Meiryo UI" panose="020B0604030504040204" pitchFamily="50" charset="-128"/>
                  <a:ea typeface="Meiryo UI" panose="020B0604030504040204" pitchFamily="50" charset="-128"/>
                </a:rPr>
                <a:t>監修</a:t>
              </a:r>
            </a:p>
          </p:txBody>
        </p:sp>
      </p:grpSp>
      <p:sp>
        <p:nvSpPr>
          <p:cNvPr id="9" name="テキスト ボックス 8">
            <a:extLst>
              <a:ext uri="{FF2B5EF4-FFF2-40B4-BE49-F238E27FC236}">
                <a16:creationId xmlns:a16="http://schemas.microsoft.com/office/drawing/2014/main" id="{4088D59D-944D-61DF-D865-3BAFE86C3F9B}"/>
              </a:ext>
            </a:extLst>
          </p:cNvPr>
          <p:cNvSpPr txBox="1"/>
          <p:nvPr/>
        </p:nvSpPr>
        <p:spPr>
          <a:xfrm>
            <a:off x="1389226" y="5626456"/>
            <a:ext cx="5174134" cy="523220"/>
          </a:xfrm>
          <a:prstGeom prst="rect">
            <a:avLst/>
          </a:prstGeom>
          <a:noFill/>
        </p:spPr>
        <p:txBody>
          <a:bodyPr wrap="square" anchor="b">
            <a:spAutoFit/>
          </a:bodyPr>
          <a:lstStyle/>
          <a:p>
            <a:r>
              <a:rPr lang="zh-CN" altLang="en-US" sz="1400" dirty="0">
                <a:solidFill>
                  <a:srgbClr val="002060"/>
                </a:solidFill>
                <a:latin typeface="Meiryo UI" panose="020B0604030504040204" pitchFamily="50" charset="-128"/>
                <a:ea typeface="Meiryo UI" panose="020B0604030504040204" pitchFamily="50" charset="-128"/>
              </a:rPr>
              <a:t>日本医科大学大学院医学研究科</a:t>
            </a:r>
            <a:endParaRPr lang="en-US" altLang="zh-CN" sz="1400" dirty="0">
              <a:solidFill>
                <a:srgbClr val="002060"/>
              </a:solidFill>
              <a:latin typeface="Meiryo UI" panose="020B0604030504040204" pitchFamily="50" charset="-128"/>
              <a:ea typeface="Meiryo UI" panose="020B0604030504040204" pitchFamily="50" charset="-128"/>
            </a:endParaRPr>
          </a:p>
          <a:p>
            <a:r>
              <a:rPr lang="ja-JP" altLang="en-US" sz="1400" dirty="0">
                <a:solidFill>
                  <a:srgbClr val="002060"/>
                </a:solidFill>
                <a:latin typeface="Meiryo UI" panose="020B0604030504040204" pitchFamily="50" charset="-128"/>
                <a:ea typeface="Meiryo UI" panose="020B0604030504040204" pitchFamily="50" charset="-128"/>
              </a:rPr>
              <a:t>内分泌代謝・腎臓内科学分野 大学院教授 岩部 真人 先生</a:t>
            </a:r>
          </a:p>
        </p:txBody>
      </p:sp>
    </p:spTree>
    <p:extLst>
      <p:ext uri="{BB962C8B-B14F-4D97-AF65-F5344CB8AC3E}">
        <p14:creationId xmlns:p14="http://schemas.microsoft.com/office/powerpoint/2010/main" val="40405685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ボックス 7">
            <a:extLst>
              <a:ext uri="{FF2B5EF4-FFF2-40B4-BE49-F238E27FC236}">
                <a16:creationId xmlns:a16="http://schemas.microsoft.com/office/drawing/2014/main" id="{ADEE5BE6-3A6E-4B4D-B95A-C30B70D23E4B}"/>
              </a:ext>
            </a:extLst>
          </p:cNvPr>
          <p:cNvSpPr txBox="1"/>
          <p:nvPr/>
        </p:nvSpPr>
        <p:spPr>
          <a:xfrm>
            <a:off x="244800" y="194400"/>
            <a:ext cx="1620957" cy="523220"/>
          </a:xfrm>
          <a:prstGeom prst="rect">
            <a:avLst/>
          </a:prstGeom>
          <a:noFill/>
        </p:spPr>
        <p:txBody>
          <a:bodyPr wrap="none" rtlCol="0" anchor="ctr">
            <a:spAutoFit/>
          </a:bodyPr>
          <a:lstStyle/>
          <a:p>
            <a:pPr defTabSz="457189">
              <a:defRPr/>
            </a:pPr>
            <a:r>
              <a:rPr lang="ja-JP" altLang="en-US" sz="2800" b="1" dirty="0">
                <a:solidFill>
                  <a:prstClr val="black"/>
                </a:solidFill>
                <a:latin typeface="Meiryo UI" panose="020B0604030504040204" pitchFamily="50" charset="-128"/>
                <a:ea typeface="Meiryo UI" panose="020B0604030504040204" pitchFamily="50" charset="-128"/>
              </a:rPr>
              <a:t>研究概要</a:t>
            </a:r>
          </a:p>
        </p:txBody>
      </p:sp>
      <p:sp>
        <p:nvSpPr>
          <p:cNvPr id="25" name="テキスト ボックス 24">
            <a:extLst>
              <a:ext uri="{FF2B5EF4-FFF2-40B4-BE49-F238E27FC236}">
                <a16:creationId xmlns:a16="http://schemas.microsoft.com/office/drawing/2014/main" id="{46495740-BF78-A7EB-92BF-38E30C0EE548}"/>
              </a:ext>
            </a:extLst>
          </p:cNvPr>
          <p:cNvSpPr txBox="1"/>
          <p:nvPr/>
        </p:nvSpPr>
        <p:spPr>
          <a:xfrm>
            <a:off x="5066522" y="6604084"/>
            <a:ext cx="4077478" cy="253916"/>
          </a:xfrm>
          <a:prstGeom prst="rect">
            <a:avLst/>
          </a:prstGeom>
          <a:noFill/>
        </p:spPr>
        <p:txBody>
          <a:bodyPr wrap="square" anchor="b">
            <a:spAutoFit/>
          </a:bodyPr>
          <a:lstStyle/>
          <a:p>
            <a:pPr algn="r"/>
            <a:r>
              <a:rPr lang="da-DK" altLang="ja-JP" sz="1050" b="0" i="0" u="none" strike="noStrike" baseline="0" dirty="0">
                <a:latin typeface="Meiryo UI" panose="020B0604030504040204" pitchFamily="50" charset="-128"/>
                <a:ea typeface="Meiryo UI" panose="020B0604030504040204" pitchFamily="50" charset="-128"/>
              </a:rPr>
              <a:t>Chen Y, et al. JAMA Intern Med 183(3): 272-275, 2023</a:t>
            </a:r>
          </a:p>
        </p:txBody>
      </p:sp>
      <p:grpSp>
        <p:nvGrpSpPr>
          <p:cNvPr id="26" name="グループ化 25">
            <a:extLst>
              <a:ext uri="{FF2B5EF4-FFF2-40B4-BE49-F238E27FC236}">
                <a16:creationId xmlns:a16="http://schemas.microsoft.com/office/drawing/2014/main" id="{E33B91A2-FF37-769E-8BFB-047DD0E5D637}"/>
              </a:ext>
            </a:extLst>
          </p:cNvPr>
          <p:cNvGrpSpPr/>
          <p:nvPr/>
        </p:nvGrpSpPr>
        <p:grpSpPr>
          <a:xfrm>
            <a:off x="302849" y="1554773"/>
            <a:ext cx="1058213" cy="490087"/>
            <a:chOff x="286872" y="2822072"/>
            <a:chExt cx="1058213" cy="490087"/>
          </a:xfrm>
        </p:grpSpPr>
        <p:sp>
          <p:nvSpPr>
            <p:cNvPr id="27" name="四角形: 角を丸くする 26">
              <a:extLst>
                <a:ext uri="{FF2B5EF4-FFF2-40B4-BE49-F238E27FC236}">
                  <a16:creationId xmlns:a16="http://schemas.microsoft.com/office/drawing/2014/main" id="{5607DA30-24F4-5C43-D6D7-D8AAB2EEA5A5}"/>
                </a:ext>
              </a:extLst>
            </p:cNvPr>
            <p:cNvSpPr/>
            <p:nvPr/>
          </p:nvSpPr>
          <p:spPr>
            <a:xfrm>
              <a:off x="286872" y="2822072"/>
              <a:ext cx="1058213" cy="490087"/>
            </a:xfrm>
            <a:prstGeom prst="roundRect">
              <a:avLst>
                <a:gd name="adj" fmla="val 9271"/>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a:solidFill>
                  <a:prstClr val="white"/>
                </a:solidFill>
                <a:latin typeface="Meiryo UI" panose="020B0604030504040204" pitchFamily="50" charset="-128"/>
                <a:ea typeface="Meiryo UI" panose="020B0604030504040204" pitchFamily="50" charset="-128"/>
              </a:endParaRPr>
            </a:p>
          </p:txBody>
        </p:sp>
        <p:sp>
          <p:nvSpPr>
            <p:cNvPr id="28" name="テキスト ボックス 27">
              <a:extLst>
                <a:ext uri="{FF2B5EF4-FFF2-40B4-BE49-F238E27FC236}">
                  <a16:creationId xmlns:a16="http://schemas.microsoft.com/office/drawing/2014/main" id="{9551282A-EFE7-04E9-0518-9228789E15E3}"/>
                </a:ext>
              </a:extLst>
            </p:cNvPr>
            <p:cNvSpPr txBox="1"/>
            <p:nvPr/>
          </p:nvSpPr>
          <p:spPr>
            <a:xfrm>
              <a:off x="459414" y="2847468"/>
              <a:ext cx="713127" cy="420243"/>
            </a:xfrm>
            <a:prstGeom prst="rect">
              <a:avLst/>
            </a:prstGeom>
            <a:noFill/>
          </p:spPr>
          <p:txBody>
            <a:bodyPr wrap="square" rtlCol="0">
              <a:spAutoFit/>
            </a:bodyPr>
            <a:lstStyle/>
            <a:p>
              <a:pPr algn="ctr" defTabSz="457189">
                <a:lnSpc>
                  <a:spcPct val="120000"/>
                </a:lnSpc>
                <a:defRPr/>
              </a:pPr>
              <a:r>
                <a:rPr lang="ja-JP" altLang="en-US" sz="2000" b="1" dirty="0">
                  <a:solidFill>
                    <a:srgbClr val="224463"/>
                  </a:solidFill>
                  <a:latin typeface="Meiryo UI" panose="020B0604030504040204" pitchFamily="50" charset="-128"/>
                  <a:ea typeface="Meiryo UI" panose="020B0604030504040204" pitchFamily="50" charset="-128"/>
                </a:rPr>
                <a:t>背景</a:t>
              </a:r>
            </a:p>
          </p:txBody>
        </p:sp>
      </p:grpSp>
      <p:sp>
        <p:nvSpPr>
          <p:cNvPr id="19" name="テキスト ボックス 18">
            <a:extLst>
              <a:ext uri="{FF2B5EF4-FFF2-40B4-BE49-F238E27FC236}">
                <a16:creationId xmlns:a16="http://schemas.microsoft.com/office/drawing/2014/main" id="{79FD702D-A8F3-511B-7465-0E1BA6501382}"/>
              </a:ext>
            </a:extLst>
          </p:cNvPr>
          <p:cNvSpPr txBox="1"/>
          <p:nvPr/>
        </p:nvSpPr>
        <p:spPr>
          <a:xfrm>
            <a:off x="1536016" y="1476650"/>
            <a:ext cx="7211743" cy="923330"/>
          </a:xfrm>
          <a:prstGeom prst="rect">
            <a:avLst/>
          </a:prstGeom>
          <a:noFill/>
        </p:spPr>
        <p:txBody>
          <a:bodyPr wrap="square">
            <a:spAutoFit/>
          </a:bodyPr>
          <a:lstStyle/>
          <a:p>
            <a:r>
              <a:rPr lang="ja-JP" altLang="en-US" i="0" u="none" strike="noStrike" baseline="0" dirty="0">
                <a:latin typeface="Meiryo UI" panose="020B0604030504040204" pitchFamily="50" charset="-128"/>
                <a:ea typeface="Meiryo UI" panose="020B0604030504040204" pitchFamily="50" charset="-128"/>
              </a:rPr>
              <a:t>食事および定期的な運動を組み合わせた生活習慣への介入は、</a:t>
            </a:r>
            <a:r>
              <a:rPr lang="en-US" altLang="ja-JP" i="0" u="none" strike="noStrike" baseline="0" dirty="0">
                <a:latin typeface="Meiryo UI" panose="020B0604030504040204" pitchFamily="50" charset="-128"/>
                <a:ea typeface="Meiryo UI" panose="020B0604030504040204" pitchFamily="50" charset="-128"/>
              </a:rPr>
              <a:t>2</a:t>
            </a:r>
            <a:r>
              <a:rPr lang="ja-JP" altLang="en-US" i="0" u="none" strike="noStrike" baseline="0" dirty="0">
                <a:latin typeface="Meiryo UI" panose="020B0604030504040204" pitchFamily="50" charset="-128"/>
                <a:ea typeface="Meiryo UI" panose="020B0604030504040204" pitchFamily="50" charset="-128"/>
              </a:rPr>
              <a:t>型糖尿病の予防に有効であることが明らかにされている</a:t>
            </a:r>
            <a:r>
              <a:rPr lang="en-US" altLang="ja-JP" i="0" u="none" strike="noStrike" baseline="30000" dirty="0">
                <a:latin typeface="Meiryo UI" panose="020B0604030504040204" pitchFamily="50" charset="-128"/>
                <a:ea typeface="Meiryo UI" panose="020B0604030504040204" pitchFamily="50" charset="-128"/>
              </a:rPr>
              <a:t>1-3)</a:t>
            </a:r>
            <a:r>
              <a:rPr lang="ja-JP" altLang="en-US" i="0" u="none" strike="noStrike" baseline="0" dirty="0">
                <a:latin typeface="Meiryo UI" panose="020B0604030504040204" pitchFamily="50" charset="-128"/>
                <a:ea typeface="Meiryo UI" panose="020B0604030504040204" pitchFamily="50" charset="-128"/>
              </a:rPr>
              <a:t>。しかしながら、中／高強度運動が単独で糖尿病予防に及ぼす影響については不明である。</a:t>
            </a:r>
            <a:endParaRPr lang="ja-JP" altLang="en-US" sz="4800" dirty="0">
              <a:latin typeface="Meiryo UI" panose="020B0604030504040204" pitchFamily="50" charset="-128"/>
              <a:ea typeface="Meiryo UI" panose="020B0604030504040204" pitchFamily="50" charset="-128"/>
            </a:endParaRPr>
          </a:p>
        </p:txBody>
      </p:sp>
      <p:sp>
        <p:nvSpPr>
          <p:cNvPr id="21" name="テキスト ボックス 20">
            <a:extLst>
              <a:ext uri="{FF2B5EF4-FFF2-40B4-BE49-F238E27FC236}">
                <a16:creationId xmlns:a16="http://schemas.microsoft.com/office/drawing/2014/main" id="{82D9D55E-D244-17AA-4581-57A3FBC7F2C4}"/>
              </a:ext>
            </a:extLst>
          </p:cNvPr>
          <p:cNvSpPr txBox="1"/>
          <p:nvPr/>
        </p:nvSpPr>
        <p:spPr>
          <a:xfrm>
            <a:off x="1533235" y="3801464"/>
            <a:ext cx="7116243" cy="923330"/>
          </a:xfrm>
          <a:prstGeom prst="rect">
            <a:avLst/>
          </a:prstGeom>
          <a:noFill/>
        </p:spPr>
        <p:txBody>
          <a:bodyPr wrap="square">
            <a:spAutoFit/>
          </a:bodyPr>
          <a:lstStyle/>
          <a:p>
            <a:pPr algn="l"/>
            <a:r>
              <a:rPr lang="ja-JP" altLang="en-US" b="0" i="0" u="none" strike="noStrike" baseline="0" dirty="0">
                <a:latin typeface="Meiryo UI" panose="020B0604030504040204" pitchFamily="50" charset="-128"/>
                <a:ea typeface="Meiryo UI" panose="020B0604030504040204" pitchFamily="50" charset="-128"/>
              </a:rPr>
              <a:t>中国で</a:t>
            </a:r>
            <a:r>
              <a:rPr lang="en-US" altLang="ja-JP" b="0" i="0" u="none" strike="noStrike" baseline="0" dirty="0">
                <a:latin typeface="Meiryo UI" panose="020B0604030504040204" pitchFamily="50" charset="-128"/>
                <a:ea typeface="Meiryo UI" panose="020B0604030504040204" pitchFamily="50" charset="-128"/>
              </a:rPr>
              <a:t>2011</a:t>
            </a:r>
            <a:r>
              <a:rPr lang="ja-JP" altLang="en-US" b="0" i="0" u="none" strike="noStrike" baseline="0" dirty="0">
                <a:latin typeface="Meiryo UI" panose="020B0604030504040204" pitchFamily="50" charset="-128"/>
                <a:ea typeface="Meiryo UI" panose="020B0604030504040204" pitchFamily="50" charset="-128"/>
              </a:rPr>
              <a:t>～</a:t>
            </a:r>
            <a:r>
              <a:rPr lang="en-US" altLang="ja-JP" b="0" i="0" u="none" strike="noStrike" baseline="0" dirty="0">
                <a:latin typeface="Meiryo UI" panose="020B0604030504040204" pitchFamily="50" charset="-128"/>
                <a:ea typeface="Meiryo UI" panose="020B0604030504040204" pitchFamily="50" charset="-128"/>
              </a:rPr>
              <a:t>13</a:t>
            </a:r>
            <a:r>
              <a:rPr lang="ja-JP" altLang="en-US" b="0" i="0" u="none" strike="noStrike" baseline="0" dirty="0">
                <a:latin typeface="Meiryo UI" panose="020B0604030504040204" pitchFamily="50" charset="-128"/>
                <a:ea typeface="Meiryo UI" panose="020B0604030504040204" pitchFamily="50" charset="-128"/>
              </a:rPr>
              <a:t>年に実施された</a:t>
            </a:r>
            <a:r>
              <a:rPr lang="en-US" altLang="ja-JP" b="0" i="0" u="none" strike="noStrike" baseline="0" dirty="0">
                <a:latin typeface="Meiryo UI" panose="020B0604030504040204" pitchFamily="50" charset="-128"/>
                <a:ea typeface="Meiryo UI" panose="020B0604030504040204" pitchFamily="50" charset="-128"/>
              </a:rPr>
              <a:t>RCT</a:t>
            </a:r>
            <a:r>
              <a:rPr lang="ja-JP" altLang="en-US" b="0" i="0" u="none" strike="noStrike" baseline="0" dirty="0">
                <a:latin typeface="Meiryo UI" panose="020B0604030504040204" pitchFamily="50" charset="-128"/>
                <a:ea typeface="Meiryo UI" panose="020B0604030504040204" pitchFamily="50" charset="-128"/>
              </a:rPr>
              <a:t>に参加した、</a:t>
            </a:r>
            <a:r>
              <a:rPr lang="en-US" altLang="ja-JP" b="0" i="0" u="none" strike="noStrike" baseline="0" dirty="0">
                <a:latin typeface="Meiryo UI" panose="020B0604030504040204" pitchFamily="50" charset="-128"/>
                <a:ea typeface="Meiryo UI" panose="020B0604030504040204" pitchFamily="50" charset="-128"/>
              </a:rPr>
              <a:t>40</a:t>
            </a:r>
            <a:r>
              <a:rPr lang="ja-JP" altLang="en-US" b="0" i="0" u="none" strike="noStrike" baseline="0" dirty="0">
                <a:latin typeface="Meiryo UI" panose="020B0604030504040204" pitchFamily="50" charset="-128"/>
                <a:ea typeface="Meiryo UI" panose="020B0604030504040204" pitchFamily="50" charset="-128"/>
              </a:rPr>
              <a:t>～</a:t>
            </a:r>
            <a:r>
              <a:rPr lang="en-US" altLang="ja-JP" b="0" i="0" u="none" strike="noStrike" baseline="0" dirty="0">
                <a:latin typeface="Meiryo UI" panose="020B0604030504040204" pitchFamily="50" charset="-128"/>
                <a:ea typeface="Meiryo UI" panose="020B0604030504040204" pitchFamily="50" charset="-128"/>
              </a:rPr>
              <a:t>65</a:t>
            </a:r>
            <a:r>
              <a:rPr lang="ja-JP" altLang="en-US" b="0" i="0" u="none" strike="noStrike" baseline="0" dirty="0">
                <a:latin typeface="Meiryo UI" panose="020B0604030504040204" pitchFamily="50" charset="-128"/>
                <a:ea typeface="Meiryo UI" panose="020B0604030504040204" pitchFamily="50" charset="-128"/>
              </a:rPr>
              <a:t>歳で中心性肥満</a:t>
            </a:r>
            <a:r>
              <a:rPr lang="en-US" altLang="ja-JP" b="0" i="0" u="none" strike="noStrike" baseline="0" dirty="0">
                <a:latin typeface="Meiryo UI" panose="020B0604030504040204" pitchFamily="50" charset="-128"/>
                <a:ea typeface="Meiryo UI" panose="020B0604030504040204" pitchFamily="50" charset="-128"/>
              </a:rPr>
              <a:t>(</a:t>
            </a:r>
            <a:r>
              <a:rPr lang="ja-JP" altLang="en-US" b="0" i="0" u="none" strike="noStrike" baseline="0" dirty="0">
                <a:latin typeface="Meiryo UI" panose="020B0604030504040204" pitchFamily="50" charset="-128"/>
                <a:ea typeface="Meiryo UI" panose="020B0604030504040204" pitchFamily="50" charset="-128"/>
              </a:rPr>
              <a:t>ウエスト周囲径：男性</a:t>
            </a:r>
            <a:r>
              <a:rPr lang="en-US" altLang="ja-JP" b="0" i="0" u="none" strike="noStrike" baseline="0" dirty="0">
                <a:latin typeface="Meiryo UI" panose="020B0604030504040204" pitchFamily="50" charset="-128"/>
                <a:ea typeface="Meiryo UI" panose="020B0604030504040204" pitchFamily="50" charset="-128"/>
              </a:rPr>
              <a:t>90cm</a:t>
            </a:r>
            <a:r>
              <a:rPr lang="ja-JP" altLang="en-US" b="0" i="0" u="none" strike="noStrike" baseline="0" dirty="0">
                <a:latin typeface="Meiryo UI" panose="020B0604030504040204" pitchFamily="50" charset="-128"/>
                <a:ea typeface="Meiryo UI" panose="020B0604030504040204" pitchFamily="50" charset="-128"/>
              </a:rPr>
              <a:t>以上、女性</a:t>
            </a:r>
            <a:r>
              <a:rPr lang="en-US" altLang="ja-JP" b="0" i="0" u="none" strike="noStrike" baseline="0" dirty="0">
                <a:latin typeface="Meiryo UI" panose="020B0604030504040204" pitchFamily="50" charset="-128"/>
                <a:ea typeface="Meiryo UI" panose="020B0604030504040204" pitchFamily="50" charset="-128"/>
              </a:rPr>
              <a:t>85cm</a:t>
            </a:r>
            <a:r>
              <a:rPr lang="ja-JP" altLang="en-US" b="0" i="0" u="none" strike="noStrike" baseline="0" dirty="0">
                <a:latin typeface="Meiryo UI" panose="020B0604030504040204" pitchFamily="50" charset="-128"/>
                <a:ea typeface="Meiryo UI" panose="020B0604030504040204" pitchFamily="50" charset="-128"/>
              </a:rPr>
              <a:t>以上</a:t>
            </a:r>
            <a:r>
              <a:rPr lang="en-US" altLang="ja-JP" b="0" i="0" u="none" strike="noStrike" baseline="0" dirty="0">
                <a:latin typeface="Meiryo UI" panose="020B0604030504040204" pitchFamily="50" charset="-128"/>
                <a:ea typeface="Meiryo UI" panose="020B0604030504040204" pitchFamily="50" charset="-128"/>
              </a:rPr>
              <a:t>)</a:t>
            </a:r>
            <a:r>
              <a:rPr lang="ja-JP" altLang="en-US" b="0" i="0" u="none" strike="noStrike" baseline="0" dirty="0">
                <a:latin typeface="Meiryo UI" panose="020B0604030504040204" pitchFamily="50" charset="-128"/>
                <a:ea typeface="Meiryo UI" panose="020B0604030504040204" pitchFamily="50" charset="-128"/>
              </a:rPr>
              <a:t>を有する非アルコール性脂肪性肝疾患</a:t>
            </a:r>
            <a:r>
              <a:rPr lang="en-US" altLang="ja-JP" b="0" i="0" u="none" strike="noStrike" baseline="0" dirty="0">
                <a:latin typeface="Meiryo UI" panose="020B0604030504040204" pitchFamily="50" charset="-128"/>
                <a:ea typeface="Meiryo UI" panose="020B0604030504040204" pitchFamily="50" charset="-128"/>
              </a:rPr>
              <a:t>(NAFLD)</a:t>
            </a:r>
            <a:r>
              <a:rPr lang="ja-JP" altLang="en-US" b="0" i="0" u="none" strike="noStrike" baseline="0" dirty="0">
                <a:latin typeface="Meiryo UI" panose="020B0604030504040204" pitchFamily="50" charset="-128"/>
                <a:ea typeface="Meiryo UI" panose="020B0604030504040204" pitchFamily="50" charset="-128"/>
              </a:rPr>
              <a:t>患者</a:t>
            </a:r>
            <a:r>
              <a:rPr lang="en-US" altLang="ja-JP" b="0" i="0" u="none" strike="noStrike" baseline="0" dirty="0">
                <a:latin typeface="Meiryo UI" panose="020B0604030504040204" pitchFamily="50" charset="-128"/>
                <a:ea typeface="Meiryo UI" panose="020B0604030504040204" pitchFamily="50" charset="-128"/>
              </a:rPr>
              <a:t>220</a:t>
            </a:r>
            <a:r>
              <a:rPr lang="ja-JP" altLang="en-US" b="0" i="0" u="none" strike="noStrike" baseline="0" dirty="0">
                <a:latin typeface="Meiryo UI" panose="020B0604030504040204" pitchFamily="50" charset="-128"/>
                <a:ea typeface="Meiryo UI" panose="020B0604030504040204" pitchFamily="50" charset="-128"/>
              </a:rPr>
              <a:t>例</a:t>
            </a:r>
          </a:p>
        </p:txBody>
      </p:sp>
      <p:sp>
        <p:nvSpPr>
          <p:cNvPr id="6" name="テキスト ボックス 5">
            <a:extLst>
              <a:ext uri="{FF2B5EF4-FFF2-40B4-BE49-F238E27FC236}">
                <a16:creationId xmlns:a16="http://schemas.microsoft.com/office/drawing/2014/main" id="{E7F029FF-A678-AB1F-D608-B59A56E840CB}"/>
              </a:ext>
            </a:extLst>
          </p:cNvPr>
          <p:cNvSpPr txBox="1"/>
          <p:nvPr/>
        </p:nvSpPr>
        <p:spPr>
          <a:xfrm>
            <a:off x="1533235" y="2639057"/>
            <a:ext cx="7116243" cy="923330"/>
          </a:xfrm>
          <a:prstGeom prst="rect">
            <a:avLst/>
          </a:prstGeom>
          <a:noFill/>
        </p:spPr>
        <p:txBody>
          <a:bodyPr wrap="square">
            <a:spAutoFit/>
          </a:bodyPr>
          <a:lstStyle/>
          <a:p>
            <a:r>
              <a:rPr lang="ja-JP" altLang="en-US" b="0" i="0" u="none" strike="noStrike" baseline="0" dirty="0">
                <a:latin typeface="Meiryo UI" panose="020B0604030504040204" pitchFamily="50" charset="-128"/>
                <a:ea typeface="Meiryo UI" panose="020B0604030504040204" pitchFamily="50" charset="-128"/>
              </a:rPr>
              <a:t>既報のランダム化比較試験（</a:t>
            </a:r>
            <a:r>
              <a:rPr lang="en-US" altLang="ja-JP" b="0" i="0" u="none" strike="noStrike" baseline="0" dirty="0">
                <a:latin typeface="Meiryo UI" panose="020B0604030504040204" pitchFamily="50" charset="-128"/>
                <a:ea typeface="Meiryo UI" panose="020B0604030504040204" pitchFamily="50" charset="-128"/>
              </a:rPr>
              <a:t>RCT</a:t>
            </a:r>
            <a:r>
              <a:rPr lang="ja-JP" altLang="en-US" b="0" i="0" u="none" strike="noStrike" baseline="0" dirty="0">
                <a:latin typeface="Meiryo UI" panose="020B0604030504040204" pitchFamily="50" charset="-128"/>
                <a:ea typeface="Meiryo UI" panose="020B0604030504040204" pitchFamily="50" charset="-128"/>
              </a:rPr>
              <a:t>）</a:t>
            </a:r>
            <a:r>
              <a:rPr lang="en-US" altLang="ja-JP" b="0" i="0" u="none" strike="noStrike" baseline="30000" dirty="0">
                <a:latin typeface="Meiryo UI" panose="020B0604030504040204" pitchFamily="50" charset="-128"/>
                <a:ea typeface="Meiryo UI" panose="020B0604030504040204" pitchFamily="50" charset="-128"/>
              </a:rPr>
              <a:t>4)</a:t>
            </a:r>
            <a:r>
              <a:rPr lang="ja-JP" altLang="en-US" b="0" i="0" u="none" strike="noStrike" baseline="0" dirty="0">
                <a:latin typeface="Meiryo UI" panose="020B0604030504040204" pitchFamily="50" charset="-128"/>
                <a:ea typeface="Meiryo UI" panose="020B0604030504040204" pitchFamily="50" charset="-128"/>
              </a:rPr>
              <a:t>の参加者を</a:t>
            </a:r>
            <a:r>
              <a:rPr lang="en-US" altLang="ja-JP" b="0" i="0" u="none" strike="noStrike" baseline="0" dirty="0">
                <a:latin typeface="Meiryo UI" panose="020B0604030504040204" pitchFamily="50" charset="-128"/>
                <a:ea typeface="Meiryo UI" panose="020B0604030504040204" pitchFamily="50" charset="-128"/>
              </a:rPr>
              <a:t>10</a:t>
            </a:r>
            <a:r>
              <a:rPr lang="ja-JP" altLang="en-US" b="0" i="0" u="none" strike="noStrike" baseline="0" dirty="0">
                <a:latin typeface="Meiryo UI" panose="020B0604030504040204" pitchFamily="50" charset="-128"/>
                <a:ea typeface="Meiryo UI" panose="020B0604030504040204" pitchFamily="50" charset="-128"/>
              </a:rPr>
              <a:t>年間にわたり追跡し、中／高強度有酸素運動が糖尿病発症に及ぼす長期的な影響について</a:t>
            </a:r>
            <a:endParaRPr lang="en-US" altLang="ja-JP" b="0" i="0" u="none" strike="noStrike" baseline="0" dirty="0">
              <a:latin typeface="Meiryo UI" panose="020B0604030504040204" pitchFamily="50" charset="-128"/>
              <a:ea typeface="Meiryo UI" panose="020B0604030504040204" pitchFamily="50" charset="-128"/>
            </a:endParaRPr>
          </a:p>
          <a:p>
            <a:r>
              <a:rPr lang="ja-JP" altLang="en-US" b="0" i="0" u="none" strike="noStrike" baseline="0" dirty="0">
                <a:latin typeface="Meiryo UI" panose="020B0604030504040204" pitchFamily="50" charset="-128"/>
                <a:ea typeface="Meiryo UI" panose="020B0604030504040204" pitchFamily="50" charset="-128"/>
              </a:rPr>
              <a:t>検討する。</a:t>
            </a:r>
            <a:endParaRPr lang="ja-JP" altLang="en-US" dirty="0">
              <a:latin typeface="Meiryo UI" panose="020B0604030504040204" pitchFamily="50" charset="-128"/>
              <a:ea typeface="Meiryo UI" panose="020B0604030504040204" pitchFamily="50" charset="-128"/>
            </a:endParaRPr>
          </a:p>
        </p:txBody>
      </p:sp>
      <p:grpSp>
        <p:nvGrpSpPr>
          <p:cNvPr id="9" name="グループ化 8">
            <a:extLst>
              <a:ext uri="{FF2B5EF4-FFF2-40B4-BE49-F238E27FC236}">
                <a16:creationId xmlns:a16="http://schemas.microsoft.com/office/drawing/2014/main" id="{5E5636CF-4943-1D4C-F740-1D35ACF73A21}"/>
              </a:ext>
            </a:extLst>
          </p:cNvPr>
          <p:cNvGrpSpPr/>
          <p:nvPr/>
        </p:nvGrpSpPr>
        <p:grpSpPr>
          <a:xfrm>
            <a:off x="302849" y="2707017"/>
            <a:ext cx="1058213" cy="490087"/>
            <a:chOff x="286872" y="2811911"/>
            <a:chExt cx="1058213" cy="490087"/>
          </a:xfrm>
        </p:grpSpPr>
        <p:sp>
          <p:nvSpPr>
            <p:cNvPr id="10" name="四角形: 角を丸くする 9">
              <a:extLst>
                <a:ext uri="{FF2B5EF4-FFF2-40B4-BE49-F238E27FC236}">
                  <a16:creationId xmlns:a16="http://schemas.microsoft.com/office/drawing/2014/main" id="{1B0DC12F-1A7F-9FCF-2FBC-C25D0830FD06}"/>
                </a:ext>
              </a:extLst>
            </p:cNvPr>
            <p:cNvSpPr/>
            <p:nvPr/>
          </p:nvSpPr>
          <p:spPr>
            <a:xfrm>
              <a:off x="286872" y="2811911"/>
              <a:ext cx="1058213" cy="490087"/>
            </a:xfrm>
            <a:prstGeom prst="roundRect">
              <a:avLst>
                <a:gd name="adj" fmla="val 9271"/>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a:solidFill>
                  <a:prstClr val="white"/>
                </a:solidFill>
                <a:latin typeface="Meiryo UI" panose="020B0604030504040204" pitchFamily="50" charset="-128"/>
                <a:ea typeface="Meiryo UI" panose="020B0604030504040204" pitchFamily="50" charset="-128"/>
              </a:endParaRPr>
            </a:p>
          </p:txBody>
        </p:sp>
        <p:sp>
          <p:nvSpPr>
            <p:cNvPr id="11" name="テキスト ボックス 10">
              <a:extLst>
                <a:ext uri="{FF2B5EF4-FFF2-40B4-BE49-F238E27FC236}">
                  <a16:creationId xmlns:a16="http://schemas.microsoft.com/office/drawing/2014/main" id="{C778C1E5-F5E3-27D7-1E43-22A805A6EE56}"/>
                </a:ext>
              </a:extLst>
            </p:cNvPr>
            <p:cNvSpPr txBox="1"/>
            <p:nvPr/>
          </p:nvSpPr>
          <p:spPr>
            <a:xfrm>
              <a:off x="286872" y="2882449"/>
              <a:ext cx="1058213" cy="369332"/>
            </a:xfrm>
            <a:prstGeom prst="rect">
              <a:avLst/>
            </a:prstGeom>
            <a:noFill/>
          </p:spPr>
          <p:txBody>
            <a:bodyPr wrap="square" rtlCol="0">
              <a:spAutoFit/>
            </a:bodyPr>
            <a:lstStyle/>
            <a:p>
              <a:pPr algn="ctr" defTabSz="457189">
                <a:lnSpc>
                  <a:spcPct val="90000"/>
                </a:lnSpc>
                <a:defRPr/>
              </a:pPr>
              <a:r>
                <a:rPr lang="ja-JP" altLang="en-US" sz="2000" b="1" dirty="0">
                  <a:solidFill>
                    <a:srgbClr val="224463"/>
                  </a:solidFill>
                  <a:latin typeface="Meiryo UI" panose="020B0604030504040204" pitchFamily="50" charset="-128"/>
                  <a:ea typeface="Meiryo UI" panose="020B0604030504040204" pitchFamily="50" charset="-128"/>
                </a:rPr>
                <a:t>目的</a:t>
              </a:r>
              <a:endParaRPr lang="en-US" altLang="ja-JP" sz="2000" b="1" dirty="0">
                <a:solidFill>
                  <a:srgbClr val="224463"/>
                </a:solidFill>
                <a:latin typeface="Meiryo UI" panose="020B0604030504040204" pitchFamily="50" charset="-128"/>
                <a:ea typeface="Meiryo UI" panose="020B0604030504040204" pitchFamily="50" charset="-128"/>
              </a:endParaRPr>
            </a:p>
          </p:txBody>
        </p:sp>
      </p:grpSp>
      <p:grpSp>
        <p:nvGrpSpPr>
          <p:cNvPr id="5" name="グループ化 4">
            <a:extLst>
              <a:ext uri="{FF2B5EF4-FFF2-40B4-BE49-F238E27FC236}">
                <a16:creationId xmlns:a16="http://schemas.microsoft.com/office/drawing/2014/main" id="{B3F10C37-95DF-D35B-2054-D68890DA6BE2}"/>
              </a:ext>
            </a:extLst>
          </p:cNvPr>
          <p:cNvGrpSpPr/>
          <p:nvPr/>
        </p:nvGrpSpPr>
        <p:grpSpPr>
          <a:xfrm>
            <a:off x="302849" y="3926217"/>
            <a:ext cx="1058213" cy="490087"/>
            <a:chOff x="286872" y="2811911"/>
            <a:chExt cx="1058213" cy="490087"/>
          </a:xfrm>
        </p:grpSpPr>
        <p:sp>
          <p:nvSpPr>
            <p:cNvPr id="7" name="四角形: 角を丸くする 6">
              <a:extLst>
                <a:ext uri="{FF2B5EF4-FFF2-40B4-BE49-F238E27FC236}">
                  <a16:creationId xmlns:a16="http://schemas.microsoft.com/office/drawing/2014/main" id="{9EBADFA0-75D2-2425-8654-90AFDF6598EA}"/>
                </a:ext>
              </a:extLst>
            </p:cNvPr>
            <p:cNvSpPr/>
            <p:nvPr/>
          </p:nvSpPr>
          <p:spPr>
            <a:xfrm>
              <a:off x="286872" y="2811911"/>
              <a:ext cx="1058213" cy="490087"/>
            </a:xfrm>
            <a:prstGeom prst="roundRect">
              <a:avLst>
                <a:gd name="adj" fmla="val 9271"/>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a:solidFill>
                  <a:prstClr val="white"/>
                </a:solidFill>
                <a:latin typeface="Meiryo UI" panose="020B0604030504040204" pitchFamily="50" charset="-128"/>
                <a:ea typeface="Meiryo UI" panose="020B0604030504040204" pitchFamily="50" charset="-128"/>
              </a:endParaRPr>
            </a:p>
          </p:txBody>
        </p:sp>
        <p:sp>
          <p:nvSpPr>
            <p:cNvPr id="12" name="テキスト ボックス 11">
              <a:extLst>
                <a:ext uri="{FF2B5EF4-FFF2-40B4-BE49-F238E27FC236}">
                  <a16:creationId xmlns:a16="http://schemas.microsoft.com/office/drawing/2014/main" id="{69A54DA7-87C7-DF1D-CEAC-AC4FA28DC535}"/>
                </a:ext>
              </a:extLst>
            </p:cNvPr>
            <p:cNvSpPr txBox="1"/>
            <p:nvPr/>
          </p:nvSpPr>
          <p:spPr>
            <a:xfrm>
              <a:off x="286872" y="2882449"/>
              <a:ext cx="1058213" cy="369332"/>
            </a:xfrm>
            <a:prstGeom prst="rect">
              <a:avLst/>
            </a:prstGeom>
            <a:noFill/>
          </p:spPr>
          <p:txBody>
            <a:bodyPr wrap="square" rtlCol="0">
              <a:spAutoFit/>
            </a:bodyPr>
            <a:lstStyle/>
            <a:p>
              <a:pPr algn="ctr" defTabSz="457189">
                <a:lnSpc>
                  <a:spcPct val="90000"/>
                </a:lnSpc>
                <a:defRPr/>
              </a:pPr>
              <a:r>
                <a:rPr lang="ja-JP" altLang="en-US" sz="2000" b="1" dirty="0">
                  <a:solidFill>
                    <a:srgbClr val="224463"/>
                  </a:solidFill>
                  <a:latin typeface="Meiryo UI" panose="020B0604030504040204" pitchFamily="50" charset="-128"/>
                  <a:ea typeface="Meiryo UI" panose="020B0604030504040204" pitchFamily="50" charset="-128"/>
                </a:rPr>
                <a:t>対象</a:t>
              </a:r>
              <a:endParaRPr lang="en-US" altLang="ja-JP" sz="2000" b="1" dirty="0">
                <a:solidFill>
                  <a:srgbClr val="224463"/>
                </a:solidFill>
                <a:latin typeface="Meiryo UI" panose="020B0604030504040204" pitchFamily="50" charset="-128"/>
                <a:ea typeface="Meiryo UI" panose="020B0604030504040204" pitchFamily="50" charset="-128"/>
              </a:endParaRPr>
            </a:p>
          </p:txBody>
        </p:sp>
      </p:grpSp>
      <p:sp>
        <p:nvSpPr>
          <p:cNvPr id="13" name="テキスト ボックス 12">
            <a:extLst>
              <a:ext uri="{FF2B5EF4-FFF2-40B4-BE49-F238E27FC236}">
                <a16:creationId xmlns:a16="http://schemas.microsoft.com/office/drawing/2014/main" id="{44AB3F3C-19EC-4F88-BE46-60B3E350209D}"/>
              </a:ext>
            </a:extLst>
          </p:cNvPr>
          <p:cNvSpPr txBox="1"/>
          <p:nvPr/>
        </p:nvSpPr>
        <p:spPr>
          <a:xfrm>
            <a:off x="1533235" y="4760070"/>
            <a:ext cx="6970685" cy="646331"/>
          </a:xfrm>
          <a:prstGeom prst="rect">
            <a:avLst/>
          </a:prstGeom>
          <a:noFill/>
        </p:spPr>
        <p:txBody>
          <a:bodyPr wrap="square" anchor="b">
            <a:spAutoFit/>
          </a:bodyPr>
          <a:lstStyle/>
          <a:p>
            <a:r>
              <a:rPr lang="ja-JP" altLang="en-US" sz="1200" b="0" i="0" u="none" strike="noStrike" baseline="0" dirty="0">
                <a:latin typeface="Meiryo UI" panose="020B0604030504040204" pitchFamily="50" charset="-128"/>
                <a:ea typeface="Meiryo UI" panose="020B0604030504040204" pitchFamily="50" charset="-128"/>
              </a:rPr>
              <a:t>除外基準：過去</a:t>
            </a:r>
            <a:r>
              <a:rPr lang="en-US" altLang="ja-JP" sz="1200" b="0" i="0" u="none" strike="noStrike" baseline="0" dirty="0">
                <a:latin typeface="Meiryo UI" panose="020B0604030504040204" pitchFamily="50" charset="-128"/>
                <a:ea typeface="Meiryo UI" panose="020B0604030504040204" pitchFamily="50" charset="-128"/>
              </a:rPr>
              <a:t>6</a:t>
            </a:r>
            <a:r>
              <a:rPr lang="ja-JP" altLang="en-US" sz="1200" b="0" i="0" u="none" strike="noStrike" baseline="0" dirty="0">
                <a:latin typeface="Meiryo UI" panose="020B0604030504040204" pitchFamily="50" charset="-128"/>
                <a:ea typeface="Meiryo UI" panose="020B0604030504040204" pitchFamily="50" charset="-128"/>
              </a:rPr>
              <a:t>カ月間の飲酒量がエタノール換算で男性≧</a:t>
            </a:r>
            <a:r>
              <a:rPr lang="en-US" altLang="ja-JP" sz="1200" b="0" i="0" u="none" strike="noStrike" baseline="0" dirty="0">
                <a:latin typeface="Meiryo UI" panose="020B0604030504040204" pitchFamily="50" charset="-128"/>
                <a:ea typeface="Meiryo UI" panose="020B0604030504040204" pitchFamily="50" charset="-128"/>
              </a:rPr>
              <a:t>140g/</a:t>
            </a:r>
            <a:r>
              <a:rPr lang="ja-JP" altLang="en-US" sz="1200" b="0" i="0" u="none" strike="noStrike" baseline="0" dirty="0">
                <a:latin typeface="Meiryo UI" panose="020B0604030504040204" pitchFamily="50" charset="-128"/>
                <a:ea typeface="Meiryo UI" panose="020B0604030504040204" pitchFamily="50" charset="-128"/>
              </a:rPr>
              <a:t>週、女性≧</a:t>
            </a:r>
            <a:r>
              <a:rPr lang="en-US" altLang="ja-JP" sz="1200" b="0" i="0" u="none" strike="noStrike" baseline="0" dirty="0">
                <a:latin typeface="Meiryo UI" panose="020B0604030504040204" pitchFamily="50" charset="-128"/>
                <a:ea typeface="Meiryo UI" panose="020B0604030504040204" pitchFamily="50" charset="-128"/>
              </a:rPr>
              <a:t>70g/</a:t>
            </a:r>
            <a:r>
              <a:rPr lang="ja-JP" altLang="en-US" sz="1200" b="0" i="0" u="none" strike="noStrike" baseline="0" dirty="0">
                <a:latin typeface="Meiryo UI" panose="020B0604030504040204" pitchFamily="50" charset="-128"/>
                <a:ea typeface="Meiryo UI" panose="020B0604030504040204" pitchFamily="50" charset="-128"/>
              </a:rPr>
              <a:t>週／急性または慢性ウイルス性肝炎、薬剤性肝疾患、自己免疫性肝炎の既往／糖尿病、高血圧、慢性腎臓病、甲状腺機能亢進症、心筋梗塞、心不全の既往／減量プログラムへの参加者／運動能力を制限する疾患を有する者</a:t>
            </a:r>
            <a:endParaRPr lang="pt-BR" altLang="ja-JP" sz="1200" b="0" i="0" u="none" strike="noStrike" baseline="0" dirty="0">
              <a:latin typeface="Meiryo UI" panose="020B0604030504040204" pitchFamily="50" charset="-128"/>
              <a:ea typeface="Meiryo UI" panose="020B0604030504040204" pitchFamily="50" charset="-128"/>
            </a:endParaRPr>
          </a:p>
        </p:txBody>
      </p:sp>
      <p:sp>
        <p:nvSpPr>
          <p:cNvPr id="14" name="テキスト ボックス 13">
            <a:extLst>
              <a:ext uri="{FF2B5EF4-FFF2-40B4-BE49-F238E27FC236}">
                <a16:creationId xmlns:a16="http://schemas.microsoft.com/office/drawing/2014/main" id="{42421BC4-0AB8-D646-79EF-F248D4E6095B}"/>
              </a:ext>
            </a:extLst>
          </p:cNvPr>
          <p:cNvSpPr txBox="1"/>
          <p:nvPr/>
        </p:nvSpPr>
        <p:spPr>
          <a:xfrm>
            <a:off x="3352800" y="5441677"/>
            <a:ext cx="5069840" cy="738664"/>
          </a:xfrm>
          <a:prstGeom prst="rect">
            <a:avLst/>
          </a:prstGeom>
          <a:noFill/>
        </p:spPr>
        <p:txBody>
          <a:bodyPr wrap="square" anchor="b">
            <a:spAutoFit/>
          </a:bodyPr>
          <a:lstStyle/>
          <a:p>
            <a:pPr algn="r"/>
            <a:r>
              <a:rPr lang="da-DK" altLang="ja-JP" sz="1050" b="0" i="0" u="none" strike="noStrike" baseline="0" dirty="0">
                <a:latin typeface="Meiryo UI" panose="020B0604030504040204" pitchFamily="50" charset="-128"/>
                <a:ea typeface="Meiryo UI" panose="020B0604030504040204" pitchFamily="50" charset="-128"/>
              </a:rPr>
              <a:t>1) Knowler WC, et al. N Engl J Med 346</a:t>
            </a:r>
            <a:r>
              <a:rPr lang="ja-JP" altLang="da-DK" sz="1050" b="0" i="0" u="none" strike="noStrike" baseline="0" dirty="0">
                <a:latin typeface="Meiryo UI" panose="020B0604030504040204" pitchFamily="50" charset="-128"/>
                <a:ea typeface="Meiryo UI" panose="020B0604030504040204" pitchFamily="50" charset="-128"/>
              </a:rPr>
              <a:t>（</a:t>
            </a:r>
            <a:r>
              <a:rPr lang="da-DK" altLang="ja-JP" sz="1050" b="0" i="0" u="none" strike="noStrike" baseline="0" dirty="0">
                <a:latin typeface="Meiryo UI" panose="020B0604030504040204" pitchFamily="50" charset="-128"/>
                <a:ea typeface="Meiryo UI" panose="020B0604030504040204" pitchFamily="50" charset="-128"/>
              </a:rPr>
              <a:t>6</a:t>
            </a:r>
            <a:r>
              <a:rPr lang="ja-JP" altLang="da-DK" sz="1050" b="0" i="0" u="none" strike="noStrike" baseline="0" dirty="0">
                <a:latin typeface="Meiryo UI" panose="020B0604030504040204" pitchFamily="50" charset="-128"/>
                <a:ea typeface="Meiryo UI" panose="020B0604030504040204" pitchFamily="50" charset="-128"/>
              </a:rPr>
              <a:t>）</a:t>
            </a:r>
            <a:r>
              <a:rPr lang="da-DK" altLang="ja-JP" sz="1050" b="0" i="0" u="none" strike="noStrike" baseline="0" dirty="0">
                <a:latin typeface="Meiryo UI" panose="020B0604030504040204" pitchFamily="50" charset="-128"/>
                <a:ea typeface="Meiryo UI" panose="020B0604030504040204" pitchFamily="50" charset="-128"/>
              </a:rPr>
              <a:t>: 393-403, 2002</a:t>
            </a:r>
          </a:p>
          <a:p>
            <a:pPr algn="r"/>
            <a:r>
              <a:rPr lang="da-DK" altLang="ja-JP" sz="1050" b="0" i="0" u="none" strike="noStrike" baseline="0" dirty="0">
                <a:latin typeface="Meiryo UI" panose="020B0604030504040204" pitchFamily="50" charset="-128"/>
                <a:ea typeface="Meiryo UI" panose="020B0604030504040204" pitchFamily="50" charset="-128"/>
              </a:rPr>
              <a:t>2) Li G, et al. Lancet 371</a:t>
            </a:r>
            <a:r>
              <a:rPr lang="ja-JP" altLang="da-DK" sz="1050" b="0" i="0" u="none" strike="noStrike" baseline="0" dirty="0">
                <a:latin typeface="Meiryo UI" panose="020B0604030504040204" pitchFamily="50" charset="-128"/>
                <a:ea typeface="Meiryo UI" panose="020B0604030504040204" pitchFamily="50" charset="-128"/>
              </a:rPr>
              <a:t>（</a:t>
            </a:r>
            <a:r>
              <a:rPr lang="da-DK" altLang="ja-JP" sz="1050" b="0" i="0" u="none" strike="noStrike" baseline="0" dirty="0">
                <a:latin typeface="Meiryo UI" panose="020B0604030504040204" pitchFamily="50" charset="-128"/>
                <a:ea typeface="Meiryo UI" panose="020B0604030504040204" pitchFamily="50" charset="-128"/>
              </a:rPr>
              <a:t>9626</a:t>
            </a:r>
            <a:r>
              <a:rPr lang="ja-JP" altLang="da-DK" sz="1050" b="0" i="0" u="none" strike="noStrike" baseline="0" dirty="0">
                <a:latin typeface="Meiryo UI" panose="020B0604030504040204" pitchFamily="50" charset="-128"/>
                <a:ea typeface="Meiryo UI" panose="020B0604030504040204" pitchFamily="50" charset="-128"/>
              </a:rPr>
              <a:t>）</a:t>
            </a:r>
            <a:r>
              <a:rPr lang="da-DK" altLang="ja-JP" sz="1050" b="0" i="0" u="none" strike="noStrike" baseline="0" dirty="0">
                <a:latin typeface="Meiryo UI" panose="020B0604030504040204" pitchFamily="50" charset="-128"/>
                <a:ea typeface="Meiryo UI" panose="020B0604030504040204" pitchFamily="50" charset="-128"/>
              </a:rPr>
              <a:t>: 1783-1789, 2008</a:t>
            </a:r>
          </a:p>
          <a:p>
            <a:pPr algn="r"/>
            <a:r>
              <a:rPr lang="da-DK" altLang="ja-JP" sz="1050" b="0" i="0" u="none" strike="noStrike" baseline="0" dirty="0">
                <a:latin typeface="Meiryo UI" panose="020B0604030504040204" pitchFamily="50" charset="-128"/>
                <a:ea typeface="Meiryo UI" panose="020B0604030504040204" pitchFamily="50" charset="-128"/>
              </a:rPr>
              <a:t>3) Tuomilehto J, et al. N Engl J Med 344</a:t>
            </a:r>
            <a:r>
              <a:rPr lang="ja-JP" altLang="da-DK" sz="1050" b="0" i="0" u="none" strike="noStrike" baseline="0" dirty="0">
                <a:latin typeface="Meiryo UI" panose="020B0604030504040204" pitchFamily="50" charset="-128"/>
                <a:ea typeface="Meiryo UI" panose="020B0604030504040204" pitchFamily="50" charset="-128"/>
              </a:rPr>
              <a:t>（</a:t>
            </a:r>
            <a:r>
              <a:rPr lang="da-DK" altLang="ja-JP" sz="1050" b="0" i="0" u="none" strike="noStrike" baseline="0" dirty="0">
                <a:latin typeface="Meiryo UI" panose="020B0604030504040204" pitchFamily="50" charset="-128"/>
                <a:ea typeface="Meiryo UI" panose="020B0604030504040204" pitchFamily="50" charset="-128"/>
              </a:rPr>
              <a:t>18</a:t>
            </a:r>
            <a:r>
              <a:rPr lang="ja-JP" altLang="da-DK" sz="1050" b="0" i="0" u="none" strike="noStrike" baseline="0" dirty="0">
                <a:latin typeface="Meiryo UI" panose="020B0604030504040204" pitchFamily="50" charset="-128"/>
                <a:ea typeface="Meiryo UI" panose="020B0604030504040204" pitchFamily="50" charset="-128"/>
              </a:rPr>
              <a:t>）</a:t>
            </a:r>
            <a:r>
              <a:rPr lang="da-DK" altLang="ja-JP" sz="1050" b="0" i="0" u="none" strike="noStrike" baseline="0" dirty="0">
                <a:latin typeface="Meiryo UI" panose="020B0604030504040204" pitchFamily="50" charset="-128"/>
                <a:ea typeface="Meiryo UI" panose="020B0604030504040204" pitchFamily="50" charset="-128"/>
              </a:rPr>
              <a:t>: 1343-1350, 2001</a:t>
            </a:r>
          </a:p>
          <a:p>
            <a:pPr algn="r"/>
            <a:r>
              <a:rPr lang="da-DK" altLang="ja-JP" sz="1050" b="0" i="0" u="none" strike="noStrike" baseline="0" dirty="0">
                <a:latin typeface="Meiryo UI" panose="020B0604030504040204" pitchFamily="50" charset="-128"/>
                <a:ea typeface="Meiryo UI" panose="020B0604030504040204" pitchFamily="50" charset="-128"/>
              </a:rPr>
              <a:t>4) Zhang HJ, et al. JAMA Intern Med 176</a:t>
            </a:r>
            <a:r>
              <a:rPr lang="ja-JP" altLang="da-DK" sz="1050" b="0" i="0" u="none" strike="noStrike" baseline="0" dirty="0">
                <a:latin typeface="Meiryo UI" panose="020B0604030504040204" pitchFamily="50" charset="-128"/>
                <a:ea typeface="Meiryo UI" panose="020B0604030504040204" pitchFamily="50" charset="-128"/>
              </a:rPr>
              <a:t>（</a:t>
            </a:r>
            <a:r>
              <a:rPr lang="da-DK" altLang="ja-JP" sz="1050" b="0" i="0" u="none" strike="noStrike" baseline="0" dirty="0">
                <a:latin typeface="Meiryo UI" panose="020B0604030504040204" pitchFamily="50" charset="-128"/>
                <a:ea typeface="Meiryo UI" panose="020B0604030504040204" pitchFamily="50" charset="-128"/>
              </a:rPr>
              <a:t>8</a:t>
            </a:r>
            <a:r>
              <a:rPr lang="ja-JP" altLang="da-DK" sz="1050" b="0" i="0" u="none" strike="noStrike" baseline="0" dirty="0">
                <a:latin typeface="Meiryo UI" panose="020B0604030504040204" pitchFamily="50" charset="-128"/>
                <a:ea typeface="Meiryo UI" panose="020B0604030504040204" pitchFamily="50" charset="-128"/>
              </a:rPr>
              <a:t>）</a:t>
            </a:r>
            <a:r>
              <a:rPr lang="da-DK" altLang="ja-JP" sz="1050" b="0" i="0" u="none" strike="noStrike" baseline="0" dirty="0">
                <a:latin typeface="Meiryo UI" panose="020B0604030504040204" pitchFamily="50" charset="-128"/>
                <a:ea typeface="Meiryo UI" panose="020B0604030504040204" pitchFamily="50" charset="-128"/>
              </a:rPr>
              <a:t>: 1074-1082, 2016</a:t>
            </a:r>
          </a:p>
        </p:txBody>
      </p:sp>
    </p:spTree>
    <p:extLst>
      <p:ext uri="{BB962C8B-B14F-4D97-AF65-F5344CB8AC3E}">
        <p14:creationId xmlns:p14="http://schemas.microsoft.com/office/powerpoint/2010/main" val="24063315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a:extLst>
              <a:ext uri="{FF2B5EF4-FFF2-40B4-BE49-F238E27FC236}">
                <a16:creationId xmlns:a16="http://schemas.microsoft.com/office/drawing/2014/main" id="{1187BEDA-A567-4DDC-B200-3C18C611D197}"/>
              </a:ext>
            </a:extLst>
          </p:cNvPr>
          <p:cNvSpPr txBox="1"/>
          <p:nvPr/>
        </p:nvSpPr>
        <p:spPr>
          <a:xfrm>
            <a:off x="244800" y="194400"/>
            <a:ext cx="1620957" cy="523220"/>
          </a:xfrm>
          <a:prstGeom prst="rect">
            <a:avLst/>
          </a:prstGeom>
          <a:noFill/>
        </p:spPr>
        <p:txBody>
          <a:bodyPr wrap="none" rtlCol="0" anchor="ctr">
            <a:spAutoFit/>
          </a:bodyPr>
          <a:lstStyle/>
          <a:p>
            <a:pPr defTabSz="457189">
              <a:defRPr/>
            </a:pPr>
            <a:r>
              <a:rPr lang="ja-JP" altLang="en-US" sz="2800" b="1" dirty="0">
                <a:solidFill>
                  <a:prstClr val="black"/>
                </a:solidFill>
                <a:latin typeface="Meiryo UI" panose="020B0604030504040204" pitchFamily="50" charset="-128"/>
                <a:ea typeface="Meiryo UI" panose="020B0604030504040204" pitchFamily="50" charset="-128"/>
              </a:rPr>
              <a:t>研究概要</a:t>
            </a:r>
          </a:p>
        </p:txBody>
      </p:sp>
      <p:sp>
        <p:nvSpPr>
          <p:cNvPr id="10" name="テキスト ボックス 9">
            <a:extLst>
              <a:ext uri="{FF2B5EF4-FFF2-40B4-BE49-F238E27FC236}">
                <a16:creationId xmlns:a16="http://schemas.microsoft.com/office/drawing/2014/main" id="{86FC21A5-7F6B-758E-20E2-691EBB4C9D20}"/>
              </a:ext>
            </a:extLst>
          </p:cNvPr>
          <p:cNvSpPr txBox="1"/>
          <p:nvPr/>
        </p:nvSpPr>
        <p:spPr>
          <a:xfrm>
            <a:off x="1486469" y="1338863"/>
            <a:ext cx="7117200" cy="1890133"/>
          </a:xfrm>
          <a:prstGeom prst="rect">
            <a:avLst/>
          </a:prstGeom>
          <a:noFill/>
        </p:spPr>
        <p:txBody>
          <a:bodyPr wrap="square">
            <a:spAutoFit/>
          </a:bodyPr>
          <a:lstStyle/>
          <a:p>
            <a:pPr>
              <a:lnSpc>
                <a:spcPct val="110000"/>
              </a:lnSpc>
            </a:pPr>
            <a:r>
              <a:rPr lang="en-US" altLang="ja-JP" b="0" i="0" u="none" strike="noStrike" baseline="0" dirty="0">
                <a:latin typeface="Meiryo UI" panose="020B0604030504040204" pitchFamily="50" charset="-128"/>
                <a:ea typeface="Meiryo UI" panose="020B0604030504040204" pitchFamily="50" charset="-128"/>
              </a:rPr>
              <a:t>【RCT】</a:t>
            </a:r>
            <a:r>
              <a:rPr lang="ja-JP" altLang="en-US" b="0" i="0" u="none" strike="noStrike" baseline="0" dirty="0">
                <a:latin typeface="Meiryo UI" panose="020B0604030504040204" pitchFamily="50" charset="-128"/>
                <a:ea typeface="Meiryo UI" panose="020B0604030504040204" pitchFamily="50" charset="-128"/>
              </a:rPr>
              <a:t>対象患者を高強度運動群</a:t>
            </a:r>
            <a:r>
              <a:rPr lang="en-US" altLang="ja-JP" b="0" i="0" u="none" strike="noStrike" baseline="0" dirty="0">
                <a:latin typeface="Meiryo UI" panose="020B0604030504040204" pitchFamily="50" charset="-128"/>
                <a:ea typeface="Meiryo UI" panose="020B0604030504040204" pitchFamily="50" charset="-128"/>
              </a:rPr>
              <a:t>(n</a:t>
            </a:r>
            <a:r>
              <a:rPr lang="ja-JP" altLang="en-US" b="0" i="0" u="none" strike="noStrike" baseline="0" dirty="0">
                <a:latin typeface="Meiryo UI" panose="020B0604030504040204" pitchFamily="50" charset="-128"/>
                <a:ea typeface="Meiryo UI" panose="020B0604030504040204" pitchFamily="50" charset="-128"/>
              </a:rPr>
              <a:t>＝</a:t>
            </a:r>
            <a:r>
              <a:rPr lang="en-US" altLang="ja-JP" b="0" i="0" u="none" strike="noStrike" baseline="0" dirty="0">
                <a:latin typeface="Meiryo UI" panose="020B0604030504040204" pitchFamily="50" charset="-128"/>
                <a:ea typeface="Meiryo UI" panose="020B0604030504040204" pitchFamily="50" charset="-128"/>
              </a:rPr>
              <a:t>73</a:t>
            </a:r>
            <a:r>
              <a:rPr lang="ja-JP" altLang="en-US" b="0" i="0" u="none" strike="noStrike" baseline="0" dirty="0">
                <a:latin typeface="Meiryo UI" panose="020B0604030504040204" pitchFamily="50" charset="-128"/>
                <a:ea typeface="Meiryo UI" panose="020B0604030504040204" pitchFamily="50" charset="-128"/>
              </a:rPr>
              <a:t>）、中強度運動群</a:t>
            </a:r>
            <a:r>
              <a:rPr lang="en-US" altLang="ja-JP" b="0" i="0" u="none" strike="noStrike" baseline="0" dirty="0">
                <a:latin typeface="Meiryo UI" panose="020B0604030504040204" pitchFamily="50" charset="-128"/>
                <a:ea typeface="Meiryo UI" panose="020B0604030504040204" pitchFamily="50" charset="-128"/>
              </a:rPr>
              <a:t>(n</a:t>
            </a:r>
            <a:r>
              <a:rPr lang="ja-JP" altLang="en-US" b="0" i="0" u="none" strike="noStrike" baseline="0" dirty="0">
                <a:latin typeface="Meiryo UI" panose="020B0604030504040204" pitchFamily="50" charset="-128"/>
                <a:ea typeface="Meiryo UI" panose="020B0604030504040204" pitchFamily="50" charset="-128"/>
              </a:rPr>
              <a:t>＝</a:t>
            </a:r>
            <a:r>
              <a:rPr lang="en-US" altLang="ja-JP" b="0" i="0" u="none" strike="noStrike" baseline="0" dirty="0">
                <a:latin typeface="Meiryo UI" panose="020B0604030504040204" pitchFamily="50" charset="-128"/>
                <a:ea typeface="Meiryo UI" panose="020B0604030504040204" pitchFamily="50" charset="-128"/>
              </a:rPr>
              <a:t>73</a:t>
            </a:r>
            <a:r>
              <a:rPr lang="ja-JP" altLang="en-US" b="0" i="0" u="none" strike="noStrike" baseline="0" dirty="0">
                <a:latin typeface="Meiryo UI" panose="020B0604030504040204" pitchFamily="50" charset="-128"/>
                <a:ea typeface="Meiryo UI" panose="020B0604030504040204" pitchFamily="50" charset="-128"/>
              </a:rPr>
              <a:t>）、運動非介入群</a:t>
            </a:r>
            <a:r>
              <a:rPr lang="en-US" altLang="ja-JP" b="0" i="0" u="none" strike="noStrike" baseline="0" dirty="0">
                <a:latin typeface="Meiryo UI" panose="020B0604030504040204" pitchFamily="50" charset="-128"/>
                <a:ea typeface="Meiryo UI" panose="020B0604030504040204" pitchFamily="50" charset="-128"/>
              </a:rPr>
              <a:t>(n</a:t>
            </a:r>
            <a:r>
              <a:rPr lang="ja-JP" altLang="en-US" b="0" i="0" u="none" strike="noStrike" baseline="0" dirty="0">
                <a:latin typeface="Meiryo UI" panose="020B0604030504040204" pitchFamily="50" charset="-128"/>
                <a:ea typeface="Meiryo UI" panose="020B0604030504040204" pitchFamily="50" charset="-128"/>
              </a:rPr>
              <a:t>＝</a:t>
            </a:r>
            <a:r>
              <a:rPr lang="en-US" altLang="ja-JP" b="0" i="0" u="none" strike="noStrike" baseline="0" dirty="0">
                <a:latin typeface="Meiryo UI" panose="020B0604030504040204" pitchFamily="50" charset="-128"/>
                <a:ea typeface="Meiryo UI" panose="020B0604030504040204" pitchFamily="50" charset="-128"/>
              </a:rPr>
              <a:t>74)</a:t>
            </a:r>
            <a:r>
              <a:rPr lang="ja-JP" altLang="en-US" b="0" i="0" u="none" strike="noStrike" baseline="0" dirty="0">
                <a:latin typeface="Meiryo UI" panose="020B0604030504040204" pitchFamily="50" charset="-128"/>
                <a:ea typeface="Meiryo UI" panose="020B0604030504040204" pitchFamily="50" charset="-128"/>
              </a:rPr>
              <a:t>に無作為に割り付け、高強度運動群は高強度運動プログラム</a:t>
            </a:r>
            <a:r>
              <a:rPr lang="en-US" altLang="ja-JP" b="0" i="0" u="none" strike="noStrike" baseline="30000" dirty="0">
                <a:latin typeface="Meiryo UI" panose="020B0604030504040204" pitchFamily="50" charset="-128"/>
                <a:ea typeface="Meiryo UI" panose="020B0604030504040204" pitchFamily="50" charset="-128"/>
              </a:rPr>
              <a:t>※1</a:t>
            </a:r>
            <a:r>
              <a:rPr lang="ja-JP" altLang="en-US" b="0" i="0" u="none" strike="noStrike" baseline="0" dirty="0">
                <a:latin typeface="Meiryo UI" panose="020B0604030504040204" pitchFamily="50" charset="-128"/>
                <a:ea typeface="Meiryo UI" panose="020B0604030504040204" pitchFamily="50" charset="-128"/>
              </a:rPr>
              <a:t>と中強度運動プログラム</a:t>
            </a:r>
            <a:r>
              <a:rPr lang="en-US" altLang="ja-JP" b="0" i="0" u="none" strike="noStrike" baseline="30000" dirty="0">
                <a:latin typeface="Meiryo UI" panose="020B0604030504040204" pitchFamily="50" charset="-128"/>
                <a:ea typeface="Meiryo UI" panose="020B0604030504040204" pitchFamily="50" charset="-128"/>
              </a:rPr>
              <a:t>※2</a:t>
            </a:r>
            <a:r>
              <a:rPr lang="ja-JP" altLang="en-US" b="0" i="0" u="none" strike="noStrike" baseline="0" dirty="0">
                <a:latin typeface="Meiryo UI" panose="020B0604030504040204" pitchFamily="50" charset="-128"/>
                <a:ea typeface="Meiryo UI" panose="020B0604030504040204" pitchFamily="50" charset="-128"/>
              </a:rPr>
              <a:t>に各</a:t>
            </a:r>
            <a:r>
              <a:rPr lang="en-US" altLang="ja-JP" b="0" i="0" u="none" strike="noStrike" baseline="0" dirty="0">
                <a:latin typeface="Meiryo UI" panose="020B0604030504040204" pitchFamily="50" charset="-128"/>
                <a:ea typeface="Meiryo UI" panose="020B0604030504040204" pitchFamily="50" charset="-128"/>
              </a:rPr>
              <a:t>6</a:t>
            </a:r>
            <a:r>
              <a:rPr lang="ja-JP" altLang="en-US" b="0" i="0" u="none" strike="noStrike" baseline="0" dirty="0">
                <a:latin typeface="Meiryo UI" panose="020B0604030504040204" pitchFamily="50" charset="-128"/>
                <a:ea typeface="Meiryo UI" panose="020B0604030504040204" pitchFamily="50" charset="-128"/>
              </a:rPr>
              <a:t>カ月間参加し、中強度運動群では</a:t>
            </a:r>
            <a:r>
              <a:rPr lang="en-US" altLang="ja-JP" b="0" i="0" u="none" strike="noStrike" baseline="0" dirty="0">
                <a:latin typeface="Meiryo UI" panose="020B0604030504040204" pitchFamily="50" charset="-128"/>
                <a:ea typeface="Meiryo UI" panose="020B0604030504040204" pitchFamily="50" charset="-128"/>
              </a:rPr>
              <a:t>12</a:t>
            </a:r>
            <a:r>
              <a:rPr lang="ja-JP" altLang="en-US" b="0" i="0" u="none" strike="noStrike" baseline="0" dirty="0">
                <a:latin typeface="Meiryo UI" panose="020B0604030504040204" pitchFamily="50" charset="-128"/>
                <a:ea typeface="Meiryo UI" panose="020B0604030504040204" pitchFamily="50" charset="-128"/>
              </a:rPr>
              <a:t>カ月間を通じて中強度運動プログラムに参加した。運動非介入群は身体活動のルーチンを変更しないように指導された。いずれの群も食生活は変更しないように指導された。</a:t>
            </a:r>
            <a:endParaRPr lang="ja-JP" altLang="en-US" dirty="0">
              <a:latin typeface="Meiryo UI" panose="020B0604030504040204" pitchFamily="50" charset="-128"/>
              <a:ea typeface="Meiryo UI" panose="020B0604030504040204" pitchFamily="50" charset="-128"/>
            </a:endParaRPr>
          </a:p>
        </p:txBody>
      </p:sp>
      <p:sp>
        <p:nvSpPr>
          <p:cNvPr id="4" name="テキスト ボックス 3">
            <a:extLst>
              <a:ext uri="{FF2B5EF4-FFF2-40B4-BE49-F238E27FC236}">
                <a16:creationId xmlns:a16="http://schemas.microsoft.com/office/drawing/2014/main" id="{B0E1862D-7ACF-979E-EE75-84A3689C7DE9}"/>
              </a:ext>
            </a:extLst>
          </p:cNvPr>
          <p:cNvSpPr txBox="1"/>
          <p:nvPr/>
        </p:nvSpPr>
        <p:spPr>
          <a:xfrm>
            <a:off x="2079117" y="3228996"/>
            <a:ext cx="6420845" cy="646331"/>
          </a:xfrm>
          <a:prstGeom prst="rect">
            <a:avLst/>
          </a:prstGeom>
          <a:noFill/>
        </p:spPr>
        <p:txBody>
          <a:bodyPr wrap="square" anchor="b">
            <a:spAutoFit/>
          </a:bodyPr>
          <a:lstStyle/>
          <a:p>
            <a:r>
              <a:rPr lang="en-US" altLang="ja-JP" sz="1200" b="0" i="0" u="none" strike="noStrike" baseline="0" dirty="0">
                <a:latin typeface="Meiryo UI" panose="020B0604030504040204" pitchFamily="50" charset="-128"/>
                <a:ea typeface="Meiryo UI" panose="020B0604030504040204" pitchFamily="50" charset="-128"/>
              </a:rPr>
              <a:t>※1 </a:t>
            </a:r>
            <a:r>
              <a:rPr lang="ja-JP" altLang="en-US" sz="1200" b="0" i="0" u="none" strike="noStrike" baseline="0" dirty="0">
                <a:latin typeface="Meiryo UI" panose="020B0604030504040204" pitchFamily="50" charset="-128"/>
                <a:ea typeface="Meiryo UI" panose="020B0604030504040204" pitchFamily="50" charset="-128"/>
              </a:rPr>
              <a:t>予測最大心拍数（男性</a:t>
            </a:r>
            <a:r>
              <a:rPr lang="en-US" altLang="ja-JP" sz="1200" b="0" i="0" u="none" strike="noStrike" baseline="0" dirty="0">
                <a:latin typeface="Meiryo UI" panose="020B0604030504040204" pitchFamily="50" charset="-128"/>
                <a:ea typeface="Meiryo UI" panose="020B0604030504040204" pitchFamily="50" charset="-128"/>
              </a:rPr>
              <a:t>220</a:t>
            </a:r>
            <a:r>
              <a:rPr lang="ja-JP" altLang="en-US" sz="1200" b="0" i="0" u="none" strike="noStrike" baseline="0" dirty="0">
                <a:latin typeface="Meiryo UI" panose="020B0604030504040204" pitchFamily="50" charset="-128"/>
                <a:ea typeface="Meiryo UI" panose="020B0604030504040204" pitchFamily="50" charset="-128"/>
              </a:rPr>
              <a:t>／女性</a:t>
            </a:r>
            <a:r>
              <a:rPr lang="en-US" altLang="ja-JP" sz="1200" b="0" i="0" u="none" strike="noStrike" baseline="0" dirty="0">
                <a:latin typeface="Meiryo UI" panose="020B0604030504040204" pitchFamily="50" charset="-128"/>
                <a:ea typeface="Meiryo UI" panose="020B0604030504040204" pitchFamily="50" charset="-128"/>
              </a:rPr>
              <a:t>210</a:t>
            </a:r>
            <a:r>
              <a:rPr lang="ja-JP" altLang="en-US" sz="1200" b="0" i="0" u="none" strike="noStrike" baseline="0" dirty="0">
                <a:latin typeface="Meiryo UI" panose="020B0604030504040204" pitchFamily="50" charset="-128"/>
                <a:ea typeface="Meiryo UI" panose="020B0604030504040204" pitchFamily="50" charset="-128"/>
              </a:rPr>
              <a:t>－年齢）の</a:t>
            </a:r>
            <a:r>
              <a:rPr lang="en-US" altLang="ja-JP" sz="1200" b="0" i="0" u="none" strike="noStrike" baseline="0" dirty="0">
                <a:latin typeface="Meiryo UI" panose="020B0604030504040204" pitchFamily="50" charset="-128"/>
                <a:ea typeface="Meiryo UI" panose="020B0604030504040204" pitchFamily="50" charset="-128"/>
              </a:rPr>
              <a:t>65</a:t>
            </a:r>
            <a:r>
              <a:rPr lang="ja-JP" altLang="en-US" sz="1200" b="0" i="0" u="none" strike="noStrike" baseline="0" dirty="0">
                <a:latin typeface="Meiryo UI" panose="020B0604030504040204" pitchFamily="50" charset="-128"/>
                <a:ea typeface="Meiryo UI" panose="020B0604030504040204" pitchFamily="50" charset="-128"/>
              </a:rPr>
              <a:t>～</a:t>
            </a:r>
            <a:r>
              <a:rPr lang="en-US" altLang="ja-JP" sz="1200" b="0" i="0" u="none" strike="noStrike" baseline="0" dirty="0">
                <a:latin typeface="Meiryo UI" panose="020B0604030504040204" pitchFamily="50" charset="-128"/>
                <a:ea typeface="Meiryo UI" panose="020B0604030504040204" pitchFamily="50" charset="-128"/>
              </a:rPr>
              <a:t>80</a:t>
            </a:r>
            <a:r>
              <a:rPr lang="ja-JP" altLang="en-US" sz="1200" b="0" i="0" u="none" strike="noStrike" baseline="0" dirty="0">
                <a:latin typeface="Meiryo UI" panose="020B0604030504040204" pitchFamily="50" charset="-128"/>
                <a:ea typeface="Meiryo UI" panose="020B0604030504040204" pitchFamily="50" charset="-128"/>
              </a:rPr>
              <a:t>％（</a:t>
            </a:r>
            <a:r>
              <a:rPr lang="en-US" altLang="ja-JP" sz="1200" b="0" i="0" u="none" strike="noStrike" baseline="0" dirty="0">
                <a:latin typeface="Meiryo UI" panose="020B0604030504040204" pitchFamily="50" charset="-128"/>
                <a:ea typeface="Meiryo UI" panose="020B0604030504040204" pitchFamily="50" charset="-128"/>
              </a:rPr>
              <a:t>8.0</a:t>
            </a:r>
            <a:r>
              <a:rPr lang="ja-JP" altLang="en-US" sz="1200" b="0" i="0" u="none" strike="noStrike" baseline="0" dirty="0">
                <a:latin typeface="Meiryo UI" panose="020B0604030504040204" pitchFamily="50" charset="-128"/>
                <a:ea typeface="Meiryo UI" panose="020B0604030504040204" pitchFamily="50" charset="-128"/>
              </a:rPr>
              <a:t>～</a:t>
            </a:r>
            <a:r>
              <a:rPr lang="en-US" altLang="ja-JP" sz="1200" b="0" i="0" u="none" strike="noStrike" baseline="0" dirty="0">
                <a:latin typeface="Meiryo UI" panose="020B0604030504040204" pitchFamily="50" charset="-128"/>
                <a:ea typeface="Meiryo UI" panose="020B0604030504040204" pitchFamily="50" charset="-128"/>
              </a:rPr>
              <a:t>10.0METs</a:t>
            </a:r>
            <a:r>
              <a:rPr lang="ja-JP" altLang="en-US" sz="1200" b="0" i="0" u="none" strike="noStrike" baseline="0" dirty="0">
                <a:latin typeface="Meiryo UI" panose="020B0604030504040204" pitchFamily="50" charset="-128"/>
                <a:ea typeface="Meiryo UI" panose="020B0604030504040204" pitchFamily="50" charset="-128"/>
              </a:rPr>
              <a:t>）を目標とした、</a:t>
            </a:r>
            <a:r>
              <a:rPr lang="en-US" altLang="ja-JP" sz="1200" b="0" i="0" u="none" strike="noStrike" baseline="0" dirty="0">
                <a:latin typeface="Meiryo UI" panose="020B0604030504040204" pitchFamily="50" charset="-128"/>
                <a:ea typeface="Meiryo UI" panose="020B0604030504040204" pitchFamily="50" charset="-128"/>
              </a:rPr>
              <a:t>1</a:t>
            </a:r>
            <a:r>
              <a:rPr lang="ja-JP" altLang="en-US" sz="1200" b="0" i="0" u="none" strike="noStrike" baseline="0" dirty="0">
                <a:latin typeface="Meiryo UI" panose="020B0604030504040204" pitchFamily="50" charset="-128"/>
                <a:ea typeface="Meiryo UI" panose="020B0604030504040204" pitchFamily="50" charset="-128"/>
              </a:rPr>
              <a:t>日</a:t>
            </a:r>
            <a:r>
              <a:rPr lang="en-US" altLang="ja-JP" sz="1200" b="0" i="0" u="none" strike="noStrike" baseline="0" dirty="0">
                <a:latin typeface="Meiryo UI" panose="020B0604030504040204" pitchFamily="50" charset="-128"/>
                <a:ea typeface="Meiryo UI" panose="020B0604030504040204" pitchFamily="50" charset="-128"/>
              </a:rPr>
              <a:t>30</a:t>
            </a:r>
            <a:r>
              <a:rPr lang="ja-JP" altLang="en-US" sz="1200" b="0" i="0" u="none" strike="noStrike" baseline="0" dirty="0">
                <a:latin typeface="Meiryo UI" panose="020B0604030504040204" pitchFamily="50" charset="-128"/>
                <a:ea typeface="Meiryo UI" panose="020B0604030504040204" pitchFamily="50" charset="-128"/>
              </a:rPr>
              <a:t>分、週</a:t>
            </a:r>
            <a:r>
              <a:rPr lang="en-US" altLang="ja-JP" sz="1200" b="0" i="0" u="none" strike="noStrike" baseline="0" dirty="0">
                <a:latin typeface="Meiryo UI" panose="020B0604030504040204" pitchFamily="50" charset="-128"/>
                <a:ea typeface="Meiryo UI" panose="020B0604030504040204" pitchFamily="50" charset="-128"/>
              </a:rPr>
              <a:t>5</a:t>
            </a:r>
            <a:r>
              <a:rPr lang="ja-JP" altLang="en-US" sz="1200" b="0" i="0" u="none" strike="noStrike" baseline="0" dirty="0">
                <a:latin typeface="Meiryo UI" panose="020B0604030504040204" pitchFamily="50" charset="-128"/>
                <a:ea typeface="Meiryo UI" panose="020B0604030504040204" pitchFamily="50" charset="-128"/>
              </a:rPr>
              <a:t>日のトレッドミルを用いたジョギング</a:t>
            </a:r>
          </a:p>
          <a:p>
            <a:r>
              <a:rPr lang="en-US" altLang="ja-JP" sz="1200" b="0" i="0" u="none" strike="noStrike" baseline="0" dirty="0">
                <a:latin typeface="Meiryo UI" panose="020B0604030504040204" pitchFamily="50" charset="-128"/>
                <a:ea typeface="Meiryo UI" panose="020B0604030504040204" pitchFamily="50" charset="-128"/>
              </a:rPr>
              <a:t>※2 </a:t>
            </a:r>
            <a:r>
              <a:rPr lang="ja-JP" altLang="en-US" sz="1200" b="0" i="0" u="none" strike="noStrike" baseline="0" dirty="0">
                <a:latin typeface="Meiryo UI" panose="020B0604030504040204" pitchFamily="50" charset="-128"/>
                <a:ea typeface="Meiryo UI" panose="020B0604030504040204" pitchFamily="50" charset="-128"/>
              </a:rPr>
              <a:t>予測最大心拍数の</a:t>
            </a:r>
            <a:r>
              <a:rPr lang="en-US" altLang="ja-JP" sz="1200" b="0" i="0" u="none" strike="noStrike" baseline="0" dirty="0">
                <a:latin typeface="Meiryo UI" panose="020B0604030504040204" pitchFamily="50" charset="-128"/>
                <a:ea typeface="Meiryo UI" panose="020B0604030504040204" pitchFamily="50" charset="-128"/>
              </a:rPr>
              <a:t>45</a:t>
            </a:r>
            <a:r>
              <a:rPr lang="ja-JP" altLang="en-US" sz="1200" b="0" i="0" u="none" strike="noStrike" baseline="0" dirty="0">
                <a:latin typeface="Meiryo UI" panose="020B0604030504040204" pitchFamily="50" charset="-128"/>
                <a:ea typeface="Meiryo UI" panose="020B0604030504040204" pitchFamily="50" charset="-128"/>
              </a:rPr>
              <a:t>～</a:t>
            </a:r>
            <a:r>
              <a:rPr lang="en-US" altLang="ja-JP" sz="1200" b="0" i="0" u="none" strike="noStrike" baseline="0" dirty="0">
                <a:latin typeface="Meiryo UI" panose="020B0604030504040204" pitchFamily="50" charset="-128"/>
                <a:ea typeface="Meiryo UI" panose="020B0604030504040204" pitchFamily="50" charset="-128"/>
              </a:rPr>
              <a:t>55</a:t>
            </a:r>
            <a:r>
              <a:rPr lang="ja-JP" altLang="en-US" sz="1200" b="0" i="0" u="none" strike="noStrike" baseline="0" dirty="0">
                <a:latin typeface="Meiryo UI" panose="020B0604030504040204" pitchFamily="50" charset="-128"/>
                <a:ea typeface="Meiryo UI" panose="020B0604030504040204" pitchFamily="50" charset="-128"/>
              </a:rPr>
              <a:t>％を目標とした、</a:t>
            </a:r>
            <a:r>
              <a:rPr lang="en-US" altLang="ja-JP" sz="1200" b="0" i="0" u="none" strike="noStrike" baseline="0" dirty="0">
                <a:latin typeface="Meiryo UI" panose="020B0604030504040204" pitchFamily="50" charset="-128"/>
                <a:ea typeface="Meiryo UI" panose="020B0604030504040204" pitchFamily="50" charset="-128"/>
              </a:rPr>
              <a:t>1</a:t>
            </a:r>
            <a:r>
              <a:rPr lang="ja-JP" altLang="en-US" sz="1200" b="0" i="0" u="none" strike="noStrike" baseline="0" dirty="0">
                <a:latin typeface="Meiryo UI" panose="020B0604030504040204" pitchFamily="50" charset="-128"/>
                <a:ea typeface="Meiryo UI" panose="020B0604030504040204" pitchFamily="50" charset="-128"/>
              </a:rPr>
              <a:t>日</a:t>
            </a:r>
            <a:r>
              <a:rPr lang="en-US" altLang="ja-JP" sz="1200" b="0" i="0" u="none" strike="noStrike" baseline="0" dirty="0">
                <a:latin typeface="Meiryo UI" panose="020B0604030504040204" pitchFamily="50" charset="-128"/>
                <a:ea typeface="Meiryo UI" panose="020B0604030504040204" pitchFamily="50" charset="-128"/>
              </a:rPr>
              <a:t>30</a:t>
            </a:r>
            <a:r>
              <a:rPr lang="ja-JP" altLang="en-US" sz="1200" b="0" i="0" u="none" strike="noStrike" baseline="0" dirty="0">
                <a:latin typeface="Meiryo UI" panose="020B0604030504040204" pitchFamily="50" charset="-128"/>
                <a:ea typeface="Meiryo UI" panose="020B0604030504040204" pitchFamily="50" charset="-128"/>
              </a:rPr>
              <a:t>分、週</a:t>
            </a:r>
            <a:r>
              <a:rPr lang="en-US" altLang="ja-JP" sz="1200" b="0" i="0" u="none" strike="noStrike" baseline="0" dirty="0">
                <a:latin typeface="Meiryo UI" panose="020B0604030504040204" pitchFamily="50" charset="-128"/>
                <a:ea typeface="Meiryo UI" panose="020B0604030504040204" pitchFamily="50" charset="-128"/>
              </a:rPr>
              <a:t>5</a:t>
            </a:r>
            <a:r>
              <a:rPr lang="ja-JP" altLang="en-US" sz="1200" b="0" i="0" u="none" strike="noStrike" baseline="0" dirty="0">
                <a:latin typeface="Meiryo UI" panose="020B0604030504040204" pitchFamily="50" charset="-128"/>
                <a:ea typeface="Meiryo UI" panose="020B0604030504040204" pitchFamily="50" charset="-128"/>
              </a:rPr>
              <a:t>日の速歩</a:t>
            </a:r>
            <a:r>
              <a:rPr lang="en-US" altLang="ja-JP" sz="1200" b="0" i="0" u="none" strike="noStrike" baseline="0" dirty="0">
                <a:latin typeface="Meiryo UI" panose="020B0604030504040204" pitchFamily="50" charset="-128"/>
                <a:ea typeface="Meiryo UI" panose="020B0604030504040204" pitchFamily="50" charset="-128"/>
              </a:rPr>
              <a:t>(120</a:t>
            </a:r>
            <a:r>
              <a:rPr lang="ja-JP" altLang="en-US" sz="1200" b="0" i="0" u="none" strike="noStrike" baseline="0" dirty="0">
                <a:latin typeface="Meiryo UI" panose="020B0604030504040204" pitchFamily="50" charset="-128"/>
                <a:ea typeface="Meiryo UI" panose="020B0604030504040204" pitchFamily="50" charset="-128"/>
              </a:rPr>
              <a:t>歩</a:t>
            </a:r>
            <a:r>
              <a:rPr lang="en-US" altLang="ja-JP" sz="1200" b="0" i="0" u="none" strike="noStrike" baseline="0" dirty="0">
                <a:latin typeface="Meiryo UI" panose="020B0604030504040204" pitchFamily="50" charset="-128"/>
                <a:ea typeface="Meiryo UI" panose="020B0604030504040204" pitchFamily="50" charset="-128"/>
              </a:rPr>
              <a:t>/</a:t>
            </a:r>
            <a:r>
              <a:rPr lang="ja-JP" altLang="en-US" sz="1200" b="0" i="0" u="none" strike="noStrike" baseline="0" dirty="0">
                <a:latin typeface="Meiryo UI" panose="020B0604030504040204" pitchFamily="50" charset="-128"/>
                <a:ea typeface="Meiryo UI" panose="020B0604030504040204" pitchFamily="50" charset="-128"/>
              </a:rPr>
              <a:t>分</a:t>
            </a:r>
            <a:r>
              <a:rPr lang="en-US" altLang="ja-JP" sz="1200" b="0" i="0" u="none" strike="noStrike" baseline="0" dirty="0">
                <a:latin typeface="Meiryo UI" panose="020B0604030504040204" pitchFamily="50" charset="-128"/>
                <a:ea typeface="Meiryo UI" panose="020B0604030504040204" pitchFamily="50" charset="-128"/>
              </a:rPr>
              <a:t>)</a:t>
            </a:r>
            <a:endParaRPr lang="pt-BR" altLang="ja-JP" sz="1200" b="0" i="0" u="none" strike="noStrike" baseline="0" dirty="0">
              <a:latin typeface="Meiryo UI" panose="020B0604030504040204" pitchFamily="50" charset="-128"/>
              <a:ea typeface="Meiryo UI" panose="020B0604030504040204" pitchFamily="50" charset="-128"/>
            </a:endParaRPr>
          </a:p>
        </p:txBody>
      </p:sp>
      <p:sp>
        <p:nvSpPr>
          <p:cNvPr id="7" name="テキスト ボックス 6">
            <a:extLst>
              <a:ext uri="{FF2B5EF4-FFF2-40B4-BE49-F238E27FC236}">
                <a16:creationId xmlns:a16="http://schemas.microsoft.com/office/drawing/2014/main" id="{22649394-4838-EB6E-93BC-0B2D89817BFD}"/>
              </a:ext>
            </a:extLst>
          </p:cNvPr>
          <p:cNvSpPr txBox="1"/>
          <p:nvPr/>
        </p:nvSpPr>
        <p:spPr>
          <a:xfrm>
            <a:off x="1486469" y="3972159"/>
            <a:ext cx="7117200" cy="2499530"/>
          </a:xfrm>
          <a:prstGeom prst="rect">
            <a:avLst/>
          </a:prstGeom>
          <a:noFill/>
        </p:spPr>
        <p:txBody>
          <a:bodyPr wrap="square">
            <a:spAutoFit/>
          </a:bodyPr>
          <a:lstStyle/>
          <a:p>
            <a:pPr>
              <a:lnSpc>
                <a:spcPct val="110000"/>
              </a:lnSpc>
            </a:pPr>
            <a:r>
              <a:rPr lang="en-US" altLang="ja-JP" b="0" i="0" u="none" strike="noStrike" baseline="0" dirty="0">
                <a:latin typeface="Meiryo UI" panose="020B0604030504040204" pitchFamily="50" charset="-128"/>
                <a:ea typeface="Meiryo UI" panose="020B0604030504040204" pitchFamily="50" charset="-128"/>
              </a:rPr>
              <a:t>【</a:t>
            </a:r>
            <a:r>
              <a:rPr lang="ja-JP" altLang="en-US" b="0" i="0" u="none" strike="noStrike" baseline="0" dirty="0">
                <a:latin typeface="Meiryo UI" panose="020B0604030504040204" pitchFamily="50" charset="-128"/>
                <a:ea typeface="Meiryo UI" panose="020B0604030504040204" pitchFamily="50" charset="-128"/>
              </a:rPr>
              <a:t>追跡調査</a:t>
            </a:r>
            <a:r>
              <a:rPr lang="en-US" altLang="ja-JP" b="0" i="0" u="none" strike="noStrike" baseline="0" dirty="0">
                <a:latin typeface="Meiryo UI" panose="020B0604030504040204" pitchFamily="50" charset="-128"/>
                <a:ea typeface="Meiryo UI" panose="020B0604030504040204" pitchFamily="50" charset="-128"/>
              </a:rPr>
              <a:t>】RCT</a:t>
            </a:r>
            <a:r>
              <a:rPr lang="ja-JP" altLang="en-US" b="0" i="0" u="none" strike="noStrike" baseline="0" dirty="0">
                <a:latin typeface="Meiryo UI" panose="020B0604030504040204" pitchFamily="50" charset="-128"/>
                <a:ea typeface="Meiryo UI" panose="020B0604030504040204" pitchFamily="50" charset="-128"/>
              </a:rPr>
              <a:t>終了後、参加者は健康的な生活習慣と中強度有酸素運動を継続することを推奨され、</a:t>
            </a:r>
            <a:r>
              <a:rPr lang="en-US" altLang="ja-JP" b="0" i="0" u="none" strike="noStrike" baseline="0" dirty="0">
                <a:latin typeface="Meiryo UI" panose="020B0604030504040204" pitchFamily="50" charset="-128"/>
                <a:ea typeface="Meiryo UI" panose="020B0604030504040204" pitchFamily="50" charset="-128"/>
              </a:rPr>
              <a:t>RCT</a:t>
            </a:r>
            <a:r>
              <a:rPr lang="ja-JP" altLang="en-US" b="0" i="0" u="none" strike="noStrike" baseline="0" dirty="0">
                <a:latin typeface="Meiryo UI" panose="020B0604030504040204" pitchFamily="50" charset="-128"/>
                <a:ea typeface="Meiryo UI" panose="020B0604030504040204" pitchFamily="50" charset="-128"/>
              </a:rPr>
              <a:t>開始後</a:t>
            </a:r>
            <a:r>
              <a:rPr lang="en-US" altLang="ja-JP" b="0" i="0" u="none" strike="noStrike" baseline="0" dirty="0">
                <a:latin typeface="Meiryo UI" panose="020B0604030504040204" pitchFamily="50" charset="-128"/>
                <a:ea typeface="Meiryo UI" panose="020B0604030504040204" pitchFamily="50" charset="-128"/>
              </a:rPr>
              <a:t>2</a:t>
            </a:r>
            <a:r>
              <a:rPr lang="ja-JP" altLang="en-US" b="0" i="0" u="none" strike="noStrike" baseline="0" dirty="0">
                <a:latin typeface="Meiryo UI" panose="020B0604030504040204" pitchFamily="50" charset="-128"/>
                <a:ea typeface="Meiryo UI" panose="020B0604030504040204" pitchFamily="50" charset="-128"/>
              </a:rPr>
              <a:t>年および</a:t>
            </a:r>
            <a:r>
              <a:rPr lang="en-US" altLang="ja-JP" b="0" i="0" u="none" strike="noStrike" baseline="0" dirty="0">
                <a:latin typeface="Meiryo UI" panose="020B0604030504040204" pitchFamily="50" charset="-128"/>
                <a:ea typeface="Meiryo UI" panose="020B0604030504040204" pitchFamily="50" charset="-128"/>
              </a:rPr>
              <a:t>10</a:t>
            </a:r>
            <a:r>
              <a:rPr lang="ja-JP" altLang="en-US" b="0" i="0" u="none" strike="noStrike" baseline="0" dirty="0">
                <a:latin typeface="Meiryo UI" panose="020B0604030504040204" pitchFamily="50" charset="-128"/>
                <a:ea typeface="Meiryo UI" panose="020B0604030504040204" pitchFamily="50" charset="-128"/>
              </a:rPr>
              <a:t>年時点における</a:t>
            </a:r>
            <a:r>
              <a:rPr lang="en-US" altLang="ja-JP" b="0" i="0" u="none" strike="noStrike" baseline="0" dirty="0">
                <a:latin typeface="Meiryo UI" panose="020B0604030504040204" pitchFamily="50" charset="-128"/>
                <a:ea typeface="Meiryo UI" panose="020B0604030504040204" pitchFamily="50" charset="-128"/>
              </a:rPr>
              <a:t>2</a:t>
            </a:r>
            <a:r>
              <a:rPr lang="ja-JP" altLang="en-US" b="0" i="0" u="none" strike="noStrike" baseline="0" dirty="0">
                <a:latin typeface="Meiryo UI" panose="020B0604030504040204" pitchFamily="50" charset="-128"/>
                <a:ea typeface="Meiryo UI" panose="020B0604030504040204" pitchFamily="50" charset="-128"/>
              </a:rPr>
              <a:t>型糖尿病の発症、体重、ウエスト周囲径、代謝リスク因子を評価した。糖尿病の発症は空腹時血糖値≧</a:t>
            </a:r>
            <a:r>
              <a:rPr lang="en-US" altLang="ja-JP" b="0" i="0" u="none" strike="noStrike" baseline="0" dirty="0">
                <a:latin typeface="Meiryo UI" panose="020B0604030504040204" pitchFamily="50" charset="-128"/>
                <a:ea typeface="Meiryo UI" panose="020B0604030504040204" pitchFamily="50" charset="-128"/>
              </a:rPr>
              <a:t>126mg/dL</a:t>
            </a:r>
            <a:r>
              <a:rPr lang="ja-JP" altLang="en-US" b="0" i="0" u="none" strike="noStrike" baseline="0" dirty="0">
                <a:latin typeface="Meiryo UI" panose="020B0604030504040204" pitchFamily="50" charset="-128"/>
                <a:ea typeface="Meiryo UI" panose="020B0604030504040204" pitchFamily="50" charset="-128"/>
              </a:rPr>
              <a:t>、</a:t>
            </a:r>
            <a:r>
              <a:rPr lang="en-US" altLang="ja-JP" b="0" i="0" u="none" strike="noStrike" baseline="0" dirty="0">
                <a:latin typeface="Meiryo UI" panose="020B0604030504040204" pitchFamily="50" charset="-128"/>
                <a:ea typeface="Meiryo UI" panose="020B0604030504040204" pitchFamily="50" charset="-128"/>
              </a:rPr>
              <a:t>HbA1c≧6.5</a:t>
            </a:r>
            <a:r>
              <a:rPr lang="ja-JP" altLang="en-US" b="0" i="0" u="none" strike="noStrike" baseline="0" dirty="0">
                <a:latin typeface="Meiryo UI" panose="020B0604030504040204" pitchFamily="50" charset="-128"/>
                <a:ea typeface="Meiryo UI" panose="020B0604030504040204" pitchFamily="50" charset="-128"/>
              </a:rPr>
              <a:t>、および</a:t>
            </a:r>
            <a:r>
              <a:rPr lang="en-US" altLang="ja-JP" b="0" i="0" u="none" strike="noStrike" baseline="0" dirty="0">
                <a:latin typeface="Meiryo UI" panose="020B0604030504040204" pitchFamily="50" charset="-128"/>
                <a:ea typeface="Meiryo UI" panose="020B0604030504040204" pitchFamily="50" charset="-128"/>
              </a:rPr>
              <a:t>/</a:t>
            </a:r>
            <a:r>
              <a:rPr lang="ja-JP" altLang="en-US" b="0" i="0" u="none" strike="noStrike" baseline="0" dirty="0">
                <a:latin typeface="Meiryo UI" panose="020B0604030504040204" pitchFamily="50" charset="-128"/>
                <a:ea typeface="Meiryo UI" panose="020B0604030504040204" pitchFamily="50" charset="-128"/>
              </a:rPr>
              <a:t>または糖尿病治療薬の使用と定義した。</a:t>
            </a:r>
          </a:p>
          <a:p>
            <a:pPr>
              <a:lnSpc>
                <a:spcPct val="110000"/>
              </a:lnSpc>
            </a:pPr>
            <a:r>
              <a:rPr lang="en-US" altLang="ja-JP" b="0" i="0" u="none" strike="noStrike" baseline="0" dirty="0">
                <a:latin typeface="Meiryo UI" panose="020B0604030504040204" pitchFamily="50" charset="-128"/>
                <a:ea typeface="Meiryo UI" panose="020B0604030504040204" pitchFamily="50" charset="-128"/>
              </a:rPr>
              <a:t>Breslow-Cox</a:t>
            </a:r>
            <a:r>
              <a:rPr lang="ja-JP" altLang="en-US" b="0" i="0" u="none" strike="noStrike" baseline="0" dirty="0">
                <a:latin typeface="Meiryo UI" panose="020B0604030504040204" pitchFamily="50" charset="-128"/>
                <a:ea typeface="Meiryo UI" panose="020B0604030504040204" pitchFamily="50" charset="-128"/>
              </a:rPr>
              <a:t>回帰モデル（年齢、性別で調整）を用いて糖尿病発症の相対リスクを推定した。</a:t>
            </a:r>
            <a:endParaRPr lang="en-US" altLang="ja-JP" b="0" i="0" u="none" strike="noStrike" baseline="0" dirty="0">
              <a:latin typeface="Meiryo UI" panose="020B0604030504040204" pitchFamily="50" charset="-128"/>
              <a:ea typeface="Meiryo UI" panose="020B0604030504040204" pitchFamily="50" charset="-128"/>
            </a:endParaRPr>
          </a:p>
          <a:p>
            <a:pPr>
              <a:lnSpc>
                <a:spcPct val="110000"/>
              </a:lnSpc>
            </a:pPr>
            <a:r>
              <a:rPr lang="ja-JP" altLang="en-US" b="0" i="0" u="none" strike="noStrike" baseline="0" dirty="0">
                <a:latin typeface="Meiryo UI" panose="020B0604030504040204" pitchFamily="50" charset="-128"/>
                <a:ea typeface="Meiryo UI" panose="020B0604030504040204" pitchFamily="50" charset="-128"/>
              </a:rPr>
              <a:t>連続変数の群間差は一般化線形モデルを用いて評価した。</a:t>
            </a:r>
            <a:endParaRPr lang="ja-JP" altLang="en-US" dirty="0">
              <a:latin typeface="Meiryo UI" panose="020B0604030504040204" pitchFamily="50" charset="-128"/>
              <a:ea typeface="Meiryo UI" panose="020B0604030504040204" pitchFamily="50" charset="-128"/>
            </a:endParaRPr>
          </a:p>
        </p:txBody>
      </p:sp>
      <p:grpSp>
        <p:nvGrpSpPr>
          <p:cNvPr id="8" name="グループ化 7">
            <a:extLst>
              <a:ext uri="{FF2B5EF4-FFF2-40B4-BE49-F238E27FC236}">
                <a16:creationId xmlns:a16="http://schemas.microsoft.com/office/drawing/2014/main" id="{0FCAADD8-84AF-F8B3-4B62-AB2838E362EA}"/>
              </a:ext>
            </a:extLst>
          </p:cNvPr>
          <p:cNvGrpSpPr/>
          <p:nvPr/>
        </p:nvGrpSpPr>
        <p:grpSpPr>
          <a:xfrm>
            <a:off x="302849" y="1369343"/>
            <a:ext cx="1058213" cy="490087"/>
            <a:chOff x="286872" y="2822072"/>
            <a:chExt cx="1058213" cy="490087"/>
          </a:xfrm>
        </p:grpSpPr>
        <p:sp>
          <p:nvSpPr>
            <p:cNvPr id="9" name="四角形: 角を丸くする 8">
              <a:extLst>
                <a:ext uri="{FF2B5EF4-FFF2-40B4-BE49-F238E27FC236}">
                  <a16:creationId xmlns:a16="http://schemas.microsoft.com/office/drawing/2014/main" id="{8ED1ED96-E36D-AF83-FC5E-82BEABAC20B7}"/>
                </a:ext>
              </a:extLst>
            </p:cNvPr>
            <p:cNvSpPr/>
            <p:nvPr/>
          </p:nvSpPr>
          <p:spPr>
            <a:xfrm>
              <a:off x="286872" y="2822072"/>
              <a:ext cx="1058213" cy="490087"/>
            </a:xfrm>
            <a:prstGeom prst="roundRect">
              <a:avLst>
                <a:gd name="adj" fmla="val 9271"/>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a:solidFill>
                  <a:prstClr val="white"/>
                </a:solidFill>
                <a:latin typeface="Meiryo UI" panose="020B0604030504040204" pitchFamily="50" charset="-128"/>
                <a:ea typeface="Meiryo UI" panose="020B0604030504040204" pitchFamily="50" charset="-128"/>
              </a:endParaRPr>
            </a:p>
          </p:txBody>
        </p:sp>
        <p:sp>
          <p:nvSpPr>
            <p:cNvPr id="14" name="テキスト ボックス 13">
              <a:extLst>
                <a:ext uri="{FF2B5EF4-FFF2-40B4-BE49-F238E27FC236}">
                  <a16:creationId xmlns:a16="http://schemas.microsoft.com/office/drawing/2014/main" id="{A9B3E462-1B84-63BC-C2E1-0E20F3A1BAAD}"/>
                </a:ext>
              </a:extLst>
            </p:cNvPr>
            <p:cNvSpPr txBox="1"/>
            <p:nvPr/>
          </p:nvSpPr>
          <p:spPr>
            <a:xfrm>
              <a:off x="459414" y="2847468"/>
              <a:ext cx="713127" cy="420243"/>
            </a:xfrm>
            <a:prstGeom prst="rect">
              <a:avLst/>
            </a:prstGeom>
            <a:noFill/>
          </p:spPr>
          <p:txBody>
            <a:bodyPr wrap="square" rtlCol="0">
              <a:spAutoFit/>
            </a:bodyPr>
            <a:lstStyle/>
            <a:p>
              <a:pPr algn="ctr" defTabSz="457189">
                <a:lnSpc>
                  <a:spcPct val="120000"/>
                </a:lnSpc>
                <a:defRPr/>
              </a:pPr>
              <a:r>
                <a:rPr lang="ja-JP" altLang="en-US" sz="2000" b="1" dirty="0">
                  <a:solidFill>
                    <a:srgbClr val="224463"/>
                  </a:solidFill>
                  <a:latin typeface="Meiryo UI" panose="020B0604030504040204" pitchFamily="50" charset="-128"/>
                  <a:ea typeface="Meiryo UI" panose="020B0604030504040204" pitchFamily="50" charset="-128"/>
                </a:rPr>
                <a:t>方法</a:t>
              </a:r>
            </a:p>
          </p:txBody>
        </p:sp>
      </p:grpSp>
      <p:sp>
        <p:nvSpPr>
          <p:cNvPr id="15" name="テキスト ボックス 14">
            <a:extLst>
              <a:ext uri="{FF2B5EF4-FFF2-40B4-BE49-F238E27FC236}">
                <a16:creationId xmlns:a16="http://schemas.microsoft.com/office/drawing/2014/main" id="{1F77D82B-1626-9FDD-388B-326151FB1725}"/>
              </a:ext>
            </a:extLst>
          </p:cNvPr>
          <p:cNvSpPr txBox="1"/>
          <p:nvPr/>
        </p:nvSpPr>
        <p:spPr>
          <a:xfrm>
            <a:off x="5066522" y="6604084"/>
            <a:ext cx="4077478" cy="253916"/>
          </a:xfrm>
          <a:prstGeom prst="rect">
            <a:avLst/>
          </a:prstGeom>
          <a:noFill/>
        </p:spPr>
        <p:txBody>
          <a:bodyPr wrap="square" anchor="b">
            <a:spAutoFit/>
          </a:bodyPr>
          <a:lstStyle/>
          <a:p>
            <a:pPr algn="r"/>
            <a:r>
              <a:rPr lang="da-DK" altLang="ja-JP" sz="1050" b="0" i="0" u="none" strike="noStrike" baseline="0" dirty="0">
                <a:latin typeface="Meiryo UI" panose="020B0604030504040204" pitchFamily="50" charset="-128"/>
                <a:ea typeface="Meiryo UI" panose="020B0604030504040204" pitchFamily="50" charset="-128"/>
              </a:rPr>
              <a:t>Chen Y, et al. JAMA Intern Med 183(3): 272-275, 2023</a:t>
            </a:r>
          </a:p>
        </p:txBody>
      </p:sp>
    </p:spTree>
    <p:extLst>
      <p:ext uri="{BB962C8B-B14F-4D97-AF65-F5344CB8AC3E}">
        <p14:creationId xmlns:p14="http://schemas.microsoft.com/office/powerpoint/2010/main" val="34689414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E202B717-8772-428A-86C9-5A43314357AA}"/>
              </a:ext>
            </a:extLst>
          </p:cNvPr>
          <p:cNvSpPr txBox="1"/>
          <p:nvPr/>
        </p:nvSpPr>
        <p:spPr>
          <a:xfrm>
            <a:off x="243058" y="-10160"/>
            <a:ext cx="7935742" cy="954107"/>
          </a:xfrm>
          <a:prstGeom prst="rect">
            <a:avLst/>
          </a:prstGeom>
          <a:noFill/>
        </p:spPr>
        <p:txBody>
          <a:bodyPr wrap="square">
            <a:spAutoFit/>
          </a:bodyPr>
          <a:lstStyle/>
          <a:p>
            <a:r>
              <a:rPr lang="ja-JP" altLang="en-US" sz="2800" b="1" dirty="0">
                <a:latin typeface="Meiryo UI" panose="020B0604030504040204" pitchFamily="50" charset="-128"/>
                <a:ea typeface="Meiryo UI" panose="020B0604030504040204" pitchFamily="50" charset="-128"/>
              </a:rPr>
              <a:t>運動介入試験終了後および追跡調査期間における肥満関連指標の推移</a:t>
            </a:r>
            <a:endParaRPr lang="en-US" altLang="ja-JP" sz="2800" b="1" i="0" u="none" strike="noStrike" baseline="0" dirty="0">
              <a:latin typeface="Meiryo UI" panose="020B0604030504040204" pitchFamily="50" charset="-128"/>
              <a:ea typeface="Meiryo UI" panose="020B0604030504040204" pitchFamily="50" charset="-128"/>
            </a:endParaRPr>
          </a:p>
        </p:txBody>
      </p:sp>
      <p:sp>
        <p:nvSpPr>
          <p:cNvPr id="5" name="テキスト ボックス 4">
            <a:extLst>
              <a:ext uri="{FF2B5EF4-FFF2-40B4-BE49-F238E27FC236}">
                <a16:creationId xmlns:a16="http://schemas.microsoft.com/office/drawing/2014/main" id="{5FAB2EEB-6BF6-A41E-F156-1A0A1D097C29}"/>
              </a:ext>
            </a:extLst>
          </p:cNvPr>
          <p:cNvSpPr txBox="1"/>
          <p:nvPr/>
        </p:nvSpPr>
        <p:spPr>
          <a:xfrm>
            <a:off x="5066522" y="6604084"/>
            <a:ext cx="4077478" cy="253916"/>
          </a:xfrm>
          <a:prstGeom prst="rect">
            <a:avLst/>
          </a:prstGeom>
          <a:noFill/>
        </p:spPr>
        <p:txBody>
          <a:bodyPr wrap="square" anchor="b">
            <a:spAutoFit/>
          </a:bodyPr>
          <a:lstStyle/>
          <a:p>
            <a:pPr algn="r"/>
            <a:r>
              <a:rPr lang="da-DK" altLang="ja-JP" sz="1050" b="0" i="0" u="none" strike="noStrike" baseline="0" dirty="0">
                <a:latin typeface="Meiryo UI" panose="020B0604030504040204" pitchFamily="50" charset="-128"/>
                <a:ea typeface="Meiryo UI" panose="020B0604030504040204" pitchFamily="50" charset="-128"/>
              </a:rPr>
              <a:t>Chen Y, et al. JAMA Intern Med 183(3): 272-275, 2023</a:t>
            </a:r>
          </a:p>
        </p:txBody>
      </p:sp>
      <p:grpSp>
        <p:nvGrpSpPr>
          <p:cNvPr id="47" name="グループ化 46">
            <a:extLst>
              <a:ext uri="{FF2B5EF4-FFF2-40B4-BE49-F238E27FC236}">
                <a16:creationId xmlns:a16="http://schemas.microsoft.com/office/drawing/2014/main" id="{8AE60E52-93DC-F4C5-FAC3-E9DBA2E0AF0D}"/>
              </a:ext>
            </a:extLst>
          </p:cNvPr>
          <p:cNvGrpSpPr/>
          <p:nvPr/>
        </p:nvGrpSpPr>
        <p:grpSpPr>
          <a:xfrm>
            <a:off x="149626" y="1032049"/>
            <a:ext cx="8844748" cy="3106312"/>
            <a:chOff x="149626" y="1093009"/>
            <a:chExt cx="8844748" cy="3106312"/>
          </a:xfrm>
        </p:grpSpPr>
        <p:graphicFrame>
          <p:nvGraphicFramePr>
            <p:cNvPr id="8" name="グラフ 7">
              <a:extLst>
                <a:ext uri="{FF2B5EF4-FFF2-40B4-BE49-F238E27FC236}">
                  <a16:creationId xmlns:a16="http://schemas.microsoft.com/office/drawing/2014/main" id="{C28D73BD-0262-6057-DE9A-D9714714F6A2}"/>
                </a:ext>
              </a:extLst>
            </p:cNvPr>
            <p:cNvGraphicFramePr/>
            <p:nvPr>
              <p:extLst>
                <p:ext uri="{D42A27DB-BD31-4B8C-83A1-F6EECF244321}">
                  <p14:modId xmlns:p14="http://schemas.microsoft.com/office/powerpoint/2010/main" val="1993092476"/>
                </p:ext>
              </p:extLst>
            </p:nvPr>
          </p:nvGraphicFramePr>
          <p:xfrm>
            <a:off x="149626" y="1093009"/>
            <a:ext cx="8844748" cy="3106312"/>
          </p:xfrm>
          <a:graphic>
            <a:graphicData uri="http://schemas.openxmlformats.org/drawingml/2006/chart">
              <c:chart xmlns:c="http://schemas.openxmlformats.org/drawingml/2006/chart" xmlns:r="http://schemas.openxmlformats.org/officeDocument/2006/relationships" r:id="rId2"/>
            </a:graphicData>
          </a:graphic>
        </p:graphicFrame>
        <p:sp>
          <p:nvSpPr>
            <p:cNvPr id="10" name="テキスト ボックス 9">
              <a:extLst>
                <a:ext uri="{FF2B5EF4-FFF2-40B4-BE49-F238E27FC236}">
                  <a16:creationId xmlns:a16="http://schemas.microsoft.com/office/drawing/2014/main" id="{C93FEE7B-F1BE-DE9D-98B2-D7AD176989A4}"/>
                </a:ext>
              </a:extLst>
            </p:cNvPr>
            <p:cNvSpPr txBox="1"/>
            <p:nvPr/>
          </p:nvSpPr>
          <p:spPr>
            <a:xfrm>
              <a:off x="360660" y="1732560"/>
              <a:ext cx="498410" cy="276999"/>
            </a:xfrm>
            <a:prstGeom prst="rect">
              <a:avLst/>
            </a:prstGeom>
            <a:noFill/>
          </p:spPr>
          <p:txBody>
            <a:bodyPr wrap="square" rtlCol="0">
              <a:spAutoFit/>
            </a:bodyPr>
            <a:lstStyle/>
            <a:p>
              <a:pPr algn="ctr"/>
              <a:r>
                <a:rPr kumimoji="1" lang="en-US" altLang="ja-JP" sz="1200" dirty="0">
                  <a:latin typeface="Meiryo UI" panose="020B0604030504040204" pitchFamily="50" charset="-128"/>
                  <a:ea typeface="Meiryo UI" panose="020B0604030504040204" pitchFamily="50" charset="-128"/>
                </a:rPr>
                <a:t>(kg)</a:t>
              </a:r>
              <a:endParaRPr kumimoji="1" lang="ja-JP" altLang="en-US" sz="1200" dirty="0">
                <a:latin typeface="Meiryo UI" panose="020B0604030504040204" pitchFamily="50" charset="-128"/>
                <a:ea typeface="Meiryo UI" panose="020B0604030504040204" pitchFamily="50" charset="-128"/>
              </a:endParaRPr>
            </a:p>
          </p:txBody>
        </p:sp>
        <p:grpSp>
          <p:nvGrpSpPr>
            <p:cNvPr id="11" name="グループ化 10">
              <a:extLst>
                <a:ext uri="{FF2B5EF4-FFF2-40B4-BE49-F238E27FC236}">
                  <a16:creationId xmlns:a16="http://schemas.microsoft.com/office/drawing/2014/main" id="{5EC8B7C6-14AD-28F8-55FF-752EA7E9892C}"/>
                </a:ext>
              </a:extLst>
            </p:cNvPr>
            <p:cNvGrpSpPr/>
            <p:nvPr/>
          </p:nvGrpSpPr>
          <p:grpSpPr>
            <a:xfrm>
              <a:off x="3276599" y="2111159"/>
              <a:ext cx="1209675" cy="489136"/>
              <a:chOff x="3276600" y="2368565"/>
              <a:chExt cx="1209675" cy="622075"/>
            </a:xfrm>
          </p:grpSpPr>
          <p:cxnSp>
            <p:nvCxnSpPr>
              <p:cNvPr id="12" name="直線コネクタ 11">
                <a:extLst>
                  <a:ext uri="{FF2B5EF4-FFF2-40B4-BE49-F238E27FC236}">
                    <a16:creationId xmlns:a16="http://schemas.microsoft.com/office/drawing/2014/main" id="{1EB8854A-37ED-7D5C-3C0D-178519B2A9CA}"/>
                  </a:ext>
                </a:extLst>
              </p:cNvPr>
              <p:cNvCxnSpPr>
                <a:cxnSpLocks/>
              </p:cNvCxnSpPr>
              <p:nvPr/>
            </p:nvCxnSpPr>
            <p:spPr>
              <a:xfrm flipV="1">
                <a:off x="3276600" y="2368565"/>
                <a:ext cx="0" cy="33751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直線コネクタ 12">
                <a:extLst>
                  <a:ext uri="{FF2B5EF4-FFF2-40B4-BE49-F238E27FC236}">
                    <a16:creationId xmlns:a16="http://schemas.microsoft.com/office/drawing/2014/main" id="{DF759E80-5DD7-39B9-4B8B-49D97C31A18B}"/>
                  </a:ext>
                </a:extLst>
              </p:cNvPr>
              <p:cNvCxnSpPr>
                <a:cxnSpLocks/>
              </p:cNvCxnSpPr>
              <p:nvPr/>
            </p:nvCxnSpPr>
            <p:spPr>
              <a:xfrm flipV="1">
                <a:off x="4486275" y="2368565"/>
                <a:ext cx="0" cy="622075"/>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直線コネクタ 13">
                <a:extLst>
                  <a:ext uri="{FF2B5EF4-FFF2-40B4-BE49-F238E27FC236}">
                    <a16:creationId xmlns:a16="http://schemas.microsoft.com/office/drawing/2014/main" id="{1108ED8D-6C04-0FA6-7ACA-BF7F80B61CEA}"/>
                  </a:ext>
                </a:extLst>
              </p:cNvPr>
              <p:cNvCxnSpPr>
                <a:cxnSpLocks/>
              </p:cNvCxnSpPr>
              <p:nvPr/>
            </p:nvCxnSpPr>
            <p:spPr>
              <a:xfrm>
                <a:off x="3276600" y="2368565"/>
                <a:ext cx="1209675"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5" name="テキスト ボックス 14">
              <a:extLst>
                <a:ext uri="{FF2B5EF4-FFF2-40B4-BE49-F238E27FC236}">
                  <a16:creationId xmlns:a16="http://schemas.microsoft.com/office/drawing/2014/main" id="{392F3403-4CF0-10FF-2A54-74793A22C891}"/>
                </a:ext>
              </a:extLst>
            </p:cNvPr>
            <p:cNvSpPr txBox="1"/>
            <p:nvPr/>
          </p:nvSpPr>
          <p:spPr>
            <a:xfrm>
              <a:off x="3732687" y="1871059"/>
              <a:ext cx="297497" cy="276999"/>
            </a:xfrm>
            <a:prstGeom prst="rect">
              <a:avLst/>
            </a:prstGeom>
            <a:noFill/>
          </p:spPr>
          <p:txBody>
            <a:bodyPr wrap="square" rtlCol="0">
              <a:spAutoFit/>
            </a:bodyPr>
            <a:lstStyle/>
            <a:p>
              <a:pPr algn="ctr"/>
              <a:r>
                <a:rPr kumimoji="1" lang="ja-JP" altLang="en-US" sz="1200" dirty="0">
                  <a:latin typeface="Meiryo UI" panose="020B0604030504040204" pitchFamily="50" charset="-128"/>
                  <a:ea typeface="Meiryo UI" panose="020B0604030504040204" pitchFamily="50" charset="-128"/>
                </a:rPr>
                <a:t>＊</a:t>
              </a:r>
            </a:p>
          </p:txBody>
        </p:sp>
      </p:grpSp>
      <p:sp>
        <p:nvSpPr>
          <p:cNvPr id="16" name="テキスト ボックス 15">
            <a:extLst>
              <a:ext uri="{FF2B5EF4-FFF2-40B4-BE49-F238E27FC236}">
                <a16:creationId xmlns:a16="http://schemas.microsoft.com/office/drawing/2014/main" id="{F5C3FBC5-DB5E-C52C-1736-DA600B110090}"/>
              </a:ext>
            </a:extLst>
          </p:cNvPr>
          <p:cNvSpPr txBox="1"/>
          <p:nvPr/>
        </p:nvSpPr>
        <p:spPr>
          <a:xfrm>
            <a:off x="7798966" y="1940294"/>
            <a:ext cx="1023956" cy="276999"/>
          </a:xfrm>
          <a:prstGeom prst="rect">
            <a:avLst/>
          </a:prstGeom>
          <a:noFill/>
        </p:spPr>
        <p:txBody>
          <a:bodyPr wrap="square" rtlCol="0">
            <a:spAutoFit/>
          </a:bodyPr>
          <a:lstStyle/>
          <a:p>
            <a:r>
              <a:rPr kumimoji="1" lang="ja-JP" altLang="en-US" sz="1200" dirty="0">
                <a:latin typeface="Meiryo UI" panose="020B0604030504040204" pitchFamily="50" charset="-128"/>
                <a:ea typeface="Meiryo UI" panose="020B0604030504040204" pitchFamily="50" charset="-128"/>
              </a:rPr>
              <a:t>＊</a:t>
            </a:r>
            <a:r>
              <a:rPr kumimoji="1" lang="en-US" altLang="ja-JP" sz="1200" dirty="0">
                <a:latin typeface="Meiryo UI" panose="020B0604030504040204" pitchFamily="50" charset="-128"/>
                <a:ea typeface="Meiryo UI" panose="020B0604030504040204" pitchFamily="50" charset="-128"/>
              </a:rPr>
              <a:t> p=0.05</a:t>
            </a:r>
          </a:p>
        </p:txBody>
      </p:sp>
      <p:sp>
        <p:nvSpPr>
          <p:cNvPr id="38" name="テキスト ボックス 37">
            <a:extLst>
              <a:ext uri="{FF2B5EF4-FFF2-40B4-BE49-F238E27FC236}">
                <a16:creationId xmlns:a16="http://schemas.microsoft.com/office/drawing/2014/main" id="{82EBCEA3-B909-5101-E59D-6BF34CCD1AA2}"/>
              </a:ext>
            </a:extLst>
          </p:cNvPr>
          <p:cNvSpPr txBox="1"/>
          <p:nvPr/>
        </p:nvSpPr>
        <p:spPr>
          <a:xfrm>
            <a:off x="6043046" y="6140475"/>
            <a:ext cx="3197229" cy="276999"/>
          </a:xfrm>
          <a:prstGeom prst="rect">
            <a:avLst/>
          </a:prstGeom>
          <a:noFill/>
        </p:spPr>
        <p:txBody>
          <a:bodyPr wrap="square" rtlCol="0">
            <a:spAutoFit/>
          </a:bodyPr>
          <a:lstStyle/>
          <a:p>
            <a:r>
              <a:rPr kumimoji="1" lang="ja-JP" altLang="en-US" sz="1200" dirty="0">
                <a:latin typeface="Meiryo UI" panose="020B0604030504040204" pitchFamily="50" charset="-128"/>
                <a:ea typeface="Meiryo UI" panose="020B0604030504040204" pitchFamily="50" charset="-128"/>
              </a:rPr>
              <a:t>＊</a:t>
            </a:r>
            <a:r>
              <a:rPr kumimoji="1" lang="en-US" altLang="ja-JP" sz="1200" dirty="0">
                <a:latin typeface="Meiryo UI" panose="020B0604030504040204" pitchFamily="50" charset="-128"/>
                <a:ea typeface="Meiryo UI" panose="020B0604030504040204" pitchFamily="50" charset="-128"/>
              </a:rPr>
              <a:t> p=0.001 † p=0.03</a:t>
            </a:r>
            <a:r>
              <a:rPr kumimoji="1" lang="ja-JP" altLang="en-US" sz="1200" dirty="0">
                <a:latin typeface="Meiryo UI" panose="020B0604030504040204" pitchFamily="50" charset="-128"/>
                <a:ea typeface="Meiryo UI" panose="020B0604030504040204" pitchFamily="50" charset="-128"/>
              </a:rPr>
              <a:t>　</a:t>
            </a:r>
            <a:r>
              <a:rPr kumimoji="1" lang="en-US" altLang="ja-JP" sz="1200" dirty="0">
                <a:latin typeface="Meiryo UI" panose="020B0604030504040204" pitchFamily="50" charset="-128"/>
                <a:ea typeface="Meiryo UI" panose="020B0604030504040204" pitchFamily="50" charset="-128"/>
              </a:rPr>
              <a:t>‡ p&lt;0.001</a:t>
            </a:r>
          </a:p>
        </p:txBody>
      </p:sp>
      <p:grpSp>
        <p:nvGrpSpPr>
          <p:cNvPr id="48" name="グループ化 47">
            <a:extLst>
              <a:ext uri="{FF2B5EF4-FFF2-40B4-BE49-F238E27FC236}">
                <a16:creationId xmlns:a16="http://schemas.microsoft.com/office/drawing/2014/main" id="{2DEB916D-2303-4524-56E8-0691B27D5CB5}"/>
              </a:ext>
            </a:extLst>
          </p:cNvPr>
          <p:cNvGrpSpPr/>
          <p:nvPr/>
        </p:nvGrpSpPr>
        <p:grpSpPr>
          <a:xfrm>
            <a:off x="149626" y="3663107"/>
            <a:ext cx="8844747" cy="3106313"/>
            <a:chOff x="149626" y="3500547"/>
            <a:chExt cx="8844747" cy="3106313"/>
          </a:xfrm>
        </p:grpSpPr>
        <p:graphicFrame>
          <p:nvGraphicFramePr>
            <p:cNvPr id="17" name="グラフ 16">
              <a:extLst>
                <a:ext uri="{FF2B5EF4-FFF2-40B4-BE49-F238E27FC236}">
                  <a16:creationId xmlns:a16="http://schemas.microsoft.com/office/drawing/2014/main" id="{20C5972A-89D7-622F-3E60-237670690C0B}"/>
                </a:ext>
              </a:extLst>
            </p:cNvPr>
            <p:cNvGraphicFramePr/>
            <p:nvPr>
              <p:extLst>
                <p:ext uri="{D42A27DB-BD31-4B8C-83A1-F6EECF244321}">
                  <p14:modId xmlns:p14="http://schemas.microsoft.com/office/powerpoint/2010/main" val="3091428577"/>
                </p:ext>
              </p:extLst>
            </p:nvPr>
          </p:nvGraphicFramePr>
          <p:xfrm>
            <a:off x="149626" y="3500547"/>
            <a:ext cx="8844747" cy="3106313"/>
          </p:xfrm>
          <a:graphic>
            <a:graphicData uri="http://schemas.openxmlformats.org/drawingml/2006/chart">
              <c:chart xmlns:c="http://schemas.openxmlformats.org/drawingml/2006/chart" xmlns:r="http://schemas.openxmlformats.org/officeDocument/2006/relationships" r:id="rId3"/>
            </a:graphicData>
          </a:graphic>
        </p:graphicFrame>
        <p:sp>
          <p:nvSpPr>
            <p:cNvPr id="18" name="テキスト ボックス 17">
              <a:extLst>
                <a:ext uri="{FF2B5EF4-FFF2-40B4-BE49-F238E27FC236}">
                  <a16:creationId xmlns:a16="http://schemas.microsoft.com/office/drawing/2014/main" id="{56C82CC9-DF57-D80A-3BAC-7D97518AFB48}"/>
                </a:ext>
              </a:extLst>
            </p:cNvPr>
            <p:cNvSpPr txBox="1"/>
            <p:nvPr/>
          </p:nvSpPr>
          <p:spPr>
            <a:xfrm>
              <a:off x="249579" y="4170374"/>
              <a:ext cx="559369" cy="276999"/>
            </a:xfrm>
            <a:prstGeom prst="rect">
              <a:avLst/>
            </a:prstGeom>
            <a:noFill/>
          </p:spPr>
          <p:txBody>
            <a:bodyPr wrap="square" rtlCol="0">
              <a:spAutoFit/>
            </a:bodyPr>
            <a:lstStyle/>
            <a:p>
              <a:pPr algn="ctr"/>
              <a:r>
                <a:rPr kumimoji="1" lang="en-US" altLang="ja-JP" sz="1200" dirty="0">
                  <a:latin typeface="Meiryo UI" panose="020B0604030504040204" pitchFamily="50" charset="-128"/>
                  <a:ea typeface="Meiryo UI" panose="020B0604030504040204" pitchFamily="50" charset="-128"/>
                </a:rPr>
                <a:t>(cm)</a:t>
              </a:r>
              <a:endParaRPr kumimoji="1" lang="ja-JP" altLang="en-US" sz="1200" dirty="0">
                <a:latin typeface="Meiryo UI" panose="020B0604030504040204" pitchFamily="50" charset="-128"/>
                <a:ea typeface="Meiryo UI" panose="020B0604030504040204" pitchFamily="50" charset="-128"/>
              </a:endParaRPr>
            </a:p>
          </p:txBody>
        </p:sp>
        <p:grpSp>
          <p:nvGrpSpPr>
            <p:cNvPr id="27" name="グループ化 26">
              <a:extLst>
                <a:ext uri="{FF2B5EF4-FFF2-40B4-BE49-F238E27FC236}">
                  <a16:creationId xmlns:a16="http://schemas.microsoft.com/office/drawing/2014/main" id="{CBA233B5-64BF-7222-B307-0C9CB6FED8BC}"/>
                </a:ext>
              </a:extLst>
            </p:cNvPr>
            <p:cNvGrpSpPr/>
            <p:nvPr/>
          </p:nvGrpSpPr>
          <p:grpSpPr>
            <a:xfrm>
              <a:off x="3299374" y="4736276"/>
              <a:ext cx="1209675" cy="646131"/>
              <a:chOff x="3276600" y="2455240"/>
              <a:chExt cx="1209675" cy="778982"/>
            </a:xfrm>
          </p:grpSpPr>
          <p:cxnSp>
            <p:nvCxnSpPr>
              <p:cNvPr id="28" name="直線コネクタ 27">
                <a:extLst>
                  <a:ext uri="{FF2B5EF4-FFF2-40B4-BE49-F238E27FC236}">
                    <a16:creationId xmlns:a16="http://schemas.microsoft.com/office/drawing/2014/main" id="{E89DC76E-5D75-F3AA-C032-EDE089CDDE11}"/>
                  </a:ext>
                </a:extLst>
              </p:cNvPr>
              <p:cNvCxnSpPr>
                <a:cxnSpLocks/>
              </p:cNvCxnSpPr>
              <p:nvPr/>
            </p:nvCxnSpPr>
            <p:spPr>
              <a:xfrm flipV="1">
                <a:off x="3276600" y="2455240"/>
                <a:ext cx="0" cy="425384"/>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直線コネクタ 28">
                <a:extLst>
                  <a:ext uri="{FF2B5EF4-FFF2-40B4-BE49-F238E27FC236}">
                    <a16:creationId xmlns:a16="http://schemas.microsoft.com/office/drawing/2014/main" id="{CD34FABD-C8A9-4F25-685B-6968C2F75744}"/>
                  </a:ext>
                </a:extLst>
              </p:cNvPr>
              <p:cNvCxnSpPr>
                <a:cxnSpLocks/>
              </p:cNvCxnSpPr>
              <p:nvPr/>
            </p:nvCxnSpPr>
            <p:spPr>
              <a:xfrm flipV="1">
                <a:off x="4486275" y="2455240"/>
                <a:ext cx="0" cy="77898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直線コネクタ 29">
                <a:extLst>
                  <a:ext uri="{FF2B5EF4-FFF2-40B4-BE49-F238E27FC236}">
                    <a16:creationId xmlns:a16="http://schemas.microsoft.com/office/drawing/2014/main" id="{08E8DBD5-5A6D-1728-98E5-DE003F93D262}"/>
                  </a:ext>
                </a:extLst>
              </p:cNvPr>
              <p:cNvCxnSpPr>
                <a:cxnSpLocks/>
              </p:cNvCxnSpPr>
              <p:nvPr/>
            </p:nvCxnSpPr>
            <p:spPr>
              <a:xfrm>
                <a:off x="3276600" y="2455240"/>
                <a:ext cx="1209675"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1" name="テキスト ボックス 30">
              <a:extLst>
                <a:ext uri="{FF2B5EF4-FFF2-40B4-BE49-F238E27FC236}">
                  <a16:creationId xmlns:a16="http://schemas.microsoft.com/office/drawing/2014/main" id="{5004B212-062D-061F-9D5D-5695CC621DD8}"/>
                </a:ext>
              </a:extLst>
            </p:cNvPr>
            <p:cNvSpPr txBox="1"/>
            <p:nvPr/>
          </p:nvSpPr>
          <p:spPr>
            <a:xfrm>
              <a:off x="3755459" y="4466370"/>
              <a:ext cx="297497" cy="276999"/>
            </a:xfrm>
            <a:prstGeom prst="rect">
              <a:avLst/>
            </a:prstGeom>
            <a:noFill/>
          </p:spPr>
          <p:txBody>
            <a:bodyPr wrap="square" rtlCol="0">
              <a:spAutoFit/>
            </a:bodyPr>
            <a:lstStyle/>
            <a:p>
              <a:pPr algn="ctr"/>
              <a:r>
                <a:rPr kumimoji="1" lang="ja-JP" altLang="en-US" sz="1200" dirty="0">
                  <a:latin typeface="Meiryo UI" panose="020B0604030504040204" pitchFamily="50" charset="-128"/>
                  <a:ea typeface="Meiryo UI" panose="020B0604030504040204" pitchFamily="50" charset="-128"/>
                </a:rPr>
                <a:t>＊</a:t>
              </a:r>
            </a:p>
          </p:txBody>
        </p:sp>
        <p:grpSp>
          <p:nvGrpSpPr>
            <p:cNvPr id="32" name="グループ化 31">
              <a:extLst>
                <a:ext uri="{FF2B5EF4-FFF2-40B4-BE49-F238E27FC236}">
                  <a16:creationId xmlns:a16="http://schemas.microsoft.com/office/drawing/2014/main" id="{7144B7D2-E117-0CCE-315E-808DAFF40D71}"/>
                </a:ext>
              </a:extLst>
            </p:cNvPr>
            <p:cNvGrpSpPr/>
            <p:nvPr/>
          </p:nvGrpSpPr>
          <p:grpSpPr>
            <a:xfrm>
              <a:off x="5289464" y="4761453"/>
              <a:ext cx="1209675" cy="459739"/>
              <a:chOff x="3276600" y="2275294"/>
              <a:chExt cx="1209675" cy="798939"/>
            </a:xfrm>
          </p:grpSpPr>
          <p:cxnSp>
            <p:nvCxnSpPr>
              <p:cNvPr id="33" name="直線コネクタ 32">
                <a:extLst>
                  <a:ext uri="{FF2B5EF4-FFF2-40B4-BE49-F238E27FC236}">
                    <a16:creationId xmlns:a16="http://schemas.microsoft.com/office/drawing/2014/main" id="{12863DC1-7F80-FF31-91D2-476AED9CAB40}"/>
                  </a:ext>
                </a:extLst>
              </p:cNvPr>
              <p:cNvCxnSpPr>
                <a:cxnSpLocks/>
              </p:cNvCxnSpPr>
              <p:nvPr/>
            </p:nvCxnSpPr>
            <p:spPr>
              <a:xfrm flipV="1">
                <a:off x="3276600" y="2275294"/>
                <a:ext cx="0" cy="43699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直線コネクタ 33">
                <a:extLst>
                  <a:ext uri="{FF2B5EF4-FFF2-40B4-BE49-F238E27FC236}">
                    <a16:creationId xmlns:a16="http://schemas.microsoft.com/office/drawing/2014/main" id="{981D4111-9B1D-05B6-1EDE-42FB34FDCEE9}"/>
                  </a:ext>
                </a:extLst>
              </p:cNvPr>
              <p:cNvCxnSpPr>
                <a:cxnSpLocks/>
              </p:cNvCxnSpPr>
              <p:nvPr/>
            </p:nvCxnSpPr>
            <p:spPr>
              <a:xfrm flipV="1">
                <a:off x="4486275" y="2275294"/>
                <a:ext cx="0" cy="798939"/>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直線コネクタ 34">
                <a:extLst>
                  <a:ext uri="{FF2B5EF4-FFF2-40B4-BE49-F238E27FC236}">
                    <a16:creationId xmlns:a16="http://schemas.microsoft.com/office/drawing/2014/main" id="{68228FBF-3168-AA00-F377-176913419196}"/>
                  </a:ext>
                </a:extLst>
              </p:cNvPr>
              <p:cNvCxnSpPr>
                <a:cxnSpLocks/>
              </p:cNvCxnSpPr>
              <p:nvPr/>
            </p:nvCxnSpPr>
            <p:spPr>
              <a:xfrm>
                <a:off x="3276600" y="2275294"/>
                <a:ext cx="1209675"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6" name="テキスト ボックス 35">
              <a:extLst>
                <a:ext uri="{FF2B5EF4-FFF2-40B4-BE49-F238E27FC236}">
                  <a16:creationId xmlns:a16="http://schemas.microsoft.com/office/drawing/2014/main" id="{5DC2AB15-6865-46E4-CDDC-A16C0BE26C93}"/>
                </a:ext>
              </a:extLst>
            </p:cNvPr>
            <p:cNvSpPr txBox="1"/>
            <p:nvPr/>
          </p:nvSpPr>
          <p:spPr>
            <a:xfrm>
              <a:off x="5745549" y="4504775"/>
              <a:ext cx="297497" cy="276999"/>
            </a:xfrm>
            <a:prstGeom prst="rect">
              <a:avLst/>
            </a:prstGeom>
            <a:noFill/>
          </p:spPr>
          <p:txBody>
            <a:bodyPr wrap="square" rtlCol="0">
              <a:spAutoFit/>
            </a:bodyPr>
            <a:lstStyle/>
            <a:p>
              <a:pPr algn="ctr"/>
              <a:r>
                <a:rPr kumimoji="1" lang="en-US" altLang="ja-JP" sz="1200" dirty="0">
                  <a:latin typeface="Meiryo UI" panose="020B0604030504040204" pitchFamily="50" charset="-128"/>
                  <a:ea typeface="Meiryo UI" panose="020B0604030504040204" pitchFamily="50" charset="-128"/>
                </a:rPr>
                <a:t>†</a:t>
              </a:r>
              <a:endParaRPr kumimoji="1" lang="ja-JP" altLang="en-US" sz="1200" dirty="0">
                <a:latin typeface="Meiryo UI" panose="020B0604030504040204" pitchFamily="50" charset="-128"/>
                <a:ea typeface="Meiryo UI" panose="020B0604030504040204" pitchFamily="50" charset="-128"/>
              </a:endParaRPr>
            </a:p>
          </p:txBody>
        </p:sp>
        <p:grpSp>
          <p:nvGrpSpPr>
            <p:cNvPr id="46" name="グループ化 45">
              <a:extLst>
                <a:ext uri="{FF2B5EF4-FFF2-40B4-BE49-F238E27FC236}">
                  <a16:creationId xmlns:a16="http://schemas.microsoft.com/office/drawing/2014/main" id="{6169CC1E-DD3C-A20B-7B4D-5D968E9E06A6}"/>
                </a:ext>
              </a:extLst>
            </p:cNvPr>
            <p:cNvGrpSpPr/>
            <p:nvPr/>
          </p:nvGrpSpPr>
          <p:grpSpPr>
            <a:xfrm>
              <a:off x="7350674" y="3953004"/>
              <a:ext cx="1209675" cy="1136110"/>
              <a:chOff x="7289714" y="3953004"/>
              <a:chExt cx="1209675" cy="1136110"/>
            </a:xfrm>
          </p:grpSpPr>
          <p:grpSp>
            <p:nvGrpSpPr>
              <p:cNvPr id="19" name="グループ化 18">
                <a:extLst>
                  <a:ext uri="{FF2B5EF4-FFF2-40B4-BE49-F238E27FC236}">
                    <a16:creationId xmlns:a16="http://schemas.microsoft.com/office/drawing/2014/main" id="{AE0FE956-20F4-BB8A-2201-C99C84D38956}"/>
                  </a:ext>
                </a:extLst>
              </p:cNvPr>
              <p:cNvGrpSpPr/>
              <p:nvPr/>
            </p:nvGrpSpPr>
            <p:grpSpPr>
              <a:xfrm>
                <a:off x="7289714" y="4205277"/>
                <a:ext cx="1209675" cy="883837"/>
                <a:chOff x="3276600" y="2239352"/>
                <a:chExt cx="1209675" cy="1346277"/>
              </a:xfrm>
            </p:grpSpPr>
            <p:cxnSp>
              <p:nvCxnSpPr>
                <p:cNvPr id="20" name="直線コネクタ 19">
                  <a:extLst>
                    <a:ext uri="{FF2B5EF4-FFF2-40B4-BE49-F238E27FC236}">
                      <a16:creationId xmlns:a16="http://schemas.microsoft.com/office/drawing/2014/main" id="{9641BCB1-C4EA-A8AF-7277-E78CB7BCF467}"/>
                    </a:ext>
                  </a:extLst>
                </p:cNvPr>
                <p:cNvCxnSpPr>
                  <a:cxnSpLocks/>
                </p:cNvCxnSpPr>
                <p:nvPr/>
              </p:nvCxnSpPr>
              <p:spPr>
                <a:xfrm flipV="1">
                  <a:off x="3276600" y="2239352"/>
                  <a:ext cx="0" cy="466725"/>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直線コネクタ 20">
                  <a:extLst>
                    <a:ext uri="{FF2B5EF4-FFF2-40B4-BE49-F238E27FC236}">
                      <a16:creationId xmlns:a16="http://schemas.microsoft.com/office/drawing/2014/main" id="{57125E36-6382-AD25-E7E1-7F5A789FB43D}"/>
                    </a:ext>
                  </a:extLst>
                </p:cNvPr>
                <p:cNvCxnSpPr>
                  <a:cxnSpLocks/>
                </p:cNvCxnSpPr>
                <p:nvPr/>
              </p:nvCxnSpPr>
              <p:spPr>
                <a:xfrm flipV="1">
                  <a:off x="4486275" y="2239352"/>
                  <a:ext cx="0" cy="1346277"/>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直線コネクタ 21">
                  <a:extLst>
                    <a:ext uri="{FF2B5EF4-FFF2-40B4-BE49-F238E27FC236}">
                      <a16:creationId xmlns:a16="http://schemas.microsoft.com/office/drawing/2014/main" id="{E274F3BF-9AE6-BBAC-6DB2-F147A866772D}"/>
                    </a:ext>
                  </a:extLst>
                </p:cNvPr>
                <p:cNvCxnSpPr>
                  <a:cxnSpLocks/>
                </p:cNvCxnSpPr>
                <p:nvPr/>
              </p:nvCxnSpPr>
              <p:spPr>
                <a:xfrm>
                  <a:off x="3276600" y="2239352"/>
                  <a:ext cx="1209675"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3" name="グループ化 22">
                <a:extLst>
                  <a:ext uri="{FF2B5EF4-FFF2-40B4-BE49-F238E27FC236}">
                    <a16:creationId xmlns:a16="http://schemas.microsoft.com/office/drawing/2014/main" id="{93C582C3-0469-3B63-33E2-778F3A13A804}"/>
                  </a:ext>
                </a:extLst>
              </p:cNvPr>
              <p:cNvGrpSpPr/>
              <p:nvPr/>
            </p:nvGrpSpPr>
            <p:grpSpPr>
              <a:xfrm>
                <a:off x="7289714" y="4499053"/>
                <a:ext cx="604835" cy="549421"/>
                <a:chOff x="3276600" y="2239352"/>
                <a:chExt cx="1209675" cy="1522531"/>
              </a:xfrm>
            </p:grpSpPr>
            <p:cxnSp>
              <p:nvCxnSpPr>
                <p:cNvPr id="24" name="直線コネクタ 23">
                  <a:extLst>
                    <a:ext uri="{FF2B5EF4-FFF2-40B4-BE49-F238E27FC236}">
                      <a16:creationId xmlns:a16="http://schemas.microsoft.com/office/drawing/2014/main" id="{4BF00FE1-A148-876B-D2FC-5F0C4D507B54}"/>
                    </a:ext>
                  </a:extLst>
                </p:cNvPr>
                <p:cNvCxnSpPr>
                  <a:cxnSpLocks/>
                </p:cNvCxnSpPr>
                <p:nvPr/>
              </p:nvCxnSpPr>
              <p:spPr>
                <a:xfrm flipV="1">
                  <a:off x="3276600" y="2239352"/>
                  <a:ext cx="0" cy="59341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直線コネクタ 24">
                  <a:extLst>
                    <a:ext uri="{FF2B5EF4-FFF2-40B4-BE49-F238E27FC236}">
                      <a16:creationId xmlns:a16="http://schemas.microsoft.com/office/drawing/2014/main" id="{A596FF29-5DE8-F6D1-02FA-93830C374F5B}"/>
                    </a:ext>
                  </a:extLst>
                </p:cNvPr>
                <p:cNvCxnSpPr>
                  <a:cxnSpLocks/>
                </p:cNvCxnSpPr>
                <p:nvPr/>
              </p:nvCxnSpPr>
              <p:spPr>
                <a:xfrm flipV="1">
                  <a:off x="4486275" y="2239352"/>
                  <a:ext cx="0" cy="152253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直線コネクタ 25">
                  <a:extLst>
                    <a:ext uri="{FF2B5EF4-FFF2-40B4-BE49-F238E27FC236}">
                      <a16:creationId xmlns:a16="http://schemas.microsoft.com/office/drawing/2014/main" id="{73013098-3DFE-A253-30C1-A5E34D031B96}"/>
                    </a:ext>
                  </a:extLst>
                </p:cNvPr>
                <p:cNvCxnSpPr>
                  <a:cxnSpLocks/>
                </p:cNvCxnSpPr>
                <p:nvPr/>
              </p:nvCxnSpPr>
              <p:spPr>
                <a:xfrm>
                  <a:off x="3276600" y="2239352"/>
                  <a:ext cx="1209675"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7" name="テキスト ボックス 36">
                <a:extLst>
                  <a:ext uri="{FF2B5EF4-FFF2-40B4-BE49-F238E27FC236}">
                    <a16:creationId xmlns:a16="http://schemas.microsoft.com/office/drawing/2014/main" id="{E544B561-54BF-685B-ED25-1D45C7806E7C}"/>
                  </a:ext>
                </a:extLst>
              </p:cNvPr>
              <p:cNvSpPr txBox="1"/>
              <p:nvPr/>
            </p:nvSpPr>
            <p:spPr>
              <a:xfrm>
                <a:off x="7448304" y="4247913"/>
                <a:ext cx="297497" cy="276999"/>
              </a:xfrm>
              <a:prstGeom prst="rect">
                <a:avLst/>
              </a:prstGeom>
              <a:noFill/>
            </p:spPr>
            <p:txBody>
              <a:bodyPr wrap="square" rtlCol="0">
                <a:spAutoFit/>
              </a:bodyPr>
              <a:lstStyle/>
              <a:p>
                <a:pPr algn="ctr"/>
                <a:r>
                  <a:rPr kumimoji="1" lang="ja-JP" altLang="en-US" sz="1200" dirty="0">
                    <a:latin typeface="Meiryo UI" panose="020B0604030504040204" pitchFamily="50" charset="-128"/>
                    <a:ea typeface="Meiryo UI" panose="020B0604030504040204" pitchFamily="50" charset="-128"/>
                  </a:rPr>
                  <a:t>＊</a:t>
                </a:r>
              </a:p>
            </p:txBody>
          </p:sp>
          <p:sp>
            <p:nvSpPr>
              <p:cNvPr id="39" name="テキスト ボックス 38">
                <a:extLst>
                  <a:ext uri="{FF2B5EF4-FFF2-40B4-BE49-F238E27FC236}">
                    <a16:creationId xmlns:a16="http://schemas.microsoft.com/office/drawing/2014/main" id="{55FE7C03-D6B7-8699-D544-8C8AB834037C}"/>
                  </a:ext>
                </a:extLst>
              </p:cNvPr>
              <p:cNvSpPr txBox="1"/>
              <p:nvPr/>
            </p:nvSpPr>
            <p:spPr>
              <a:xfrm>
                <a:off x="7745806" y="3953004"/>
                <a:ext cx="297497" cy="276999"/>
              </a:xfrm>
              <a:prstGeom prst="rect">
                <a:avLst/>
              </a:prstGeom>
              <a:noFill/>
            </p:spPr>
            <p:txBody>
              <a:bodyPr wrap="square" rtlCol="0">
                <a:spAutoFit/>
              </a:bodyPr>
              <a:lstStyle/>
              <a:p>
                <a:pPr algn="ctr"/>
                <a:r>
                  <a:rPr kumimoji="1" lang="en-US" altLang="ja-JP" sz="1200" dirty="0">
                    <a:latin typeface="Meiryo UI" panose="020B0604030504040204" pitchFamily="50" charset="-128"/>
                    <a:ea typeface="Meiryo UI" panose="020B0604030504040204" pitchFamily="50" charset="-128"/>
                  </a:rPr>
                  <a:t>‡</a:t>
                </a:r>
                <a:endParaRPr kumimoji="1" lang="ja-JP" altLang="en-US" sz="1200" dirty="0">
                  <a:latin typeface="Meiryo UI" panose="020B0604030504040204" pitchFamily="50" charset="-128"/>
                  <a:ea typeface="Meiryo UI" panose="020B0604030504040204" pitchFamily="50" charset="-128"/>
                </a:endParaRPr>
              </a:p>
            </p:txBody>
          </p:sp>
        </p:grpSp>
      </p:grpSp>
      <p:sp>
        <p:nvSpPr>
          <p:cNvPr id="40" name="テキスト ボックス 39">
            <a:extLst>
              <a:ext uri="{FF2B5EF4-FFF2-40B4-BE49-F238E27FC236}">
                <a16:creationId xmlns:a16="http://schemas.microsoft.com/office/drawing/2014/main" id="{2DF3ABBE-EF6D-78A8-D5A0-FF20319AE7C0}"/>
              </a:ext>
            </a:extLst>
          </p:cNvPr>
          <p:cNvSpPr txBox="1"/>
          <p:nvPr/>
        </p:nvSpPr>
        <p:spPr>
          <a:xfrm>
            <a:off x="360660" y="6192361"/>
            <a:ext cx="1137920" cy="276999"/>
          </a:xfrm>
          <a:prstGeom prst="rect">
            <a:avLst/>
          </a:prstGeom>
          <a:noFill/>
        </p:spPr>
        <p:txBody>
          <a:bodyPr wrap="square" rtlCol="0">
            <a:spAutoFit/>
          </a:bodyPr>
          <a:lstStyle/>
          <a:p>
            <a:pPr algn="ctr"/>
            <a:r>
              <a:rPr kumimoji="1" lang="ja-JP" altLang="en-US" sz="1200" dirty="0">
                <a:latin typeface="Meiryo UI" panose="020B0604030504040204" pitchFamily="50" charset="-128"/>
                <a:ea typeface="Meiryo UI" panose="020B0604030504040204" pitchFamily="50" charset="-128"/>
              </a:rPr>
              <a:t>平均値</a:t>
            </a:r>
            <a:r>
              <a:rPr kumimoji="1" lang="en-US" altLang="ja-JP" sz="1200" dirty="0">
                <a:latin typeface="Meiryo UI" panose="020B0604030504040204" pitchFamily="50" charset="-128"/>
                <a:ea typeface="Meiryo UI" panose="020B0604030504040204" pitchFamily="50" charset="-128"/>
              </a:rPr>
              <a:t>(SD)</a:t>
            </a:r>
            <a:endParaRPr kumimoji="1" lang="ja-JP" altLang="en-US" sz="1200" dirty="0">
              <a:latin typeface="Meiryo UI" panose="020B0604030504040204" pitchFamily="50" charset="-128"/>
              <a:ea typeface="Meiryo UI" panose="020B0604030504040204" pitchFamily="50" charset="-128"/>
            </a:endParaRPr>
          </a:p>
        </p:txBody>
      </p:sp>
      <p:sp>
        <p:nvSpPr>
          <p:cNvPr id="41" name="テキスト ボックス 40">
            <a:extLst>
              <a:ext uri="{FF2B5EF4-FFF2-40B4-BE49-F238E27FC236}">
                <a16:creationId xmlns:a16="http://schemas.microsoft.com/office/drawing/2014/main" id="{9ED06347-DD04-08AC-2CAB-A2637FD7A67B}"/>
              </a:ext>
            </a:extLst>
          </p:cNvPr>
          <p:cNvSpPr txBox="1"/>
          <p:nvPr/>
        </p:nvSpPr>
        <p:spPr>
          <a:xfrm>
            <a:off x="7232624" y="6394455"/>
            <a:ext cx="1884700" cy="276999"/>
          </a:xfrm>
          <a:prstGeom prst="rect">
            <a:avLst/>
          </a:prstGeom>
          <a:noFill/>
        </p:spPr>
        <p:txBody>
          <a:bodyPr wrap="square" rtlCol="0">
            <a:spAutoFit/>
          </a:bodyPr>
          <a:lstStyle/>
          <a:p>
            <a:pPr algn="r"/>
            <a:r>
              <a:rPr kumimoji="1" lang="ja-JP" altLang="en-US" sz="1200" dirty="0">
                <a:latin typeface="Meiryo UI" panose="020B0604030504040204" pitchFamily="50" charset="-128"/>
                <a:ea typeface="Meiryo UI" panose="020B0604030504040204" pitchFamily="50" charset="-128"/>
              </a:rPr>
              <a:t>一般化線形モデル</a:t>
            </a:r>
          </a:p>
        </p:txBody>
      </p:sp>
      <p:sp>
        <p:nvSpPr>
          <p:cNvPr id="44" name="テキスト ボックス 43">
            <a:extLst>
              <a:ext uri="{FF2B5EF4-FFF2-40B4-BE49-F238E27FC236}">
                <a16:creationId xmlns:a16="http://schemas.microsoft.com/office/drawing/2014/main" id="{2BC0D874-B6C9-4AA5-E30D-32E90C8703C5}"/>
              </a:ext>
            </a:extLst>
          </p:cNvPr>
          <p:cNvSpPr txBox="1"/>
          <p:nvPr/>
        </p:nvSpPr>
        <p:spPr>
          <a:xfrm>
            <a:off x="360660" y="1158315"/>
            <a:ext cx="1600220" cy="338554"/>
          </a:xfrm>
          <a:prstGeom prst="rect">
            <a:avLst/>
          </a:prstGeom>
          <a:solidFill>
            <a:srgbClr val="4A727C"/>
          </a:solidFill>
        </p:spPr>
        <p:txBody>
          <a:bodyPr wrap="square" rtlCol="0">
            <a:spAutoFit/>
          </a:bodyPr>
          <a:lstStyle/>
          <a:p>
            <a:pPr algn="ctr"/>
            <a:r>
              <a:rPr kumimoji="1" lang="ja-JP" altLang="en-US" sz="1600" b="1" dirty="0">
                <a:solidFill>
                  <a:schemeClr val="bg1"/>
                </a:solidFill>
                <a:latin typeface="Meiryo UI" panose="020B0604030504040204" pitchFamily="50" charset="-128"/>
                <a:ea typeface="Meiryo UI" panose="020B0604030504040204" pitchFamily="50" charset="-128"/>
              </a:rPr>
              <a:t>体重</a:t>
            </a:r>
          </a:p>
        </p:txBody>
      </p:sp>
      <p:sp>
        <p:nvSpPr>
          <p:cNvPr id="45" name="テキスト ボックス 44">
            <a:extLst>
              <a:ext uri="{FF2B5EF4-FFF2-40B4-BE49-F238E27FC236}">
                <a16:creationId xmlns:a16="http://schemas.microsoft.com/office/drawing/2014/main" id="{40B4BDEF-3D03-4DCC-555D-8881655302B2}"/>
              </a:ext>
            </a:extLst>
          </p:cNvPr>
          <p:cNvSpPr txBox="1"/>
          <p:nvPr/>
        </p:nvSpPr>
        <p:spPr>
          <a:xfrm>
            <a:off x="360660" y="3832960"/>
            <a:ext cx="1600220" cy="338554"/>
          </a:xfrm>
          <a:prstGeom prst="rect">
            <a:avLst/>
          </a:prstGeom>
          <a:solidFill>
            <a:srgbClr val="4A727C"/>
          </a:solidFill>
        </p:spPr>
        <p:txBody>
          <a:bodyPr wrap="square" rtlCol="0">
            <a:spAutoFit/>
          </a:bodyPr>
          <a:lstStyle/>
          <a:p>
            <a:pPr algn="ctr"/>
            <a:r>
              <a:rPr kumimoji="1" lang="ja-JP" altLang="en-US" sz="1600" b="1" dirty="0">
                <a:solidFill>
                  <a:schemeClr val="bg1"/>
                </a:solidFill>
                <a:latin typeface="Meiryo UI" panose="020B0604030504040204" pitchFamily="50" charset="-128"/>
                <a:ea typeface="Meiryo UI" panose="020B0604030504040204" pitchFamily="50" charset="-128"/>
              </a:rPr>
              <a:t>ウエスト周囲径</a:t>
            </a:r>
          </a:p>
        </p:txBody>
      </p:sp>
    </p:spTree>
    <p:extLst>
      <p:ext uri="{BB962C8B-B14F-4D97-AF65-F5344CB8AC3E}">
        <p14:creationId xmlns:p14="http://schemas.microsoft.com/office/powerpoint/2010/main" val="10397792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D70E1C68-EA8C-3B06-1707-8106505D33F5}"/>
              </a:ext>
            </a:extLst>
          </p:cNvPr>
          <p:cNvSpPr txBox="1"/>
          <p:nvPr/>
        </p:nvSpPr>
        <p:spPr>
          <a:xfrm>
            <a:off x="5066522" y="6604084"/>
            <a:ext cx="4077478" cy="253916"/>
          </a:xfrm>
          <a:prstGeom prst="rect">
            <a:avLst/>
          </a:prstGeom>
          <a:noFill/>
        </p:spPr>
        <p:txBody>
          <a:bodyPr wrap="square" anchor="b">
            <a:spAutoFit/>
          </a:bodyPr>
          <a:lstStyle/>
          <a:p>
            <a:pPr algn="r"/>
            <a:r>
              <a:rPr lang="da-DK" altLang="ja-JP" sz="1050" b="0" i="0" u="none" strike="noStrike" baseline="0" dirty="0">
                <a:latin typeface="Meiryo UI" panose="020B0604030504040204" pitchFamily="50" charset="-128"/>
                <a:ea typeface="Meiryo UI" panose="020B0604030504040204" pitchFamily="50" charset="-128"/>
              </a:rPr>
              <a:t>Chen Y, et al. JAMA Intern Med 183(3): 272-275, 2023</a:t>
            </a:r>
          </a:p>
        </p:txBody>
      </p:sp>
      <p:sp>
        <p:nvSpPr>
          <p:cNvPr id="3" name="テキスト ボックス 2">
            <a:extLst>
              <a:ext uri="{FF2B5EF4-FFF2-40B4-BE49-F238E27FC236}">
                <a16:creationId xmlns:a16="http://schemas.microsoft.com/office/drawing/2014/main" id="{A6DAA50C-3CF7-A28A-68D5-F75CDB2BD96E}"/>
              </a:ext>
            </a:extLst>
          </p:cNvPr>
          <p:cNvSpPr txBox="1"/>
          <p:nvPr/>
        </p:nvSpPr>
        <p:spPr>
          <a:xfrm>
            <a:off x="243058" y="-10160"/>
            <a:ext cx="7935742" cy="954107"/>
          </a:xfrm>
          <a:prstGeom prst="rect">
            <a:avLst/>
          </a:prstGeom>
          <a:noFill/>
        </p:spPr>
        <p:txBody>
          <a:bodyPr wrap="square">
            <a:spAutoFit/>
          </a:bodyPr>
          <a:lstStyle/>
          <a:p>
            <a:r>
              <a:rPr lang="ja-JP" altLang="en-US" sz="2800" b="1" dirty="0">
                <a:latin typeface="Meiryo UI" panose="020B0604030504040204" pitchFamily="50" charset="-128"/>
                <a:ea typeface="Meiryo UI" panose="020B0604030504040204" pitchFamily="50" charset="-128"/>
              </a:rPr>
              <a:t>運動介入試験終了後および追跡調査期間における血糖関連指標の推移</a:t>
            </a:r>
            <a:endParaRPr lang="en-US" altLang="ja-JP" sz="2800" b="1" i="0" u="none" strike="noStrike" baseline="0" dirty="0">
              <a:latin typeface="Meiryo UI" panose="020B0604030504040204" pitchFamily="50" charset="-128"/>
              <a:ea typeface="Meiryo UI" panose="020B0604030504040204" pitchFamily="50" charset="-128"/>
            </a:endParaRPr>
          </a:p>
        </p:txBody>
      </p:sp>
      <p:sp>
        <p:nvSpPr>
          <p:cNvPr id="5" name="テキスト ボックス 4">
            <a:extLst>
              <a:ext uri="{FF2B5EF4-FFF2-40B4-BE49-F238E27FC236}">
                <a16:creationId xmlns:a16="http://schemas.microsoft.com/office/drawing/2014/main" id="{1EAD22DC-41EB-3E0D-CC7F-730D418CBC8D}"/>
              </a:ext>
            </a:extLst>
          </p:cNvPr>
          <p:cNvSpPr txBox="1"/>
          <p:nvPr/>
        </p:nvSpPr>
        <p:spPr>
          <a:xfrm>
            <a:off x="7232624" y="6394455"/>
            <a:ext cx="1884700" cy="276999"/>
          </a:xfrm>
          <a:prstGeom prst="rect">
            <a:avLst/>
          </a:prstGeom>
          <a:noFill/>
        </p:spPr>
        <p:txBody>
          <a:bodyPr wrap="square" rtlCol="0">
            <a:spAutoFit/>
          </a:bodyPr>
          <a:lstStyle/>
          <a:p>
            <a:pPr algn="r"/>
            <a:r>
              <a:rPr kumimoji="1" lang="ja-JP" altLang="en-US" sz="1200" dirty="0">
                <a:latin typeface="Meiryo UI" panose="020B0604030504040204" pitchFamily="50" charset="-128"/>
                <a:ea typeface="Meiryo UI" panose="020B0604030504040204" pitchFamily="50" charset="-128"/>
              </a:rPr>
              <a:t>一般化線形モデル</a:t>
            </a:r>
          </a:p>
        </p:txBody>
      </p:sp>
      <p:graphicFrame>
        <p:nvGraphicFramePr>
          <p:cNvPr id="7" name="グラフ 6">
            <a:extLst>
              <a:ext uri="{FF2B5EF4-FFF2-40B4-BE49-F238E27FC236}">
                <a16:creationId xmlns:a16="http://schemas.microsoft.com/office/drawing/2014/main" id="{0EA10C33-E352-96B7-EB5B-93A52BC0B60B}"/>
              </a:ext>
            </a:extLst>
          </p:cNvPr>
          <p:cNvGraphicFramePr/>
          <p:nvPr>
            <p:extLst>
              <p:ext uri="{D42A27DB-BD31-4B8C-83A1-F6EECF244321}">
                <p14:modId xmlns:p14="http://schemas.microsoft.com/office/powerpoint/2010/main" val="3849680940"/>
              </p:ext>
            </p:extLst>
          </p:nvPr>
        </p:nvGraphicFramePr>
        <p:xfrm>
          <a:off x="149626" y="652208"/>
          <a:ext cx="8844747" cy="3106312"/>
        </p:xfrm>
        <a:graphic>
          <a:graphicData uri="http://schemas.openxmlformats.org/drawingml/2006/chart">
            <c:chart xmlns:c="http://schemas.openxmlformats.org/drawingml/2006/chart" xmlns:r="http://schemas.openxmlformats.org/officeDocument/2006/relationships" r:id="rId2"/>
          </a:graphicData>
        </a:graphic>
      </p:graphicFrame>
      <p:sp>
        <p:nvSpPr>
          <p:cNvPr id="8" name="テキスト ボックス 7">
            <a:extLst>
              <a:ext uri="{FF2B5EF4-FFF2-40B4-BE49-F238E27FC236}">
                <a16:creationId xmlns:a16="http://schemas.microsoft.com/office/drawing/2014/main" id="{8F384719-9ABA-75B5-6F9F-5560B5C416DF}"/>
              </a:ext>
            </a:extLst>
          </p:cNvPr>
          <p:cNvSpPr txBox="1"/>
          <p:nvPr/>
        </p:nvSpPr>
        <p:spPr>
          <a:xfrm>
            <a:off x="108986" y="1740064"/>
            <a:ext cx="822960" cy="276999"/>
          </a:xfrm>
          <a:prstGeom prst="rect">
            <a:avLst/>
          </a:prstGeom>
          <a:noFill/>
        </p:spPr>
        <p:txBody>
          <a:bodyPr wrap="square" rtlCol="0">
            <a:spAutoFit/>
          </a:bodyPr>
          <a:lstStyle/>
          <a:p>
            <a:pPr algn="ctr"/>
            <a:r>
              <a:rPr kumimoji="1" lang="en-US" altLang="ja-JP" sz="1200" dirty="0">
                <a:latin typeface="Meiryo UI" panose="020B0604030504040204" pitchFamily="50" charset="-128"/>
                <a:ea typeface="Meiryo UI" panose="020B0604030504040204" pitchFamily="50" charset="-128"/>
              </a:rPr>
              <a:t>(mg/dL)</a:t>
            </a:r>
            <a:endParaRPr kumimoji="1" lang="ja-JP" altLang="en-US" sz="1200" dirty="0">
              <a:latin typeface="Meiryo UI" panose="020B0604030504040204" pitchFamily="50" charset="-128"/>
              <a:ea typeface="Meiryo UI" panose="020B0604030504040204" pitchFamily="50" charset="-128"/>
            </a:endParaRPr>
          </a:p>
        </p:txBody>
      </p:sp>
      <p:graphicFrame>
        <p:nvGraphicFramePr>
          <p:cNvPr id="9" name="グラフ 8">
            <a:extLst>
              <a:ext uri="{FF2B5EF4-FFF2-40B4-BE49-F238E27FC236}">
                <a16:creationId xmlns:a16="http://schemas.microsoft.com/office/drawing/2014/main" id="{52C5AF7D-E763-251A-7D35-939A72C66787}"/>
              </a:ext>
            </a:extLst>
          </p:cNvPr>
          <p:cNvGraphicFramePr/>
          <p:nvPr>
            <p:extLst>
              <p:ext uri="{D42A27DB-BD31-4B8C-83A1-F6EECF244321}">
                <p14:modId xmlns:p14="http://schemas.microsoft.com/office/powerpoint/2010/main" val="3944608666"/>
              </p:ext>
            </p:extLst>
          </p:nvPr>
        </p:nvGraphicFramePr>
        <p:xfrm>
          <a:off x="140295" y="3659752"/>
          <a:ext cx="8844747" cy="3106313"/>
        </p:xfrm>
        <a:graphic>
          <a:graphicData uri="http://schemas.openxmlformats.org/drawingml/2006/chart">
            <c:chart xmlns:c="http://schemas.openxmlformats.org/drawingml/2006/chart" xmlns:r="http://schemas.openxmlformats.org/officeDocument/2006/relationships" r:id="rId3"/>
          </a:graphicData>
        </a:graphic>
      </p:graphicFrame>
      <p:sp>
        <p:nvSpPr>
          <p:cNvPr id="10" name="テキスト ボックス 9">
            <a:extLst>
              <a:ext uri="{FF2B5EF4-FFF2-40B4-BE49-F238E27FC236}">
                <a16:creationId xmlns:a16="http://schemas.microsoft.com/office/drawing/2014/main" id="{50F128CD-AB92-5B5B-2B0A-320A875B9B4E}"/>
              </a:ext>
            </a:extLst>
          </p:cNvPr>
          <p:cNvSpPr txBox="1"/>
          <p:nvPr/>
        </p:nvSpPr>
        <p:spPr>
          <a:xfrm>
            <a:off x="314092" y="4347938"/>
            <a:ext cx="480293" cy="284479"/>
          </a:xfrm>
          <a:prstGeom prst="rect">
            <a:avLst/>
          </a:prstGeom>
          <a:noFill/>
        </p:spPr>
        <p:txBody>
          <a:bodyPr wrap="square" rtlCol="0">
            <a:spAutoFit/>
          </a:bodyPr>
          <a:lstStyle/>
          <a:p>
            <a:pPr algn="ctr"/>
            <a:r>
              <a:rPr kumimoji="1" lang="en-US" altLang="ja-JP" sz="1200" dirty="0">
                <a:latin typeface="Meiryo UI" panose="020B0604030504040204" pitchFamily="50" charset="-128"/>
                <a:ea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rPr>
              <a:t>％</a:t>
            </a:r>
            <a:r>
              <a:rPr kumimoji="1" lang="en-US" altLang="ja-JP" sz="1200" dirty="0">
                <a:latin typeface="Meiryo UI" panose="020B0604030504040204" pitchFamily="50" charset="-128"/>
                <a:ea typeface="Meiryo UI" panose="020B0604030504040204" pitchFamily="50" charset="-128"/>
              </a:rPr>
              <a:t>)</a:t>
            </a:r>
            <a:endParaRPr kumimoji="1" lang="ja-JP" altLang="en-US" sz="1200" dirty="0">
              <a:latin typeface="Meiryo UI" panose="020B0604030504040204" pitchFamily="50" charset="-128"/>
              <a:ea typeface="Meiryo UI" panose="020B0604030504040204" pitchFamily="50" charset="-128"/>
            </a:endParaRPr>
          </a:p>
        </p:txBody>
      </p:sp>
      <p:grpSp>
        <p:nvGrpSpPr>
          <p:cNvPr id="11" name="グループ化 10">
            <a:extLst>
              <a:ext uri="{FF2B5EF4-FFF2-40B4-BE49-F238E27FC236}">
                <a16:creationId xmlns:a16="http://schemas.microsoft.com/office/drawing/2014/main" id="{5098C2F2-E854-E4F0-CE11-32D05ABEABCA}"/>
              </a:ext>
            </a:extLst>
          </p:cNvPr>
          <p:cNvGrpSpPr/>
          <p:nvPr/>
        </p:nvGrpSpPr>
        <p:grpSpPr>
          <a:xfrm>
            <a:off x="5279939" y="4865372"/>
            <a:ext cx="604835" cy="318225"/>
            <a:chOff x="3276600" y="2560737"/>
            <a:chExt cx="1209675" cy="1201146"/>
          </a:xfrm>
        </p:grpSpPr>
        <p:cxnSp>
          <p:nvCxnSpPr>
            <p:cNvPr id="12" name="直線コネクタ 11">
              <a:extLst>
                <a:ext uri="{FF2B5EF4-FFF2-40B4-BE49-F238E27FC236}">
                  <a16:creationId xmlns:a16="http://schemas.microsoft.com/office/drawing/2014/main" id="{C3D9ACC7-6C28-908E-BBD0-CC548AC674C3}"/>
                </a:ext>
              </a:extLst>
            </p:cNvPr>
            <p:cNvCxnSpPr>
              <a:cxnSpLocks/>
            </p:cNvCxnSpPr>
            <p:nvPr/>
          </p:nvCxnSpPr>
          <p:spPr>
            <a:xfrm flipV="1">
              <a:off x="3276600" y="2560737"/>
              <a:ext cx="0" cy="613374"/>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直線コネクタ 12">
              <a:extLst>
                <a:ext uri="{FF2B5EF4-FFF2-40B4-BE49-F238E27FC236}">
                  <a16:creationId xmlns:a16="http://schemas.microsoft.com/office/drawing/2014/main" id="{5F8B8373-CBB9-1AD5-608C-54ADF281C186}"/>
                </a:ext>
              </a:extLst>
            </p:cNvPr>
            <p:cNvCxnSpPr>
              <a:cxnSpLocks/>
            </p:cNvCxnSpPr>
            <p:nvPr/>
          </p:nvCxnSpPr>
          <p:spPr>
            <a:xfrm flipV="1">
              <a:off x="4486275" y="2560737"/>
              <a:ext cx="0" cy="1201146"/>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直線コネクタ 13">
              <a:extLst>
                <a:ext uri="{FF2B5EF4-FFF2-40B4-BE49-F238E27FC236}">
                  <a16:creationId xmlns:a16="http://schemas.microsoft.com/office/drawing/2014/main" id="{71E69450-90A4-7245-E8C8-D6B61690A795}"/>
                </a:ext>
              </a:extLst>
            </p:cNvPr>
            <p:cNvCxnSpPr>
              <a:cxnSpLocks/>
            </p:cNvCxnSpPr>
            <p:nvPr/>
          </p:nvCxnSpPr>
          <p:spPr>
            <a:xfrm>
              <a:off x="3276600" y="2560737"/>
              <a:ext cx="1209675"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5" name="グループ化 14">
            <a:extLst>
              <a:ext uri="{FF2B5EF4-FFF2-40B4-BE49-F238E27FC236}">
                <a16:creationId xmlns:a16="http://schemas.microsoft.com/office/drawing/2014/main" id="{72559167-EEB3-9A89-D4AC-839CC40A680C}"/>
              </a:ext>
            </a:extLst>
          </p:cNvPr>
          <p:cNvGrpSpPr/>
          <p:nvPr/>
        </p:nvGrpSpPr>
        <p:grpSpPr>
          <a:xfrm>
            <a:off x="7370800" y="4413461"/>
            <a:ext cx="1209675" cy="661851"/>
            <a:chOff x="3276600" y="2239352"/>
            <a:chExt cx="1209675" cy="936772"/>
          </a:xfrm>
        </p:grpSpPr>
        <p:cxnSp>
          <p:nvCxnSpPr>
            <p:cNvPr id="16" name="直線コネクタ 15">
              <a:extLst>
                <a:ext uri="{FF2B5EF4-FFF2-40B4-BE49-F238E27FC236}">
                  <a16:creationId xmlns:a16="http://schemas.microsoft.com/office/drawing/2014/main" id="{BE1D5706-6B1F-6286-E1E2-9735D320C9B6}"/>
                </a:ext>
              </a:extLst>
            </p:cNvPr>
            <p:cNvCxnSpPr>
              <a:cxnSpLocks/>
            </p:cNvCxnSpPr>
            <p:nvPr/>
          </p:nvCxnSpPr>
          <p:spPr>
            <a:xfrm flipV="1">
              <a:off x="3276600" y="2239352"/>
              <a:ext cx="0" cy="344684"/>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直線コネクタ 16">
              <a:extLst>
                <a:ext uri="{FF2B5EF4-FFF2-40B4-BE49-F238E27FC236}">
                  <a16:creationId xmlns:a16="http://schemas.microsoft.com/office/drawing/2014/main" id="{DBB4A45C-9443-AE27-B549-0912A9DC9C43}"/>
                </a:ext>
              </a:extLst>
            </p:cNvPr>
            <p:cNvCxnSpPr>
              <a:cxnSpLocks/>
            </p:cNvCxnSpPr>
            <p:nvPr/>
          </p:nvCxnSpPr>
          <p:spPr>
            <a:xfrm flipV="1">
              <a:off x="4486275" y="2239352"/>
              <a:ext cx="0" cy="93677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直線コネクタ 17">
              <a:extLst>
                <a:ext uri="{FF2B5EF4-FFF2-40B4-BE49-F238E27FC236}">
                  <a16:creationId xmlns:a16="http://schemas.microsoft.com/office/drawing/2014/main" id="{CB661C41-735C-4100-C219-17B8F6B083DA}"/>
                </a:ext>
              </a:extLst>
            </p:cNvPr>
            <p:cNvCxnSpPr>
              <a:cxnSpLocks/>
            </p:cNvCxnSpPr>
            <p:nvPr/>
          </p:nvCxnSpPr>
          <p:spPr>
            <a:xfrm>
              <a:off x="3276600" y="2239352"/>
              <a:ext cx="1209675"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9" name="グループ化 18">
            <a:extLst>
              <a:ext uri="{FF2B5EF4-FFF2-40B4-BE49-F238E27FC236}">
                <a16:creationId xmlns:a16="http://schemas.microsoft.com/office/drawing/2014/main" id="{64BBF103-3349-0126-F259-B26A52F0185E}"/>
              </a:ext>
            </a:extLst>
          </p:cNvPr>
          <p:cNvGrpSpPr/>
          <p:nvPr/>
        </p:nvGrpSpPr>
        <p:grpSpPr>
          <a:xfrm>
            <a:off x="7370798" y="4647657"/>
            <a:ext cx="604840" cy="427654"/>
            <a:chOff x="3276590" y="2749492"/>
            <a:chExt cx="1209685" cy="1903081"/>
          </a:xfrm>
        </p:grpSpPr>
        <p:cxnSp>
          <p:nvCxnSpPr>
            <p:cNvPr id="20" name="直線コネクタ 19">
              <a:extLst>
                <a:ext uri="{FF2B5EF4-FFF2-40B4-BE49-F238E27FC236}">
                  <a16:creationId xmlns:a16="http://schemas.microsoft.com/office/drawing/2014/main" id="{81E9D4B7-15DF-3607-1BB0-41329AB039E1}"/>
                </a:ext>
              </a:extLst>
            </p:cNvPr>
            <p:cNvCxnSpPr>
              <a:cxnSpLocks/>
            </p:cNvCxnSpPr>
            <p:nvPr/>
          </p:nvCxnSpPr>
          <p:spPr>
            <a:xfrm flipV="1">
              <a:off x="3276590" y="2749492"/>
              <a:ext cx="4" cy="880616"/>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直線コネクタ 20">
              <a:extLst>
                <a:ext uri="{FF2B5EF4-FFF2-40B4-BE49-F238E27FC236}">
                  <a16:creationId xmlns:a16="http://schemas.microsoft.com/office/drawing/2014/main" id="{40B62ED6-3037-C8C9-1E30-8B14ED697FA6}"/>
                </a:ext>
              </a:extLst>
            </p:cNvPr>
            <p:cNvCxnSpPr>
              <a:cxnSpLocks/>
            </p:cNvCxnSpPr>
            <p:nvPr/>
          </p:nvCxnSpPr>
          <p:spPr>
            <a:xfrm flipV="1">
              <a:off x="4486275" y="2784095"/>
              <a:ext cx="0" cy="186847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直線コネクタ 21">
              <a:extLst>
                <a:ext uri="{FF2B5EF4-FFF2-40B4-BE49-F238E27FC236}">
                  <a16:creationId xmlns:a16="http://schemas.microsoft.com/office/drawing/2014/main" id="{11152586-B2D0-DA60-78F2-44A2F7277135}"/>
                </a:ext>
              </a:extLst>
            </p:cNvPr>
            <p:cNvCxnSpPr>
              <a:cxnSpLocks/>
            </p:cNvCxnSpPr>
            <p:nvPr/>
          </p:nvCxnSpPr>
          <p:spPr>
            <a:xfrm>
              <a:off x="3276600" y="2789280"/>
              <a:ext cx="1209675"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3" name="テキスト ボックス 22">
            <a:extLst>
              <a:ext uri="{FF2B5EF4-FFF2-40B4-BE49-F238E27FC236}">
                <a16:creationId xmlns:a16="http://schemas.microsoft.com/office/drawing/2014/main" id="{ECD1B6C8-E026-2A57-6388-500757C27932}"/>
              </a:ext>
            </a:extLst>
          </p:cNvPr>
          <p:cNvSpPr txBox="1"/>
          <p:nvPr/>
        </p:nvSpPr>
        <p:spPr>
          <a:xfrm>
            <a:off x="5433607" y="4632417"/>
            <a:ext cx="297497" cy="276999"/>
          </a:xfrm>
          <a:prstGeom prst="rect">
            <a:avLst/>
          </a:prstGeom>
          <a:noFill/>
        </p:spPr>
        <p:txBody>
          <a:bodyPr wrap="square" rtlCol="0">
            <a:spAutoFit/>
          </a:bodyPr>
          <a:lstStyle/>
          <a:p>
            <a:pPr algn="ctr"/>
            <a:r>
              <a:rPr kumimoji="1" lang="ja-JP" altLang="en-US" sz="1200" dirty="0">
                <a:latin typeface="Meiryo UI" panose="020B0604030504040204" pitchFamily="50" charset="-128"/>
                <a:ea typeface="Meiryo UI" panose="020B0604030504040204" pitchFamily="50" charset="-128"/>
              </a:rPr>
              <a:t>＊</a:t>
            </a:r>
          </a:p>
        </p:txBody>
      </p:sp>
      <p:sp>
        <p:nvSpPr>
          <p:cNvPr id="24" name="テキスト ボックス 23">
            <a:extLst>
              <a:ext uri="{FF2B5EF4-FFF2-40B4-BE49-F238E27FC236}">
                <a16:creationId xmlns:a16="http://schemas.microsoft.com/office/drawing/2014/main" id="{F1FD2C7A-35F8-6202-52F2-8A523818A2A1}"/>
              </a:ext>
            </a:extLst>
          </p:cNvPr>
          <p:cNvSpPr txBox="1"/>
          <p:nvPr/>
        </p:nvSpPr>
        <p:spPr>
          <a:xfrm>
            <a:off x="7530148" y="4406505"/>
            <a:ext cx="297497" cy="276999"/>
          </a:xfrm>
          <a:prstGeom prst="rect">
            <a:avLst/>
          </a:prstGeom>
          <a:noFill/>
        </p:spPr>
        <p:txBody>
          <a:bodyPr wrap="square" rtlCol="0">
            <a:spAutoFit/>
          </a:bodyPr>
          <a:lstStyle/>
          <a:p>
            <a:pPr algn="ctr"/>
            <a:r>
              <a:rPr kumimoji="1" lang="en-US" altLang="ja-JP" sz="1200" dirty="0">
                <a:latin typeface="Meiryo UI" panose="020B0604030504040204" pitchFamily="50" charset="-128"/>
                <a:ea typeface="Meiryo UI" panose="020B0604030504040204" pitchFamily="50" charset="-128"/>
              </a:rPr>
              <a:t>†</a:t>
            </a:r>
            <a:endParaRPr kumimoji="1" lang="ja-JP" altLang="en-US" sz="1200" dirty="0">
              <a:latin typeface="Meiryo UI" panose="020B0604030504040204" pitchFamily="50" charset="-128"/>
              <a:ea typeface="Meiryo UI" panose="020B0604030504040204" pitchFamily="50" charset="-128"/>
            </a:endParaRPr>
          </a:p>
        </p:txBody>
      </p:sp>
      <p:sp>
        <p:nvSpPr>
          <p:cNvPr id="25" name="テキスト ボックス 24">
            <a:extLst>
              <a:ext uri="{FF2B5EF4-FFF2-40B4-BE49-F238E27FC236}">
                <a16:creationId xmlns:a16="http://schemas.microsoft.com/office/drawing/2014/main" id="{1112EE6C-5F75-20E3-FC11-A5D5916DDC80}"/>
              </a:ext>
            </a:extLst>
          </p:cNvPr>
          <p:cNvSpPr txBox="1"/>
          <p:nvPr/>
        </p:nvSpPr>
        <p:spPr>
          <a:xfrm>
            <a:off x="7736183" y="4153806"/>
            <a:ext cx="297497" cy="276999"/>
          </a:xfrm>
          <a:prstGeom prst="rect">
            <a:avLst/>
          </a:prstGeom>
          <a:noFill/>
        </p:spPr>
        <p:txBody>
          <a:bodyPr wrap="square" rtlCol="0">
            <a:spAutoFit/>
          </a:bodyPr>
          <a:lstStyle/>
          <a:p>
            <a:pPr algn="ctr"/>
            <a:r>
              <a:rPr kumimoji="1" lang="en-US" altLang="ja-JP" sz="1200" dirty="0">
                <a:latin typeface="Meiryo UI" panose="020B0604030504040204" pitchFamily="50" charset="-128"/>
                <a:ea typeface="Meiryo UI" panose="020B0604030504040204" pitchFamily="50" charset="-128"/>
              </a:rPr>
              <a:t>†</a:t>
            </a:r>
            <a:endParaRPr kumimoji="1" lang="ja-JP" altLang="en-US" sz="1200" dirty="0">
              <a:latin typeface="Meiryo UI" panose="020B0604030504040204" pitchFamily="50" charset="-128"/>
              <a:ea typeface="Meiryo UI" panose="020B0604030504040204" pitchFamily="50" charset="-128"/>
            </a:endParaRPr>
          </a:p>
        </p:txBody>
      </p:sp>
      <p:sp>
        <p:nvSpPr>
          <p:cNvPr id="26" name="テキスト ボックス 25">
            <a:extLst>
              <a:ext uri="{FF2B5EF4-FFF2-40B4-BE49-F238E27FC236}">
                <a16:creationId xmlns:a16="http://schemas.microsoft.com/office/drawing/2014/main" id="{9FAAE78A-A63A-DB6B-9B47-26760118326E}"/>
              </a:ext>
            </a:extLst>
          </p:cNvPr>
          <p:cNvSpPr txBox="1"/>
          <p:nvPr/>
        </p:nvSpPr>
        <p:spPr>
          <a:xfrm>
            <a:off x="7091330" y="6140529"/>
            <a:ext cx="1884700" cy="276999"/>
          </a:xfrm>
          <a:prstGeom prst="rect">
            <a:avLst/>
          </a:prstGeom>
          <a:noFill/>
        </p:spPr>
        <p:txBody>
          <a:bodyPr wrap="square" rtlCol="0">
            <a:spAutoFit/>
          </a:bodyPr>
          <a:lstStyle/>
          <a:p>
            <a:r>
              <a:rPr kumimoji="1" lang="ja-JP" altLang="en-US" sz="1200" dirty="0">
                <a:latin typeface="Meiryo UI" panose="020B0604030504040204" pitchFamily="50" charset="-128"/>
                <a:ea typeface="Meiryo UI" panose="020B0604030504040204" pitchFamily="50" charset="-128"/>
              </a:rPr>
              <a:t>＊</a:t>
            </a:r>
            <a:r>
              <a:rPr kumimoji="1" lang="en-US" altLang="ja-JP" sz="1200" dirty="0">
                <a:latin typeface="Meiryo UI" panose="020B0604030504040204" pitchFamily="50" charset="-128"/>
                <a:ea typeface="Meiryo UI" panose="020B0604030504040204" pitchFamily="50" charset="-128"/>
              </a:rPr>
              <a:t> p=0.05</a:t>
            </a:r>
            <a:r>
              <a:rPr kumimoji="1" lang="ja-JP" altLang="en-US" sz="1200" dirty="0">
                <a:latin typeface="Meiryo UI" panose="020B0604030504040204" pitchFamily="50" charset="-128"/>
                <a:ea typeface="Meiryo UI" panose="020B0604030504040204" pitchFamily="50" charset="-128"/>
              </a:rPr>
              <a:t>　</a:t>
            </a:r>
            <a:r>
              <a:rPr kumimoji="1" lang="en-US" altLang="ja-JP" sz="1200" dirty="0">
                <a:latin typeface="Meiryo UI" panose="020B0604030504040204" pitchFamily="50" charset="-128"/>
                <a:ea typeface="Meiryo UI" panose="020B0604030504040204" pitchFamily="50" charset="-128"/>
              </a:rPr>
              <a:t>† p=0.02</a:t>
            </a:r>
          </a:p>
        </p:txBody>
      </p:sp>
      <p:sp>
        <p:nvSpPr>
          <p:cNvPr id="28" name="テキスト ボックス 27">
            <a:extLst>
              <a:ext uri="{FF2B5EF4-FFF2-40B4-BE49-F238E27FC236}">
                <a16:creationId xmlns:a16="http://schemas.microsoft.com/office/drawing/2014/main" id="{4E57CBD4-FB18-3C25-834E-A680005D8331}"/>
              </a:ext>
            </a:extLst>
          </p:cNvPr>
          <p:cNvSpPr txBox="1"/>
          <p:nvPr/>
        </p:nvSpPr>
        <p:spPr>
          <a:xfrm>
            <a:off x="360660" y="1158315"/>
            <a:ext cx="1600220" cy="338554"/>
          </a:xfrm>
          <a:prstGeom prst="rect">
            <a:avLst/>
          </a:prstGeom>
          <a:solidFill>
            <a:srgbClr val="4A727C"/>
          </a:solidFill>
        </p:spPr>
        <p:txBody>
          <a:bodyPr wrap="square" rtlCol="0">
            <a:spAutoFit/>
          </a:bodyPr>
          <a:lstStyle/>
          <a:p>
            <a:pPr algn="ctr"/>
            <a:r>
              <a:rPr kumimoji="1" lang="ja-JP" altLang="en-US" sz="1600" b="1" dirty="0">
                <a:solidFill>
                  <a:schemeClr val="bg1"/>
                </a:solidFill>
                <a:latin typeface="Meiryo UI" panose="020B0604030504040204" pitchFamily="50" charset="-128"/>
                <a:ea typeface="Meiryo UI" panose="020B0604030504040204" pitchFamily="50" charset="-128"/>
              </a:rPr>
              <a:t>空腹時血糖値</a:t>
            </a:r>
          </a:p>
        </p:txBody>
      </p:sp>
      <p:sp>
        <p:nvSpPr>
          <p:cNvPr id="29" name="テキスト ボックス 28">
            <a:extLst>
              <a:ext uri="{FF2B5EF4-FFF2-40B4-BE49-F238E27FC236}">
                <a16:creationId xmlns:a16="http://schemas.microsoft.com/office/drawing/2014/main" id="{8C282FBA-F4A8-ACF5-EFEA-2BC59E3DF8A3}"/>
              </a:ext>
            </a:extLst>
          </p:cNvPr>
          <p:cNvSpPr txBox="1"/>
          <p:nvPr/>
        </p:nvSpPr>
        <p:spPr>
          <a:xfrm>
            <a:off x="360660" y="3832960"/>
            <a:ext cx="1600220" cy="338554"/>
          </a:xfrm>
          <a:prstGeom prst="rect">
            <a:avLst/>
          </a:prstGeom>
          <a:solidFill>
            <a:srgbClr val="4A727C"/>
          </a:solidFill>
        </p:spPr>
        <p:txBody>
          <a:bodyPr wrap="square" rtlCol="0">
            <a:spAutoFit/>
          </a:bodyPr>
          <a:lstStyle/>
          <a:p>
            <a:pPr algn="ctr"/>
            <a:r>
              <a:rPr kumimoji="1" lang="en-US" altLang="ja-JP" sz="1600" b="1" dirty="0">
                <a:solidFill>
                  <a:schemeClr val="bg1"/>
                </a:solidFill>
                <a:latin typeface="Meiryo UI" panose="020B0604030504040204" pitchFamily="50" charset="-128"/>
                <a:ea typeface="Meiryo UI" panose="020B0604030504040204" pitchFamily="50" charset="-128"/>
              </a:rPr>
              <a:t>HbA1c</a:t>
            </a:r>
            <a:endParaRPr kumimoji="1" lang="ja-JP" altLang="en-US" sz="1600" b="1" dirty="0">
              <a:solidFill>
                <a:schemeClr val="bg1"/>
              </a:solidFill>
              <a:latin typeface="Meiryo UI" panose="020B0604030504040204" pitchFamily="50" charset="-128"/>
              <a:ea typeface="Meiryo UI" panose="020B0604030504040204" pitchFamily="50" charset="-128"/>
            </a:endParaRPr>
          </a:p>
        </p:txBody>
      </p:sp>
      <p:sp>
        <p:nvSpPr>
          <p:cNvPr id="32" name="テキスト ボックス 31">
            <a:extLst>
              <a:ext uri="{FF2B5EF4-FFF2-40B4-BE49-F238E27FC236}">
                <a16:creationId xmlns:a16="http://schemas.microsoft.com/office/drawing/2014/main" id="{7897D8E6-01F9-1E95-C6FC-262A76F65CD4}"/>
              </a:ext>
            </a:extLst>
          </p:cNvPr>
          <p:cNvSpPr txBox="1"/>
          <p:nvPr/>
        </p:nvSpPr>
        <p:spPr>
          <a:xfrm>
            <a:off x="360660" y="6192361"/>
            <a:ext cx="1137920" cy="276999"/>
          </a:xfrm>
          <a:prstGeom prst="rect">
            <a:avLst/>
          </a:prstGeom>
          <a:noFill/>
        </p:spPr>
        <p:txBody>
          <a:bodyPr wrap="square" rtlCol="0">
            <a:spAutoFit/>
          </a:bodyPr>
          <a:lstStyle/>
          <a:p>
            <a:pPr algn="ctr"/>
            <a:r>
              <a:rPr kumimoji="1" lang="ja-JP" altLang="en-US" sz="1200" dirty="0">
                <a:latin typeface="Meiryo UI" panose="020B0604030504040204" pitchFamily="50" charset="-128"/>
                <a:ea typeface="Meiryo UI" panose="020B0604030504040204" pitchFamily="50" charset="-128"/>
              </a:rPr>
              <a:t>平均値</a:t>
            </a:r>
            <a:r>
              <a:rPr kumimoji="1" lang="en-US" altLang="ja-JP" sz="1200" dirty="0">
                <a:latin typeface="Meiryo UI" panose="020B0604030504040204" pitchFamily="50" charset="-128"/>
                <a:ea typeface="Meiryo UI" panose="020B0604030504040204" pitchFamily="50" charset="-128"/>
              </a:rPr>
              <a:t>(SD)</a:t>
            </a:r>
            <a:endParaRPr kumimoji="1" lang="ja-JP" altLang="en-US" sz="12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5560695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28E5CB00-156A-5F7A-1CFB-E848FD5E5EB0}"/>
              </a:ext>
            </a:extLst>
          </p:cNvPr>
          <p:cNvSpPr txBox="1"/>
          <p:nvPr/>
        </p:nvSpPr>
        <p:spPr>
          <a:xfrm>
            <a:off x="5066522" y="6604084"/>
            <a:ext cx="4077478" cy="253916"/>
          </a:xfrm>
          <a:prstGeom prst="rect">
            <a:avLst/>
          </a:prstGeom>
          <a:noFill/>
        </p:spPr>
        <p:txBody>
          <a:bodyPr wrap="square" anchor="b">
            <a:spAutoFit/>
          </a:bodyPr>
          <a:lstStyle/>
          <a:p>
            <a:pPr algn="r"/>
            <a:r>
              <a:rPr lang="da-DK" altLang="ja-JP" sz="1050" b="0" i="0" u="none" strike="noStrike" baseline="0" dirty="0">
                <a:latin typeface="Meiryo UI" panose="020B0604030504040204" pitchFamily="50" charset="-128"/>
                <a:ea typeface="Meiryo UI" panose="020B0604030504040204" pitchFamily="50" charset="-128"/>
              </a:rPr>
              <a:t>Chen Y, et al. JAMA Intern Med 183(3): 272-275, 2023</a:t>
            </a:r>
          </a:p>
        </p:txBody>
      </p:sp>
      <p:sp>
        <p:nvSpPr>
          <p:cNvPr id="3" name="テキスト ボックス 2">
            <a:extLst>
              <a:ext uri="{FF2B5EF4-FFF2-40B4-BE49-F238E27FC236}">
                <a16:creationId xmlns:a16="http://schemas.microsoft.com/office/drawing/2014/main" id="{01EF54C5-0385-3437-3837-CAF57BDB17BB}"/>
              </a:ext>
            </a:extLst>
          </p:cNvPr>
          <p:cNvSpPr txBox="1"/>
          <p:nvPr/>
        </p:nvSpPr>
        <p:spPr>
          <a:xfrm>
            <a:off x="243058" y="-10160"/>
            <a:ext cx="7935742" cy="954107"/>
          </a:xfrm>
          <a:prstGeom prst="rect">
            <a:avLst/>
          </a:prstGeom>
          <a:noFill/>
        </p:spPr>
        <p:txBody>
          <a:bodyPr wrap="square">
            <a:spAutoFit/>
          </a:bodyPr>
          <a:lstStyle/>
          <a:p>
            <a:r>
              <a:rPr lang="ja-JP" altLang="en-US" sz="2800" b="1" dirty="0">
                <a:latin typeface="Meiryo UI" panose="020B0604030504040204" pitchFamily="50" charset="-128"/>
                <a:ea typeface="Meiryo UI" panose="020B0604030504040204" pitchFamily="50" charset="-128"/>
              </a:rPr>
              <a:t>運動介入試験終了後および追跡調査期間における身体活動関連指標の推移</a:t>
            </a:r>
            <a:endParaRPr lang="en-US" altLang="ja-JP" sz="2800" b="1" i="0" u="none" strike="noStrike" baseline="0" dirty="0">
              <a:latin typeface="Meiryo UI" panose="020B0604030504040204" pitchFamily="50" charset="-128"/>
              <a:ea typeface="Meiryo UI" panose="020B0604030504040204" pitchFamily="50" charset="-128"/>
            </a:endParaRPr>
          </a:p>
        </p:txBody>
      </p:sp>
      <p:sp>
        <p:nvSpPr>
          <p:cNvPr id="5" name="テキスト ボックス 4">
            <a:extLst>
              <a:ext uri="{FF2B5EF4-FFF2-40B4-BE49-F238E27FC236}">
                <a16:creationId xmlns:a16="http://schemas.microsoft.com/office/drawing/2014/main" id="{8CD1F381-0839-8ABC-8B06-AB2FB8B452AC}"/>
              </a:ext>
            </a:extLst>
          </p:cNvPr>
          <p:cNvSpPr txBox="1"/>
          <p:nvPr/>
        </p:nvSpPr>
        <p:spPr>
          <a:xfrm>
            <a:off x="7232624" y="6394455"/>
            <a:ext cx="1884700" cy="276999"/>
          </a:xfrm>
          <a:prstGeom prst="rect">
            <a:avLst/>
          </a:prstGeom>
          <a:noFill/>
        </p:spPr>
        <p:txBody>
          <a:bodyPr wrap="square" rtlCol="0">
            <a:spAutoFit/>
          </a:bodyPr>
          <a:lstStyle/>
          <a:p>
            <a:pPr algn="r"/>
            <a:r>
              <a:rPr kumimoji="1" lang="ja-JP" altLang="en-US" sz="1200" dirty="0">
                <a:latin typeface="Meiryo UI" panose="020B0604030504040204" pitchFamily="50" charset="-128"/>
                <a:ea typeface="Meiryo UI" panose="020B0604030504040204" pitchFamily="50" charset="-128"/>
              </a:rPr>
              <a:t>一般化線形モデル</a:t>
            </a:r>
          </a:p>
        </p:txBody>
      </p:sp>
      <p:graphicFrame>
        <p:nvGraphicFramePr>
          <p:cNvPr id="6" name="グラフ 5">
            <a:extLst>
              <a:ext uri="{FF2B5EF4-FFF2-40B4-BE49-F238E27FC236}">
                <a16:creationId xmlns:a16="http://schemas.microsoft.com/office/drawing/2014/main" id="{036B6880-2071-CDC2-5D5D-4896542B9E5A}"/>
              </a:ext>
            </a:extLst>
          </p:cNvPr>
          <p:cNvGraphicFramePr/>
          <p:nvPr>
            <p:extLst>
              <p:ext uri="{D42A27DB-BD31-4B8C-83A1-F6EECF244321}">
                <p14:modId xmlns:p14="http://schemas.microsoft.com/office/powerpoint/2010/main" val="3564442753"/>
              </p:ext>
            </p:extLst>
          </p:nvPr>
        </p:nvGraphicFramePr>
        <p:xfrm>
          <a:off x="130964" y="2105692"/>
          <a:ext cx="8844747" cy="3637279"/>
        </p:xfrm>
        <a:graphic>
          <a:graphicData uri="http://schemas.openxmlformats.org/drawingml/2006/chart">
            <c:chart xmlns:c="http://schemas.openxmlformats.org/drawingml/2006/chart" xmlns:r="http://schemas.openxmlformats.org/officeDocument/2006/relationships" r:id="rId2"/>
          </a:graphicData>
        </a:graphic>
      </p:graphicFrame>
      <p:sp>
        <p:nvSpPr>
          <p:cNvPr id="7" name="テキスト ボックス 6">
            <a:extLst>
              <a:ext uri="{FF2B5EF4-FFF2-40B4-BE49-F238E27FC236}">
                <a16:creationId xmlns:a16="http://schemas.microsoft.com/office/drawing/2014/main" id="{A56137A5-B8FA-58D4-2B74-270E417305BC}"/>
              </a:ext>
            </a:extLst>
          </p:cNvPr>
          <p:cNvSpPr txBox="1"/>
          <p:nvPr/>
        </p:nvSpPr>
        <p:spPr>
          <a:xfrm>
            <a:off x="130964" y="2971630"/>
            <a:ext cx="1242293" cy="276999"/>
          </a:xfrm>
          <a:prstGeom prst="rect">
            <a:avLst/>
          </a:prstGeom>
          <a:noFill/>
        </p:spPr>
        <p:txBody>
          <a:bodyPr wrap="square" rtlCol="0">
            <a:spAutoFit/>
          </a:bodyPr>
          <a:lstStyle/>
          <a:p>
            <a:pPr algn="ctr"/>
            <a:r>
              <a:rPr kumimoji="1" lang="en-US" altLang="ja-JP" sz="1200" dirty="0">
                <a:latin typeface="Meiryo UI" panose="020B0604030504040204" pitchFamily="50" charset="-128"/>
                <a:ea typeface="Meiryo UI" panose="020B0604030504040204" pitchFamily="50" charset="-128"/>
              </a:rPr>
              <a:t>(MET-</a:t>
            </a:r>
            <a:r>
              <a:rPr kumimoji="1" lang="ja-JP" altLang="en-US" sz="1200" dirty="0">
                <a:latin typeface="Meiryo UI" panose="020B0604030504040204" pitchFamily="50" charset="-128"/>
                <a:ea typeface="Meiryo UI" panose="020B0604030504040204" pitchFamily="50" charset="-128"/>
              </a:rPr>
              <a:t>時間</a:t>
            </a:r>
            <a:r>
              <a:rPr kumimoji="1" lang="en-US" altLang="ja-JP" sz="1200" dirty="0">
                <a:latin typeface="Meiryo UI" panose="020B0604030504040204" pitchFamily="50" charset="-128"/>
                <a:ea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rPr>
              <a:t>週</a:t>
            </a:r>
            <a:r>
              <a:rPr kumimoji="1" lang="en-US" altLang="ja-JP" sz="1200" dirty="0">
                <a:latin typeface="Meiryo UI" panose="020B0604030504040204" pitchFamily="50" charset="-128"/>
                <a:ea typeface="Meiryo UI" panose="020B0604030504040204" pitchFamily="50" charset="-128"/>
              </a:rPr>
              <a:t>)</a:t>
            </a:r>
            <a:endParaRPr kumimoji="1" lang="ja-JP" altLang="en-US" sz="1200" dirty="0">
              <a:latin typeface="Meiryo UI" panose="020B0604030504040204" pitchFamily="50" charset="-128"/>
              <a:ea typeface="Meiryo UI" panose="020B0604030504040204" pitchFamily="50" charset="-128"/>
            </a:endParaRPr>
          </a:p>
        </p:txBody>
      </p:sp>
      <p:sp>
        <p:nvSpPr>
          <p:cNvPr id="8" name="テキスト ボックス 7">
            <a:extLst>
              <a:ext uri="{FF2B5EF4-FFF2-40B4-BE49-F238E27FC236}">
                <a16:creationId xmlns:a16="http://schemas.microsoft.com/office/drawing/2014/main" id="{0CBAF3F7-B6BE-D964-72F0-271808991BF0}"/>
              </a:ext>
            </a:extLst>
          </p:cNvPr>
          <p:cNvSpPr txBox="1"/>
          <p:nvPr/>
        </p:nvSpPr>
        <p:spPr>
          <a:xfrm>
            <a:off x="476738" y="5335607"/>
            <a:ext cx="1242293" cy="276999"/>
          </a:xfrm>
          <a:prstGeom prst="rect">
            <a:avLst/>
          </a:prstGeom>
          <a:noFill/>
        </p:spPr>
        <p:txBody>
          <a:bodyPr wrap="square" rtlCol="0">
            <a:spAutoFit/>
          </a:bodyPr>
          <a:lstStyle/>
          <a:p>
            <a:pPr algn="ctr"/>
            <a:r>
              <a:rPr kumimoji="1" lang="en-US" altLang="ja-JP" sz="1200" dirty="0">
                <a:latin typeface="Meiryo UI" panose="020B0604030504040204" pitchFamily="50" charset="-128"/>
                <a:ea typeface="Meiryo UI" panose="020B0604030504040204" pitchFamily="50" charset="-128"/>
              </a:rPr>
              <a:t>MET=</a:t>
            </a:r>
            <a:r>
              <a:rPr kumimoji="1" lang="ja-JP" altLang="en-US" sz="1200" dirty="0">
                <a:latin typeface="Meiryo UI" panose="020B0604030504040204" pitchFamily="50" charset="-128"/>
                <a:ea typeface="Meiryo UI" panose="020B0604030504040204" pitchFamily="50" charset="-128"/>
              </a:rPr>
              <a:t>代謝当量</a:t>
            </a:r>
            <a:endParaRPr kumimoji="1" lang="en-US" altLang="ja-JP" sz="1200" dirty="0">
              <a:latin typeface="Meiryo UI" panose="020B0604030504040204" pitchFamily="50" charset="-128"/>
              <a:ea typeface="Meiryo UI" panose="020B0604030504040204" pitchFamily="50" charset="-128"/>
            </a:endParaRPr>
          </a:p>
        </p:txBody>
      </p:sp>
      <p:grpSp>
        <p:nvGrpSpPr>
          <p:cNvPr id="9" name="グループ化 8">
            <a:extLst>
              <a:ext uri="{FF2B5EF4-FFF2-40B4-BE49-F238E27FC236}">
                <a16:creationId xmlns:a16="http://schemas.microsoft.com/office/drawing/2014/main" id="{B46F59DB-EC04-34A0-0CB8-D940BCBC2EE1}"/>
              </a:ext>
            </a:extLst>
          </p:cNvPr>
          <p:cNvGrpSpPr/>
          <p:nvPr/>
        </p:nvGrpSpPr>
        <p:grpSpPr>
          <a:xfrm>
            <a:off x="3289211" y="3248629"/>
            <a:ext cx="604838" cy="714374"/>
            <a:chOff x="3276594" y="3761883"/>
            <a:chExt cx="1209681" cy="3353384"/>
          </a:xfrm>
        </p:grpSpPr>
        <p:cxnSp>
          <p:nvCxnSpPr>
            <p:cNvPr id="10" name="直線コネクタ 9">
              <a:extLst>
                <a:ext uri="{FF2B5EF4-FFF2-40B4-BE49-F238E27FC236}">
                  <a16:creationId xmlns:a16="http://schemas.microsoft.com/office/drawing/2014/main" id="{D1E960CC-F465-81D6-AB49-C03EAE224869}"/>
                </a:ext>
              </a:extLst>
            </p:cNvPr>
            <p:cNvCxnSpPr>
              <a:cxnSpLocks/>
            </p:cNvCxnSpPr>
            <p:nvPr/>
          </p:nvCxnSpPr>
          <p:spPr>
            <a:xfrm flipV="1">
              <a:off x="3276600" y="3761883"/>
              <a:ext cx="0" cy="3353384"/>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直線コネクタ 10">
              <a:extLst>
                <a:ext uri="{FF2B5EF4-FFF2-40B4-BE49-F238E27FC236}">
                  <a16:creationId xmlns:a16="http://schemas.microsoft.com/office/drawing/2014/main" id="{2ADB6B33-11A4-EE8D-2D3E-B859E8BFD62E}"/>
                </a:ext>
              </a:extLst>
            </p:cNvPr>
            <p:cNvCxnSpPr>
              <a:cxnSpLocks/>
            </p:cNvCxnSpPr>
            <p:nvPr/>
          </p:nvCxnSpPr>
          <p:spPr>
            <a:xfrm flipV="1">
              <a:off x="4486275" y="3778181"/>
              <a:ext cx="0" cy="99110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直線コネクタ 11">
              <a:extLst>
                <a:ext uri="{FF2B5EF4-FFF2-40B4-BE49-F238E27FC236}">
                  <a16:creationId xmlns:a16="http://schemas.microsoft.com/office/drawing/2014/main" id="{C827CF65-BA03-AF30-A071-AA24C4A27DB0}"/>
                </a:ext>
              </a:extLst>
            </p:cNvPr>
            <p:cNvCxnSpPr>
              <a:cxnSpLocks/>
            </p:cNvCxnSpPr>
            <p:nvPr/>
          </p:nvCxnSpPr>
          <p:spPr>
            <a:xfrm>
              <a:off x="3276594" y="3761883"/>
              <a:ext cx="1209675"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3" name="グループ化 12">
            <a:extLst>
              <a:ext uri="{FF2B5EF4-FFF2-40B4-BE49-F238E27FC236}">
                <a16:creationId xmlns:a16="http://schemas.microsoft.com/office/drawing/2014/main" id="{6107DCDF-ED3B-86A5-1546-0D6B830A3889}"/>
              </a:ext>
            </a:extLst>
          </p:cNvPr>
          <p:cNvGrpSpPr/>
          <p:nvPr/>
        </p:nvGrpSpPr>
        <p:grpSpPr>
          <a:xfrm>
            <a:off x="3289211" y="3015561"/>
            <a:ext cx="1209675" cy="552449"/>
            <a:chOff x="3276600" y="2239352"/>
            <a:chExt cx="1209675" cy="1310133"/>
          </a:xfrm>
        </p:grpSpPr>
        <p:cxnSp>
          <p:nvCxnSpPr>
            <p:cNvPr id="14" name="直線コネクタ 13">
              <a:extLst>
                <a:ext uri="{FF2B5EF4-FFF2-40B4-BE49-F238E27FC236}">
                  <a16:creationId xmlns:a16="http://schemas.microsoft.com/office/drawing/2014/main" id="{D5B6372B-C2CF-97E3-C2E7-523F401C4B8B}"/>
                </a:ext>
              </a:extLst>
            </p:cNvPr>
            <p:cNvCxnSpPr>
              <a:cxnSpLocks/>
            </p:cNvCxnSpPr>
            <p:nvPr/>
          </p:nvCxnSpPr>
          <p:spPr>
            <a:xfrm flipV="1">
              <a:off x="3276600" y="2239352"/>
              <a:ext cx="0" cy="560955"/>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直線コネクタ 14">
              <a:extLst>
                <a:ext uri="{FF2B5EF4-FFF2-40B4-BE49-F238E27FC236}">
                  <a16:creationId xmlns:a16="http://schemas.microsoft.com/office/drawing/2014/main" id="{A1D33843-3DF0-1974-8B13-8FEF3D175329}"/>
                </a:ext>
              </a:extLst>
            </p:cNvPr>
            <p:cNvCxnSpPr>
              <a:cxnSpLocks/>
            </p:cNvCxnSpPr>
            <p:nvPr/>
          </p:nvCxnSpPr>
          <p:spPr>
            <a:xfrm flipV="1">
              <a:off x="4486275" y="2239352"/>
              <a:ext cx="0" cy="1310133"/>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直線コネクタ 15">
              <a:extLst>
                <a:ext uri="{FF2B5EF4-FFF2-40B4-BE49-F238E27FC236}">
                  <a16:creationId xmlns:a16="http://schemas.microsoft.com/office/drawing/2014/main" id="{1178239D-2FFE-5C3A-F692-7D1CE47A4052}"/>
                </a:ext>
              </a:extLst>
            </p:cNvPr>
            <p:cNvCxnSpPr>
              <a:cxnSpLocks/>
            </p:cNvCxnSpPr>
            <p:nvPr/>
          </p:nvCxnSpPr>
          <p:spPr>
            <a:xfrm>
              <a:off x="3276600" y="2239352"/>
              <a:ext cx="1209675"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7" name="テキスト ボックス 16">
            <a:extLst>
              <a:ext uri="{FF2B5EF4-FFF2-40B4-BE49-F238E27FC236}">
                <a16:creationId xmlns:a16="http://schemas.microsoft.com/office/drawing/2014/main" id="{8A1ECA1F-1F42-71D2-17F1-044D1D701898}"/>
              </a:ext>
            </a:extLst>
          </p:cNvPr>
          <p:cNvSpPr txBox="1"/>
          <p:nvPr/>
        </p:nvSpPr>
        <p:spPr>
          <a:xfrm>
            <a:off x="7573962" y="5610463"/>
            <a:ext cx="1209675" cy="461665"/>
          </a:xfrm>
          <a:prstGeom prst="rect">
            <a:avLst/>
          </a:prstGeom>
          <a:noFill/>
        </p:spPr>
        <p:txBody>
          <a:bodyPr wrap="square" rtlCol="0">
            <a:spAutoFit/>
          </a:bodyPr>
          <a:lstStyle/>
          <a:p>
            <a:pPr algn="r"/>
            <a:r>
              <a:rPr kumimoji="1" lang="ja-JP" altLang="en-US" sz="1200" dirty="0">
                <a:latin typeface="Meiryo UI" panose="020B0604030504040204" pitchFamily="50" charset="-128"/>
                <a:ea typeface="Meiryo UI" panose="020B0604030504040204" pitchFamily="50" charset="-128"/>
              </a:rPr>
              <a:t>＊</a:t>
            </a:r>
            <a:r>
              <a:rPr kumimoji="1" lang="en-US" altLang="ja-JP" sz="1200" dirty="0">
                <a:latin typeface="Meiryo UI" panose="020B0604030504040204" pitchFamily="50" charset="-128"/>
                <a:ea typeface="Meiryo UI" panose="020B0604030504040204" pitchFamily="50" charset="-128"/>
              </a:rPr>
              <a:t> p=0.04</a:t>
            </a:r>
          </a:p>
          <a:p>
            <a:pPr algn="r"/>
            <a:r>
              <a:rPr kumimoji="1" lang="en-US" altLang="ja-JP" sz="1200" dirty="0">
                <a:latin typeface="Meiryo UI" panose="020B0604030504040204" pitchFamily="50" charset="-128"/>
                <a:ea typeface="Meiryo UI" panose="020B0604030504040204" pitchFamily="50" charset="-128"/>
              </a:rPr>
              <a:t>† p=0.01</a:t>
            </a:r>
          </a:p>
        </p:txBody>
      </p:sp>
      <p:sp>
        <p:nvSpPr>
          <p:cNvPr id="18" name="テキスト ボックス 17">
            <a:extLst>
              <a:ext uri="{FF2B5EF4-FFF2-40B4-BE49-F238E27FC236}">
                <a16:creationId xmlns:a16="http://schemas.microsoft.com/office/drawing/2014/main" id="{51C48917-855E-F46C-08B8-44861F115E7D}"/>
              </a:ext>
            </a:extLst>
          </p:cNvPr>
          <p:cNvSpPr txBox="1"/>
          <p:nvPr/>
        </p:nvSpPr>
        <p:spPr>
          <a:xfrm>
            <a:off x="3457327" y="3012812"/>
            <a:ext cx="297497" cy="276999"/>
          </a:xfrm>
          <a:prstGeom prst="rect">
            <a:avLst/>
          </a:prstGeom>
          <a:noFill/>
        </p:spPr>
        <p:txBody>
          <a:bodyPr wrap="square" rtlCol="0">
            <a:spAutoFit/>
          </a:bodyPr>
          <a:lstStyle/>
          <a:p>
            <a:pPr algn="ctr"/>
            <a:r>
              <a:rPr kumimoji="1" lang="ja-JP" altLang="en-US" sz="1200" dirty="0">
                <a:latin typeface="Meiryo UI" panose="020B0604030504040204" pitchFamily="50" charset="-128"/>
                <a:ea typeface="Meiryo UI" panose="020B0604030504040204" pitchFamily="50" charset="-128"/>
              </a:rPr>
              <a:t>＊</a:t>
            </a:r>
          </a:p>
        </p:txBody>
      </p:sp>
      <p:sp>
        <p:nvSpPr>
          <p:cNvPr id="19" name="テキスト ボックス 18">
            <a:extLst>
              <a:ext uri="{FF2B5EF4-FFF2-40B4-BE49-F238E27FC236}">
                <a16:creationId xmlns:a16="http://schemas.microsoft.com/office/drawing/2014/main" id="{3D522F82-93EB-8A34-4E4F-C4EEFD893D8D}"/>
              </a:ext>
            </a:extLst>
          </p:cNvPr>
          <p:cNvSpPr txBox="1"/>
          <p:nvPr/>
        </p:nvSpPr>
        <p:spPr>
          <a:xfrm>
            <a:off x="3745299" y="2789824"/>
            <a:ext cx="297497" cy="276999"/>
          </a:xfrm>
          <a:prstGeom prst="rect">
            <a:avLst/>
          </a:prstGeom>
          <a:noFill/>
        </p:spPr>
        <p:txBody>
          <a:bodyPr wrap="square" rtlCol="0">
            <a:spAutoFit/>
          </a:bodyPr>
          <a:lstStyle/>
          <a:p>
            <a:pPr algn="ctr"/>
            <a:r>
              <a:rPr kumimoji="1" lang="en-US" altLang="ja-JP" sz="1200" dirty="0">
                <a:latin typeface="Meiryo UI" panose="020B0604030504040204" pitchFamily="50" charset="-128"/>
                <a:ea typeface="Meiryo UI" panose="020B0604030504040204" pitchFamily="50" charset="-128"/>
              </a:rPr>
              <a:t>†</a:t>
            </a:r>
            <a:endParaRPr kumimoji="1" lang="ja-JP" altLang="en-US" sz="1200" dirty="0">
              <a:latin typeface="Meiryo UI" panose="020B0604030504040204" pitchFamily="50" charset="-128"/>
              <a:ea typeface="Meiryo UI" panose="020B0604030504040204" pitchFamily="50" charset="-128"/>
            </a:endParaRPr>
          </a:p>
        </p:txBody>
      </p:sp>
      <p:sp>
        <p:nvSpPr>
          <p:cNvPr id="20" name="テキスト ボックス 19">
            <a:extLst>
              <a:ext uri="{FF2B5EF4-FFF2-40B4-BE49-F238E27FC236}">
                <a16:creationId xmlns:a16="http://schemas.microsoft.com/office/drawing/2014/main" id="{D70B2C3F-45E7-8E13-16B1-23D103BC95BB}"/>
              </a:ext>
            </a:extLst>
          </p:cNvPr>
          <p:cNvSpPr txBox="1"/>
          <p:nvPr/>
        </p:nvSpPr>
        <p:spPr>
          <a:xfrm>
            <a:off x="7356415" y="5421580"/>
            <a:ext cx="1479890" cy="276999"/>
          </a:xfrm>
          <a:prstGeom prst="rect">
            <a:avLst/>
          </a:prstGeom>
          <a:noFill/>
        </p:spPr>
        <p:txBody>
          <a:bodyPr wrap="square" rtlCol="0">
            <a:spAutoFit/>
          </a:bodyPr>
          <a:lstStyle/>
          <a:p>
            <a:pPr algn="ctr"/>
            <a:r>
              <a:rPr kumimoji="1" lang="zh-TW" altLang="en-US" sz="1200" dirty="0">
                <a:latin typeface="Meiryo UI" panose="020B0604030504040204" pitchFamily="50" charset="-128"/>
                <a:ea typeface="Meiryo UI" panose="020B0604030504040204" pitchFamily="50" charset="-128"/>
              </a:rPr>
              <a:t>中央値</a:t>
            </a:r>
            <a:r>
              <a:rPr kumimoji="1" lang="en-US" altLang="zh-TW" sz="1200" dirty="0">
                <a:latin typeface="Meiryo UI" panose="020B0604030504040204" pitchFamily="50" charset="-128"/>
                <a:ea typeface="Meiryo UI" panose="020B0604030504040204" pitchFamily="50" charset="-128"/>
              </a:rPr>
              <a:t>(</a:t>
            </a:r>
            <a:r>
              <a:rPr kumimoji="1" lang="zh-TW" altLang="en-US" sz="1200" dirty="0">
                <a:latin typeface="Meiryo UI" panose="020B0604030504040204" pitchFamily="50" charset="-128"/>
                <a:ea typeface="Meiryo UI" panose="020B0604030504040204" pitchFamily="50" charset="-128"/>
              </a:rPr>
              <a:t>四分位範囲</a:t>
            </a:r>
            <a:r>
              <a:rPr kumimoji="1" lang="en-US" altLang="zh-TW" sz="1200" dirty="0">
                <a:latin typeface="Meiryo UI" panose="020B0604030504040204" pitchFamily="50" charset="-128"/>
                <a:ea typeface="Meiryo UI" panose="020B0604030504040204" pitchFamily="50" charset="-128"/>
              </a:rPr>
              <a:t>)</a:t>
            </a:r>
          </a:p>
        </p:txBody>
      </p:sp>
      <p:sp>
        <p:nvSpPr>
          <p:cNvPr id="21" name="テキスト ボックス 20">
            <a:extLst>
              <a:ext uri="{FF2B5EF4-FFF2-40B4-BE49-F238E27FC236}">
                <a16:creationId xmlns:a16="http://schemas.microsoft.com/office/drawing/2014/main" id="{9E17A1C2-9799-2FA3-6CD2-BAD4AFC07330}"/>
              </a:ext>
            </a:extLst>
          </p:cNvPr>
          <p:cNvSpPr txBox="1"/>
          <p:nvPr/>
        </p:nvSpPr>
        <p:spPr>
          <a:xfrm>
            <a:off x="360660" y="1668813"/>
            <a:ext cx="1600220" cy="338554"/>
          </a:xfrm>
          <a:prstGeom prst="rect">
            <a:avLst/>
          </a:prstGeom>
          <a:solidFill>
            <a:srgbClr val="4A727C"/>
          </a:solidFill>
        </p:spPr>
        <p:txBody>
          <a:bodyPr wrap="square" rtlCol="0">
            <a:spAutoFit/>
          </a:bodyPr>
          <a:lstStyle/>
          <a:p>
            <a:pPr algn="ctr"/>
            <a:r>
              <a:rPr kumimoji="1" lang="ja-JP" altLang="en-US" sz="1600" b="1" dirty="0">
                <a:solidFill>
                  <a:schemeClr val="bg1"/>
                </a:solidFill>
                <a:latin typeface="Meiryo UI" panose="020B0604030504040204" pitchFamily="50" charset="-128"/>
                <a:ea typeface="Meiryo UI" panose="020B0604030504040204" pitchFamily="50" charset="-128"/>
              </a:rPr>
              <a:t>余暇身体活動</a:t>
            </a:r>
          </a:p>
        </p:txBody>
      </p:sp>
    </p:spTree>
    <p:extLst>
      <p:ext uri="{BB962C8B-B14F-4D97-AF65-F5344CB8AC3E}">
        <p14:creationId xmlns:p14="http://schemas.microsoft.com/office/powerpoint/2010/main" val="11377820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E202B717-8772-428A-86C9-5A43314357AA}"/>
              </a:ext>
            </a:extLst>
          </p:cNvPr>
          <p:cNvSpPr txBox="1"/>
          <p:nvPr/>
        </p:nvSpPr>
        <p:spPr>
          <a:xfrm>
            <a:off x="243058" y="194400"/>
            <a:ext cx="8047502" cy="523220"/>
          </a:xfrm>
          <a:prstGeom prst="rect">
            <a:avLst/>
          </a:prstGeom>
          <a:noFill/>
        </p:spPr>
        <p:txBody>
          <a:bodyPr wrap="square">
            <a:spAutoFit/>
          </a:bodyPr>
          <a:lstStyle/>
          <a:p>
            <a:r>
              <a:rPr lang="ja-JP" altLang="en-US" sz="2800" b="1" dirty="0">
                <a:latin typeface="Meiryo UI" panose="020B0604030504040204" pitchFamily="50" charset="-128"/>
                <a:ea typeface="Meiryo UI" panose="020B0604030504040204" pitchFamily="50" charset="-128"/>
              </a:rPr>
              <a:t>中強度／高強度運動が糖尿病発症に及ぼす影響</a:t>
            </a:r>
            <a:endParaRPr lang="en-US" altLang="ja-JP" sz="2800" b="1" i="0" u="none" strike="noStrike" baseline="0" dirty="0">
              <a:latin typeface="Meiryo UI" panose="020B0604030504040204" pitchFamily="50" charset="-128"/>
              <a:ea typeface="Meiryo UI" panose="020B0604030504040204" pitchFamily="50" charset="-128"/>
            </a:endParaRPr>
          </a:p>
        </p:txBody>
      </p:sp>
      <p:graphicFrame>
        <p:nvGraphicFramePr>
          <p:cNvPr id="2" name="表 5">
            <a:extLst>
              <a:ext uri="{FF2B5EF4-FFF2-40B4-BE49-F238E27FC236}">
                <a16:creationId xmlns:a16="http://schemas.microsoft.com/office/drawing/2014/main" id="{3FF72890-284F-7234-A87B-E013AB7A9DFC}"/>
              </a:ext>
            </a:extLst>
          </p:cNvPr>
          <p:cNvGraphicFramePr>
            <a:graphicFrameLocks noGrp="1"/>
          </p:cNvGraphicFramePr>
          <p:nvPr>
            <p:extLst>
              <p:ext uri="{D42A27DB-BD31-4B8C-83A1-F6EECF244321}">
                <p14:modId xmlns:p14="http://schemas.microsoft.com/office/powerpoint/2010/main" val="4091337598"/>
              </p:ext>
            </p:extLst>
          </p:nvPr>
        </p:nvGraphicFramePr>
        <p:xfrm>
          <a:off x="217787" y="1037785"/>
          <a:ext cx="8693622" cy="5116560"/>
        </p:xfrm>
        <a:graphic>
          <a:graphicData uri="http://schemas.openxmlformats.org/drawingml/2006/table">
            <a:tbl>
              <a:tblPr firstRow="1" bandRow="1">
                <a:tableStyleId>{5C22544A-7EE6-4342-B048-85BDC9FD1C3A}</a:tableStyleId>
              </a:tblPr>
              <a:tblGrid>
                <a:gridCol w="326860">
                  <a:extLst>
                    <a:ext uri="{9D8B030D-6E8A-4147-A177-3AD203B41FA5}">
                      <a16:colId xmlns:a16="http://schemas.microsoft.com/office/drawing/2014/main" val="3377746499"/>
                    </a:ext>
                  </a:extLst>
                </a:gridCol>
                <a:gridCol w="1332000">
                  <a:extLst>
                    <a:ext uri="{9D8B030D-6E8A-4147-A177-3AD203B41FA5}">
                      <a16:colId xmlns:a16="http://schemas.microsoft.com/office/drawing/2014/main" val="4187465427"/>
                    </a:ext>
                  </a:extLst>
                </a:gridCol>
                <a:gridCol w="726355">
                  <a:extLst>
                    <a:ext uri="{9D8B030D-6E8A-4147-A177-3AD203B41FA5}">
                      <a16:colId xmlns:a16="http://schemas.microsoft.com/office/drawing/2014/main" val="1133990263"/>
                    </a:ext>
                  </a:extLst>
                </a:gridCol>
                <a:gridCol w="907944">
                  <a:extLst>
                    <a:ext uri="{9D8B030D-6E8A-4147-A177-3AD203B41FA5}">
                      <a16:colId xmlns:a16="http://schemas.microsoft.com/office/drawing/2014/main" val="761126113"/>
                    </a:ext>
                  </a:extLst>
                </a:gridCol>
                <a:gridCol w="3492463">
                  <a:extLst>
                    <a:ext uri="{9D8B030D-6E8A-4147-A177-3AD203B41FA5}">
                      <a16:colId xmlns:a16="http://schemas.microsoft.com/office/drawing/2014/main" val="2941450502"/>
                    </a:ext>
                  </a:extLst>
                </a:gridCol>
                <a:gridCol w="1296000">
                  <a:extLst>
                    <a:ext uri="{9D8B030D-6E8A-4147-A177-3AD203B41FA5}">
                      <a16:colId xmlns:a16="http://schemas.microsoft.com/office/drawing/2014/main" val="2867372386"/>
                    </a:ext>
                  </a:extLst>
                </a:gridCol>
                <a:gridCol w="612000">
                  <a:extLst>
                    <a:ext uri="{9D8B030D-6E8A-4147-A177-3AD203B41FA5}">
                      <a16:colId xmlns:a16="http://schemas.microsoft.com/office/drawing/2014/main" val="1339832345"/>
                    </a:ext>
                  </a:extLst>
                </a:gridCol>
              </a:tblGrid>
              <a:tr h="370840">
                <a:tc gridSpan="2">
                  <a:txBody>
                    <a:bodyPr/>
                    <a:lstStyle/>
                    <a:p>
                      <a:endParaRPr kumimoji="1" lang="ja-JP" altLang="en-US" sz="1400" b="0" dirty="0">
                        <a:solidFill>
                          <a:schemeClr val="tx1"/>
                        </a:solidFill>
                        <a:latin typeface="Meiryo UI" panose="020B0604030504040204" pitchFamily="50" charset="-128"/>
                        <a:ea typeface="Meiryo UI" panose="020B0604030504040204" pitchFamily="50" charset="-128"/>
                      </a:endParaRPr>
                    </a:p>
                  </a:txBody>
                  <a:tcPr anchor="ctr" anchorCtr="1">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kumimoji="1" lang="ja-JP" altLang="en-US" sz="1400" b="0" dirty="0">
                        <a:solidFill>
                          <a:schemeClr val="tx1"/>
                        </a:solidFill>
                        <a:latin typeface="Meiryo UI" panose="020B0604030504040204" pitchFamily="50" charset="-128"/>
                        <a:ea typeface="Meiryo UI" panose="020B0604030504040204" pitchFamily="50" charset="-128"/>
                      </a:endParaRPr>
                    </a:p>
                  </a:txBody>
                  <a:tcPr anchor="ctr" anchorCtr="1">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r>
                        <a:rPr kumimoji="1" lang="ja-JP" altLang="en-US" sz="1400" b="0" dirty="0">
                          <a:solidFill>
                            <a:schemeClr val="tx1"/>
                          </a:solidFill>
                          <a:latin typeface="Meiryo UI" panose="020B0604030504040204" pitchFamily="50" charset="-128"/>
                          <a:ea typeface="Meiryo UI" panose="020B0604030504040204" pitchFamily="50" charset="-128"/>
                        </a:rPr>
                        <a:t>発症数</a:t>
                      </a:r>
                    </a:p>
                  </a:txBody>
                  <a:tcPr anchor="ctr" anchorCtr="1">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en-US" altLang="ja-JP" sz="1400" b="0" dirty="0">
                          <a:solidFill>
                            <a:schemeClr val="tx1"/>
                          </a:solidFill>
                          <a:latin typeface="Meiryo UI" panose="020B0604030504040204" pitchFamily="50" charset="-128"/>
                          <a:ea typeface="Meiryo UI" panose="020B0604030504040204" pitchFamily="50" charset="-128"/>
                        </a:rPr>
                        <a:t>100</a:t>
                      </a:r>
                      <a:r>
                        <a:rPr kumimoji="1" lang="ja-JP" altLang="en-US" sz="1400" b="0" dirty="0">
                          <a:solidFill>
                            <a:schemeClr val="tx1"/>
                          </a:solidFill>
                          <a:latin typeface="Meiryo UI" panose="020B0604030504040204" pitchFamily="50" charset="-128"/>
                          <a:ea typeface="Meiryo UI" panose="020B0604030504040204" pitchFamily="50" charset="-128"/>
                        </a:rPr>
                        <a:t>患者年あたりの発症率</a:t>
                      </a:r>
                      <a:endParaRPr kumimoji="1" lang="en-US" altLang="ja-JP" sz="1400" b="0" dirty="0">
                        <a:solidFill>
                          <a:schemeClr val="tx1"/>
                        </a:solidFill>
                        <a:latin typeface="Meiryo UI" panose="020B0604030504040204" pitchFamily="50" charset="-128"/>
                        <a:ea typeface="Meiryo UI" panose="020B0604030504040204" pitchFamily="50" charset="-128"/>
                      </a:endParaRPr>
                    </a:p>
                  </a:txBody>
                  <a:tcPr anchor="ctr" anchorCtr="1">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algn="ctr"/>
                      <a:r>
                        <a:rPr kumimoji="1" lang="ja-JP" altLang="en-US" sz="1400" b="0" dirty="0">
                          <a:solidFill>
                            <a:schemeClr val="tx1"/>
                          </a:solidFill>
                          <a:latin typeface="Meiryo UI" panose="020B0604030504040204" pitchFamily="50" charset="-128"/>
                          <a:ea typeface="Meiryo UI" panose="020B0604030504040204" pitchFamily="50" charset="-128"/>
                        </a:rPr>
                        <a:t>相対リスク</a:t>
                      </a:r>
                      <a:r>
                        <a:rPr kumimoji="1" lang="en-US" altLang="ja-JP" sz="1400" b="0" dirty="0">
                          <a:solidFill>
                            <a:schemeClr val="tx1"/>
                          </a:solidFill>
                          <a:latin typeface="Meiryo UI" panose="020B0604030504040204" pitchFamily="50" charset="-128"/>
                          <a:ea typeface="Meiryo UI" panose="020B0604030504040204" pitchFamily="50" charset="-128"/>
                        </a:rPr>
                        <a:t>(95%CI)</a:t>
                      </a:r>
                      <a:endParaRPr kumimoji="1" lang="ja-JP" altLang="en-US" sz="1400" b="0" dirty="0">
                        <a:solidFill>
                          <a:schemeClr val="tx1"/>
                        </a:solidFill>
                        <a:latin typeface="Meiryo UI" panose="020B0604030504040204" pitchFamily="50" charset="-128"/>
                        <a:ea typeface="Meiryo UI" panose="020B0604030504040204" pitchFamily="50" charset="-128"/>
                      </a:endParaRPr>
                    </a:p>
                  </a:txBody>
                  <a:tcPr anchor="ctr" anchorCtr="1">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r>
                        <a:rPr kumimoji="1" lang="ja-JP" altLang="en-US" sz="1400" b="0" dirty="0">
                          <a:solidFill>
                            <a:schemeClr val="tx1"/>
                          </a:solidFill>
                          <a:latin typeface="Meiryo UI" panose="020B0604030504040204" pitchFamily="50" charset="-128"/>
                          <a:ea typeface="Meiryo UI" panose="020B0604030504040204" pitchFamily="50" charset="-128"/>
                        </a:rPr>
                        <a:t>相対リスク</a:t>
                      </a:r>
                      <a:r>
                        <a:rPr kumimoji="1" lang="en-US" altLang="ja-JP" sz="1400" b="0" dirty="0">
                          <a:solidFill>
                            <a:schemeClr val="tx1"/>
                          </a:solidFill>
                          <a:latin typeface="Meiryo UI" panose="020B0604030504040204" pitchFamily="50" charset="-128"/>
                          <a:ea typeface="Meiryo UI" panose="020B0604030504040204" pitchFamily="50" charset="-128"/>
                        </a:rPr>
                        <a:t>(95%CI)</a:t>
                      </a:r>
                      <a:endParaRPr kumimoji="1" lang="ja-JP" altLang="en-US" sz="1400" b="0" dirty="0">
                        <a:solidFill>
                          <a:schemeClr val="tx1"/>
                        </a:solidFill>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r>
                        <a:rPr kumimoji="1" lang="en-US" altLang="ja-JP" sz="1400" b="0" dirty="0">
                          <a:solidFill>
                            <a:schemeClr val="tx1"/>
                          </a:solidFill>
                          <a:latin typeface="Meiryo UI" panose="020B0604030504040204" pitchFamily="50" charset="-128"/>
                          <a:ea typeface="Meiryo UI" panose="020B0604030504040204" pitchFamily="50" charset="-128"/>
                        </a:rPr>
                        <a:t>P</a:t>
                      </a:r>
                      <a:r>
                        <a:rPr kumimoji="1" lang="ja-JP" altLang="en-US" sz="1400" b="0" dirty="0">
                          <a:solidFill>
                            <a:schemeClr val="tx1"/>
                          </a:solidFill>
                          <a:latin typeface="Meiryo UI" panose="020B0604030504040204" pitchFamily="50" charset="-128"/>
                          <a:ea typeface="Meiryo UI" panose="020B0604030504040204" pitchFamily="50" charset="-128"/>
                        </a:rPr>
                        <a:t>値</a:t>
                      </a:r>
                    </a:p>
                  </a:txBody>
                  <a:tcPr anchor="ctr" anchorCtr="1">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16101424"/>
                  </a:ext>
                </a:extLst>
              </a:tr>
              <a:tr h="720000">
                <a:tc row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1" dirty="0">
                          <a:solidFill>
                            <a:schemeClr val="tx1"/>
                          </a:solidFill>
                          <a:latin typeface="Meiryo UI" panose="020B0604030504040204" pitchFamily="50" charset="-128"/>
                          <a:ea typeface="Meiryo UI" panose="020B0604030504040204" pitchFamily="50" charset="-128"/>
                        </a:rPr>
                        <a:t>2</a:t>
                      </a:r>
                      <a:r>
                        <a:rPr kumimoji="1" lang="ja-JP" altLang="en-US" sz="1400" b="1" dirty="0">
                          <a:solidFill>
                            <a:schemeClr val="tx1"/>
                          </a:solidFill>
                          <a:latin typeface="Meiryo UI" panose="020B0604030504040204" pitchFamily="50" charset="-128"/>
                          <a:ea typeface="Meiryo UI" panose="020B0604030504040204" pitchFamily="50" charset="-128"/>
                        </a:rPr>
                        <a:t>年後の追跡調査時</a:t>
                      </a:r>
                    </a:p>
                  </a:txBody>
                  <a:tcPr anchor="ctr">
                    <a:lnL w="1270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7DEEF"/>
                    </a:solidFill>
                  </a:tcPr>
                </a:tc>
                <a:tc>
                  <a:txBody>
                    <a:bodyPr/>
                    <a:lstStyle/>
                    <a:p>
                      <a:pPr algn="ctr"/>
                      <a:r>
                        <a:rPr kumimoji="1" lang="ja-JP" altLang="en-US" sz="1400" b="1" dirty="0">
                          <a:solidFill>
                            <a:schemeClr val="tx1"/>
                          </a:solidFill>
                          <a:latin typeface="Meiryo UI" panose="020B0604030504040204" pitchFamily="50" charset="-128"/>
                          <a:ea typeface="Meiryo UI" panose="020B0604030504040204" pitchFamily="50" charset="-128"/>
                        </a:rPr>
                        <a:t>運動非介入群</a:t>
                      </a:r>
                    </a:p>
                  </a:txBody>
                  <a:tcPr anchor="ctr">
                    <a:lnL w="635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r>
                        <a:rPr kumimoji="1" lang="en-US" altLang="ja-JP" sz="1400" b="0" dirty="0">
                          <a:solidFill>
                            <a:schemeClr val="tx1"/>
                          </a:solidFill>
                          <a:latin typeface="Meiryo UI" panose="020B0604030504040204" pitchFamily="50" charset="-128"/>
                          <a:ea typeface="Meiryo UI" panose="020B0604030504040204" pitchFamily="50" charset="-128"/>
                        </a:rPr>
                        <a:t>8</a:t>
                      </a:r>
                    </a:p>
                  </a:txBody>
                  <a:tcPr anchor="ctr" anchorCtr="1">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r>
                        <a:rPr kumimoji="1" lang="en-US" altLang="ja-JP" sz="1400" b="0" dirty="0">
                          <a:solidFill>
                            <a:schemeClr val="tx1"/>
                          </a:solidFill>
                          <a:latin typeface="Meiryo UI" panose="020B0604030504040204" pitchFamily="50" charset="-128"/>
                          <a:ea typeface="Meiryo UI" panose="020B0604030504040204" pitchFamily="50" charset="-128"/>
                        </a:rPr>
                        <a:t>5.4</a:t>
                      </a:r>
                      <a:endParaRPr kumimoji="1" lang="ja-JP" altLang="en-US" sz="1400" b="0" dirty="0">
                        <a:solidFill>
                          <a:schemeClr val="tx1"/>
                        </a:solidFill>
                        <a:latin typeface="Meiryo UI" panose="020B0604030504040204" pitchFamily="50" charset="-128"/>
                        <a:ea typeface="Meiryo UI" panose="020B0604030504040204" pitchFamily="50" charset="-128"/>
                      </a:endParaRPr>
                    </a:p>
                  </a:txBody>
                  <a:tcPr anchor="ctr" anchorCtr="1">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kumimoji="1" lang="ja-JP" altLang="en-US" sz="1400" b="0" dirty="0">
                        <a:solidFill>
                          <a:schemeClr val="tx1"/>
                        </a:solidFill>
                        <a:latin typeface="Meiryo UI" panose="020B0604030504040204" pitchFamily="50" charset="-128"/>
                        <a:ea typeface="Meiryo UI" panose="020B0604030504040204" pitchFamily="50"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kumimoji="1" lang="en-US" altLang="ja-JP" sz="1400" b="1" i="0" u="none" strike="noStrike" kern="1200" baseline="0" dirty="0">
                          <a:solidFill>
                            <a:schemeClr val="dk1"/>
                          </a:solidFill>
                          <a:latin typeface="Meiryo UI" panose="020B0604030504040204" pitchFamily="50" charset="-128"/>
                          <a:ea typeface="Meiryo UI" panose="020B0604030504040204" pitchFamily="50" charset="-128"/>
                          <a:cs typeface="+mn-cs"/>
                        </a:rPr>
                        <a:t>1</a:t>
                      </a:r>
                    </a:p>
                    <a:p>
                      <a:pPr algn="ctr"/>
                      <a:r>
                        <a:rPr kumimoji="1" lang="en-US" altLang="ja-JP" sz="1400" b="1" i="0" u="none" strike="noStrike" kern="1200" baseline="0" dirty="0">
                          <a:solidFill>
                            <a:schemeClr val="dk1"/>
                          </a:solidFill>
                          <a:latin typeface="Meiryo UI" panose="020B0604030504040204" pitchFamily="50" charset="-128"/>
                          <a:ea typeface="Meiryo UI" panose="020B0604030504040204" pitchFamily="50" charset="-128"/>
                          <a:cs typeface="+mn-cs"/>
                        </a:rPr>
                        <a:t>[</a:t>
                      </a:r>
                      <a:r>
                        <a:rPr kumimoji="1" lang="ja-JP" altLang="en-US" sz="1400" b="1" i="0" u="none" strike="noStrike" kern="1200" baseline="0" dirty="0">
                          <a:solidFill>
                            <a:schemeClr val="dk1"/>
                          </a:solidFill>
                          <a:latin typeface="Meiryo UI" panose="020B0604030504040204" pitchFamily="50" charset="-128"/>
                          <a:ea typeface="Meiryo UI" panose="020B0604030504040204" pitchFamily="50" charset="-128"/>
                          <a:cs typeface="+mn-cs"/>
                        </a:rPr>
                        <a:t>対照</a:t>
                      </a:r>
                      <a:r>
                        <a:rPr kumimoji="1" lang="en-US" altLang="ja-JP" sz="1400" b="1" i="0" u="none" strike="noStrike" kern="1200" baseline="0" dirty="0">
                          <a:solidFill>
                            <a:schemeClr val="dk1"/>
                          </a:solidFill>
                          <a:latin typeface="Meiryo UI" panose="020B0604030504040204" pitchFamily="50" charset="-128"/>
                          <a:ea typeface="Meiryo UI" panose="020B0604030504040204" pitchFamily="50" charset="-128"/>
                          <a:cs typeface="+mn-cs"/>
                        </a:rPr>
                        <a:t>]</a:t>
                      </a:r>
                      <a:endParaRPr kumimoji="1" lang="ja-JP" altLang="en-US" sz="1400" b="1" dirty="0">
                        <a:solidFill>
                          <a:schemeClr val="tx1"/>
                        </a:solidFill>
                        <a:latin typeface="Meiryo UI" panose="020B0604030504040204" pitchFamily="50" charset="-128"/>
                        <a:ea typeface="Meiryo UI" panose="020B0604030504040204" pitchFamily="50" charset="-128"/>
                      </a:endParaRPr>
                    </a:p>
                  </a:txBody>
                  <a:tcPr anchor="ctr" anchorCtr="1">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kumimoji="1" lang="ja-JP" altLang="en-US" sz="1400" b="1" dirty="0">
                        <a:solidFill>
                          <a:schemeClr val="tx1"/>
                        </a:solidFill>
                        <a:latin typeface="Meiryo UI" panose="020B0604030504040204" pitchFamily="50" charset="-128"/>
                        <a:ea typeface="Meiryo UI" panose="020B0604030504040204" pitchFamily="50" charset="-128"/>
                      </a:endParaRPr>
                    </a:p>
                  </a:txBody>
                  <a:tcPr anchor="ctr" anchorCtr="1">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3817225118"/>
                  </a:ext>
                </a:extLst>
              </a:tr>
              <a:tr h="720000">
                <a:tc vMerge="1">
                  <a:txBody>
                    <a:bodyPr/>
                    <a:lstStyle/>
                    <a:p>
                      <a:endParaRPr kumimoji="1" lang="ja-JP" altLang="en-US" sz="1400" b="0" dirty="0">
                        <a:solidFill>
                          <a:schemeClr val="tx1"/>
                        </a:solidFill>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r>
                        <a:rPr kumimoji="1" lang="ja-JP" altLang="en-US" sz="1400" b="1" dirty="0">
                          <a:solidFill>
                            <a:schemeClr val="tx1"/>
                          </a:solidFill>
                          <a:latin typeface="Meiryo UI" panose="020B0604030504040204" pitchFamily="50" charset="-128"/>
                          <a:ea typeface="Meiryo UI" panose="020B0604030504040204" pitchFamily="50" charset="-128"/>
                        </a:rPr>
                        <a:t>中強度運動群</a:t>
                      </a:r>
                    </a:p>
                  </a:txBody>
                  <a:tcPr anchor="ctr">
                    <a:lnL w="635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r>
                        <a:rPr kumimoji="1" lang="en-US" altLang="ja-JP" sz="1400" b="0" dirty="0">
                          <a:solidFill>
                            <a:schemeClr val="tx1"/>
                          </a:solidFill>
                          <a:latin typeface="Meiryo UI" panose="020B0604030504040204" pitchFamily="50" charset="-128"/>
                          <a:ea typeface="Meiryo UI" panose="020B0604030504040204" pitchFamily="50" charset="-128"/>
                        </a:rPr>
                        <a:t>5</a:t>
                      </a:r>
                      <a:endParaRPr kumimoji="1" lang="ja-JP" altLang="en-US" sz="1400" b="0" dirty="0">
                        <a:solidFill>
                          <a:schemeClr val="tx1"/>
                        </a:solidFill>
                        <a:latin typeface="Meiryo UI" panose="020B0604030504040204" pitchFamily="50" charset="-128"/>
                        <a:ea typeface="Meiryo UI" panose="020B0604030504040204" pitchFamily="50" charset="-128"/>
                      </a:endParaRPr>
                    </a:p>
                  </a:txBody>
                  <a:tcPr anchor="ctr" anchorCtr="1">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r>
                        <a:rPr kumimoji="1" lang="en-US" altLang="ja-JP" sz="1400" b="0" dirty="0">
                          <a:solidFill>
                            <a:schemeClr val="tx1"/>
                          </a:solidFill>
                          <a:latin typeface="Meiryo UI" panose="020B0604030504040204" pitchFamily="50" charset="-128"/>
                          <a:ea typeface="Meiryo UI" panose="020B0604030504040204" pitchFamily="50" charset="-128"/>
                        </a:rPr>
                        <a:t>3.4</a:t>
                      </a:r>
                      <a:endParaRPr kumimoji="1" lang="ja-JP" altLang="en-US" sz="1400" b="0" dirty="0">
                        <a:solidFill>
                          <a:schemeClr val="tx1"/>
                        </a:solidFill>
                        <a:latin typeface="Meiryo UI" panose="020B0604030504040204" pitchFamily="50" charset="-128"/>
                        <a:ea typeface="Meiryo UI" panose="020B0604030504040204" pitchFamily="50" charset="-128"/>
                      </a:endParaRPr>
                    </a:p>
                  </a:txBody>
                  <a:tcPr anchor="ctr" anchorCtr="1">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kumimoji="1" lang="ja-JP" altLang="en-US" sz="1400" b="0" dirty="0">
                        <a:solidFill>
                          <a:schemeClr val="tx1"/>
                        </a:solidFill>
                        <a:latin typeface="Meiryo UI" panose="020B0604030504040204" pitchFamily="50" charset="-128"/>
                        <a:ea typeface="Meiryo UI" panose="020B0604030504040204" pitchFamily="50"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kumimoji="1" lang="en-US" altLang="ja-JP" sz="1400" b="1" i="0" u="none" strike="noStrike" kern="1200" baseline="0" dirty="0">
                          <a:solidFill>
                            <a:schemeClr val="dk1"/>
                          </a:solidFill>
                          <a:latin typeface="Meiryo UI" panose="020B0604030504040204" pitchFamily="50" charset="-128"/>
                          <a:ea typeface="Meiryo UI" panose="020B0604030504040204" pitchFamily="50" charset="-128"/>
                          <a:cs typeface="+mn-cs"/>
                        </a:rPr>
                        <a:t>0.58</a:t>
                      </a:r>
                    </a:p>
                    <a:p>
                      <a:pPr algn="ctr"/>
                      <a:r>
                        <a:rPr kumimoji="1" lang="en-US" altLang="ja-JP" sz="1400" b="1" i="0" u="none" strike="noStrike" kern="1200" baseline="0" dirty="0">
                          <a:solidFill>
                            <a:schemeClr val="dk1"/>
                          </a:solidFill>
                          <a:latin typeface="Meiryo UI" panose="020B0604030504040204" pitchFamily="50" charset="-128"/>
                          <a:ea typeface="Meiryo UI" panose="020B0604030504040204" pitchFamily="50" charset="-128"/>
                          <a:cs typeface="+mn-cs"/>
                        </a:rPr>
                        <a:t>(0.19-1.78)</a:t>
                      </a:r>
                      <a:endParaRPr kumimoji="1" lang="ja-JP" altLang="en-US" sz="1400" b="1" dirty="0">
                        <a:solidFill>
                          <a:schemeClr val="tx1"/>
                        </a:solidFill>
                        <a:latin typeface="Meiryo UI" panose="020B0604030504040204" pitchFamily="50" charset="-128"/>
                        <a:ea typeface="Meiryo UI" panose="020B0604030504040204" pitchFamily="50" charset="-128"/>
                      </a:endParaRPr>
                    </a:p>
                  </a:txBody>
                  <a:tcPr anchor="ctr" anchorCtr="1">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r>
                        <a:rPr kumimoji="1" lang="en-US" altLang="ja-JP" sz="1400" b="1" i="0" u="none" strike="noStrike" kern="1200" baseline="0" dirty="0">
                          <a:solidFill>
                            <a:schemeClr val="dk1"/>
                          </a:solidFill>
                          <a:latin typeface="Meiryo UI" panose="020B0604030504040204" pitchFamily="50" charset="-128"/>
                          <a:ea typeface="Meiryo UI" panose="020B0604030504040204" pitchFamily="50" charset="-128"/>
                          <a:cs typeface="+mn-cs"/>
                        </a:rPr>
                        <a:t>0.31</a:t>
                      </a:r>
                      <a:endParaRPr kumimoji="1" lang="ja-JP" altLang="en-US" sz="1400" b="1" dirty="0">
                        <a:solidFill>
                          <a:schemeClr val="tx1"/>
                        </a:solidFill>
                        <a:latin typeface="Meiryo UI" panose="020B0604030504040204" pitchFamily="50" charset="-128"/>
                        <a:ea typeface="Meiryo UI" panose="020B0604030504040204" pitchFamily="50" charset="-128"/>
                      </a:endParaRPr>
                    </a:p>
                  </a:txBody>
                  <a:tcPr anchor="ctr" anchorCtr="1">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1384184251"/>
                  </a:ext>
                </a:extLst>
              </a:tr>
              <a:tr h="720000">
                <a:tc vMerge="1">
                  <a:txBody>
                    <a:bodyPr/>
                    <a:lstStyle/>
                    <a:p>
                      <a:endParaRPr kumimoji="1" lang="ja-JP" altLang="en-US" sz="1400" b="0" dirty="0">
                        <a:solidFill>
                          <a:schemeClr val="tx1"/>
                        </a:solidFill>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r>
                        <a:rPr kumimoji="1" lang="ja-JP" altLang="en-US" sz="1400" b="1" dirty="0">
                          <a:solidFill>
                            <a:schemeClr val="tx1"/>
                          </a:solidFill>
                          <a:latin typeface="Meiryo UI" panose="020B0604030504040204" pitchFamily="50" charset="-128"/>
                          <a:ea typeface="Meiryo UI" panose="020B0604030504040204" pitchFamily="50" charset="-128"/>
                        </a:rPr>
                        <a:t>高強度運動群</a:t>
                      </a:r>
                    </a:p>
                  </a:txBody>
                  <a:tcPr anchor="ctr">
                    <a:lnL w="635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r>
                        <a:rPr kumimoji="1" lang="en-US" altLang="ja-JP" sz="1400" b="0" dirty="0">
                          <a:solidFill>
                            <a:schemeClr val="tx1"/>
                          </a:solidFill>
                          <a:latin typeface="Meiryo UI" panose="020B0604030504040204" pitchFamily="50" charset="-128"/>
                          <a:ea typeface="Meiryo UI" panose="020B0604030504040204" pitchFamily="50" charset="-128"/>
                        </a:rPr>
                        <a:t>7</a:t>
                      </a:r>
                      <a:endParaRPr kumimoji="1" lang="ja-JP" altLang="en-US" sz="1400" b="0" dirty="0">
                        <a:solidFill>
                          <a:schemeClr val="tx1"/>
                        </a:solidFill>
                        <a:latin typeface="Meiryo UI" panose="020B0604030504040204" pitchFamily="50" charset="-128"/>
                        <a:ea typeface="Meiryo UI" panose="020B0604030504040204" pitchFamily="50" charset="-128"/>
                      </a:endParaRPr>
                    </a:p>
                  </a:txBody>
                  <a:tcPr anchor="ctr" anchorCtr="1">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r>
                        <a:rPr kumimoji="1" lang="en-US" altLang="ja-JP" sz="1400" b="0" dirty="0">
                          <a:solidFill>
                            <a:schemeClr val="tx1"/>
                          </a:solidFill>
                          <a:latin typeface="Meiryo UI" panose="020B0604030504040204" pitchFamily="50" charset="-128"/>
                          <a:ea typeface="Meiryo UI" panose="020B0604030504040204" pitchFamily="50" charset="-128"/>
                        </a:rPr>
                        <a:t>4.8</a:t>
                      </a:r>
                      <a:endParaRPr kumimoji="1" lang="ja-JP" altLang="en-US" sz="1400" b="0" dirty="0">
                        <a:solidFill>
                          <a:schemeClr val="tx1"/>
                        </a:solidFill>
                        <a:latin typeface="Meiryo UI" panose="020B0604030504040204" pitchFamily="50" charset="-128"/>
                        <a:ea typeface="Meiryo UI" panose="020B0604030504040204" pitchFamily="50" charset="-128"/>
                      </a:endParaRPr>
                    </a:p>
                  </a:txBody>
                  <a:tcPr anchor="ctr" anchorCtr="1">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1400" b="0" dirty="0">
                        <a:solidFill>
                          <a:schemeClr val="tx1"/>
                        </a:solidFill>
                        <a:latin typeface="Meiryo UI" panose="020B0604030504040204" pitchFamily="50" charset="-128"/>
                        <a:ea typeface="Meiryo UI" panose="020B0604030504040204" pitchFamily="50"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r>
                        <a:rPr kumimoji="1" lang="en-US" altLang="ja-JP" sz="1400" b="1" i="0" u="none" strike="noStrike" kern="1200" baseline="0" dirty="0">
                          <a:solidFill>
                            <a:schemeClr val="dk1"/>
                          </a:solidFill>
                          <a:latin typeface="Meiryo UI" panose="020B0604030504040204" pitchFamily="50" charset="-128"/>
                          <a:ea typeface="Meiryo UI" panose="020B0604030504040204" pitchFamily="50" charset="-128"/>
                          <a:cs typeface="+mn-cs"/>
                        </a:rPr>
                        <a:t>0.83</a:t>
                      </a:r>
                    </a:p>
                    <a:p>
                      <a:pPr algn="ctr"/>
                      <a:r>
                        <a:rPr kumimoji="1" lang="en-US" altLang="ja-JP" sz="1400" b="1" i="0" u="none" strike="noStrike" kern="1200" baseline="0" dirty="0">
                          <a:solidFill>
                            <a:schemeClr val="dk1"/>
                          </a:solidFill>
                          <a:latin typeface="Meiryo UI" panose="020B0604030504040204" pitchFamily="50" charset="-128"/>
                          <a:ea typeface="Meiryo UI" panose="020B0604030504040204" pitchFamily="50" charset="-128"/>
                          <a:cs typeface="+mn-cs"/>
                        </a:rPr>
                        <a:t>(0.30-2.32)</a:t>
                      </a:r>
                      <a:endParaRPr kumimoji="1" lang="ja-JP" altLang="en-US" sz="1400" b="1" dirty="0">
                        <a:solidFill>
                          <a:schemeClr val="tx1"/>
                        </a:solidFill>
                        <a:latin typeface="Meiryo UI" panose="020B0604030504040204" pitchFamily="50" charset="-128"/>
                        <a:ea typeface="Meiryo UI" panose="020B0604030504040204" pitchFamily="50" charset="-128"/>
                      </a:endParaRPr>
                    </a:p>
                  </a:txBody>
                  <a:tcPr anchor="ctr" anchorCtr="1">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r>
                        <a:rPr kumimoji="1" lang="en-US" altLang="ja-JP" sz="1400" b="1" i="0" u="none" strike="noStrike" kern="1200" baseline="0" dirty="0">
                          <a:solidFill>
                            <a:schemeClr val="dk1"/>
                          </a:solidFill>
                          <a:latin typeface="Meiryo UI" panose="020B0604030504040204" pitchFamily="50" charset="-128"/>
                          <a:ea typeface="Meiryo UI" panose="020B0604030504040204" pitchFamily="50" charset="-128"/>
                          <a:cs typeface="+mn-cs"/>
                        </a:rPr>
                        <a:t>0.71</a:t>
                      </a:r>
                      <a:endParaRPr kumimoji="1" lang="ja-JP" altLang="en-US" sz="1400" b="1" dirty="0">
                        <a:solidFill>
                          <a:schemeClr val="tx1"/>
                        </a:solidFill>
                        <a:latin typeface="Meiryo UI" panose="020B0604030504040204" pitchFamily="50" charset="-128"/>
                        <a:ea typeface="Meiryo UI" panose="020B0604030504040204" pitchFamily="50" charset="-128"/>
                      </a:endParaRPr>
                    </a:p>
                  </a:txBody>
                  <a:tcPr anchor="ctr" anchorCtr="1">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896037733"/>
                  </a:ext>
                </a:extLst>
              </a:tr>
              <a:tr h="720000">
                <a:tc row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1" dirty="0">
                          <a:solidFill>
                            <a:schemeClr val="tx1"/>
                          </a:solidFill>
                          <a:latin typeface="Meiryo UI" panose="020B0604030504040204" pitchFamily="50" charset="-128"/>
                          <a:ea typeface="Meiryo UI" panose="020B0604030504040204" pitchFamily="50" charset="-128"/>
                        </a:rPr>
                        <a:t>10</a:t>
                      </a:r>
                      <a:r>
                        <a:rPr kumimoji="1" lang="ja-JP" altLang="en-US" sz="1400" b="1" dirty="0">
                          <a:solidFill>
                            <a:schemeClr val="tx1"/>
                          </a:solidFill>
                          <a:latin typeface="Meiryo UI" panose="020B0604030504040204" pitchFamily="50" charset="-128"/>
                          <a:ea typeface="Meiryo UI" panose="020B0604030504040204" pitchFamily="50" charset="-128"/>
                        </a:rPr>
                        <a:t>年後の追跡調査時</a:t>
                      </a:r>
                    </a:p>
                  </a:txBody>
                  <a:tcPr anchor="ctr">
                    <a:lnL w="1270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rgbClr val="D4C4DD"/>
                    </a:solidFill>
                  </a:tcPr>
                </a:tc>
                <a:tc>
                  <a:txBody>
                    <a:bodyPr/>
                    <a:lstStyle/>
                    <a:p>
                      <a:pPr algn="ctr"/>
                      <a:r>
                        <a:rPr kumimoji="1" lang="ja-JP" altLang="en-US" sz="1400" b="1" dirty="0">
                          <a:solidFill>
                            <a:schemeClr val="tx1"/>
                          </a:solidFill>
                          <a:latin typeface="Meiryo UI" panose="020B0604030504040204" pitchFamily="50" charset="-128"/>
                          <a:ea typeface="Meiryo UI" panose="020B0604030504040204" pitchFamily="50" charset="-128"/>
                        </a:rPr>
                        <a:t>運動非介入群</a:t>
                      </a:r>
                    </a:p>
                  </a:txBody>
                  <a:tcPr anchor="ctr">
                    <a:lnL w="635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r>
                        <a:rPr kumimoji="1" lang="en-US" altLang="ja-JP" sz="1400" b="0" dirty="0">
                          <a:solidFill>
                            <a:schemeClr val="tx1"/>
                          </a:solidFill>
                          <a:latin typeface="Meiryo UI" panose="020B0604030504040204" pitchFamily="50" charset="-128"/>
                          <a:ea typeface="Meiryo UI" panose="020B0604030504040204" pitchFamily="50" charset="-128"/>
                        </a:rPr>
                        <a:t>30</a:t>
                      </a:r>
                      <a:endParaRPr kumimoji="1" lang="ja-JP" altLang="en-US" sz="1400" b="0" dirty="0">
                        <a:solidFill>
                          <a:schemeClr val="tx1"/>
                        </a:solidFill>
                        <a:latin typeface="Meiryo UI" panose="020B0604030504040204" pitchFamily="50" charset="-128"/>
                        <a:ea typeface="Meiryo UI" panose="020B0604030504040204" pitchFamily="50" charset="-128"/>
                      </a:endParaRPr>
                    </a:p>
                  </a:txBody>
                  <a:tcPr anchor="ctr" anchorCtr="1">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r>
                        <a:rPr kumimoji="1" lang="en-US" altLang="ja-JP" sz="1400" b="0" dirty="0">
                          <a:solidFill>
                            <a:schemeClr val="tx1"/>
                          </a:solidFill>
                          <a:latin typeface="Meiryo UI" panose="020B0604030504040204" pitchFamily="50" charset="-128"/>
                          <a:ea typeface="Meiryo UI" panose="020B0604030504040204" pitchFamily="50" charset="-128"/>
                        </a:rPr>
                        <a:t>4.1</a:t>
                      </a:r>
                      <a:endParaRPr kumimoji="1" lang="ja-JP" altLang="en-US" sz="1400" b="0" dirty="0">
                        <a:solidFill>
                          <a:schemeClr val="tx1"/>
                        </a:solidFill>
                        <a:latin typeface="Meiryo UI" panose="020B0604030504040204" pitchFamily="50" charset="-128"/>
                        <a:ea typeface="Meiryo UI" panose="020B0604030504040204" pitchFamily="50" charset="-128"/>
                      </a:endParaRPr>
                    </a:p>
                  </a:txBody>
                  <a:tcPr anchor="ctr" anchorCtr="1">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kumimoji="1" lang="ja-JP" altLang="en-US" sz="1400" b="0" dirty="0">
                        <a:solidFill>
                          <a:schemeClr val="tx1"/>
                        </a:solidFill>
                        <a:latin typeface="Meiryo UI" panose="020B0604030504040204" pitchFamily="50" charset="-128"/>
                        <a:ea typeface="Meiryo UI" panose="020B0604030504040204" pitchFamily="50"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1" i="0" u="none" strike="noStrike" kern="1200" baseline="0" dirty="0">
                          <a:solidFill>
                            <a:schemeClr val="dk1"/>
                          </a:solidFill>
                          <a:latin typeface="Meiryo UI" panose="020B0604030504040204" pitchFamily="50" charset="-128"/>
                          <a:ea typeface="Meiryo UI" panose="020B0604030504040204" pitchFamily="50" charset="-128"/>
                          <a:cs typeface="+mn-cs"/>
                        </a:rPr>
                        <a:t>1</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1" i="0" u="none" strike="noStrike" kern="1200" baseline="0" dirty="0">
                          <a:solidFill>
                            <a:schemeClr val="dk1"/>
                          </a:solidFill>
                          <a:latin typeface="Meiryo UI" panose="020B0604030504040204" pitchFamily="50" charset="-128"/>
                          <a:ea typeface="Meiryo UI" panose="020B0604030504040204" pitchFamily="50" charset="-128"/>
                          <a:cs typeface="+mn-cs"/>
                        </a:rPr>
                        <a:t>[</a:t>
                      </a:r>
                      <a:r>
                        <a:rPr kumimoji="1" lang="ja-JP" altLang="en-US" sz="1400" b="1" i="0" u="none" strike="noStrike" kern="1200" baseline="0" dirty="0">
                          <a:solidFill>
                            <a:schemeClr val="dk1"/>
                          </a:solidFill>
                          <a:latin typeface="Meiryo UI" panose="020B0604030504040204" pitchFamily="50" charset="-128"/>
                          <a:ea typeface="Meiryo UI" panose="020B0604030504040204" pitchFamily="50" charset="-128"/>
                          <a:cs typeface="+mn-cs"/>
                        </a:rPr>
                        <a:t>対照</a:t>
                      </a:r>
                      <a:r>
                        <a:rPr kumimoji="1" lang="en-US" altLang="ja-JP" sz="1400" b="1" i="0" u="none" strike="noStrike" kern="1200" baseline="0" dirty="0">
                          <a:solidFill>
                            <a:schemeClr val="dk1"/>
                          </a:solidFill>
                          <a:latin typeface="Meiryo UI" panose="020B0604030504040204" pitchFamily="50" charset="-128"/>
                          <a:ea typeface="Meiryo UI" panose="020B0604030504040204" pitchFamily="50" charset="-128"/>
                          <a:cs typeface="+mn-cs"/>
                        </a:rPr>
                        <a:t>]</a:t>
                      </a:r>
                      <a:endParaRPr kumimoji="1" lang="ja-JP" altLang="en-US" sz="1400" b="1" dirty="0">
                        <a:solidFill>
                          <a:schemeClr val="tx1"/>
                        </a:solidFill>
                        <a:latin typeface="Meiryo UI" panose="020B0604030504040204" pitchFamily="50" charset="-128"/>
                        <a:ea typeface="Meiryo UI" panose="020B0604030504040204" pitchFamily="50" charset="-128"/>
                      </a:endParaRPr>
                    </a:p>
                  </a:txBody>
                  <a:tcPr anchor="ctr" anchorCtr="1">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kumimoji="1" lang="ja-JP" altLang="en-US" sz="1400" b="1" dirty="0">
                        <a:solidFill>
                          <a:schemeClr val="tx1"/>
                        </a:solidFill>
                        <a:latin typeface="Meiryo UI" panose="020B0604030504040204" pitchFamily="50" charset="-128"/>
                        <a:ea typeface="Meiryo UI" panose="020B0604030504040204" pitchFamily="50" charset="-128"/>
                      </a:endParaRPr>
                    </a:p>
                  </a:txBody>
                  <a:tcPr anchor="ctr" anchorCtr="1">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2238952462"/>
                  </a:ext>
                </a:extLst>
              </a:tr>
              <a:tr h="720000">
                <a:tc vMerge="1">
                  <a:txBody>
                    <a:bodyPr/>
                    <a:lstStyle/>
                    <a:p>
                      <a:endParaRPr kumimoji="1" lang="ja-JP" altLang="en-US" sz="1400" b="0" dirty="0">
                        <a:solidFill>
                          <a:schemeClr val="tx1"/>
                        </a:solidFill>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r>
                        <a:rPr kumimoji="1" lang="ja-JP" altLang="en-US" sz="1400" b="1" dirty="0">
                          <a:solidFill>
                            <a:schemeClr val="tx1"/>
                          </a:solidFill>
                          <a:latin typeface="Meiryo UI" panose="020B0604030504040204" pitchFamily="50" charset="-128"/>
                          <a:ea typeface="Meiryo UI" panose="020B0604030504040204" pitchFamily="50" charset="-128"/>
                        </a:rPr>
                        <a:t>中強度運動群</a:t>
                      </a:r>
                    </a:p>
                  </a:txBody>
                  <a:tcPr anchor="ctr">
                    <a:lnL w="635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r>
                        <a:rPr kumimoji="1" lang="en-US" altLang="ja-JP" sz="1400" b="0" dirty="0">
                          <a:solidFill>
                            <a:schemeClr val="tx1"/>
                          </a:solidFill>
                          <a:latin typeface="Meiryo UI" panose="020B0604030504040204" pitchFamily="50" charset="-128"/>
                          <a:ea typeface="Meiryo UI" panose="020B0604030504040204" pitchFamily="50" charset="-128"/>
                        </a:rPr>
                        <a:t>14</a:t>
                      </a:r>
                      <a:endParaRPr kumimoji="1" lang="ja-JP" altLang="en-US" sz="1400" b="0" dirty="0">
                        <a:solidFill>
                          <a:schemeClr val="tx1"/>
                        </a:solidFill>
                        <a:latin typeface="Meiryo UI" panose="020B0604030504040204" pitchFamily="50" charset="-128"/>
                        <a:ea typeface="Meiryo UI" panose="020B0604030504040204" pitchFamily="50" charset="-128"/>
                      </a:endParaRPr>
                    </a:p>
                  </a:txBody>
                  <a:tcPr anchor="ctr" anchorCtr="1">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r>
                        <a:rPr kumimoji="1" lang="en-US" altLang="ja-JP" sz="1400" b="0" dirty="0">
                          <a:solidFill>
                            <a:schemeClr val="tx1"/>
                          </a:solidFill>
                          <a:latin typeface="Meiryo UI" panose="020B0604030504040204" pitchFamily="50" charset="-128"/>
                          <a:ea typeface="Meiryo UI" panose="020B0604030504040204" pitchFamily="50" charset="-128"/>
                        </a:rPr>
                        <a:t>1.9</a:t>
                      </a:r>
                      <a:endParaRPr kumimoji="1" lang="ja-JP" altLang="en-US" sz="1400" b="0" dirty="0">
                        <a:solidFill>
                          <a:schemeClr val="tx1"/>
                        </a:solidFill>
                        <a:latin typeface="Meiryo UI" panose="020B0604030504040204" pitchFamily="50" charset="-128"/>
                        <a:ea typeface="Meiryo UI" panose="020B0604030504040204" pitchFamily="50" charset="-128"/>
                      </a:endParaRPr>
                    </a:p>
                  </a:txBody>
                  <a:tcPr anchor="ctr" anchorCtr="1">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kumimoji="1" lang="ja-JP" altLang="en-US" sz="1400" b="0" dirty="0">
                        <a:solidFill>
                          <a:schemeClr val="tx1"/>
                        </a:solidFill>
                        <a:latin typeface="Meiryo UI" panose="020B0604030504040204" pitchFamily="50" charset="-128"/>
                        <a:ea typeface="Meiryo UI" panose="020B0604030504040204" pitchFamily="50"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1" i="0" u="none" strike="noStrike" kern="1200" baseline="0" dirty="0">
                          <a:solidFill>
                            <a:schemeClr val="dk1"/>
                          </a:solidFill>
                          <a:latin typeface="Meiryo UI" panose="020B0604030504040204" pitchFamily="50" charset="-128"/>
                          <a:ea typeface="Meiryo UI" panose="020B0604030504040204" pitchFamily="50" charset="-128"/>
                          <a:cs typeface="+mn-cs"/>
                        </a:rPr>
                        <a:t>0.46</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1" i="0" u="none" strike="noStrike" kern="1200" baseline="0" dirty="0">
                          <a:solidFill>
                            <a:schemeClr val="dk1"/>
                          </a:solidFill>
                          <a:latin typeface="Meiryo UI" panose="020B0604030504040204" pitchFamily="50" charset="-128"/>
                          <a:ea typeface="Meiryo UI" panose="020B0604030504040204" pitchFamily="50" charset="-128"/>
                          <a:cs typeface="+mn-cs"/>
                        </a:rPr>
                        <a:t>(0.25-0.87)</a:t>
                      </a:r>
                      <a:endParaRPr kumimoji="1" lang="ja-JP" altLang="en-US" sz="1400" b="1" dirty="0">
                        <a:solidFill>
                          <a:schemeClr val="tx1"/>
                        </a:solidFill>
                        <a:latin typeface="Meiryo UI" panose="020B0604030504040204" pitchFamily="50" charset="-128"/>
                        <a:ea typeface="Meiryo UI" panose="020B0604030504040204" pitchFamily="50" charset="-128"/>
                      </a:endParaRPr>
                    </a:p>
                  </a:txBody>
                  <a:tcPr anchor="ctr" anchorCtr="1">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r>
                        <a:rPr kumimoji="1" lang="en-US" altLang="ja-JP" sz="1400" b="1" i="0" u="none" strike="noStrike" kern="1200" baseline="0" dirty="0">
                          <a:solidFill>
                            <a:schemeClr val="dk1"/>
                          </a:solidFill>
                          <a:latin typeface="Meiryo UI" panose="020B0604030504040204" pitchFamily="50" charset="-128"/>
                          <a:ea typeface="Meiryo UI" panose="020B0604030504040204" pitchFamily="50" charset="-128"/>
                          <a:cs typeface="+mn-cs"/>
                        </a:rPr>
                        <a:t>0.01</a:t>
                      </a:r>
                      <a:endParaRPr kumimoji="1" lang="ja-JP" altLang="en-US" sz="1400" b="1" dirty="0">
                        <a:solidFill>
                          <a:schemeClr val="tx1"/>
                        </a:solidFill>
                        <a:latin typeface="Meiryo UI" panose="020B0604030504040204" pitchFamily="50" charset="-128"/>
                        <a:ea typeface="Meiryo UI" panose="020B0604030504040204" pitchFamily="50" charset="-128"/>
                      </a:endParaRPr>
                    </a:p>
                  </a:txBody>
                  <a:tcPr anchor="ctr" anchorCtr="1">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955016434"/>
                  </a:ext>
                </a:extLst>
              </a:tr>
              <a:tr h="720000">
                <a:tc vMerge="1">
                  <a:txBody>
                    <a:bodyPr/>
                    <a:lstStyle/>
                    <a:p>
                      <a:endParaRPr kumimoji="1" lang="ja-JP" altLang="en-US" sz="1400" b="0" dirty="0">
                        <a:solidFill>
                          <a:schemeClr val="tx1"/>
                        </a:solidFill>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r>
                        <a:rPr kumimoji="1" lang="ja-JP" altLang="en-US" sz="1400" b="1" dirty="0">
                          <a:solidFill>
                            <a:schemeClr val="tx1"/>
                          </a:solidFill>
                          <a:latin typeface="Meiryo UI" panose="020B0604030504040204" pitchFamily="50" charset="-128"/>
                          <a:ea typeface="Meiryo UI" panose="020B0604030504040204" pitchFamily="50" charset="-128"/>
                        </a:rPr>
                        <a:t>高強度運動群</a:t>
                      </a:r>
                    </a:p>
                  </a:txBody>
                  <a:tcPr anchor="ctr">
                    <a:lnL w="635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r>
                        <a:rPr kumimoji="1" lang="en-US" altLang="ja-JP" sz="1400" b="0" dirty="0">
                          <a:solidFill>
                            <a:schemeClr val="tx1"/>
                          </a:solidFill>
                          <a:latin typeface="Meiryo UI" panose="020B0604030504040204" pitchFamily="50" charset="-128"/>
                          <a:ea typeface="Meiryo UI" panose="020B0604030504040204" pitchFamily="50" charset="-128"/>
                        </a:rPr>
                        <a:t>15</a:t>
                      </a:r>
                      <a:endParaRPr kumimoji="1" lang="ja-JP" altLang="en-US" sz="1400" b="0" dirty="0">
                        <a:solidFill>
                          <a:schemeClr val="tx1"/>
                        </a:solidFill>
                        <a:latin typeface="Meiryo UI" panose="020B0604030504040204" pitchFamily="50" charset="-128"/>
                        <a:ea typeface="Meiryo UI" panose="020B0604030504040204" pitchFamily="50" charset="-128"/>
                      </a:endParaRPr>
                    </a:p>
                  </a:txBody>
                  <a:tcPr anchor="ctr" anchorCtr="1">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r>
                        <a:rPr kumimoji="1" lang="en-US" altLang="ja-JP" sz="1400" b="0" dirty="0">
                          <a:solidFill>
                            <a:schemeClr val="tx1"/>
                          </a:solidFill>
                          <a:latin typeface="Meiryo UI" panose="020B0604030504040204" pitchFamily="50" charset="-128"/>
                          <a:ea typeface="Meiryo UI" panose="020B0604030504040204" pitchFamily="50" charset="-128"/>
                        </a:rPr>
                        <a:t>2.1</a:t>
                      </a:r>
                    </a:p>
                  </a:txBody>
                  <a:tcPr anchor="ctr" anchorCtr="1">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kumimoji="1" lang="ja-JP" altLang="en-US" sz="1400" b="0" dirty="0">
                        <a:solidFill>
                          <a:schemeClr val="tx1"/>
                        </a:solidFill>
                        <a:latin typeface="Meiryo UI" panose="020B0604030504040204" pitchFamily="50" charset="-128"/>
                        <a:ea typeface="Meiryo UI" panose="020B0604030504040204" pitchFamily="50"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kumimoji="1" lang="en-US" altLang="ja-JP" sz="1400" b="1" i="0" u="none" strike="noStrike" kern="1200" baseline="0" dirty="0">
                          <a:solidFill>
                            <a:schemeClr val="dk1"/>
                          </a:solidFill>
                          <a:latin typeface="Meiryo UI" panose="020B0604030504040204" pitchFamily="50" charset="-128"/>
                          <a:ea typeface="Meiryo UI" panose="020B0604030504040204" pitchFamily="50" charset="-128"/>
                          <a:cs typeface="+mn-cs"/>
                        </a:rPr>
                        <a:t>0.50</a:t>
                      </a:r>
                    </a:p>
                    <a:p>
                      <a:pPr algn="ctr"/>
                      <a:r>
                        <a:rPr kumimoji="1" lang="en-US" altLang="ja-JP" sz="1400" b="1" i="0" u="none" strike="noStrike" kern="1200" baseline="0" dirty="0">
                          <a:solidFill>
                            <a:schemeClr val="dk1"/>
                          </a:solidFill>
                          <a:latin typeface="Meiryo UI" panose="020B0604030504040204" pitchFamily="50" charset="-128"/>
                          <a:ea typeface="Meiryo UI" panose="020B0604030504040204" pitchFamily="50" charset="-128"/>
                          <a:cs typeface="+mn-cs"/>
                        </a:rPr>
                        <a:t>(0.27-0.93)</a:t>
                      </a:r>
                      <a:endParaRPr kumimoji="1" lang="ja-JP" altLang="en-US" sz="1400" b="1" dirty="0">
                        <a:solidFill>
                          <a:schemeClr val="tx1"/>
                        </a:solidFill>
                        <a:latin typeface="Meiryo UI" panose="020B0604030504040204" pitchFamily="50" charset="-128"/>
                        <a:ea typeface="Meiryo UI" panose="020B0604030504040204" pitchFamily="50" charset="-128"/>
                      </a:endParaRPr>
                    </a:p>
                  </a:txBody>
                  <a:tcPr anchor="ctr" anchorCtr="1">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1" i="0" u="none" strike="noStrike" kern="1200" baseline="0" dirty="0">
                          <a:solidFill>
                            <a:schemeClr val="dk1"/>
                          </a:solidFill>
                          <a:latin typeface="Meiryo UI" panose="020B0604030504040204" pitchFamily="50" charset="-128"/>
                          <a:ea typeface="Meiryo UI" panose="020B0604030504040204" pitchFamily="50" charset="-128"/>
                          <a:cs typeface="+mn-cs"/>
                        </a:rPr>
                        <a:t>0.01</a:t>
                      </a:r>
                      <a:endParaRPr kumimoji="1" lang="ja-JP" altLang="en-US" sz="1400" b="1" dirty="0">
                        <a:solidFill>
                          <a:schemeClr val="tx1"/>
                        </a:solidFill>
                        <a:latin typeface="Meiryo UI" panose="020B0604030504040204" pitchFamily="50" charset="-128"/>
                        <a:ea typeface="Meiryo UI" panose="020B0604030504040204" pitchFamily="50" charset="-128"/>
                      </a:endParaRPr>
                    </a:p>
                  </a:txBody>
                  <a:tcPr anchor="ctr" anchorCtr="1">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1157925348"/>
                  </a:ext>
                </a:extLst>
              </a:tr>
            </a:tbl>
          </a:graphicData>
        </a:graphic>
      </p:graphicFrame>
      <p:sp>
        <p:nvSpPr>
          <p:cNvPr id="3" name="テキスト ボックス 2">
            <a:extLst>
              <a:ext uri="{FF2B5EF4-FFF2-40B4-BE49-F238E27FC236}">
                <a16:creationId xmlns:a16="http://schemas.microsoft.com/office/drawing/2014/main" id="{8B4CFC0C-70D5-A6D1-79AE-20211A67356A}"/>
              </a:ext>
            </a:extLst>
          </p:cNvPr>
          <p:cNvSpPr txBox="1"/>
          <p:nvPr/>
        </p:nvSpPr>
        <p:spPr>
          <a:xfrm>
            <a:off x="525389" y="6132259"/>
            <a:ext cx="1792037" cy="461665"/>
          </a:xfrm>
          <a:prstGeom prst="rect">
            <a:avLst/>
          </a:prstGeom>
          <a:noFill/>
        </p:spPr>
        <p:txBody>
          <a:bodyPr wrap="square" rtlCol="0">
            <a:spAutoFit/>
          </a:bodyPr>
          <a:lstStyle/>
          <a:p>
            <a:r>
              <a:rPr lang="en-US" altLang="ja-JP" sz="1200" dirty="0">
                <a:effectLst/>
                <a:latin typeface="Meiryo UI" panose="020B0604030504040204" pitchFamily="50" charset="-128"/>
                <a:ea typeface="Meiryo UI" panose="020B0604030504040204" pitchFamily="50" charset="-128"/>
                <a:cs typeface="Times New Roman" panose="02020603050405020304" pitchFamily="18" charset="0"/>
              </a:rPr>
              <a:t>Breslow-Cox</a:t>
            </a:r>
            <a:r>
              <a:rPr lang="ja-JP" altLang="ja-JP" sz="1200" dirty="0">
                <a:effectLst/>
                <a:latin typeface="Meiryo UI" panose="020B0604030504040204" pitchFamily="50" charset="-128"/>
                <a:ea typeface="Meiryo UI" panose="020B0604030504040204" pitchFamily="50" charset="-128"/>
                <a:cs typeface="Times New Roman" panose="02020603050405020304" pitchFamily="18" charset="0"/>
              </a:rPr>
              <a:t>回帰モデル</a:t>
            </a:r>
            <a:endParaRPr lang="en-US" altLang="ja-JP" sz="1200" dirty="0">
              <a:effectLst/>
              <a:latin typeface="Meiryo UI" panose="020B0604030504040204" pitchFamily="50" charset="-128"/>
              <a:ea typeface="Meiryo UI" panose="020B0604030504040204" pitchFamily="50" charset="-128"/>
              <a:cs typeface="Times New Roman" panose="02020603050405020304" pitchFamily="18" charset="0"/>
            </a:endParaRPr>
          </a:p>
          <a:p>
            <a:r>
              <a:rPr kumimoji="1" lang="ja-JP" altLang="en-US" sz="1200" dirty="0">
                <a:latin typeface="Meiryo UI" panose="020B0604030504040204" pitchFamily="50" charset="-128"/>
                <a:ea typeface="Meiryo UI" panose="020B0604030504040204" pitchFamily="50" charset="-128"/>
              </a:rPr>
              <a:t>（年齢、性別で調整）</a:t>
            </a:r>
            <a:endParaRPr kumimoji="1" lang="en-US" altLang="ja-JP" sz="1200" dirty="0">
              <a:latin typeface="Meiryo UI" panose="020B0604030504040204" pitchFamily="50" charset="-128"/>
              <a:ea typeface="Meiryo UI" panose="020B0604030504040204" pitchFamily="50" charset="-128"/>
            </a:endParaRPr>
          </a:p>
        </p:txBody>
      </p:sp>
      <p:sp>
        <p:nvSpPr>
          <p:cNvPr id="16" name="テキスト ボックス 15">
            <a:extLst>
              <a:ext uri="{FF2B5EF4-FFF2-40B4-BE49-F238E27FC236}">
                <a16:creationId xmlns:a16="http://schemas.microsoft.com/office/drawing/2014/main" id="{248CDF51-020F-666B-B6C0-6B333CB4EA0F}"/>
              </a:ext>
            </a:extLst>
          </p:cNvPr>
          <p:cNvSpPr txBox="1"/>
          <p:nvPr/>
        </p:nvSpPr>
        <p:spPr>
          <a:xfrm>
            <a:off x="5066522" y="6604084"/>
            <a:ext cx="4077478" cy="253916"/>
          </a:xfrm>
          <a:prstGeom prst="rect">
            <a:avLst/>
          </a:prstGeom>
          <a:noFill/>
        </p:spPr>
        <p:txBody>
          <a:bodyPr wrap="square" anchor="b">
            <a:spAutoFit/>
          </a:bodyPr>
          <a:lstStyle/>
          <a:p>
            <a:pPr algn="r"/>
            <a:r>
              <a:rPr lang="da-DK" altLang="ja-JP" sz="1050" b="0" i="0" u="none" strike="noStrike" baseline="0" dirty="0">
                <a:latin typeface="Meiryo UI" panose="020B0604030504040204" pitchFamily="50" charset="-128"/>
                <a:ea typeface="Meiryo UI" panose="020B0604030504040204" pitchFamily="50" charset="-128"/>
              </a:rPr>
              <a:t>Chen Y, et al. JAMA Intern Med 183(3): 272-275, 2023</a:t>
            </a:r>
          </a:p>
        </p:txBody>
      </p:sp>
      <p:grpSp>
        <p:nvGrpSpPr>
          <p:cNvPr id="5" name="グループ化 4">
            <a:extLst>
              <a:ext uri="{FF2B5EF4-FFF2-40B4-BE49-F238E27FC236}">
                <a16:creationId xmlns:a16="http://schemas.microsoft.com/office/drawing/2014/main" id="{CEC7FA05-7501-AFA7-0FC4-3F1B0E7B96D8}"/>
              </a:ext>
            </a:extLst>
          </p:cNvPr>
          <p:cNvGrpSpPr/>
          <p:nvPr/>
        </p:nvGrpSpPr>
        <p:grpSpPr>
          <a:xfrm>
            <a:off x="3339037" y="1330960"/>
            <a:ext cx="3851860" cy="5262964"/>
            <a:chOff x="3286800" y="1043473"/>
            <a:chExt cx="3851860" cy="5424605"/>
          </a:xfrm>
        </p:grpSpPr>
        <p:cxnSp>
          <p:nvCxnSpPr>
            <p:cNvPr id="7" name="直線コネクタ 6">
              <a:extLst>
                <a:ext uri="{FF2B5EF4-FFF2-40B4-BE49-F238E27FC236}">
                  <a16:creationId xmlns:a16="http://schemas.microsoft.com/office/drawing/2014/main" id="{CDE4F47D-5925-8126-7948-2729097258F4}"/>
                </a:ext>
              </a:extLst>
            </p:cNvPr>
            <p:cNvCxnSpPr>
              <a:cxnSpLocks/>
            </p:cNvCxnSpPr>
            <p:nvPr/>
          </p:nvCxnSpPr>
          <p:spPr>
            <a:xfrm>
              <a:off x="4668658" y="1482213"/>
              <a:ext cx="0" cy="464605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6" name="グラフ 5">
              <a:extLst>
                <a:ext uri="{FF2B5EF4-FFF2-40B4-BE49-F238E27FC236}">
                  <a16:creationId xmlns:a16="http://schemas.microsoft.com/office/drawing/2014/main" id="{9A51237A-555B-1B40-7C59-B610311AC18F}"/>
                </a:ext>
              </a:extLst>
            </p:cNvPr>
            <p:cNvGraphicFramePr/>
            <p:nvPr>
              <p:extLst>
                <p:ext uri="{D42A27DB-BD31-4B8C-83A1-F6EECF244321}">
                  <p14:modId xmlns:p14="http://schemas.microsoft.com/office/powerpoint/2010/main" val="3851104248"/>
                </p:ext>
              </p:extLst>
            </p:nvPr>
          </p:nvGraphicFramePr>
          <p:xfrm>
            <a:off x="3286800" y="1043473"/>
            <a:ext cx="3736800" cy="5401258"/>
          </p:xfrm>
          <a:graphic>
            <a:graphicData uri="http://schemas.openxmlformats.org/drawingml/2006/chart">
              <c:chart xmlns:c="http://schemas.openxmlformats.org/drawingml/2006/chart" xmlns:r="http://schemas.openxmlformats.org/officeDocument/2006/relationships" r:id="rId2"/>
            </a:graphicData>
          </a:graphic>
        </p:graphicFrame>
        <p:cxnSp>
          <p:nvCxnSpPr>
            <p:cNvPr id="8" name="直線コネクタ 7">
              <a:extLst>
                <a:ext uri="{FF2B5EF4-FFF2-40B4-BE49-F238E27FC236}">
                  <a16:creationId xmlns:a16="http://schemas.microsoft.com/office/drawing/2014/main" id="{F2BA5F87-D1DB-E7D8-88A6-9E969C630752}"/>
                </a:ext>
              </a:extLst>
            </p:cNvPr>
            <p:cNvCxnSpPr>
              <a:cxnSpLocks/>
            </p:cNvCxnSpPr>
            <p:nvPr/>
          </p:nvCxnSpPr>
          <p:spPr>
            <a:xfrm flipH="1">
              <a:off x="3502800" y="6040574"/>
              <a:ext cx="34920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直線コネクタ 8">
              <a:extLst>
                <a:ext uri="{FF2B5EF4-FFF2-40B4-BE49-F238E27FC236}">
                  <a16:creationId xmlns:a16="http://schemas.microsoft.com/office/drawing/2014/main" id="{106C6FB2-096D-1178-8691-DC5E4ED17569}"/>
                </a:ext>
              </a:extLst>
            </p:cNvPr>
            <p:cNvCxnSpPr>
              <a:cxnSpLocks/>
            </p:cNvCxnSpPr>
            <p:nvPr/>
          </p:nvCxnSpPr>
          <p:spPr>
            <a:xfrm>
              <a:off x="3513364" y="6032954"/>
              <a:ext cx="0" cy="9531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直線コネクタ 9">
              <a:extLst>
                <a:ext uri="{FF2B5EF4-FFF2-40B4-BE49-F238E27FC236}">
                  <a16:creationId xmlns:a16="http://schemas.microsoft.com/office/drawing/2014/main" id="{B51D2B42-E6ED-DDDA-9E06-9288F044A505}"/>
                </a:ext>
              </a:extLst>
            </p:cNvPr>
            <p:cNvCxnSpPr>
              <a:cxnSpLocks/>
            </p:cNvCxnSpPr>
            <p:nvPr/>
          </p:nvCxnSpPr>
          <p:spPr>
            <a:xfrm>
              <a:off x="5822224" y="6032954"/>
              <a:ext cx="0" cy="9531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直線コネクタ 10">
              <a:extLst>
                <a:ext uri="{FF2B5EF4-FFF2-40B4-BE49-F238E27FC236}">
                  <a16:creationId xmlns:a16="http://schemas.microsoft.com/office/drawing/2014/main" id="{0055589B-5C01-036E-C1D5-247FABE9F859}"/>
                </a:ext>
              </a:extLst>
            </p:cNvPr>
            <p:cNvCxnSpPr>
              <a:cxnSpLocks/>
            </p:cNvCxnSpPr>
            <p:nvPr/>
          </p:nvCxnSpPr>
          <p:spPr>
            <a:xfrm>
              <a:off x="7000124" y="6032954"/>
              <a:ext cx="0" cy="9531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テキスト ボックス 11">
              <a:extLst>
                <a:ext uri="{FF2B5EF4-FFF2-40B4-BE49-F238E27FC236}">
                  <a16:creationId xmlns:a16="http://schemas.microsoft.com/office/drawing/2014/main" id="{79FFF4EA-E9C0-204E-A634-C605E0D30380}"/>
                </a:ext>
              </a:extLst>
            </p:cNvPr>
            <p:cNvSpPr txBox="1"/>
            <p:nvPr/>
          </p:nvSpPr>
          <p:spPr>
            <a:xfrm>
              <a:off x="3379907" y="6129524"/>
              <a:ext cx="266913" cy="338554"/>
            </a:xfrm>
            <a:prstGeom prst="rect">
              <a:avLst/>
            </a:prstGeom>
            <a:noFill/>
          </p:spPr>
          <p:txBody>
            <a:bodyPr wrap="square" rtlCol="0">
              <a:spAutoFit/>
            </a:bodyPr>
            <a:lstStyle/>
            <a:p>
              <a:pPr algn="ctr"/>
              <a:r>
                <a:rPr kumimoji="1" lang="en-US" altLang="ja-JP" sz="1600" b="1" dirty="0">
                  <a:latin typeface="Meiryo UI" panose="020B0604030504040204" pitchFamily="50" charset="-128"/>
                  <a:ea typeface="Meiryo UI" panose="020B0604030504040204" pitchFamily="50" charset="-128"/>
                </a:rPr>
                <a:t>0</a:t>
              </a:r>
            </a:p>
          </p:txBody>
        </p:sp>
        <p:sp>
          <p:nvSpPr>
            <p:cNvPr id="13" name="テキスト ボックス 12">
              <a:extLst>
                <a:ext uri="{FF2B5EF4-FFF2-40B4-BE49-F238E27FC236}">
                  <a16:creationId xmlns:a16="http://schemas.microsoft.com/office/drawing/2014/main" id="{A6CC3CE3-8594-F015-5A39-6D671DA96EC2}"/>
                </a:ext>
              </a:extLst>
            </p:cNvPr>
            <p:cNvSpPr txBox="1"/>
            <p:nvPr/>
          </p:nvSpPr>
          <p:spPr>
            <a:xfrm>
              <a:off x="4535201" y="6128265"/>
              <a:ext cx="266913" cy="338554"/>
            </a:xfrm>
            <a:prstGeom prst="rect">
              <a:avLst/>
            </a:prstGeom>
            <a:noFill/>
          </p:spPr>
          <p:txBody>
            <a:bodyPr wrap="square" rtlCol="0">
              <a:spAutoFit/>
            </a:bodyPr>
            <a:lstStyle/>
            <a:p>
              <a:pPr algn="ctr"/>
              <a:r>
                <a:rPr kumimoji="1" lang="en-US" altLang="ja-JP" sz="1600" b="1" dirty="0">
                  <a:latin typeface="Meiryo UI" panose="020B0604030504040204" pitchFamily="50" charset="-128"/>
                  <a:ea typeface="Meiryo UI" panose="020B0604030504040204" pitchFamily="50" charset="-128"/>
                </a:rPr>
                <a:t>1</a:t>
              </a:r>
            </a:p>
          </p:txBody>
        </p:sp>
        <p:sp>
          <p:nvSpPr>
            <p:cNvPr id="14" name="テキスト ボックス 13">
              <a:extLst>
                <a:ext uri="{FF2B5EF4-FFF2-40B4-BE49-F238E27FC236}">
                  <a16:creationId xmlns:a16="http://schemas.microsoft.com/office/drawing/2014/main" id="{E1A7E194-6B3B-771B-B555-09945DC9F6D2}"/>
                </a:ext>
              </a:extLst>
            </p:cNvPr>
            <p:cNvSpPr txBox="1"/>
            <p:nvPr/>
          </p:nvSpPr>
          <p:spPr>
            <a:xfrm>
              <a:off x="5690955" y="6128265"/>
              <a:ext cx="266913" cy="338554"/>
            </a:xfrm>
            <a:prstGeom prst="rect">
              <a:avLst/>
            </a:prstGeom>
            <a:noFill/>
          </p:spPr>
          <p:txBody>
            <a:bodyPr wrap="square" rtlCol="0">
              <a:spAutoFit/>
            </a:bodyPr>
            <a:lstStyle/>
            <a:p>
              <a:pPr algn="ctr"/>
              <a:r>
                <a:rPr kumimoji="1" lang="en-US" altLang="ja-JP" sz="1600" b="1" dirty="0">
                  <a:latin typeface="Meiryo UI" panose="020B0604030504040204" pitchFamily="50" charset="-128"/>
                  <a:ea typeface="Meiryo UI" panose="020B0604030504040204" pitchFamily="50" charset="-128"/>
                </a:rPr>
                <a:t>2</a:t>
              </a:r>
            </a:p>
          </p:txBody>
        </p:sp>
        <p:sp>
          <p:nvSpPr>
            <p:cNvPr id="15" name="テキスト ボックス 14">
              <a:extLst>
                <a:ext uri="{FF2B5EF4-FFF2-40B4-BE49-F238E27FC236}">
                  <a16:creationId xmlns:a16="http://schemas.microsoft.com/office/drawing/2014/main" id="{1A59B7C7-E17D-104D-DEC5-4B653A87EC59}"/>
                </a:ext>
              </a:extLst>
            </p:cNvPr>
            <p:cNvSpPr txBox="1"/>
            <p:nvPr/>
          </p:nvSpPr>
          <p:spPr>
            <a:xfrm>
              <a:off x="6871747" y="6128265"/>
              <a:ext cx="266913" cy="338554"/>
            </a:xfrm>
            <a:prstGeom prst="rect">
              <a:avLst/>
            </a:prstGeom>
            <a:noFill/>
          </p:spPr>
          <p:txBody>
            <a:bodyPr wrap="square" rtlCol="0">
              <a:spAutoFit/>
            </a:bodyPr>
            <a:lstStyle/>
            <a:p>
              <a:pPr algn="ctr"/>
              <a:r>
                <a:rPr kumimoji="1" lang="en-US" altLang="ja-JP" sz="1600" b="1" dirty="0">
                  <a:latin typeface="Meiryo UI" panose="020B0604030504040204" pitchFamily="50" charset="-128"/>
                  <a:ea typeface="Meiryo UI" panose="020B0604030504040204" pitchFamily="50" charset="-128"/>
                </a:rPr>
                <a:t>3</a:t>
              </a:r>
            </a:p>
          </p:txBody>
        </p:sp>
      </p:grpSp>
    </p:spTree>
    <p:extLst>
      <p:ext uri="{BB962C8B-B14F-4D97-AF65-F5344CB8AC3E}">
        <p14:creationId xmlns:p14="http://schemas.microsoft.com/office/powerpoint/2010/main" val="11621892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1C564E7E-4312-D60A-A0D6-F9E3BC753B77}"/>
              </a:ext>
            </a:extLst>
          </p:cNvPr>
          <p:cNvSpPr txBox="1"/>
          <p:nvPr/>
        </p:nvSpPr>
        <p:spPr>
          <a:xfrm>
            <a:off x="226267" y="207215"/>
            <a:ext cx="3606823" cy="523220"/>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28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結果、研究の限界</a:t>
            </a:r>
          </a:p>
        </p:txBody>
      </p:sp>
      <p:sp>
        <p:nvSpPr>
          <p:cNvPr id="6" name="テキスト ボックス 5">
            <a:extLst>
              <a:ext uri="{FF2B5EF4-FFF2-40B4-BE49-F238E27FC236}">
                <a16:creationId xmlns:a16="http://schemas.microsoft.com/office/drawing/2014/main" id="{33577174-6B0D-7A42-5C41-6586F9689E8C}"/>
              </a:ext>
            </a:extLst>
          </p:cNvPr>
          <p:cNvSpPr txBox="1"/>
          <p:nvPr/>
        </p:nvSpPr>
        <p:spPr>
          <a:xfrm>
            <a:off x="628788" y="1173164"/>
            <a:ext cx="7886424" cy="3773725"/>
          </a:xfrm>
          <a:prstGeom prst="rect">
            <a:avLst/>
          </a:prstGeom>
          <a:noFill/>
        </p:spPr>
        <p:txBody>
          <a:bodyPr wrap="square">
            <a:spAutoFit/>
          </a:bodyPr>
          <a:lstStyle/>
          <a:p>
            <a:pPr marL="285750" marR="0" lvl="0" indent="-285750" algn="l" defTabSz="457200" rtl="0" eaLnBrk="1" fontAlgn="auto" latinLnBrk="0" hangingPunct="1">
              <a:lnSpc>
                <a:spcPct val="150000"/>
              </a:lnSpc>
              <a:spcBef>
                <a:spcPts val="0"/>
              </a:spcBef>
              <a:spcAft>
                <a:spcPts val="0"/>
              </a:spcAft>
              <a:buClr>
                <a:srgbClr val="D82B83"/>
              </a:buClr>
              <a:buSzTx/>
              <a:buFont typeface="Wingdings" panose="05000000000000000000" pitchFamily="2" charset="2"/>
              <a:buChar char="l"/>
              <a:tabLst/>
              <a:defRPr/>
            </a:pP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RCT</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に参加した</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220</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例中</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208</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例</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(94.5</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が</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12</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カ月間の試験を完了した。</a:t>
            </a:r>
            <a:endPar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285750" marR="0" lvl="0" indent="-285750" algn="l" defTabSz="457200" rtl="0" eaLnBrk="1" fontAlgn="auto" latinLnBrk="0" hangingPunct="1">
              <a:lnSpc>
                <a:spcPct val="150000"/>
              </a:lnSpc>
              <a:spcBef>
                <a:spcPts val="0"/>
              </a:spcBef>
              <a:spcAft>
                <a:spcPts val="0"/>
              </a:spcAft>
              <a:buClr>
                <a:srgbClr val="D82B83"/>
              </a:buClr>
              <a:buSzTx/>
              <a:buFont typeface="Wingdings" panose="05000000000000000000" pitchFamily="2" charset="2"/>
              <a:buChar char="l"/>
              <a:tabLst/>
              <a:defRPr/>
            </a:pP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糖尿病発症について評価された患者数は、</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RCT</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開始後</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2</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年時点で</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195</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例（</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88.6</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10</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年では</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179</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例（</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81.4</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％）であった</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男性</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32.3</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％、ベースライン時の年齢</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53.9</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歳、ウエスト周囲径</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96.1cm</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endPar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285750" marR="0" lvl="0" indent="-285750" algn="l" defTabSz="457200" rtl="0" eaLnBrk="1" fontAlgn="auto" latinLnBrk="0" hangingPunct="1">
              <a:lnSpc>
                <a:spcPct val="150000"/>
              </a:lnSpc>
              <a:spcBef>
                <a:spcPts val="0"/>
              </a:spcBef>
              <a:spcAft>
                <a:spcPts val="0"/>
              </a:spcAft>
              <a:buClr>
                <a:srgbClr val="D82B83"/>
              </a:buClr>
              <a:buSzTx/>
              <a:buFont typeface="Wingdings" panose="05000000000000000000" pitchFamily="2" charset="2"/>
              <a:buChar char="l"/>
              <a:tabLst/>
              <a:defRPr/>
            </a:pP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追跡期間中の</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100</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患者年あたりの</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2</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型糖尿病累積発症率は、高強度運動群で</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2.1</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、中強度運動群で</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1.9</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、運動非介入群で</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4.1</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であった。</a:t>
            </a:r>
            <a:endPar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285750" marR="0" lvl="0" indent="-285750" algn="l" defTabSz="457200" rtl="0" eaLnBrk="1" fontAlgn="auto" latinLnBrk="0" hangingPunct="1">
              <a:lnSpc>
                <a:spcPct val="150000"/>
              </a:lnSpc>
              <a:spcBef>
                <a:spcPts val="0"/>
              </a:spcBef>
              <a:spcAft>
                <a:spcPts val="0"/>
              </a:spcAft>
              <a:buClr>
                <a:srgbClr val="D82B83"/>
              </a:buClr>
              <a:buSzTx/>
              <a:buFont typeface="Wingdings" panose="05000000000000000000" pitchFamily="2" charset="2"/>
              <a:buChar char="l"/>
              <a:tabLst/>
              <a:defRPr/>
            </a:pP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RCT</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開始後</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10</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年時点で、</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HbA1c</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とウエスト周囲径には中強度／高強度運動群と運動非介入群との間に有意な群間差が認められたが、空腹時血糖値と体重に有意な差は認められなかった。</a:t>
            </a:r>
          </a:p>
        </p:txBody>
      </p:sp>
      <p:sp>
        <p:nvSpPr>
          <p:cNvPr id="3" name="テキスト ボックス 2">
            <a:extLst>
              <a:ext uri="{FF2B5EF4-FFF2-40B4-BE49-F238E27FC236}">
                <a16:creationId xmlns:a16="http://schemas.microsoft.com/office/drawing/2014/main" id="{1EE14D95-C6B2-710C-D14D-211F513835DF}"/>
              </a:ext>
            </a:extLst>
          </p:cNvPr>
          <p:cNvSpPr txBox="1"/>
          <p:nvPr/>
        </p:nvSpPr>
        <p:spPr>
          <a:xfrm>
            <a:off x="5066522" y="6604084"/>
            <a:ext cx="4077478" cy="253916"/>
          </a:xfrm>
          <a:prstGeom prst="rect">
            <a:avLst/>
          </a:prstGeom>
          <a:noFill/>
        </p:spPr>
        <p:txBody>
          <a:bodyPr wrap="square" anchor="b">
            <a:spAutoFit/>
          </a:bodyPr>
          <a:lstStyle/>
          <a:p>
            <a:pPr algn="r"/>
            <a:r>
              <a:rPr lang="da-DK" altLang="ja-JP" sz="1050" b="0" i="0" u="none" strike="noStrike" baseline="0" dirty="0">
                <a:latin typeface="Meiryo UI" panose="020B0604030504040204" pitchFamily="50" charset="-128"/>
                <a:ea typeface="Meiryo UI" panose="020B0604030504040204" pitchFamily="50" charset="-128"/>
              </a:rPr>
              <a:t>Chen Y, et al. JAMA Intern Med 183(3): 272-275, 2023</a:t>
            </a:r>
          </a:p>
        </p:txBody>
      </p:sp>
      <p:sp>
        <p:nvSpPr>
          <p:cNvPr id="4" name="テキスト ボックス 3">
            <a:extLst>
              <a:ext uri="{FF2B5EF4-FFF2-40B4-BE49-F238E27FC236}">
                <a16:creationId xmlns:a16="http://schemas.microsoft.com/office/drawing/2014/main" id="{01E7D5DB-9BA0-875B-7F5B-FE8BE15F65F3}"/>
              </a:ext>
            </a:extLst>
          </p:cNvPr>
          <p:cNvSpPr txBox="1"/>
          <p:nvPr/>
        </p:nvSpPr>
        <p:spPr>
          <a:xfrm>
            <a:off x="507069" y="5135119"/>
            <a:ext cx="8157959" cy="1280735"/>
          </a:xfrm>
          <a:prstGeom prst="rect">
            <a:avLst/>
          </a:prstGeom>
          <a:noFill/>
        </p:spPr>
        <p:txBody>
          <a:bodyPr wrap="square">
            <a:spAutoFit/>
          </a:bodyPr>
          <a:lstStyle/>
          <a:p>
            <a:pPr>
              <a:lnSpc>
                <a:spcPct val="150000"/>
              </a:lnSpc>
              <a:buClr>
                <a:srgbClr val="D82B83"/>
              </a:buClr>
            </a:pPr>
            <a:r>
              <a:rPr lang="ja-JP" altLang="en-US" b="1" dirty="0">
                <a:latin typeface="Meiryo UI" panose="020B0604030504040204" pitchFamily="50" charset="-128"/>
                <a:ea typeface="Meiryo UI" panose="020B0604030504040204" pitchFamily="50" charset="-128"/>
              </a:rPr>
              <a:t>研究の限界</a:t>
            </a:r>
            <a:endParaRPr lang="en-US" altLang="ja-JP" b="1" dirty="0">
              <a:latin typeface="Meiryo UI" panose="020B0604030504040204" pitchFamily="50" charset="-128"/>
              <a:ea typeface="Meiryo UI" panose="020B0604030504040204" pitchFamily="50" charset="-128"/>
            </a:endParaRPr>
          </a:p>
          <a:p>
            <a:pPr marL="285750" indent="-285750">
              <a:lnSpc>
                <a:spcPct val="150000"/>
              </a:lnSpc>
              <a:buClr>
                <a:srgbClr val="D82B83"/>
              </a:buClr>
              <a:buFont typeface="Wingdings" panose="05000000000000000000" pitchFamily="2" charset="2"/>
              <a:buChar char="l"/>
            </a:pPr>
            <a:r>
              <a:rPr lang="ja-JP" altLang="en-US" dirty="0">
                <a:latin typeface="Meiryo UI" panose="020B0604030504040204" pitchFamily="50" charset="-128"/>
                <a:ea typeface="Meiryo UI" panose="020B0604030504040204" pitchFamily="50" charset="-128"/>
              </a:rPr>
              <a:t>糖尿病の発症は事前に規定された評価項目ではなかった</a:t>
            </a:r>
          </a:p>
          <a:p>
            <a:pPr marL="285750" indent="-285750">
              <a:lnSpc>
                <a:spcPct val="150000"/>
              </a:lnSpc>
              <a:buClr>
                <a:srgbClr val="D82B83"/>
              </a:buClr>
              <a:buFont typeface="Wingdings" panose="05000000000000000000" pitchFamily="2" charset="2"/>
              <a:buChar char="l"/>
            </a:pPr>
            <a:r>
              <a:rPr lang="ja-JP" altLang="en-US" dirty="0">
                <a:latin typeface="Meiryo UI" panose="020B0604030504040204" pitchFamily="50" charset="-128"/>
                <a:ea typeface="Meiryo UI" panose="020B0604030504040204" pitchFamily="50" charset="-128"/>
              </a:rPr>
              <a:t>多変量回帰分析を実施したが、幾つかの残余交絡因子が存在していた可能性がある</a:t>
            </a:r>
          </a:p>
        </p:txBody>
      </p:sp>
    </p:spTree>
    <p:extLst>
      <p:ext uri="{BB962C8B-B14F-4D97-AF65-F5344CB8AC3E}">
        <p14:creationId xmlns:p14="http://schemas.microsoft.com/office/powerpoint/2010/main" val="33704532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6D83B842-6355-4A66-B980-BFFE8AAB31C5}"/>
              </a:ext>
            </a:extLst>
          </p:cNvPr>
          <p:cNvSpPr txBox="1"/>
          <p:nvPr/>
        </p:nvSpPr>
        <p:spPr>
          <a:xfrm>
            <a:off x="244800" y="194400"/>
            <a:ext cx="2681055" cy="523220"/>
          </a:xfrm>
          <a:prstGeom prst="rect">
            <a:avLst/>
          </a:prstGeom>
          <a:noFill/>
        </p:spPr>
        <p:txBody>
          <a:bodyPr wrap="square">
            <a:spAutoFit/>
          </a:bodyPr>
          <a:lstStyle/>
          <a:p>
            <a:r>
              <a:rPr lang="ja-JP" altLang="en-US" sz="2800" b="1" dirty="0">
                <a:latin typeface="Meiryo UI" panose="020B0604030504040204" pitchFamily="50" charset="-128"/>
                <a:ea typeface="Meiryo UI" panose="020B0604030504040204" pitchFamily="50" charset="-128"/>
              </a:rPr>
              <a:t>監修コメント</a:t>
            </a:r>
          </a:p>
        </p:txBody>
      </p:sp>
      <p:sp>
        <p:nvSpPr>
          <p:cNvPr id="16" name="テキスト ボックス 15">
            <a:extLst>
              <a:ext uri="{FF2B5EF4-FFF2-40B4-BE49-F238E27FC236}">
                <a16:creationId xmlns:a16="http://schemas.microsoft.com/office/drawing/2014/main" id="{524EB5F5-A748-5C47-9EC8-BE776770F6B2}"/>
              </a:ext>
            </a:extLst>
          </p:cNvPr>
          <p:cNvSpPr txBox="1"/>
          <p:nvPr/>
        </p:nvSpPr>
        <p:spPr>
          <a:xfrm>
            <a:off x="540424" y="1288383"/>
            <a:ext cx="8063151" cy="4604722"/>
          </a:xfrm>
          <a:prstGeom prst="rect">
            <a:avLst/>
          </a:prstGeom>
          <a:noFill/>
        </p:spPr>
        <p:txBody>
          <a:bodyPr wrap="square">
            <a:spAutoFit/>
          </a:bodyPr>
          <a:lstStyle/>
          <a:p>
            <a:pPr marL="285750" indent="-285750">
              <a:lnSpc>
                <a:spcPct val="150000"/>
              </a:lnSpc>
              <a:buClr>
                <a:srgbClr val="D82B83"/>
              </a:buClr>
              <a:buFont typeface="Wingdings" panose="05000000000000000000" pitchFamily="2" charset="2"/>
              <a:buChar char="l"/>
              <a:defRPr/>
            </a:pP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本論文は、過去に</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12</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カ月間の運動介入効果を検証した</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RCT</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参加者を対象とし、</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10</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年間にわたり追跡調査した研究である。</a:t>
            </a:r>
          </a:p>
          <a:p>
            <a:pPr marL="285750" indent="-285750">
              <a:lnSpc>
                <a:spcPct val="150000"/>
              </a:lnSpc>
              <a:buClr>
                <a:srgbClr val="D82B83"/>
              </a:buClr>
              <a:buFont typeface="Wingdings" panose="05000000000000000000" pitchFamily="2" charset="2"/>
              <a:buChar char="l"/>
              <a:defRPr/>
            </a:pP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中心性肥満を有する</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NAFLD</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患者の糖尿病予防において、初期の中強度／高強度有酸素運動が長期的なベネフィットをもたらす可能性が示された。</a:t>
            </a:r>
          </a:p>
          <a:p>
            <a:pPr marL="285750" indent="-285750">
              <a:lnSpc>
                <a:spcPct val="150000"/>
              </a:lnSpc>
              <a:buClr>
                <a:srgbClr val="D82B83"/>
              </a:buClr>
              <a:buFont typeface="Wingdings" panose="05000000000000000000" pitchFamily="2" charset="2"/>
              <a:buChar char="l"/>
              <a:defRPr/>
            </a:pP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糖尿病予防における運動の意義を報告した過去の研究</a:t>
            </a:r>
            <a:r>
              <a:rPr lang="en-US" altLang="ja-JP" kern="100" baseline="30000" dirty="0">
                <a:latin typeface="Meiryo UI" panose="020B0604030504040204" pitchFamily="50" charset="-128"/>
                <a:ea typeface="Meiryo UI" panose="020B0604030504040204" pitchFamily="50" charset="-128"/>
                <a:cs typeface="Times New Roman" panose="02020603050405020304" pitchFamily="18" charset="0"/>
              </a:rPr>
              <a:t>1-3)</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では、運動に加えて食事療法やグループコンサルティングなども含めた生活習慣への複合的な介入効果が示されていたが、本</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RCT</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は厳格に管理・監督された</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1</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年間の運動プログラムを実施し、かつ食事は変更しないように指導されていた点で大きく異なっている。</a:t>
            </a:r>
          </a:p>
          <a:p>
            <a:pPr marL="285750" indent="-285750">
              <a:lnSpc>
                <a:spcPct val="150000"/>
              </a:lnSpc>
              <a:buClr>
                <a:srgbClr val="D82B83"/>
              </a:buClr>
              <a:buFont typeface="Wingdings" panose="05000000000000000000" pitchFamily="2" charset="2"/>
              <a:buChar char="l"/>
              <a:defRPr/>
            </a:pP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本研究の知見から、肥満を有する者における</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2</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型糖尿病の発症予防には運動が効果的な手段であること、および中強度／高強度有酸素運動を早期から励行することが有用である可能性が考えられた。</a:t>
            </a:r>
            <a:endParaRPr lang="en-US" altLang="ja-JP" kern="100" dirty="0">
              <a:latin typeface="Meiryo UI" panose="020B0604030504040204" pitchFamily="50" charset="-128"/>
              <a:ea typeface="Meiryo UI" panose="020B0604030504040204" pitchFamily="50" charset="-128"/>
              <a:cs typeface="Times New Roman" panose="02020603050405020304" pitchFamily="18" charset="0"/>
            </a:endParaRPr>
          </a:p>
        </p:txBody>
      </p:sp>
      <p:sp>
        <p:nvSpPr>
          <p:cNvPr id="5" name="テキスト ボックス 4">
            <a:extLst>
              <a:ext uri="{FF2B5EF4-FFF2-40B4-BE49-F238E27FC236}">
                <a16:creationId xmlns:a16="http://schemas.microsoft.com/office/drawing/2014/main" id="{58A6A153-BCCB-3EB5-5DB3-04070D3C562D}"/>
              </a:ext>
            </a:extLst>
          </p:cNvPr>
          <p:cNvSpPr txBox="1"/>
          <p:nvPr/>
        </p:nvSpPr>
        <p:spPr>
          <a:xfrm>
            <a:off x="5066522" y="6604084"/>
            <a:ext cx="4077478" cy="253916"/>
          </a:xfrm>
          <a:prstGeom prst="rect">
            <a:avLst/>
          </a:prstGeom>
          <a:noFill/>
        </p:spPr>
        <p:txBody>
          <a:bodyPr wrap="square" anchor="b">
            <a:spAutoFit/>
          </a:bodyPr>
          <a:lstStyle/>
          <a:p>
            <a:pPr algn="r"/>
            <a:r>
              <a:rPr lang="da-DK" altLang="ja-JP" sz="1050" b="0" i="0" u="none" strike="noStrike" baseline="0" dirty="0">
                <a:latin typeface="Meiryo UI" panose="020B0604030504040204" pitchFamily="50" charset="-128"/>
                <a:ea typeface="Meiryo UI" panose="020B0604030504040204" pitchFamily="50" charset="-128"/>
              </a:rPr>
              <a:t>Chen Y, et al. JAMA Intern Med 183(3): 272-275, 2023</a:t>
            </a:r>
          </a:p>
        </p:txBody>
      </p:sp>
      <p:sp>
        <p:nvSpPr>
          <p:cNvPr id="6" name="テキスト ボックス 5">
            <a:extLst>
              <a:ext uri="{FF2B5EF4-FFF2-40B4-BE49-F238E27FC236}">
                <a16:creationId xmlns:a16="http://schemas.microsoft.com/office/drawing/2014/main" id="{DC8F817B-57B5-06F8-56C9-A747B34D0354}"/>
              </a:ext>
            </a:extLst>
          </p:cNvPr>
          <p:cNvSpPr txBox="1"/>
          <p:nvPr/>
        </p:nvSpPr>
        <p:spPr>
          <a:xfrm>
            <a:off x="3352800" y="5886787"/>
            <a:ext cx="5069840" cy="577081"/>
          </a:xfrm>
          <a:prstGeom prst="rect">
            <a:avLst/>
          </a:prstGeom>
          <a:noFill/>
        </p:spPr>
        <p:txBody>
          <a:bodyPr wrap="square" anchor="b">
            <a:spAutoFit/>
          </a:bodyPr>
          <a:lstStyle/>
          <a:p>
            <a:pPr algn="r"/>
            <a:r>
              <a:rPr lang="da-DK" altLang="ja-JP" sz="1050" b="0" i="0" u="none" strike="noStrike" baseline="0" dirty="0">
                <a:latin typeface="Meiryo UI" panose="020B0604030504040204" pitchFamily="50" charset="-128"/>
                <a:ea typeface="Meiryo UI" panose="020B0604030504040204" pitchFamily="50" charset="-128"/>
              </a:rPr>
              <a:t>1) Knowler WC, et al. N Engl J Med 346</a:t>
            </a:r>
            <a:r>
              <a:rPr lang="ja-JP" altLang="da-DK" sz="1050" b="0" i="0" u="none" strike="noStrike" baseline="0" dirty="0">
                <a:latin typeface="Meiryo UI" panose="020B0604030504040204" pitchFamily="50" charset="-128"/>
                <a:ea typeface="Meiryo UI" panose="020B0604030504040204" pitchFamily="50" charset="-128"/>
              </a:rPr>
              <a:t>（</a:t>
            </a:r>
            <a:r>
              <a:rPr lang="da-DK" altLang="ja-JP" sz="1050" b="0" i="0" u="none" strike="noStrike" baseline="0" dirty="0">
                <a:latin typeface="Meiryo UI" panose="020B0604030504040204" pitchFamily="50" charset="-128"/>
                <a:ea typeface="Meiryo UI" panose="020B0604030504040204" pitchFamily="50" charset="-128"/>
              </a:rPr>
              <a:t>6</a:t>
            </a:r>
            <a:r>
              <a:rPr lang="ja-JP" altLang="da-DK" sz="1050" b="0" i="0" u="none" strike="noStrike" baseline="0" dirty="0">
                <a:latin typeface="Meiryo UI" panose="020B0604030504040204" pitchFamily="50" charset="-128"/>
                <a:ea typeface="Meiryo UI" panose="020B0604030504040204" pitchFamily="50" charset="-128"/>
              </a:rPr>
              <a:t>）</a:t>
            </a:r>
            <a:r>
              <a:rPr lang="da-DK" altLang="ja-JP" sz="1050" b="0" i="0" u="none" strike="noStrike" baseline="0" dirty="0">
                <a:latin typeface="Meiryo UI" panose="020B0604030504040204" pitchFamily="50" charset="-128"/>
                <a:ea typeface="Meiryo UI" panose="020B0604030504040204" pitchFamily="50" charset="-128"/>
              </a:rPr>
              <a:t>: 393-403, 2002</a:t>
            </a:r>
          </a:p>
          <a:p>
            <a:pPr algn="r"/>
            <a:r>
              <a:rPr lang="da-DK" altLang="ja-JP" sz="1050" b="0" i="0" u="none" strike="noStrike" baseline="0" dirty="0">
                <a:latin typeface="Meiryo UI" panose="020B0604030504040204" pitchFamily="50" charset="-128"/>
                <a:ea typeface="Meiryo UI" panose="020B0604030504040204" pitchFamily="50" charset="-128"/>
              </a:rPr>
              <a:t>2) Li G, et al. Lancet 371</a:t>
            </a:r>
            <a:r>
              <a:rPr lang="ja-JP" altLang="da-DK" sz="1050" b="0" i="0" u="none" strike="noStrike" baseline="0" dirty="0">
                <a:latin typeface="Meiryo UI" panose="020B0604030504040204" pitchFamily="50" charset="-128"/>
                <a:ea typeface="Meiryo UI" panose="020B0604030504040204" pitchFamily="50" charset="-128"/>
              </a:rPr>
              <a:t>（</a:t>
            </a:r>
            <a:r>
              <a:rPr lang="da-DK" altLang="ja-JP" sz="1050" b="0" i="0" u="none" strike="noStrike" baseline="0" dirty="0">
                <a:latin typeface="Meiryo UI" panose="020B0604030504040204" pitchFamily="50" charset="-128"/>
                <a:ea typeface="Meiryo UI" panose="020B0604030504040204" pitchFamily="50" charset="-128"/>
              </a:rPr>
              <a:t>9626</a:t>
            </a:r>
            <a:r>
              <a:rPr lang="ja-JP" altLang="da-DK" sz="1050" b="0" i="0" u="none" strike="noStrike" baseline="0" dirty="0">
                <a:latin typeface="Meiryo UI" panose="020B0604030504040204" pitchFamily="50" charset="-128"/>
                <a:ea typeface="Meiryo UI" panose="020B0604030504040204" pitchFamily="50" charset="-128"/>
              </a:rPr>
              <a:t>）</a:t>
            </a:r>
            <a:r>
              <a:rPr lang="da-DK" altLang="ja-JP" sz="1050" b="0" i="0" u="none" strike="noStrike" baseline="0" dirty="0">
                <a:latin typeface="Meiryo UI" panose="020B0604030504040204" pitchFamily="50" charset="-128"/>
                <a:ea typeface="Meiryo UI" panose="020B0604030504040204" pitchFamily="50" charset="-128"/>
              </a:rPr>
              <a:t>: 1783-1789, 2008</a:t>
            </a:r>
          </a:p>
          <a:p>
            <a:pPr algn="r"/>
            <a:r>
              <a:rPr lang="da-DK" altLang="ja-JP" sz="1050" b="0" i="0" u="none" strike="noStrike" baseline="0" dirty="0">
                <a:latin typeface="Meiryo UI" panose="020B0604030504040204" pitchFamily="50" charset="-128"/>
                <a:ea typeface="Meiryo UI" panose="020B0604030504040204" pitchFamily="50" charset="-128"/>
              </a:rPr>
              <a:t>3) Tuomilehto J, et al. N Engl J Med 344</a:t>
            </a:r>
            <a:r>
              <a:rPr lang="ja-JP" altLang="da-DK" sz="1050" b="0" i="0" u="none" strike="noStrike" baseline="0" dirty="0">
                <a:latin typeface="Meiryo UI" panose="020B0604030504040204" pitchFamily="50" charset="-128"/>
                <a:ea typeface="Meiryo UI" panose="020B0604030504040204" pitchFamily="50" charset="-128"/>
              </a:rPr>
              <a:t>（</a:t>
            </a:r>
            <a:r>
              <a:rPr lang="da-DK" altLang="ja-JP" sz="1050" b="0" i="0" u="none" strike="noStrike" baseline="0" dirty="0">
                <a:latin typeface="Meiryo UI" panose="020B0604030504040204" pitchFamily="50" charset="-128"/>
                <a:ea typeface="Meiryo UI" panose="020B0604030504040204" pitchFamily="50" charset="-128"/>
              </a:rPr>
              <a:t>18</a:t>
            </a:r>
            <a:r>
              <a:rPr lang="ja-JP" altLang="da-DK" sz="1050" b="0" i="0" u="none" strike="noStrike" baseline="0" dirty="0">
                <a:latin typeface="Meiryo UI" panose="020B0604030504040204" pitchFamily="50" charset="-128"/>
                <a:ea typeface="Meiryo UI" panose="020B0604030504040204" pitchFamily="50" charset="-128"/>
              </a:rPr>
              <a:t>）</a:t>
            </a:r>
            <a:r>
              <a:rPr lang="da-DK" altLang="ja-JP" sz="1050" b="0" i="0" u="none" strike="noStrike" baseline="0" dirty="0">
                <a:latin typeface="Meiryo UI" panose="020B0604030504040204" pitchFamily="50" charset="-128"/>
                <a:ea typeface="Meiryo UI" panose="020B0604030504040204" pitchFamily="50" charset="-128"/>
              </a:rPr>
              <a:t>: 1343-1350, 2001</a:t>
            </a:r>
          </a:p>
        </p:txBody>
      </p:sp>
    </p:spTree>
    <p:extLst>
      <p:ext uri="{BB962C8B-B14F-4D97-AF65-F5344CB8AC3E}">
        <p14:creationId xmlns:p14="http://schemas.microsoft.com/office/powerpoint/2010/main" val="2298106819"/>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3384</TotalTime>
  <Words>1461</Words>
  <Application>Microsoft Office PowerPoint</Application>
  <PresentationFormat>画面に合わせる (4:3)</PresentationFormat>
  <Paragraphs>136</Paragraphs>
  <Slides>9</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9</vt:i4>
      </vt:variant>
    </vt:vector>
  </HeadingPairs>
  <TitlesOfParts>
    <vt:vector size="15" baseType="lpstr">
      <vt:lpstr>Meiryo UI</vt:lpstr>
      <vt:lpstr>Arial</vt:lpstr>
      <vt:lpstr>Calibri</vt:lpstr>
      <vt:lpstr>Calibri Light</vt:lpstr>
      <vt:lpstr>Wingdings</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長谷川 園果</dc:creator>
  <cp:lastModifiedBy>Sugimura Kaoru CR/DCG</cp:lastModifiedBy>
  <cp:revision>31</cp:revision>
  <dcterms:created xsi:type="dcterms:W3CDTF">2022-04-07T06:17:16Z</dcterms:created>
  <dcterms:modified xsi:type="dcterms:W3CDTF">2023-09-14T05:29:34Z</dcterms:modified>
</cp:coreProperties>
</file>