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326" r:id="rId2"/>
    <p:sldId id="325" r:id="rId3"/>
    <p:sldId id="337" r:id="rId4"/>
    <p:sldId id="330" r:id="rId5"/>
    <p:sldId id="345" r:id="rId6"/>
    <p:sldId id="347" r:id="rId7"/>
    <p:sldId id="348" r:id="rId8"/>
    <p:sldId id="333" r:id="rId9"/>
    <p:sldId id="34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EDE5"/>
    <a:srgbClr val="FCDBA3"/>
    <a:srgbClr val="FFFEF3"/>
    <a:srgbClr val="DBEBCA"/>
    <a:srgbClr val="E8D2C7"/>
    <a:srgbClr val="A6A7A7"/>
    <a:srgbClr val="E56C56"/>
    <a:srgbClr val="00508F"/>
    <a:srgbClr val="FAE8CF"/>
    <a:srgbClr val="FBFA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AA33A3-5BA8-4EF2-887D-B9203F7D4101}" v="4" dt="2024-04-11T02:25:14.29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99" d="100"/>
          <a:sy n="99" d="100"/>
        </p:scale>
        <p:origin x="90"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2024/4/11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2024/4/11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29" y="1551828"/>
            <a:ext cx="7866196" cy="58699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セルフスティグマと</a:t>
            </a:r>
            <a:r>
              <a:rPr lang="en-US" altLang="ja-JP" sz="2800" b="1" dirty="0">
                <a:solidFill>
                  <a:srgbClr val="002060"/>
                </a:solidFill>
                <a:latin typeface="Meiryo UI" panose="020B0604030504040204" pitchFamily="50" charset="-128"/>
                <a:ea typeface="Meiryo UI" panose="020B0604030504040204" pitchFamily="50" charset="-128"/>
              </a:rPr>
              <a:t>HbA1c</a:t>
            </a:r>
            <a:r>
              <a:rPr lang="ja-JP" altLang="en-US" sz="2800" b="1" dirty="0">
                <a:solidFill>
                  <a:srgbClr val="002060"/>
                </a:solidFill>
                <a:latin typeface="Meiryo UI" panose="020B0604030504040204" pitchFamily="50" charset="-128"/>
                <a:ea typeface="Meiryo UI" panose="020B0604030504040204" pitchFamily="50" charset="-128"/>
              </a:rPr>
              <a:t>の関連：</a:t>
            </a: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日本人成人</a:t>
            </a:r>
            <a:r>
              <a:rPr lang="en-US" altLang="ja-JP" sz="2800" b="1" dirty="0">
                <a:solidFill>
                  <a:srgbClr val="002060"/>
                </a:solidFill>
                <a:latin typeface="Meiryo UI" panose="020B0604030504040204" pitchFamily="50" charset="-128"/>
                <a:ea typeface="Meiryo UI" panose="020B0604030504040204" pitchFamily="50" charset="-128"/>
              </a:rPr>
              <a:t>1</a:t>
            </a:r>
            <a:r>
              <a:rPr lang="ja-JP" altLang="en-US" sz="2800" b="1" dirty="0">
                <a:solidFill>
                  <a:srgbClr val="002060"/>
                </a:solidFill>
                <a:latin typeface="Meiryo UI" panose="020B0604030504040204" pitchFamily="50" charset="-128"/>
                <a:ea typeface="Meiryo UI" panose="020B0604030504040204" pitchFamily="50" charset="-128"/>
              </a:rPr>
              <a:t>型糖尿病の単施設横断研究</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28" y="2258002"/>
            <a:ext cx="8356452" cy="643813"/>
          </a:xfrm>
          <a:prstGeom prst="rect">
            <a:avLst/>
          </a:prstGeom>
        </p:spPr>
        <p:txBody>
          <a:bodyPr vert="horz" lIns="91440" tIns="45720" rIns="91440" bIns="45720" rtlCol="0" anchor="b">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0" i="0" u="none" strike="noStrike" baseline="0" dirty="0">
                <a:latin typeface="Meiryo UI" panose="020B0604030504040204" pitchFamily="50" charset="-128"/>
                <a:ea typeface="Meiryo UI" panose="020B0604030504040204" pitchFamily="50" charset="-128"/>
              </a:rPr>
              <a:t>Association of self-stigma with glycated hemoglobin: </a:t>
            </a:r>
          </a:p>
          <a:p>
            <a:pPr marL="0" indent="0">
              <a:buNone/>
            </a:pPr>
            <a:r>
              <a:rPr lang="en-US" altLang="ja-JP" sz="1800" b="0" i="0" u="none" strike="noStrike" baseline="0" dirty="0">
                <a:latin typeface="Meiryo UI" panose="020B0604030504040204" pitchFamily="50" charset="-128"/>
                <a:ea typeface="Meiryo UI" panose="020B0604030504040204" pitchFamily="50" charset="-128"/>
              </a:rPr>
              <a:t>A single-center, cross-sectional study of adults with type 1 diabetes in Japan</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29" y="4719626"/>
            <a:ext cx="7626060" cy="369332"/>
          </a:xfrm>
          <a:prstGeom prst="rect">
            <a:avLst/>
          </a:prstGeom>
          <a:noFill/>
        </p:spPr>
        <p:txBody>
          <a:bodyPr wrap="square" anchor="b">
            <a:spAutoFit/>
          </a:bodyPr>
          <a:lstStyle/>
          <a:p>
            <a:r>
              <a:rPr lang="pt-BR" altLang="ja-JP" b="0" i="0" u="none" strike="noStrike" baseline="0" dirty="0">
                <a:latin typeface="Meiryo UI" panose="020B0604030504040204" pitchFamily="50" charset="-128"/>
                <a:ea typeface="Meiryo UI" panose="020B0604030504040204" pitchFamily="50" charset="-128"/>
              </a:rPr>
              <a:t>Hamano S, et al. J Diabetes Investig 14</a:t>
            </a:r>
            <a:r>
              <a:rPr lang="en-US" altLang="ja-JP" dirty="0">
                <a:latin typeface="Meiryo UI" panose="020B0604030504040204" pitchFamily="50" charset="-128"/>
                <a:ea typeface="Meiryo UI" panose="020B0604030504040204" pitchFamily="50" charset="-128"/>
              </a:rPr>
              <a:t>(</a:t>
            </a:r>
            <a:r>
              <a:rPr lang="pt-BR" altLang="ja-JP" b="0" i="0" u="none" strike="noStrike" baseline="0" dirty="0">
                <a:latin typeface="Meiryo UI" panose="020B0604030504040204" pitchFamily="50" charset="-128"/>
                <a:ea typeface="Meiryo UI" panose="020B0604030504040204" pitchFamily="50" charset="-128"/>
              </a:rPr>
              <a:t>3</a:t>
            </a:r>
            <a:r>
              <a:rPr lang="en-US" altLang="ja-JP" dirty="0">
                <a:latin typeface="Meiryo UI" panose="020B0604030504040204" pitchFamily="50" charset="-128"/>
                <a:ea typeface="Meiryo UI" panose="020B0604030504040204" pitchFamily="50" charset="-128"/>
              </a:rPr>
              <a:t>)</a:t>
            </a:r>
            <a:r>
              <a:rPr lang="pt-BR" altLang="ja-JP" b="0" i="0" u="none" strike="noStrike" baseline="0" dirty="0">
                <a:latin typeface="Meiryo UI" panose="020B0604030504040204" pitchFamily="50" charset="-128"/>
                <a:ea typeface="Meiryo UI" panose="020B0604030504040204" pitchFamily="50" charset="-128"/>
              </a:rPr>
              <a:t>: 479-485, 2023</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MAT-JP-2401749‐1.0‐04/2024</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703400"/>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626456"/>
            <a:ext cx="6166606" cy="523220"/>
          </a:xfrm>
          <a:prstGeom prst="rect">
            <a:avLst/>
          </a:prstGeom>
          <a:noFill/>
        </p:spPr>
        <p:txBody>
          <a:bodyPr wrap="square" anchor="b">
            <a:spAutoFit/>
          </a:bodyPr>
          <a:lstStyle/>
          <a:p>
            <a:r>
              <a:rPr lang="ja-JP" altLang="en-US" sz="1400" dirty="0">
                <a:solidFill>
                  <a:srgbClr val="002060"/>
                </a:solidFill>
                <a:latin typeface="Meiryo UI" panose="020B0604030504040204" pitchFamily="50" charset="-128"/>
                <a:ea typeface="Meiryo UI" panose="020B0604030504040204" pitchFamily="50" charset="-128"/>
              </a:rPr>
              <a:t>朝日生命成人病研究所 附属医院</a:t>
            </a:r>
          </a:p>
          <a:p>
            <a:r>
              <a:rPr lang="ja-JP" altLang="en-US" sz="1400" dirty="0">
                <a:solidFill>
                  <a:srgbClr val="002060"/>
                </a:solidFill>
                <a:latin typeface="Meiryo UI" panose="020B0604030504040204" pitchFamily="50" charset="-128"/>
                <a:ea typeface="Meiryo UI" panose="020B0604030504040204" pitchFamily="50" charset="-128"/>
              </a:rPr>
              <a:t>糖尿病内科 診療部長・糖尿病内科部長 兼 治験部長　大西 由希子 先生</a:t>
            </a:r>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4470400" y="6604084"/>
            <a:ext cx="4673600"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Hamano S, et al. J Diabetes Investig 14(3): 479-485, 2023</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619427"/>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536016" y="1559776"/>
            <a:ext cx="7211743" cy="1569660"/>
          </a:xfrm>
          <a:prstGeom prst="rect">
            <a:avLst/>
          </a:prstGeom>
          <a:noFill/>
        </p:spPr>
        <p:txBody>
          <a:bodyPr wrap="square">
            <a:spAutoFit/>
          </a:bodyPr>
          <a:lstStyle/>
          <a:p>
            <a:r>
              <a:rPr lang="ja-JP" altLang="en-US" sz="1600" i="0" u="none" strike="noStrike" baseline="0" dirty="0">
                <a:latin typeface="Meiryo UI" panose="020B0604030504040204" pitchFamily="50" charset="-128"/>
                <a:ea typeface="Meiryo UI" panose="020B0604030504040204" pitchFamily="50" charset="-128"/>
              </a:rPr>
              <a:t>糖尿病のスティグマは大きく「経験的スティグマ」、「予期的スティグマ」、「セルフスティグマ」の</a:t>
            </a:r>
            <a:r>
              <a:rPr lang="en-US" altLang="ja-JP" sz="1600" i="0" u="none" strike="noStrike" baseline="0" dirty="0">
                <a:latin typeface="Meiryo UI" panose="020B0604030504040204" pitchFamily="50" charset="-128"/>
                <a:ea typeface="Meiryo UI" panose="020B0604030504040204" pitchFamily="50" charset="-128"/>
              </a:rPr>
              <a:t>3</a:t>
            </a:r>
            <a:r>
              <a:rPr lang="ja-JP" altLang="en-US" sz="1600" i="0" u="none" strike="noStrike" baseline="0" dirty="0">
                <a:latin typeface="Meiryo UI" panose="020B0604030504040204" pitchFamily="50" charset="-128"/>
                <a:ea typeface="Meiryo UI" panose="020B0604030504040204" pitchFamily="50" charset="-128"/>
              </a:rPr>
              <a:t>つに分類される。</a:t>
            </a:r>
            <a:endParaRPr lang="en-US" altLang="ja-JP" sz="1600" i="0" u="none" strike="noStrike" baseline="0" dirty="0">
              <a:latin typeface="Meiryo UI" panose="020B0604030504040204" pitchFamily="50" charset="-128"/>
              <a:ea typeface="Meiryo UI" panose="020B0604030504040204" pitchFamily="50" charset="-128"/>
            </a:endParaRPr>
          </a:p>
          <a:p>
            <a:r>
              <a:rPr lang="ja-JP" altLang="en-US" sz="1600" i="0" u="none" strike="noStrike" baseline="0" dirty="0">
                <a:latin typeface="Meiryo UI" panose="020B0604030504040204" pitchFamily="50" charset="-128"/>
                <a:ea typeface="Meiryo UI" panose="020B0604030504040204" pitchFamily="50" charset="-128"/>
              </a:rPr>
              <a:t>これらのうち、セルフスティグマは「糖尿病をもつ自分自身に対する否定的な信念や感情的反応、行動」を指す。</a:t>
            </a:r>
            <a:endParaRPr lang="en-US" altLang="ja-JP" sz="1600" i="0" u="none" strike="noStrike" baseline="0" dirty="0">
              <a:latin typeface="Meiryo UI" panose="020B0604030504040204" pitchFamily="50" charset="-128"/>
              <a:ea typeface="Meiryo UI" panose="020B0604030504040204" pitchFamily="50" charset="-128"/>
            </a:endParaRPr>
          </a:p>
          <a:p>
            <a:r>
              <a:rPr lang="ja-JP" altLang="en-US" sz="1600" i="0" u="none" strike="noStrike" baseline="0" dirty="0">
                <a:latin typeface="Meiryo UI" panose="020B0604030504040204" pitchFamily="50" charset="-128"/>
                <a:ea typeface="Meiryo UI" panose="020B0604030504040204" pitchFamily="50" charset="-128"/>
              </a:rPr>
              <a:t>これまでに、</a:t>
            </a:r>
            <a:r>
              <a:rPr lang="en-US" altLang="ja-JP" sz="1600" i="0" u="none" strike="noStrike" baseline="0" dirty="0">
                <a:latin typeface="Meiryo UI" panose="020B0604030504040204" pitchFamily="50" charset="-128"/>
                <a:ea typeface="Meiryo UI" panose="020B0604030504040204" pitchFamily="50" charset="-128"/>
              </a:rPr>
              <a:t>1</a:t>
            </a:r>
            <a:r>
              <a:rPr lang="ja-JP" altLang="en-US" sz="1600" i="0" u="none" strike="noStrike" baseline="0" dirty="0">
                <a:latin typeface="Meiryo UI" panose="020B0604030504040204" pitchFamily="50" charset="-128"/>
                <a:ea typeface="Meiryo UI" panose="020B0604030504040204" pitchFamily="50" charset="-128"/>
              </a:rPr>
              <a:t>型糖尿病における経験的・予期的スティグマに関する研究は数多く報告されているが、セルフスティグマに関する研究は乏しい。</a:t>
            </a:r>
            <a:endParaRPr lang="ja-JP" altLang="en-US" sz="4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533235" y="4717709"/>
            <a:ext cx="7116243" cy="1323439"/>
          </a:xfrm>
          <a:prstGeom prst="rect">
            <a:avLst/>
          </a:prstGeom>
          <a:noFill/>
        </p:spPr>
        <p:txBody>
          <a:bodyPr wrap="square">
            <a:spAutoFit/>
          </a:bodyPr>
          <a:lstStyle/>
          <a:p>
            <a:pPr algn="l"/>
            <a:r>
              <a:rPr lang="ja-JP" altLang="en-US" sz="1600" b="0" i="0" u="none" strike="noStrike" baseline="0" dirty="0">
                <a:latin typeface="Meiryo UI" panose="020B0604030504040204" pitchFamily="50" charset="-128"/>
                <a:ea typeface="Meiryo UI" panose="020B0604030504040204" pitchFamily="50" charset="-128"/>
              </a:rPr>
              <a:t>医師から</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型糖尿病と診断され、インスリン注射による治療を受けている</a:t>
            </a:r>
            <a:r>
              <a:rPr lang="en-US" altLang="ja-JP" sz="1600" b="0" i="0" u="none" strike="noStrike" baseline="0" dirty="0">
                <a:latin typeface="Meiryo UI" panose="020B0604030504040204" pitchFamily="50" charset="-128"/>
                <a:ea typeface="Meiryo UI" panose="020B0604030504040204" pitchFamily="50" charset="-128"/>
              </a:rPr>
              <a:t>18</a:t>
            </a:r>
            <a:r>
              <a:rPr lang="ja-JP" altLang="en-US" sz="1600" b="0" i="0" u="none" strike="noStrike" baseline="0" dirty="0">
                <a:latin typeface="Meiryo UI" panose="020B0604030504040204" pitchFamily="50" charset="-128"/>
                <a:ea typeface="Meiryo UI" panose="020B0604030504040204" pitchFamily="50" charset="-128"/>
              </a:rPr>
              <a:t>歳以上の日本人患者</a:t>
            </a:r>
            <a:r>
              <a:rPr lang="en-US" altLang="ja-JP" sz="1600" b="0" i="0" u="none" strike="noStrike" baseline="0" dirty="0">
                <a:latin typeface="Meiryo UI" panose="020B0604030504040204" pitchFamily="50" charset="-128"/>
                <a:ea typeface="Meiryo UI" panose="020B0604030504040204" pitchFamily="50" charset="-128"/>
              </a:rPr>
              <a:t>109</a:t>
            </a:r>
            <a:r>
              <a:rPr lang="ja-JP" altLang="en-US" sz="1600" b="0" i="0" u="none" strike="noStrike" baseline="0" dirty="0">
                <a:latin typeface="Meiryo UI" panose="020B0604030504040204" pitchFamily="50" charset="-128"/>
                <a:ea typeface="Meiryo UI" panose="020B0604030504040204" pitchFamily="50" charset="-128"/>
              </a:rPr>
              <a:t>例。</a:t>
            </a:r>
            <a:endParaRPr lang="en-US" altLang="ja-JP" sz="1600" b="0" i="0" u="none" strike="noStrike" baseline="0" dirty="0">
              <a:latin typeface="Meiryo UI" panose="020B0604030504040204" pitchFamily="50" charset="-128"/>
              <a:ea typeface="Meiryo UI" panose="020B0604030504040204" pitchFamily="50" charset="-128"/>
            </a:endParaRPr>
          </a:p>
          <a:p>
            <a:pPr algn="l"/>
            <a:r>
              <a:rPr lang="ja-JP" altLang="en-US" sz="1600" b="0" i="0" u="none" strike="noStrike" baseline="0" dirty="0">
                <a:latin typeface="Meiryo UI" panose="020B0604030504040204" pitchFamily="50" charset="-128"/>
                <a:ea typeface="Meiryo UI" panose="020B0604030504040204" pitchFamily="50" charset="-128"/>
              </a:rPr>
              <a:t>認知症、うつ、統合失調症などのスティグマの認知に影響を及ぼす重度の精神疾患を有する者、急性感染症や悪性腫瘍など緊急の治療を要する者、血液透析を受けている者は除外した。</a:t>
            </a: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533235" y="3754295"/>
            <a:ext cx="7116243" cy="338554"/>
          </a:xfrm>
          <a:prstGeom prst="rect">
            <a:avLst/>
          </a:prstGeom>
          <a:noFill/>
        </p:spPr>
        <p:txBody>
          <a:bodyPr wrap="square">
            <a:spAutoFit/>
          </a:bodyPr>
          <a:lstStyle/>
          <a:p>
            <a:r>
              <a:rPr lang="ja-JP" altLang="en-US" sz="1600" b="0" i="0" u="none" strike="noStrike" baseline="0" dirty="0">
                <a:latin typeface="Meiryo UI" panose="020B0604030504040204" pitchFamily="50" charset="-128"/>
                <a:ea typeface="Meiryo UI" panose="020B0604030504040204" pitchFamily="50" charset="-128"/>
              </a:rPr>
              <a:t>日本人</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型糖尿病におけるセルフスティグマと</a:t>
            </a:r>
            <a:r>
              <a:rPr lang="en-US" altLang="ja-JP" sz="1600" b="0" i="0" u="none" strike="noStrike" baseline="0" dirty="0">
                <a:latin typeface="Meiryo UI" panose="020B0604030504040204" pitchFamily="50" charset="-128"/>
                <a:ea typeface="Meiryo UI" panose="020B0604030504040204" pitchFamily="50" charset="-128"/>
              </a:rPr>
              <a:t>HbA1c</a:t>
            </a:r>
            <a:r>
              <a:rPr lang="ja-JP" altLang="en-US" sz="1600" b="0" i="0" u="none" strike="noStrike" baseline="0" dirty="0">
                <a:latin typeface="Meiryo UI" panose="020B0604030504040204" pitchFamily="50" charset="-128"/>
                <a:ea typeface="Meiryo UI" panose="020B0604030504040204" pitchFamily="50" charset="-128"/>
              </a:rPr>
              <a:t>との関連について検討する。</a:t>
            </a:r>
            <a:endParaRPr lang="ja-JP" altLang="en-US" sz="16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302849" y="3675945"/>
            <a:ext cx="1058213" cy="490087"/>
            <a:chOff x="286872" y="2811911"/>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grpSp>
        <p:nvGrpSpPr>
          <p:cNvPr id="5" name="グループ化 4">
            <a:extLst>
              <a:ext uri="{FF2B5EF4-FFF2-40B4-BE49-F238E27FC236}">
                <a16:creationId xmlns:a16="http://schemas.microsoft.com/office/drawing/2014/main" id="{B3F10C37-95DF-D35B-2054-D68890DA6BE2}"/>
              </a:ext>
            </a:extLst>
          </p:cNvPr>
          <p:cNvGrpSpPr/>
          <p:nvPr/>
        </p:nvGrpSpPr>
        <p:grpSpPr>
          <a:xfrm>
            <a:off x="302849" y="4797547"/>
            <a:ext cx="1058213" cy="490087"/>
            <a:chOff x="286872" y="2811911"/>
            <a:chExt cx="1058213" cy="490087"/>
          </a:xfrm>
        </p:grpSpPr>
        <p:sp>
          <p:nvSpPr>
            <p:cNvPr id="7" name="四角形: 角を丸くする 6">
              <a:extLst>
                <a:ext uri="{FF2B5EF4-FFF2-40B4-BE49-F238E27FC236}">
                  <a16:creationId xmlns:a16="http://schemas.microsoft.com/office/drawing/2014/main" id="{9EBADFA0-75D2-2425-8654-90AFDF6598EA}"/>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69A54DA7-87C7-DF1D-CEAC-AC4FA28DC535}"/>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486469" y="1699083"/>
            <a:ext cx="7117200" cy="4278094"/>
          </a:xfrm>
          <a:prstGeom prst="rect">
            <a:avLst/>
          </a:prstGeom>
          <a:noFill/>
        </p:spPr>
        <p:txBody>
          <a:bodyPr wrap="square">
            <a:spAutoFit/>
          </a:bodyPr>
          <a:lstStyle/>
          <a:p>
            <a:pPr algn="l"/>
            <a:r>
              <a:rPr lang="ja-JP" altLang="en-US" sz="1600" b="0" i="0" u="none" strike="noStrike" baseline="0" dirty="0">
                <a:latin typeface="Meiryo UI" panose="020B0604030504040204" pitchFamily="50" charset="-128"/>
                <a:ea typeface="Meiryo UI" panose="020B0604030504040204" pitchFamily="50" charset="-128"/>
              </a:rPr>
              <a:t>対象患者は受診時に担当医師から本研究に関する説明を受け、同意した者は受診時または自宅のいずれかで質問票に回答するかを選択することができた。セルフスティグマは日本語版セルフスティグマ尺度から</a:t>
            </a:r>
            <a:r>
              <a:rPr lang="en-US" altLang="ja-JP" sz="1600" b="0" i="0" u="none" strike="noStrike" baseline="0" dirty="0">
                <a:latin typeface="Meiryo UI" panose="020B0604030504040204" pitchFamily="50" charset="-128"/>
                <a:ea typeface="Meiryo UI" panose="020B0604030504040204" pitchFamily="50" charset="-128"/>
              </a:rPr>
              <a:t>9</a:t>
            </a:r>
            <a:r>
              <a:rPr lang="ja-JP" altLang="en-US" sz="1600" b="0" i="0" u="none" strike="noStrike" baseline="0" dirty="0">
                <a:latin typeface="Meiryo UI" panose="020B0604030504040204" pitchFamily="50" charset="-128"/>
                <a:ea typeface="Meiryo UI" panose="020B0604030504040204" pitchFamily="50" charset="-128"/>
              </a:rPr>
              <a:t>項目を用いて評価した。</a:t>
            </a:r>
            <a:endParaRPr lang="en-US" altLang="ja-JP" sz="1600" b="0" i="0" u="none" strike="noStrike" baseline="0" dirty="0">
              <a:latin typeface="Meiryo UI" panose="020B0604030504040204" pitchFamily="50" charset="-128"/>
              <a:ea typeface="Meiryo UI" panose="020B0604030504040204" pitchFamily="50" charset="-128"/>
            </a:endParaRPr>
          </a:p>
          <a:p>
            <a:pPr algn="l"/>
            <a:endParaRPr lang="en-US" altLang="ja-JP" sz="1600" dirty="0">
              <a:latin typeface="Meiryo UI" panose="020B0604030504040204" pitchFamily="50" charset="-128"/>
              <a:ea typeface="Meiryo UI" panose="020B0604030504040204" pitchFamily="50" charset="-128"/>
            </a:endParaRPr>
          </a:p>
          <a:p>
            <a:pPr algn="l"/>
            <a:r>
              <a:rPr lang="ja-JP" altLang="en-US" sz="1600" b="0" i="0" u="none" strike="noStrike" baseline="0" dirty="0">
                <a:latin typeface="Meiryo UI" panose="020B0604030504040204" pitchFamily="50" charset="-128"/>
                <a:ea typeface="Meiryo UI" panose="020B0604030504040204" pitchFamily="50" charset="-128"/>
              </a:rPr>
              <a:t>各項目は「全くそう思わない（</a:t>
            </a:r>
            <a:r>
              <a:rPr lang="en-US" altLang="ja-JP" sz="1600" b="0" i="0" u="none" strike="noStrike" baseline="0" dirty="0">
                <a:latin typeface="Meiryo UI" panose="020B0604030504040204" pitchFamily="50" charset="-128"/>
                <a:ea typeface="Meiryo UI" panose="020B0604030504040204" pitchFamily="50" charset="-128"/>
              </a:rPr>
              <a:t>0</a:t>
            </a:r>
            <a:r>
              <a:rPr lang="ja-JP" altLang="en-US" sz="1600" b="0" i="0" u="none" strike="noStrike" baseline="0" dirty="0">
                <a:latin typeface="Meiryo UI" panose="020B0604030504040204" pitchFamily="50" charset="-128"/>
                <a:ea typeface="Meiryo UI" panose="020B0604030504040204" pitchFamily="50" charset="-128"/>
              </a:rPr>
              <a:t>点）」、「そう思わない（</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点）」、「そう思う（</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点）」、「強くそう思う（</a:t>
            </a:r>
            <a:r>
              <a:rPr lang="en-US" altLang="ja-JP" sz="1600" b="0" i="0" u="none" strike="noStrike" baseline="0" dirty="0">
                <a:latin typeface="Meiryo UI" panose="020B0604030504040204" pitchFamily="50" charset="-128"/>
                <a:ea typeface="Meiryo UI" panose="020B0604030504040204" pitchFamily="50" charset="-128"/>
              </a:rPr>
              <a:t>3</a:t>
            </a:r>
            <a:r>
              <a:rPr lang="ja-JP" altLang="en-US" sz="1600" b="0" i="0" u="none" strike="noStrike" baseline="0" dirty="0">
                <a:latin typeface="Meiryo UI" panose="020B0604030504040204" pitchFamily="50" charset="-128"/>
                <a:ea typeface="Meiryo UI" panose="020B0604030504040204" pitchFamily="50" charset="-128"/>
              </a:rPr>
              <a:t>点）」で回答することとした</a:t>
            </a:r>
            <a:r>
              <a:rPr lang="en-US" altLang="ja-JP" sz="1600" b="0" i="0" u="none" strike="noStrike" baseline="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合計点（</a:t>
            </a:r>
            <a:r>
              <a:rPr lang="en-US" altLang="ja-JP" sz="1600" b="0" i="0" u="none" strike="noStrike" baseline="0" dirty="0">
                <a:latin typeface="Meiryo UI" panose="020B0604030504040204" pitchFamily="50" charset="-128"/>
                <a:ea typeface="Meiryo UI" panose="020B0604030504040204" pitchFamily="50" charset="-128"/>
              </a:rPr>
              <a:t>0</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27</a:t>
            </a:r>
            <a:r>
              <a:rPr lang="ja-JP" altLang="en-US" sz="1600" b="0" i="0" u="none" strike="noStrike" baseline="0" dirty="0">
                <a:latin typeface="Meiryo UI" panose="020B0604030504040204" pitchFamily="50" charset="-128"/>
                <a:ea typeface="Meiryo UI" panose="020B0604030504040204" pitchFamily="50" charset="-128"/>
              </a:rPr>
              <a:t>点）が高いほどセルフスティグマが強いことを示す</a:t>
            </a:r>
            <a:r>
              <a:rPr lang="en-US" altLang="ja-JP" sz="1600" b="0" i="0" u="none" strike="noStrike" baseline="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a:t>
            </a:r>
          </a:p>
          <a:p>
            <a:pPr algn="l"/>
            <a:endParaRPr lang="en-US" altLang="ja-JP" sz="1600" b="0" i="0" u="none" strike="noStrike" baseline="0" dirty="0">
              <a:latin typeface="Meiryo UI" panose="020B0604030504040204" pitchFamily="50" charset="-128"/>
              <a:ea typeface="Meiryo UI" panose="020B0604030504040204" pitchFamily="50" charset="-128"/>
            </a:endParaRPr>
          </a:p>
          <a:p>
            <a:pPr algn="l"/>
            <a:r>
              <a:rPr lang="ja-JP" altLang="en-US" sz="1600" b="0" i="0" u="none" strike="noStrike" baseline="0" dirty="0">
                <a:latin typeface="Meiryo UI" panose="020B0604030504040204" pitchFamily="50" charset="-128"/>
                <a:ea typeface="Meiryo UI" panose="020B0604030504040204" pitchFamily="50" charset="-128"/>
              </a:rPr>
              <a:t>血糖アウトカムの評価には平均</a:t>
            </a:r>
            <a:r>
              <a:rPr lang="en-US" altLang="ja-JP" sz="1600" b="0" i="0" u="none" strike="noStrike" baseline="0" dirty="0">
                <a:latin typeface="Meiryo UI" panose="020B0604030504040204" pitchFamily="50" charset="-128"/>
                <a:ea typeface="Meiryo UI" panose="020B0604030504040204" pitchFamily="50" charset="-128"/>
              </a:rPr>
              <a:t>HbA1c</a:t>
            </a:r>
            <a:r>
              <a:rPr lang="ja-JP" altLang="en-US" sz="1600" b="0" i="0" u="none" strike="noStrike" baseline="0" dirty="0">
                <a:latin typeface="Meiryo UI" panose="020B0604030504040204" pitchFamily="50" charset="-128"/>
                <a:ea typeface="Meiryo UI" panose="020B0604030504040204" pitchFamily="50" charset="-128"/>
              </a:rPr>
              <a:t>を用いた。</a:t>
            </a:r>
            <a:r>
              <a:rPr lang="en-US" altLang="ja-JP" sz="1600" b="0" i="0" u="none" strike="noStrike" baseline="0" dirty="0">
                <a:latin typeface="Meiryo UI" panose="020B0604030504040204" pitchFamily="50" charset="-128"/>
                <a:ea typeface="Meiryo UI" panose="020B0604030504040204" pitchFamily="50" charset="-128"/>
              </a:rPr>
              <a:t>HbA1c</a:t>
            </a:r>
            <a:r>
              <a:rPr lang="ja-JP" altLang="en-US" sz="1600" b="0" i="0" u="none" strike="noStrike" baseline="0" dirty="0">
                <a:latin typeface="Meiryo UI" panose="020B0604030504040204" pitchFamily="50" charset="-128"/>
                <a:ea typeface="Meiryo UI" panose="020B0604030504040204" pitchFamily="50" charset="-128"/>
              </a:rPr>
              <a:t>データは電子カルテから収集し、質問票配布日</a:t>
            </a:r>
            <a:r>
              <a:rPr lang="en-US" altLang="ja-JP" sz="1600" b="0" i="0" u="none" strike="noStrike" baseline="0" dirty="0">
                <a:latin typeface="Meiryo UI" panose="020B0604030504040204" pitchFamily="50" charset="-128"/>
                <a:ea typeface="Meiryo UI" panose="020B0604030504040204" pitchFamily="50" charset="-128"/>
              </a:rPr>
              <a:t>6</a:t>
            </a:r>
            <a:r>
              <a:rPr lang="ja-JP" altLang="en-US" sz="1600" b="0" i="0" u="none" strike="noStrike" baseline="0" dirty="0">
                <a:latin typeface="Meiryo UI" panose="020B0604030504040204" pitchFamily="50" charset="-128"/>
                <a:ea typeface="Meiryo UI" panose="020B0604030504040204" pitchFamily="50" charset="-128"/>
              </a:rPr>
              <a:t>カ月以内の受診時に測定した直近</a:t>
            </a:r>
            <a:r>
              <a:rPr lang="en-US" altLang="ja-JP" sz="1600" b="0" i="0" u="none" strike="noStrike" baseline="0" dirty="0">
                <a:latin typeface="Meiryo UI" panose="020B0604030504040204" pitchFamily="50" charset="-128"/>
                <a:ea typeface="Meiryo UI" panose="020B0604030504040204" pitchFamily="50" charset="-128"/>
              </a:rPr>
              <a:t>3</a:t>
            </a:r>
            <a:r>
              <a:rPr lang="ja-JP" altLang="en-US" sz="1600" b="0" i="0" u="none" strike="noStrike" baseline="0" dirty="0">
                <a:latin typeface="Meiryo UI" panose="020B0604030504040204" pitchFamily="50" charset="-128"/>
                <a:ea typeface="Meiryo UI" panose="020B0604030504040204" pitchFamily="50" charset="-128"/>
              </a:rPr>
              <a:t>回分の</a:t>
            </a:r>
            <a:r>
              <a:rPr lang="en-US" altLang="ja-JP" sz="1600" b="0" i="0" u="none" strike="noStrike" baseline="0" dirty="0">
                <a:latin typeface="Meiryo UI" panose="020B0604030504040204" pitchFamily="50" charset="-128"/>
                <a:ea typeface="Meiryo UI" panose="020B0604030504040204" pitchFamily="50" charset="-128"/>
              </a:rPr>
              <a:t>HbA1c</a:t>
            </a:r>
            <a:r>
              <a:rPr lang="ja-JP" altLang="en-US" sz="1600" b="0" i="0" u="none" strike="noStrike" baseline="0" dirty="0">
                <a:latin typeface="Meiryo UI" panose="020B0604030504040204" pitchFamily="50" charset="-128"/>
                <a:ea typeface="Meiryo UI" panose="020B0604030504040204" pitchFamily="50" charset="-128"/>
              </a:rPr>
              <a:t>から平均値を算出した。インスリン分泌レベルは、空腹時または随時血清</a:t>
            </a:r>
            <a:r>
              <a:rPr lang="en-US" altLang="ja-JP" sz="1600" b="0" i="0" u="none" strike="noStrike" baseline="0" dirty="0">
                <a:latin typeface="Meiryo UI" panose="020B0604030504040204" pitchFamily="50" charset="-128"/>
                <a:ea typeface="Meiryo UI" panose="020B0604030504040204" pitchFamily="50" charset="-128"/>
              </a:rPr>
              <a:t>CPR</a:t>
            </a:r>
            <a:r>
              <a:rPr lang="ja-JP" altLang="en-US" sz="1600" b="0" i="0" u="none" strike="noStrike" baseline="0" dirty="0">
                <a:latin typeface="Meiryo UI" panose="020B0604030504040204" pitchFamily="50" charset="-128"/>
                <a:ea typeface="Meiryo UI" panose="020B0604030504040204" pitchFamily="50" charset="-128"/>
              </a:rPr>
              <a:t>値＜</a:t>
            </a:r>
            <a:r>
              <a:rPr lang="en-US" altLang="ja-JP" sz="1600" b="0" i="0" u="none" strike="noStrike" baseline="0" dirty="0">
                <a:latin typeface="Meiryo UI" panose="020B0604030504040204" pitchFamily="50" charset="-128"/>
                <a:ea typeface="Meiryo UI" panose="020B0604030504040204" pitchFamily="50" charset="-128"/>
              </a:rPr>
              <a:t>0.1ng/mL</a:t>
            </a:r>
            <a:r>
              <a:rPr lang="ja-JP" altLang="en-US" sz="1600" b="0" i="0" u="none" strike="noStrike" baseline="0" dirty="0">
                <a:latin typeface="Meiryo UI" panose="020B0604030504040204" pitchFamily="50" charset="-128"/>
                <a:ea typeface="Meiryo UI" panose="020B0604030504040204" pitchFamily="50" charset="-128"/>
              </a:rPr>
              <a:t>を「枯渇」、空腹時血清</a:t>
            </a:r>
            <a:r>
              <a:rPr lang="en-US" altLang="ja-JP" sz="1600" b="0" i="0" u="none" strike="noStrike" baseline="0" dirty="0">
                <a:latin typeface="Meiryo UI" panose="020B0604030504040204" pitchFamily="50" charset="-128"/>
                <a:ea typeface="Meiryo UI" panose="020B0604030504040204" pitchFamily="50" charset="-128"/>
              </a:rPr>
              <a:t>CPR</a:t>
            </a:r>
            <a:r>
              <a:rPr lang="ja-JP" altLang="en-US" sz="1600" b="0" i="0" u="none" strike="noStrike" baseline="0" dirty="0">
                <a:latin typeface="Meiryo UI" panose="020B0604030504040204" pitchFamily="50" charset="-128"/>
                <a:ea typeface="Meiryo UI" panose="020B0604030504040204" pitchFamily="50" charset="-128"/>
              </a:rPr>
              <a:t>値≧</a:t>
            </a:r>
            <a:r>
              <a:rPr lang="en-US" altLang="ja-JP" sz="1600" b="0" i="0" u="none" strike="noStrike" baseline="0" dirty="0">
                <a:latin typeface="Meiryo UI" panose="020B0604030504040204" pitchFamily="50" charset="-128"/>
                <a:ea typeface="Meiryo UI" panose="020B0604030504040204" pitchFamily="50" charset="-128"/>
              </a:rPr>
              <a:t>0.1ng/mL</a:t>
            </a:r>
            <a:r>
              <a:rPr lang="ja-JP" altLang="en-US" sz="1600" b="0" i="0" u="none" strike="noStrike" baseline="0" dirty="0">
                <a:latin typeface="Meiryo UI" panose="020B0604030504040204" pitchFamily="50" charset="-128"/>
                <a:ea typeface="Meiryo UI" panose="020B0604030504040204" pitchFamily="50" charset="-128"/>
              </a:rPr>
              <a:t>を「非枯渇」とした。糖尿病罹病期間や就労状況は自己申告によるものとした。</a:t>
            </a:r>
          </a:p>
          <a:p>
            <a:pPr algn="l"/>
            <a:endParaRPr lang="en-US" altLang="ja-JP" sz="1600" b="0" i="0" u="none" strike="noStrike" baseline="0" dirty="0">
              <a:latin typeface="Meiryo UI" panose="020B0604030504040204" pitchFamily="50" charset="-128"/>
              <a:ea typeface="Meiryo UI" panose="020B0604030504040204" pitchFamily="50" charset="-128"/>
            </a:endParaRPr>
          </a:p>
          <a:p>
            <a:pPr algn="l"/>
            <a:r>
              <a:rPr lang="ja-JP" altLang="en-US" sz="1600" b="0" i="0" u="none" strike="noStrike" baseline="0" dirty="0">
                <a:latin typeface="Meiryo UI" panose="020B0604030504040204" pitchFamily="50" charset="-128"/>
                <a:ea typeface="Meiryo UI" panose="020B0604030504040204" pitchFamily="50" charset="-128"/>
              </a:rPr>
              <a:t>多変量線形回帰分析を用いて、</a:t>
            </a:r>
            <a:r>
              <a:rPr lang="en-US" altLang="ja-JP" sz="1600" b="0" i="0" u="none" strike="noStrike" baseline="0" dirty="0">
                <a:latin typeface="Meiryo UI" panose="020B0604030504040204" pitchFamily="50" charset="-128"/>
                <a:ea typeface="Meiryo UI" panose="020B0604030504040204" pitchFamily="50" charset="-128"/>
              </a:rPr>
              <a:t>9</a:t>
            </a:r>
            <a:r>
              <a:rPr lang="ja-JP" altLang="en-US" sz="1600" b="0" i="0" u="none" strike="noStrike" baseline="0" dirty="0">
                <a:latin typeface="Meiryo UI" panose="020B0604030504040204" pitchFamily="50" charset="-128"/>
                <a:ea typeface="Meiryo UI" panose="020B0604030504040204" pitchFamily="50" charset="-128"/>
              </a:rPr>
              <a:t>項目のセルフスティグマ尺度</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点上昇ごと</a:t>
            </a:r>
            <a:r>
              <a:rPr lang="en-US" altLang="ja-JP" sz="1600" b="0" i="0" u="none" strike="noStrike" baseline="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の</a:t>
            </a:r>
            <a:r>
              <a:rPr lang="en-US" altLang="ja-JP" sz="1600" b="0" i="0" u="none" strike="noStrike" baseline="0" dirty="0">
                <a:latin typeface="Meiryo UI" panose="020B0604030504040204" pitchFamily="50" charset="-128"/>
                <a:ea typeface="Meiryo UI" panose="020B0604030504040204" pitchFamily="50" charset="-128"/>
              </a:rPr>
              <a:t>HbA1c</a:t>
            </a:r>
            <a:r>
              <a:rPr lang="ja-JP" altLang="en-US" sz="1600" b="0" i="0" u="none" strike="noStrike" baseline="0" dirty="0">
                <a:latin typeface="Meiryo UI" panose="020B0604030504040204" pitchFamily="50" charset="-128"/>
                <a:ea typeface="Meiryo UI" panose="020B0604030504040204" pitchFamily="50" charset="-128"/>
              </a:rPr>
              <a:t>の平均差を推定した。共変量には年齢、性別、</a:t>
            </a:r>
            <a:r>
              <a:rPr lang="en-US" altLang="ja-JP" sz="1600" b="0" i="0" u="none" strike="noStrike" baseline="0" dirty="0">
                <a:latin typeface="Meiryo UI" panose="020B0604030504040204" pitchFamily="50" charset="-128"/>
                <a:ea typeface="Meiryo UI" panose="020B0604030504040204" pitchFamily="50" charset="-128"/>
              </a:rPr>
              <a:t>BMI</a:t>
            </a:r>
            <a:r>
              <a:rPr lang="ja-JP" altLang="en-US" sz="1600" b="0" i="0" u="none" strike="noStrike" baseline="0" dirty="0">
                <a:latin typeface="Meiryo UI" panose="020B0604030504040204" pitchFamily="50" charset="-128"/>
                <a:ea typeface="Meiryo UI" panose="020B0604030504040204" pitchFamily="50" charset="-128"/>
              </a:rPr>
              <a:t>、糖尿病罹病期間、雇用形態、血清</a:t>
            </a:r>
            <a:r>
              <a:rPr lang="en-US" altLang="ja-JP" sz="1600" b="0" i="0" u="none" strike="noStrike" baseline="0" dirty="0">
                <a:latin typeface="Meiryo UI" panose="020B0604030504040204" pitchFamily="50" charset="-128"/>
                <a:ea typeface="Meiryo UI" panose="020B0604030504040204" pitchFamily="50" charset="-128"/>
              </a:rPr>
              <a:t>CPR</a:t>
            </a:r>
            <a:r>
              <a:rPr lang="ja-JP" altLang="en-US" sz="1600" b="0" i="0" u="none" strike="noStrike" baseline="0" dirty="0">
                <a:latin typeface="Meiryo UI" panose="020B0604030504040204" pitchFamily="50" charset="-128"/>
                <a:ea typeface="Meiryo UI" panose="020B0604030504040204" pitchFamily="50" charset="-128"/>
              </a:rPr>
              <a:t>値を含めた。</a:t>
            </a:r>
          </a:p>
        </p:txBody>
      </p:sp>
      <p:grpSp>
        <p:nvGrpSpPr>
          <p:cNvPr id="8" name="グループ化 7">
            <a:extLst>
              <a:ext uri="{FF2B5EF4-FFF2-40B4-BE49-F238E27FC236}">
                <a16:creationId xmlns:a16="http://schemas.microsoft.com/office/drawing/2014/main" id="{0FCAADD8-84AF-F8B3-4B62-AB2838E362EA}"/>
              </a:ext>
            </a:extLst>
          </p:cNvPr>
          <p:cNvGrpSpPr/>
          <p:nvPr/>
        </p:nvGrpSpPr>
        <p:grpSpPr>
          <a:xfrm>
            <a:off x="302849" y="1766507"/>
            <a:ext cx="1058213" cy="490087"/>
            <a:chOff x="286872" y="2822072"/>
            <a:chExt cx="1058213" cy="490087"/>
          </a:xfrm>
        </p:grpSpPr>
        <p:sp>
          <p:nvSpPr>
            <p:cNvPr id="9" name="四角形: 角を丸くする 8">
              <a:extLst>
                <a:ext uri="{FF2B5EF4-FFF2-40B4-BE49-F238E27FC236}">
                  <a16:creationId xmlns:a16="http://schemas.microsoft.com/office/drawing/2014/main" id="{8ED1ED96-E36D-AF83-FC5E-82BEABAC20B7}"/>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A9B3E462-1B84-63BC-C2E1-0E20F3A1BAAD}"/>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3" name="テキスト ボックス 2">
            <a:extLst>
              <a:ext uri="{FF2B5EF4-FFF2-40B4-BE49-F238E27FC236}">
                <a16:creationId xmlns:a16="http://schemas.microsoft.com/office/drawing/2014/main" id="{1138875C-E346-3729-9B5B-30C3A56BEB6D}"/>
              </a:ext>
            </a:extLst>
          </p:cNvPr>
          <p:cNvSpPr txBox="1"/>
          <p:nvPr/>
        </p:nvSpPr>
        <p:spPr>
          <a:xfrm>
            <a:off x="4470400" y="6604084"/>
            <a:ext cx="4673600"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Hamano S, et al. J Diabetes Investig 14(3): 479-485, 2023</a:t>
            </a: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53AB7FE4-9A93-12E3-22AE-15C0B44427E9}"/>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症例構成</a:t>
            </a:r>
          </a:p>
        </p:txBody>
      </p:sp>
      <p:sp>
        <p:nvSpPr>
          <p:cNvPr id="4" name="テキスト ボックス 3">
            <a:extLst>
              <a:ext uri="{FF2B5EF4-FFF2-40B4-BE49-F238E27FC236}">
                <a16:creationId xmlns:a16="http://schemas.microsoft.com/office/drawing/2014/main" id="{CC65C721-3567-20C0-46D5-23C741D05515}"/>
              </a:ext>
            </a:extLst>
          </p:cNvPr>
          <p:cNvSpPr txBox="1"/>
          <p:nvPr/>
        </p:nvSpPr>
        <p:spPr>
          <a:xfrm>
            <a:off x="4470400" y="6604084"/>
            <a:ext cx="4673600"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Hamano S, et al. J Diabetes Investig 14(3): 479-485, 2023</a:t>
            </a:r>
          </a:p>
        </p:txBody>
      </p:sp>
      <p:grpSp>
        <p:nvGrpSpPr>
          <p:cNvPr id="34" name="グループ化 33">
            <a:extLst>
              <a:ext uri="{FF2B5EF4-FFF2-40B4-BE49-F238E27FC236}">
                <a16:creationId xmlns:a16="http://schemas.microsoft.com/office/drawing/2014/main" id="{3EE1E5DA-2783-7BDB-09B9-0F29402DC7D9}"/>
              </a:ext>
            </a:extLst>
          </p:cNvPr>
          <p:cNvGrpSpPr/>
          <p:nvPr/>
        </p:nvGrpSpPr>
        <p:grpSpPr>
          <a:xfrm>
            <a:off x="671965" y="1408869"/>
            <a:ext cx="7835188" cy="4913218"/>
            <a:chOff x="468773" y="1408869"/>
            <a:chExt cx="7835188" cy="4913218"/>
          </a:xfrm>
        </p:grpSpPr>
        <p:sp>
          <p:nvSpPr>
            <p:cNvPr id="5" name="テキスト ボックス 4">
              <a:extLst>
                <a:ext uri="{FF2B5EF4-FFF2-40B4-BE49-F238E27FC236}">
                  <a16:creationId xmlns:a16="http://schemas.microsoft.com/office/drawing/2014/main" id="{1287CADD-B077-CA09-B73A-F7D43F968E39}"/>
                </a:ext>
              </a:extLst>
            </p:cNvPr>
            <p:cNvSpPr txBox="1"/>
            <p:nvPr/>
          </p:nvSpPr>
          <p:spPr>
            <a:xfrm>
              <a:off x="468773" y="1408869"/>
              <a:ext cx="3808136" cy="307777"/>
            </a:xfrm>
            <a:prstGeom prst="rect">
              <a:avLst/>
            </a:prstGeom>
            <a:solidFill>
              <a:srgbClr val="E56C56"/>
            </a:solidFill>
            <a:ln w="9525">
              <a:solidFill>
                <a:srgbClr val="A6A7A7"/>
              </a:solidFill>
            </a:ln>
          </p:spPr>
          <p:txBody>
            <a:bodyPr wrap="squar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医師による</a:t>
              </a:r>
              <a:r>
                <a:rPr kumimoji="1" lang="en-US" altLang="ja-JP" sz="1400" b="1" dirty="0">
                  <a:solidFill>
                    <a:schemeClr val="bg1"/>
                  </a:solidFill>
                  <a:latin typeface="Meiryo UI" panose="020B0604030504040204" pitchFamily="50" charset="-128"/>
                  <a:ea typeface="Meiryo UI" panose="020B0604030504040204" pitchFamily="50" charset="-128"/>
                </a:rPr>
                <a:t>1</a:t>
              </a:r>
              <a:r>
                <a:rPr kumimoji="1" lang="ja-JP" altLang="en-US" sz="1400" b="1" dirty="0">
                  <a:solidFill>
                    <a:schemeClr val="bg1"/>
                  </a:solidFill>
                  <a:latin typeface="Meiryo UI" panose="020B0604030504040204" pitchFamily="50" charset="-128"/>
                  <a:ea typeface="Meiryo UI" panose="020B0604030504040204" pitchFamily="50" charset="-128"/>
                </a:rPr>
                <a:t>型糖尿病の診断（</a:t>
              </a:r>
              <a:r>
                <a:rPr kumimoji="1" lang="en-US" altLang="ja-JP" sz="1400" b="1" dirty="0">
                  <a:solidFill>
                    <a:schemeClr val="bg1"/>
                  </a:solidFill>
                  <a:latin typeface="Meiryo UI" panose="020B0604030504040204" pitchFamily="50" charset="-128"/>
                  <a:ea typeface="Meiryo UI" panose="020B0604030504040204" pitchFamily="50" charset="-128"/>
                </a:rPr>
                <a:t>n=193</a:t>
              </a:r>
              <a:r>
                <a:rPr kumimoji="1" lang="ja-JP" altLang="en-US" sz="1400" b="1" dirty="0">
                  <a:solidFill>
                    <a:schemeClr val="bg1"/>
                  </a:solidFill>
                  <a:latin typeface="Meiryo UI" panose="020B0604030504040204" pitchFamily="50" charset="-128"/>
                  <a:ea typeface="Meiryo UI" panose="020B0604030504040204" pitchFamily="50" charset="-128"/>
                </a:rPr>
                <a:t>）</a:t>
              </a:r>
            </a:p>
          </p:txBody>
        </p:sp>
        <p:sp>
          <p:nvSpPr>
            <p:cNvPr id="8" name="テキスト ボックス 7">
              <a:extLst>
                <a:ext uri="{FF2B5EF4-FFF2-40B4-BE49-F238E27FC236}">
                  <a16:creationId xmlns:a16="http://schemas.microsoft.com/office/drawing/2014/main" id="{7F4DBF9E-2FB5-4BEE-8F85-61EDA371B89E}"/>
                </a:ext>
              </a:extLst>
            </p:cNvPr>
            <p:cNvSpPr txBox="1"/>
            <p:nvPr/>
          </p:nvSpPr>
          <p:spPr>
            <a:xfrm>
              <a:off x="538106" y="2800387"/>
              <a:ext cx="3669471" cy="307777"/>
            </a:xfrm>
            <a:prstGeom prst="rect">
              <a:avLst/>
            </a:prstGeom>
            <a:solidFill>
              <a:srgbClr val="E56C56"/>
            </a:solidFill>
            <a:ln w="9525">
              <a:solidFill>
                <a:srgbClr val="A6A7A7"/>
              </a:solidFill>
            </a:ln>
          </p:spPr>
          <p:txBody>
            <a:bodyPr wrap="squar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担当医による質問票の配布（</a:t>
              </a:r>
              <a:r>
                <a:rPr kumimoji="1" lang="en-US" altLang="ja-JP" sz="1400" b="1" dirty="0">
                  <a:solidFill>
                    <a:schemeClr val="bg1"/>
                  </a:solidFill>
                  <a:latin typeface="Meiryo UI" panose="020B0604030504040204" pitchFamily="50" charset="-128"/>
                  <a:ea typeface="Meiryo UI" panose="020B0604030504040204" pitchFamily="50" charset="-128"/>
                </a:rPr>
                <a:t>n=166</a:t>
              </a:r>
              <a:r>
                <a:rPr kumimoji="1" lang="ja-JP" altLang="en-US" sz="1400" b="1" dirty="0">
                  <a:solidFill>
                    <a:schemeClr val="bg1"/>
                  </a:solidFill>
                  <a:latin typeface="Meiryo UI" panose="020B0604030504040204" pitchFamily="50" charset="-128"/>
                  <a:ea typeface="Meiryo UI" panose="020B0604030504040204" pitchFamily="50" charset="-128"/>
                </a:rPr>
                <a:t>）</a:t>
              </a:r>
            </a:p>
          </p:txBody>
        </p:sp>
        <p:sp>
          <p:nvSpPr>
            <p:cNvPr id="10" name="テキスト ボックス 9">
              <a:extLst>
                <a:ext uri="{FF2B5EF4-FFF2-40B4-BE49-F238E27FC236}">
                  <a16:creationId xmlns:a16="http://schemas.microsoft.com/office/drawing/2014/main" id="{8EC71DF5-82E0-1DBC-5D0B-42989B292184}"/>
                </a:ext>
              </a:extLst>
            </p:cNvPr>
            <p:cNvSpPr txBox="1"/>
            <p:nvPr/>
          </p:nvSpPr>
          <p:spPr>
            <a:xfrm>
              <a:off x="981463" y="4191905"/>
              <a:ext cx="2782757" cy="523220"/>
            </a:xfrm>
            <a:prstGeom prst="rect">
              <a:avLst/>
            </a:prstGeom>
            <a:solidFill>
              <a:srgbClr val="E56C56"/>
            </a:solidFill>
            <a:ln w="9525">
              <a:solidFill>
                <a:srgbClr val="A6A7A7"/>
              </a:solidFill>
            </a:ln>
          </p:spPr>
          <p:txBody>
            <a:bodyPr wrap="squar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回答</a:t>
              </a:r>
              <a:endParaRPr kumimoji="1" lang="en-US" altLang="ja-JP" sz="1400" b="1" dirty="0">
                <a:solidFill>
                  <a:schemeClr val="bg1"/>
                </a:solidFill>
                <a:latin typeface="Meiryo UI" panose="020B0604030504040204" pitchFamily="50" charset="-128"/>
                <a:ea typeface="Meiryo UI" panose="020B0604030504040204" pitchFamily="50" charset="-128"/>
              </a:endParaRPr>
            </a:p>
            <a:p>
              <a:pPr algn="ctr"/>
              <a:r>
                <a:rPr kumimoji="1" lang="ja-JP" altLang="en-US" sz="1400" b="1" dirty="0">
                  <a:solidFill>
                    <a:schemeClr val="bg1"/>
                  </a:solidFill>
                  <a:latin typeface="Meiryo UI" panose="020B0604030504040204" pitchFamily="50" charset="-128"/>
                  <a:ea typeface="Meiryo UI" panose="020B0604030504040204" pitchFamily="50" charset="-128"/>
                </a:rPr>
                <a:t>（</a:t>
              </a:r>
              <a:r>
                <a:rPr kumimoji="1" lang="en-US" altLang="ja-JP" sz="1400" b="1" dirty="0">
                  <a:solidFill>
                    <a:schemeClr val="bg1"/>
                  </a:solidFill>
                  <a:latin typeface="Meiryo UI" panose="020B0604030504040204" pitchFamily="50" charset="-128"/>
                  <a:ea typeface="Meiryo UI" panose="020B0604030504040204" pitchFamily="50" charset="-128"/>
                </a:rPr>
                <a:t>n=140</a:t>
              </a:r>
              <a:r>
                <a:rPr kumimoji="1" lang="ja-JP" altLang="en-US" sz="1400" b="1" dirty="0">
                  <a:solidFill>
                    <a:schemeClr val="bg1"/>
                  </a:solidFill>
                  <a:latin typeface="Meiryo UI" panose="020B0604030504040204" pitchFamily="50" charset="-128"/>
                  <a:ea typeface="Meiryo UI" panose="020B0604030504040204" pitchFamily="50" charset="-128"/>
                </a:rPr>
                <a:t>、収集率</a:t>
              </a:r>
              <a:r>
                <a:rPr kumimoji="1" lang="en-US" altLang="ja-JP" sz="1400" b="1" dirty="0">
                  <a:solidFill>
                    <a:schemeClr val="bg1"/>
                  </a:solidFill>
                  <a:latin typeface="Meiryo UI" panose="020B0604030504040204" pitchFamily="50" charset="-128"/>
                  <a:ea typeface="Meiryo UI" panose="020B0604030504040204" pitchFamily="50" charset="-128"/>
                </a:rPr>
                <a:t>84.3</a:t>
              </a:r>
              <a:r>
                <a:rPr kumimoji="1" lang="ja-JP" altLang="en-US" sz="1400" b="1" dirty="0">
                  <a:solidFill>
                    <a:schemeClr val="bg1"/>
                  </a:solidFill>
                  <a:latin typeface="Meiryo UI" panose="020B0604030504040204" pitchFamily="50" charset="-128"/>
                  <a:ea typeface="Meiryo UI" panose="020B0604030504040204" pitchFamily="50" charset="-128"/>
                </a:rPr>
                <a:t>％）</a:t>
              </a:r>
            </a:p>
          </p:txBody>
        </p:sp>
        <p:sp>
          <p:nvSpPr>
            <p:cNvPr id="11" name="テキスト ボックス 10">
              <a:extLst>
                <a:ext uri="{FF2B5EF4-FFF2-40B4-BE49-F238E27FC236}">
                  <a16:creationId xmlns:a16="http://schemas.microsoft.com/office/drawing/2014/main" id="{70488279-0B86-ABC0-4DC9-CDD3C1DD28EA}"/>
                </a:ext>
              </a:extLst>
            </p:cNvPr>
            <p:cNvSpPr txBox="1"/>
            <p:nvPr/>
          </p:nvSpPr>
          <p:spPr>
            <a:xfrm>
              <a:off x="981463" y="5798867"/>
              <a:ext cx="2782757" cy="523220"/>
            </a:xfrm>
            <a:prstGeom prst="rect">
              <a:avLst/>
            </a:prstGeom>
            <a:solidFill>
              <a:srgbClr val="E56C56"/>
            </a:solidFill>
            <a:ln w="9525">
              <a:solidFill>
                <a:srgbClr val="A6A7A7"/>
              </a:solidFill>
            </a:ln>
          </p:spPr>
          <p:txBody>
            <a:bodyPr wrap="square" rtlCol="0">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最終研究集団</a:t>
              </a:r>
              <a:endParaRPr kumimoji="1" lang="en-US" altLang="ja-JP" sz="1400" b="1" dirty="0">
                <a:solidFill>
                  <a:schemeClr val="bg1"/>
                </a:solidFill>
                <a:latin typeface="Meiryo UI" panose="020B0604030504040204" pitchFamily="50" charset="-128"/>
                <a:ea typeface="Meiryo UI" panose="020B0604030504040204" pitchFamily="50" charset="-128"/>
              </a:endParaRPr>
            </a:p>
            <a:p>
              <a:pPr algn="ctr"/>
              <a:r>
                <a:rPr kumimoji="1" lang="ja-JP" altLang="en-US" sz="1400" b="1" dirty="0">
                  <a:solidFill>
                    <a:schemeClr val="bg1"/>
                  </a:solidFill>
                  <a:latin typeface="Meiryo UI" panose="020B0604030504040204" pitchFamily="50" charset="-128"/>
                  <a:ea typeface="Meiryo UI" panose="020B0604030504040204" pitchFamily="50" charset="-128"/>
                </a:rPr>
                <a:t>（</a:t>
              </a:r>
              <a:r>
                <a:rPr kumimoji="1" lang="en-US" altLang="ja-JP" sz="1400" b="1" dirty="0">
                  <a:solidFill>
                    <a:schemeClr val="bg1"/>
                  </a:solidFill>
                  <a:latin typeface="Meiryo UI" panose="020B0604030504040204" pitchFamily="50" charset="-128"/>
                  <a:ea typeface="Meiryo UI" panose="020B0604030504040204" pitchFamily="50" charset="-128"/>
                </a:rPr>
                <a:t>n=109</a:t>
              </a:r>
              <a:r>
                <a:rPr kumimoji="1" lang="ja-JP" altLang="en-US" sz="1400" b="1" dirty="0">
                  <a:solidFill>
                    <a:schemeClr val="bg1"/>
                  </a:solidFill>
                  <a:latin typeface="Meiryo UI" panose="020B0604030504040204" pitchFamily="50" charset="-128"/>
                  <a:ea typeface="Meiryo UI" panose="020B0604030504040204" pitchFamily="50" charset="-128"/>
                </a:rPr>
                <a:t>）</a:t>
              </a:r>
            </a:p>
          </p:txBody>
        </p:sp>
        <p:sp>
          <p:nvSpPr>
            <p:cNvPr id="12" name="テキスト ボックス 11">
              <a:extLst>
                <a:ext uri="{FF2B5EF4-FFF2-40B4-BE49-F238E27FC236}">
                  <a16:creationId xmlns:a16="http://schemas.microsoft.com/office/drawing/2014/main" id="{C5E68CB7-3349-9376-139F-7B7FB9CFF1F0}"/>
                </a:ext>
              </a:extLst>
            </p:cNvPr>
            <p:cNvSpPr txBox="1"/>
            <p:nvPr/>
          </p:nvSpPr>
          <p:spPr>
            <a:xfrm>
              <a:off x="4781761" y="1422651"/>
              <a:ext cx="2914666" cy="1600438"/>
            </a:xfrm>
            <a:prstGeom prst="rect">
              <a:avLst/>
            </a:prstGeom>
            <a:solidFill>
              <a:srgbClr val="E8D2C7"/>
            </a:solidFill>
            <a:ln w="9525">
              <a:solidFill>
                <a:srgbClr val="A6A7A7"/>
              </a:solidFill>
            </a:ln>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除外（</a:t>
              </a:r>
              <a:r>
                <a:rPr kumimoji="1" lang="en-US" altLang="ja-JP" sz="1400" dirty="0">
                  <a:latin typeface="Meiryo UI" panose="020B0604030504040204" pitchFamily="50" charset="-128"/>
                  <a:ea typeface="Meiryo UI" panose="020B0604030504040204" pitchFamily="50" charset="-128"/>
                </a:rPr>
                <a:t>n=27</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定期的通院なし（</a:t>
              </a:r>
              <a:r>
                <a:rPr kumimoji="1" lang="en-US" altLang="ja-JP" sz="1400" dirty="0">
                  <a:latin typeface="Meiryo UI" panose="020B0604030504040204" pitchFamily="50" charset="-128"/>
                  <a:ea typeface="Meiryo UI" panose="020B0604030504040204" pitchFamily="50" charset="-128"/>
                </a:rPr>
                <a:t>n=6</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インスリン治療なし（</a:t>
              </a:r>
              <a:r>
                <a:rPr kumimoji="1" lang="en-US" altLang="ja-JP" sz="1400" dirty="0">
                  <a:latin typeface="Meiryo UI" panose="020B0604030504040204" pitchFamily="50" charset="-128"/>
                  <a:ea typeface="Meiryo UI" panose="020B0604030504040204" pitchFamily="50" charset="-128"/>
                </a:rPr>
                <a:t>n=1</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重度の精神疾患（</a:t>
              </a:r>
              <a:r>
                <a:rPr kumimoji="1" lang="en-US" altLang="ja-JP" sz="1400" dirty="0">
                  <a:latin typeface="Meiryo UI" panose="020B0604030504040204" pitchFamily="50" charset="-128"/>
                  <a:ea typeface="Meiryo UI" panose="020B0604030504040204" pitchFamily="50" charset="-128"/>
                </a:rPr>
                <a:t>n=9</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緊急治療の必要性（</a:t>
              </a:r>
              <a:r>
                <a:rPr kumimoji="1" lang="en-US" altLang="ja-JP" sz="1400" dirty="0">
                  <a:latin typeface="Meiryo UI" panose="020B0604030504040204" pitchFamily="50" charset="-128"/>
                  <a:ea typeface="Meiryo UI" panose="020B0604030504040204" pitchFamily="50" charset="-128"/>
                </a:rPr>
                <a:t>n=8</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血液透析中（</a:t>
              </a:r>
              <a:r>
                <a:rPr kumimoji="1" lang="en-US" altLang="ja-JP" sz="1400" dirty="0">
                  <a:latin typeface="Meiryo UI" panose="020B0604030504040204" pitchFamily="50" charset="-128"/>
                  <a:ea typeface="Meiryo UI" panose="020B0604030504040204" pitchFamily="50" charset="-128"/>
                </a:rPr>
                <a:t>n=2</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日本人以外（</a:t>
              </a:r>
              <a:r>
                <a:rPr kumimoji="1" lang="en-US" altLang="ja-JP" sz="1400" dirty="0">
                  <a:latin typeface="Meiryo UI" panose="020B0604030504040204" pitchFamily="50" charset="-128"/>
                  <a:ea typeface="Meiryo UI" panose="020B0604030504040204" pitchFamily="50" charset="-128"/>
                </a:rPr>
                <a:t>n=1</a:t>
              </a:r>
              <a:r>
                <a:rPr kumimoji="1" lang="ja-JP" altLang="en-US" sz="1400" dirty="0">
                  <a:latin typeface="Meiryo UI" panose="020B0604030504040204" pitchFamily="50" charset="-128"/>
                  <a:ea typeface="Meiryo UI" panose="020B0604030504040204" pitchFamily="50" charset="-128"/>
                </a:rPr>
                <a:t>）</a:t>
              </a:r>
            </a:p>
          </p:txBody>
        </p:sp>
        <p:sp>
          <p:nvSpPr>
            <p:cNvPr id="13" name="テキスト ボックス 12">
              <a:extLst>
                <a:ext uri="{FF2B5EF4-FFF2-40B4-BE49-F238E27FC236}">
                  <a16:creationId xmlns:a16="http://schemas.microsoft.com/office/drawing/2014/main" id="{E7322BAC-F1DE-E236-E23D-509813729289}"/>
                </a:ext>
              </a:extLst>
            </p:cNvPr>
            <p:cNvSpPr txBox="1"/>
            <p:nvPr/>
          </p:nvSpPr>
          <p:spPr>
            <a:xfrm>
              <a:off x="4841443" y="4653785"/>
              <a:ext cx="3462518" cy="1169551"/>
            </a:xfrm>
            <a:prstGeom prst="rect">
              <a:avLst/>
            </a:prstGeom>
            <a:solidFill>
              <a:srgbClr val="E8D2C7"/>
            </a:solidFill>
            <a:ln w="9525">
              <a:solidFill>
                <a:srgbClr val="A6A7A7"/>
              </a:solidFill>
            </a:ln>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除外（</a:t>
              </a:r>
              <a:r>
                <a:rPr kumimoji="1" lang="en-US" altLang="ja-JP" sz="1400" dirty="0">
                  <a:latin typeface="Meiryo UI" panose="020B0604030504040204" pitchFamily="50" charset="-128"/>
                  <a:ea typeface="Meiryo UI" panose="020B0604030504040204" pitchFamily="50" charset="-128"/>
                </a:rPr>
                <a:t>n=31</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日本語版セルフスティグマ尺度 </a:t>
              </a:r>
              <a:endParaRPr kumimoji="1" lang="en-US" altLang="ja-JP" sz="1400" dirty="0">
                <a:latin typeface="Meiryo UI" panose="020B0604030504040204" pitchFamily="50" charset="-128"/>
                <a:ea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rPr>
                <a:t>    9</a:t>
              </a:r>
              <a:r>
                <a:rPr kumimoji="1" lang="ja-JP" altLang="en-US" sz="1400" dirty="0">
                  <a:latin typeface="Meiryo UI" panose="020B0604030504040204" pitchFamily="50" charset="-128"/>
                  <a:ea typeface="Meiryo UI" panose="020B0604030504040204" pitchFamily="50" charset="-128"/>
                </a:rPr>
                <a:t>項目短縮版における未回答（</a:t>
              </a:r>
              <a:r>
                <a:rPr kumimoji="1" lang="en-US" altLang="ja-JP" sz="1400" dirty="0">
                  <a:latin typeface="Meiryo UI" panose="020B0604030504040204" pitchFamily="50" charset="-128"/>
                  <a:ea typeface="Meiryo UI" panose="020B0604030504040204" pitchFamily="50" charset="-128"/>
                </a:rPr>
                <a:t>n=3</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血清</a:t>
              </a:r>
              <a:r>
                <a:rPr kumimoji="1" lang="en-US" altLang="ja-JP" sz="1400" dirty="0">
                  <a:latin typeface="Meiryo UI" panose="020B0604030504040204" pitchFamily="50" charset="-128"/>
                  <a:ea typeface="Meiryo UI" panose="020B0604030504040204" pitchFamily="50" charset="-128"/>
                </a:rPr>
                <a:t>CPR</a:t>
              </a:r>
              <a:r>
                <a:rPr kumimoji="1" lang="ja-JP" altLang="en-US" sz="1400" dirty="0">
                  <a:latin typeface="Meiryo UI" panose="020B0604030504040204" pitchFamily="50" charset="-128"/>
                  <a:ea typeface="Meiryo UI" panose="020B0604030504040204" pitchFamily="50" charset="-128"/>
                </a:rPr>
                <a:t>値欠測（</a:t>
              </a:r>
              <a:r>
                <a:rPr kumimoji="1" lang="en-US" altLang="ja-JP" sz="1400" dirty="0">
                  <a:latin typeface="Meiryo UI" panose="020B0604030504040204" pitchFamily="50" charset="-128"/>
                  <a:ea typeface="Meiryo UI" panose="020B0604030504040204" pitchFamily="50" charset="-128"/>
                </a:rPr>
                <a:t>n=30</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不当な</a:t>
              </a:r>
              <a:r>
                <a:rPr kumimoji="1" lang="en-US" altLang="ja-JP" sz="1400" dirty="0">
                  <a:latin typeface="Meiryo UI" panose="020B0604030504040204" pitchFamily="50" charset="-128"/>
                  <a:ea typeface="Meiryo UI" panose="020B0604030504040204" pitchFamily="50" charset="-128"/>
                </a:rPr>
                <a:t>HbA1c</a:t>
              </a:r>
              <a:r>
                <a:rPr kumimoji="1" lang="ja-JP" altLang="en-US" sz="1400" dirty="0">
                  <a:latin typeface="Meiryo UI" panose="020B0604030504040204" pitchFamily="50" charset="-128"/>
                  <a:ea typeface="Meiryo UI" panose="020B0604030504040204" pitchFamily="50" charset="-128"/>
                </a:rPr>
                <a:t>低値（</a:t>
              </a:r>
              <a:r>
                <a:rPr kumimoji="1" lang="en-US" altLang="ja-JP" sz="1400" dirty="0">
                  <a:latin typeface="Meiryo UI" panose="020B0604030504040204" pitchFamily="50" charset="-128"/>
                  <a:ea typeface="Meiryo UI" panose="020B0604030504040204" pitchFamily="50" charset="-128"/>
                </a:rPr>
                <a:t>n=1</a:t>
              </a:r>
              <a:r>
                <a:rPr kumimoji="1" lang="ja-JP" altLang="en-US" sz="1400" dirty="0">
                  <a:latin typeface="Meiryo UI" panose="020B0604030504040204" pitchFamily="50" charset="-128"/>
                  <a:ea typeface="Meiryo UI" panose="020B0604030504040204" pitchFamily="50" charset="-128"/>
                </a:rPr>
                <a:t>）</a:t>
              </a:r>
            </a:p>
          </p:txBody>
        </p:sp>
        <p:cxnSp>
          <p:nvCxnSpPr>
            <p:cNvPr id="14" name="直線矢印コネクタ 13">
              <a:extLst>
                <a:ext uri="{FF2B5EF4-FFF2-40B4-BE49-F238E27FC236}">
                  <a16:creationId xmlns:a16="http://schemas.microsoft.com/office/drawing/2014/main" id="{0CFA4A49-2F68-508F-BEF4-B4B332141089}"/>
                </a:ext>
              </a:extLst>
            </p:cNvPr>
            <p:cNvCxnSpPr>
              <a:cxnSpLocks/>
              <a:stCxn id="5" idx="2"/>
              <a:endCxn id="8" idx="0"/>
            </p:cNvCxnSpPr>
            <p:nvPr/>
          </p:nvCxnSpPr>
          <p:spPr>
            <a:xfrm>
              <a:off x="2372841" y="1716646"/>
              <a:ext cx="1" cy="1083741"/>
            </a:xfrm>
            <a:prstGeom prst="straightConnector1">
              <a:avLst/>
            </a:prstGeom>
            <a:ln w="57150">
              <a:solidFill>
                <a:srgbClr val="A6A7A7"/>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88B48CE9-8CA3-005E-E12E-E1B186FC4363}"/>
                </a:ext>
              </a:extLst>
            </p:cNvPr>
            <p:cNvCxnSpPr>
              <a:cxnSpLocks/>
              <a:stCxn id="8" idx="2"/>
              <a:endCxn id="10" idx="0"/>
            </p:cNvCxnSpPr>
            <p:nvPr/>
          </p:nvCxnSpPr>
          <p:spPr>
            <a:xfrm>
              <a:off x="2372842" y="3108164"/>
              <a:ext cx="0" cy="1083741"/>
            </a:xfrm>
            <a:prstGeom prst="straightConnector1">
              <a:avLst/>
            </a:prstGeom>
            <a:ln w="57150">
              <a:solidFill>
                <a:srgbClr val="A6A7A7"/>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A5B040B4-455F-C2E0-8DA9-FD8F3A849A42}"/>
                </a:ext>
              </a:extLst>
            </p:cNvPr>
            <p:cNvCxnSpPr>
              <a:cxnSpLocks/>
              <a:stCxn id="10" idx="2"/>
              <a:endCxn id="11" idx="0"/>
            </p:cNvCxnSpPr>
            <p:nvPr/>
          </p:nvCxnSpPr>
          <p:spPr>
            <a:xfrm>
              <a:off x="2372842" y="4715125"/>
              <a:ext cx="0" cy="1083742"/>
            </a:xfrm>
            <a:prstGeom prst="straightConnector1">
              <a:avLst/>
            </a:prstGeom>
            <a:ln w="57150">
              <a:solidFill>
                <a:srgbClr val="A6A7A7"/>
              </a:solidFill>
              <a:tailEnd type="triangle"/>
            </a:ln>
          </p:spPr>
          <p:style>
            <a:lnRef idx="1">
              <a:schemeClr val="accent1"/>
            </a:lnRef>
            <a:fillRef idx="0">
              <a:schemeClr val="accent1"/>
            </a:fillRef>
            <a:effectRef idx="0">
              <a:schemeClr val="accent1"/>
            </a:effectRef>
            <a:fontRef idx="minor">
              <a:schemeClr val="tx1"/>
            </a:fontRef>
          </p:style>
        </p:cxnSp>
        <p:cxnSp>
          <p:nvCxnSpPr>
            <p:cNvPr id="17" name="コネクタ: カギ線 16">
              <a:extLst>
                <a:ext uri="{FF2B5EF4-FFF2-40B4-BE49-F238E27FC236}">
                  <a16:creationId xmlns:a16="http://schemas.microsoft.com/office/drawing/2014/main" id="{461C3393-20F4-DD27-8244-EE1113FBCCFD}"/>
                </a:ext>
              </a:extLst>
            </p:cNvPr>
            <p:cNvCxnSpPr>
              <a:cxnSpLocks/>
              <a:stCxn id="5" idx="2"/>
              <a:endCxn id="12" idx="1"/>
            </p:cNvCxnSpPr>
            <p:nvPr/>
          </p:nvCxnSpPr>
          <p:spPr>
            <a:xfrm rot="16200000" flipH="1">
              <a:off x="3324189" y="765298"/>
              <a:ext cx="506224" cy="2408920"/>
            </a:xfrm>
            <a:prstGeom prst="bentConnector2">
              <a:avLst/>
            </a:prstGeom>
            <a:ln w="57150">
              <a:solidFill>
                <a:srgbClr val="A6A7A7"/>
              </a:solidFill>
              <a:tailEnd type="triangle"/>
            </a:ln>
          </p:spPr>
          <p:style>
            <a:lnRef idx="1">
              <a:schemeClr val="accent1"/>
            </a:lnRef>
            <a:fillRef idx="0">
              <a:schemeClr val="accent1"/>
            </a:fillRef>
            <a:effectRef idx="0">
              <a:schemeClr val="accent1"/>
            </a:effectRef>
            <a:fontRef idx="minor">
              <a:schemeClr val="tx1"/>
            </a:fontRef>
          </p:style>
        </p:cxnSp>
        <p:cxnSp>
          <p:nvCxnSpPr>
            <p:cNvPr id="18" name="コネクタ: カギ線 17">
              <a:extLst>
                <a:ext uri="{FF2B5EF4-FFF2-40B4-BE49-F238E27FC236}">
                  <a16:creationId xmlns:a16="http://schemas.microsoft.com/office/drawing/2014/main" id="{DF14DA7E-9E02-9F1A-00FC-163F25F55BB2}"/>
                </a:ext>
              </a:extLst>
            </p:cNvPr>
            <p:cNvCxnSpPr>
              <a:cxnSpLocks/>
              <a:stCxn id="10" idx="2"/>
              <a:endCxn id="13" idx="1"/>
            </p:cNvCxnSpPr>
            <p:nvPr/>
          </p:nvCxnSpPr>
          <p:spPr>
            <a:xfrm rot="16200000" flipH="1">
              <a:off x="3345424" y="3742542"/>
              <a:ext cx="523436" cy="2468601"/>
            </a:xfrm>
            <a:prstGeom prst="bentConnector2">
              <a:avLst/>
            </a:prstGeom>
            <a:ln w="57150">
              <a:solidFill>
                <a:srgbClr val="A6A7A7"/>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124312E-88D1-2483-0742-5748D3418D6E}"/>
              </a:ext>
            </a:extLst>
          </p:cNvPr>
          <p:cNvSpPr txBox="1"/>
          <p:nvPr/>
        </p:nvSpPr>
        <p:spPr>
          <a:xfrm>
            <a:off x="4470400" y="6604084"/>
            <a:ext cx="4673600"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Hamano S, et al. J Diabetes Investig 14(3): 479-485, 2023</a:t>
            </a:r>
          </a:p>
        </p:txBody>
      </p:sp>
      <p:sp>
        <p:nvSpPr>
          <p:cNvPr id="5" name="テキスト ボックス 4">
            <a:extLst>
              <a:ext uri="{FF2B5EF4-FFF2-40B4-BE49-F238E27FC236}">
                <a16:creationId xmlns:a16="http://schemas.microsoft.com/office/drawing/2014/main" id="{E00A2384-511C-DD48-AD8F-AD6166660DBD}"/>
              </a:ext>
            </a:extLst>
          </p:cNvPr>
          <p:cNvSpPr txBox="1"/>
          <p:nvPr/>
        </p:nvSpPr>
        <p:spPr>
          <a:xfrm>
            <a:off x="244800" y="194400"/>
            <a:ext cx="3659976"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患者背景（</a:t>
            </a:r>
            <a:r>
              <a:rPr lang="en-US" altLang="ja-JP" sz="2800" b="1" dirty="0">
                <a:solidFill>
                  <a:prstClr val="black"/>
                </a:solidFill>
                <a:latin typeface="Meiryo UI" panose="020B0604030504040204" pitchFamily="50" charset="-128"/>
                <a:ea typeface="Meiryo UI" panose="020B0604030504040204" pitchFamily="50" charset="-128"/>
              </a:rPr>
              <a:t>N=109</a:t>
            </a:r>
            <a:r>
              <a:rPr lang="ja-JP" altLang="en-US" sz="2800" b="1" dirty="0">
                <a:solidFill>
                  <a:prstClr val="black"/>
                </a:solidFill>
                <a:latin typeface="Meiryo UI" panose="020B0604030504040204" pitchFamily="50" charset="-128"/>
                <a:ea typeface="Meiryo UI" panose="020B0604030504040204" pitchFamily="50" charset="-128"/>
              </a:rPr>
              <a:t>）</a:t>
            </a:r>
          </a:p>
        </p:txBody>
      </p:sp>
      <p:graphicFrame>
        <p:nvGraphicFramePr>
          <p:cNvPr id="7" name="表 6">
            <a:extLst>
              <a:ext uri="{FF2B5EF4-FFF2-40B4-BE49-F238E27FC236}">
                <a16:creationId xmlns:a16="http://schemas.microsoft.com/office/drawing/2014/main" id="{50FD38DA-0012-0F8F-2CA5-909DB7102440}"/>
              </a:ext>
            </a:extLst>
          </p:cNvPr>
          <p:cNvGraphicFramePr>
            <a:graphicFrameLocks noGrp="1"/>
          </p:cNvGraphicFramePr>
          <p:nvPr>
            <p:extLst>
              <p:ext uri="{D42A27DB-BD31-4B8C-83A1-F6EECF244321}">
                <p14:modId xmlns:p14="http://schemas.microsoft.com/office/powerpoint/2010/main" val="1577614025"/>
              </p:ext>
            </p:extLst>
          </p:nvPr>
        </p:nvGraphicFramePr>
        <p:xfrm>
          <a:off x="950410" y="1203914"/>
          <a:ext cx="7036250" cy="5130000"/>
        </p:xfrm>
        <a:graphic>
          <a:graphicData uri="http://schemas.openxmlformats.org/drawingml/2006/table">
            <a:tbl>
              <a:tblPr>
                <a:tableStyleId>{5C22544A-7EE6-4342-B048-85BDC9FD1C3A}</a:tableStyleId>
              </a:tblPr>
              <a:tblGrid>
                <a:gridCol w="4032000">
                  <a:extLst>
                    <a:ext uri="{9D8B030D-6E8A-4147-A177-3AD203B41FA5}">
                      <a16:colId xmlns:a16="http://schemas.microsoft.com/office/drawing/2014/main" val="2407623361"/>
                    </a:ext>
                  </a:extLst>
                </a:gridCol>
                <a:gridCol w="3004250">
                  <a:extLst>
                    <a:ext uri="{9D8B030D-6E8A-4147-A177-3AD203B41FA5}">
                      <a16:colId xmlns:a16="http://schemas.microsoft.com/office/drawing/2014/main" val="885969419"/>
                    </a:ext>
                  </a:extLst>
                </a:gridCol>
              </a:tblGrid>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年齢（歳）</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ctr"/>
                      <a:r>
                        <a:rPr lang="en-US" altLang="ja-JP" sz="1300" u="none" strike="noStrike" dirty="0">
                          <a:effectLst/>
                          <a:latin typeface="Meiryo UI" panose="020B0604030504040204" pitchFamily="50" charset="-128"/>
                          <a:ea typeface="Meiryo UI" panose="020B0604030504040204" pitchFamily="50" charset="-128"/>
                        </a:rPr>
                        <a:t>58.3 (13.5)</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extLst>
                  <a:ext uri="{0D108BD9-81ED-4DB2-BD59-A6C34878D82A}">
                    <a16:rowId xmlns:a16="http://schemas.microsoft.com/office/drawing/2014/main" val="2923030791"/>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性別</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BEBCA"/>
                    </a:solidFill>
                  </a:tcPr>
                </a:tc>
                <a:tc>
                  <a:txBody>
                    <a:bodyPr/>
                    <a:lstStyle/>
                    <a:p>
                      <a:pPr algn="ctr" fontAlgn="ctr"/>
                      <a:endParaRPr lang="ja-JP" altLang="en-US" sz="1300" b="0" i="0" u="none" strike="noStrike" dirty="0">
                        <a:solidFill>
                          <a:srgbClr val="000000"/>
                        </a:solidFill>
                        <a:effectLst/>
                        <a:latin typeface="Meiryo UI" panose="020B0604030504040204" pitchFamily="50" charset="-128"/>
                        <a:ea typeface="Meiryo UI" panose="020B0604030504040204" pitchFamily="50" charset="-128"/>
                      </a:endParaRPr>
                    </a:p>
                  </a:txBody>
                  <a:tcPr marL="735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BEBCA"/>
                    </a:solidFill>
                  </a:tcPr>
                </a:tc>
                <a:extLst>
                  <a:ext uri="{0D108BD9-81ED-4DB2-BD59-A6C34878D82A}">
                    <a16:rowId xmlns:a16="http://schemas.microsoft.com/office/drawing/2014/main" val="678485892"/>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　男性</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BEBCA"/>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62 (56.8)</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BEBCA"/>
                    </a:solidFill>
                  </a:tcPr>
                </a:tc>
                <a:extLst>
                  <a:ext uri="{0D108BD9-81ED-4DB2-BD59-A6C34878D82A}">
                    <a16:rowId xmlns:a16="http://schemas.microsoft.com/office/drawing/2014/main" val="1997301152"/>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　女性</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BEBCA"/>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47 (43.1)</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BEBCA"/>
                    </a:solidFill>
                  </a:tcPr>
                </a:tc>
                <a:extLst>
                  <a:ext uri="{0D108BD9-81ED-4DB2-BD59-A6C34878D82A}">
                    <a16:rowId xmlns:a16="http://schemas.microsoft.com/office/drawing/2014/main" val="2338838949"/>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就労状況</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300" b="0" i="0" u="none" strike="noStrike" dirty="0">
                        <a:solidFill>
                          <a:srgbClr val="000000"/>
                        </a:solidFill>
                        <a:effectLst/>
                        <a:latin typeface="Meiryo UI" panose="020B0604030504040204" pitchFamily="50" charset="-128"/>
                        <a:ea typeface="Meiryo UI" panose="020B0604030504040204" pitchFamily="50" charset="-128"/>
                      </a:endParaRPr>
                    </a:p>
                  </a:txBody>
                  <a:tcPr marL="735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172209520"/>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　フルタイム</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55 (50.4)</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3804306469"/>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　パートタイム</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15 (13.7)</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2982771025"/>
                  </a:ext>
                </a:extLst>
              </a:tr>
              <a:tr h="270000">
                <a:tc>
                  <a:txBody>
                    <a:bodyPr/>
                    <a:lstStyle/>
                    <a:p>
                      <a:pPr algn="l" fontAlgn="ctr"/>
                      <a:r>
                        <a:rPr lang="zh-TW" altLang="en-US" sz="1300" b="1" u="none" strike="noStrike" dirty="0">
                          <a:effectLst/>
                          <a:latin typeface="Meiryo UI" panose="020B0604030504040204" pitchFamily="50" charset="-128"/>
                          <a:ea typeface="Meiryo UI" panose="020B0604030504040204" pitchFamily="50" charset="-128"/>
                        </a:rPr>
                        <a:t>　退職／無職</a:t>
                      </a:r>
                      <a:endParaRPr lang="zh-TW"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39 (35.7)</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extLst>
                  <a:ext uri="{0D108BD9-81ED-4DB2-BD59-A6C34878D82A}">
                    <a16:rowId xmlns:a16="http://schemas.microsoft.com/office/drawing/2014/main" val="424079588"/>
                  </a:ext>
                </a:extLst>
              </a:tr>
              <a:tr h="270000">
                <a:tc>
                  <a:txBody>
                    <a:bodyPr/>
                    <a:lstStyle/>
                    <a:p>
                      <a:pPr algn="l" fontAlgn="ctr"/>
                      <a:r>
                        <a:rPr lang="zh-TW" altLang="en-US" sz="1300" b="1" u="none" strike="noStrike" dirty="0">
                          <a:effectLst/>
                          <a:latin typeface="Meiryo UI" panose="020B0604030504040204" pitchFamily="50" charset="-128"/>
                          <a:ea typeface="Meiryo UI" panose="020B0604030504040204" pitchFamily="50" charset="-128"/>
                        </a:rPr>
                        <a:t>糖尿病罹病期間（年）</a:t>
                      </a:r>
                      <a:endParaRPr lang="zh-TW"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BEBCA"/>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25.5 (13.8)</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BEBCA"/>
                    </a:solidFill>
                  </a:tcPr>
                </a:tc>
                <a:extLst>
                  <a:ext uri="{0D108BD9-81ED-4DB2-BD59-A6C34878D82A}">
                    <a16:rowId xmlns:a16="http://schemas.microsoft.com/office/drawing/2014/main" val="666941163"/>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インスリン分泌</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300" b="0" i="0" u="none" strike="noStrike" dirty="0">
                        <a:solidFill>
                          <a:srgbClr val="000000"/>
                        </a:solidFill>
                        <a:effectLst/>
                        <a:latin typeface="Meiryo UI" panose="020B0604030504040204" pitchFamily="50" charset="-128"/>
                        <a:ea typeface="Meiryo UI" panose="020B0604030504040204" pitchFamily="50" charset="-128"/>
                      </a:endParaRPr>
                    </a:p>
                  </a:txBody>
                  <a:tcPr marL="735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3943380392"/>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　枯渇（空腹時または随時</a:t>
                      </a:r>
                      <a:r>
                        <a:rPr lang="en-US" altLang="ja-JP" sz="1300" b="1" u="none" strike="noStrike" dirty="0">
                          <a:effectLst/>
                          <a:latin typeface="Meiryo UI" panose="020B0604030504040204" pitchFamily="50" charset="-128"/>
                          <a:ea typeface="Meiryo UI" panose="020B0604030504040204" pitchFamily="50" charset="-128"/>
                        </a:rPr>
                        <a:t>CPR</a:t>
                      </a:r>
                      <a:r>
                        <a:rPr lang="ja-JP" altLang="en-US" sz="1300" b="1" u="none" strike="noStrike" dirty="0">
                          <a:effectLst/>
                          <a:latin typeface="Meiryo UI" panose="020B0604030504040204" pitchFamily="50" charset="-128"/>
                          <a:ea typeface="Meiryo UI" panose="020B0604030504040204" pitchFamily="50" charset="-128"/>
                        </a:rPr>
                        <a:t>値＜</a:t>
                      </a:r>
                      <a:r>
                        <a:rPr lang="en-US" altLang="ja-JP" sz="1300" b="1" u="none" strike="noStrike" dirty="0">
                          <a:effectLst/>
                          <a:latin typeface="Meiryo UI" panose="020B0604030504040204" pitchFamily="50" charset="-128"/>
                          <a:ea typeface="Meiryo UI" panose="020B0604030504040204" pitchFamily="50" charset="-128"/>
                        </a:rPr>
                        <a:t>0.1ng/mL</a:t>
                      </a:r>
                      <a:r>
                        <a:rPr lang="ja-JP" altLang="en-US" sz="1300" b="1" u="none" strike="noStrike" dirty="0">
                          <a:effectLst/>
                          <a:latin typeface="Meiryo UI" panose="020B0604030504040204" pitchFamily="50" charset="-128"/>
                          <a:ea typeface="Meiryo UI" panose="020B0604030504040204" pitchFamily="50" charset="-128"/>
                        </a:rPr>
                        <a:t>）</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94 (86.2)</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3135856042"/>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　非枯渇（空腹時</a:t>
                      </a:r>
                      <a:r>
                        <a:rPr lang="en-US" sz="1300" b="1" u="none" strike="noStrike" dirty="0">
                          <a:effectLst/>
                          <a:latin typeface="Meiryo UI" panose="020B0604030504040204" pitchFamily="50" charset="-128"/>
                          <a:ea typeface="Meiryo UI" panose="020B0604030504040204" pitchFamily="50" charset="-128"/>
                        </a:rPr>
                        <a:t>CPR</a:t>
                      </a:r>
                      <a:r>
                        <a:rPr lang="ja-JP" altLang="en-US" sz="1300" b="1" u="none" strike="noStrike" dirty="0">
                          <a:effectLst/>
                          <a:latin typeface="Meiryo UI" panose="020B0604030504040204" pitchFamily="50" charset="-128"/>
                          <a:ea typeface="Meiryo UI" panose="020B0604030504040204" pitchFamily="50" charset="-128"/>
                        </a:rPr>
                        <a:t>値≧</a:t>
                      </a:r>
                      <a:r>
                        <a:rPr lang="en-US" altLang="ja-JP" sz="1300" b="1" u="none" strike="noStrike" dirty="0">
                          <a:effectLst/>
                          <a:latin typeface="Meiryo UI" panose="020B0604030504040204" pitchFamily="50" charset="-128"/>
                          <a:ea typeface="Meiryo UI" panose="020B0604030504040204" pitchFamily="50" charset="-128"/>
                        </a:rPr>
                        <a:t>0.1</a:t>
                      </a:r>
                      <a:r>
                        <a:rPr lang="en-US" sz="1300" b="1" u="none" strike="noStrike" dirty="0">
                          <a:effectLst/>
                          <a:latin typeface="Meiryo UI" panose="020B0604030504040204" pitchFamily="50" charset="-128"/>
                          <a:ea typeface="Meiryo UI" panose="020B0604030504040204" pitchFamily="50" charset="-128"/>
                        </a:rPr>
                        <a:t>ng/mL）</a:t>
                      </a:r>
                      <a:endParaRPr 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15 (13.7)</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extLst>
                  <a:ext uri="{0D108BD9-81ED-4DB2-BD59-A6C34878D82A}">
                    <a16:rowId xmlns:a16="http://schemas.microsoft.com/office/drawing/2014/main" val="2370509047"/>
                  </a:ext>
                </a:extLst>
              </a:tr>
              <a:tr h="270000">
                <a:tc>
                  <a:txBody>
                    <a:bodyPr/>
                    <a:lstStyle/>
                    <a:p>
                      <a:pPr algn="l" fontAlgn="ctr"/>
                      <a:r>
                        <a:rPr lang="en-US" sz="1300" b="1" u="none" strike="noStrike" dirty="0" err="1">
                          <a:effectLst/>
                          <a:latin typeface="Meiryo UI" panose="020B0604030504040204" pitchFamily="50" charset="-128"/>
                          <a:ea typeface="Meiryo UI" panose="020B0604030504040204" pitchFamily="50" charset="-128"/>
                        </a:rPr>
                        <a:t>BMI（kg</a:t>
                      </a:r>
                      <a:r>
                        <a:rPr lang="en-US" sz="1300" b="1" u="none" strike="noStrike" dirty="0">
                          <a:effectLst/>
                          <a:latin typeface="Meiryo UI" panose="020B0604030504040204" pitchFamily="50" charset="-128"/>
                          <a:ea typeface="Meiryo UI" panose="020B0604030504040204" pitchFamily="50" charset="-128"/>
                        </a:rPr>
                        <a:t>/㎡</a:t>
                      </a:r>
                      <a:r>
                        <a:rPr lang="ja-JP" altLang="en-US" sz="1300" b="1" u="none" strike="noStrike" dirty="0">
                          <a:effectLst/>
                          <a:latin typeface="Meiryo UI" panose="020B0604030504040204" pitchFamily="50" charset="-128"/>
                          <a:ea typeface="Meiryo UI" panose="020B0604030504040204" pitchFamily="50" charset="-128"/>
                        </a:rPr>
                        <a:t>）</a:t>
                      </a:r>
                      <a:endParaRPr 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BEBCA"/>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22.9 (4.0)</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BEBCA"/>
                    </a:solidFill>
                  </a:tcPr>
                </a:tc>
                <a:extLst>
                  <a:ext uri="{0D108BD9-81ED-4DB2-BD59-A6C34878D82A}">
                    <a16:rowId xmlns:a16="http://schemas.microsoft.com/office/drawing/2014/main" val="993433264"/>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セルフスティグマ</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300" b="0" i="0" u="none" strike="noStrike" dirty="0">
                        <a:solidFill>
                          <a:srgbClr val="000000"/>
                        </a:solidFill>
                        <a:effectLst/>
                        <a:latin typeface="Meiryo UI" panose="020B0604030504040204" pitchFamily="50" charset="-128"/>
                        <a:ea typeface="Meiryo UI" panose="020B0604030504040204" pitchFamily="50" charset="-128"/>
                      </a:endParaRPr>
                    </a:p>
                  </a:txBody>
                  <a:tcPr marL="735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462768172"/>
                  </a:ext>
                </a:extLst>
              </a:tr>
              <a:tr h="270000">
                <a:tc>
                  <a:txBody>
                    <a:bodyPr/>
                    <a:lstStyle/>
                    <a:p>
                      <a:pPr algn="l" fontAlgn="ctr"/>
                      <a:r>
                        <a:rPr lang="zh-TW" altLang="en-US" sz="1300" b="1" u="none" strike="noStrike" dirty="0">
                          <a:effectLst/>
                          <a:latin typeface="Meiryo UI" panose="020B0604030504040204" pitchFamily="50" charset="-128"/>
                          <a:ea typeface="Meiryo UI" panose="020B0604030504040204" pitchFamily="50" charset="-128"/>
                        </a:rPr>
                        <a:t>　</a:t>
                      </a:r>
                      <a:r>
                        <a:rPr lang="en-US" altLang="zh-TW" sz="1300" b="1" u="none" strike="noStrike" dirty="0">
                          <a:effectLst/>
                          <a:latin typeface="Meiryo UI" panose="020B0604030504040204" pitchFamily="50" charset="-128"/>
                          <a:ea typeface="Meiryo UI" panose="020B0604030504040204" pitchFamily="50" charset="-128"/>
                        </a:rPr>
                        <a:t>SSS-J 9</a:t>
                      </a:r>
                      <a:r>
                        <a:rPr lang="zh-TW" altLang="en-US" sz="1300" b="1" u="none" strike="noStrike" dirty="0">
                          <a:effectLst/>
                          <a:latin typeface="Meiryo UI" panose="020B0604030504040204" pitchFamily="50" charset="-128"/>
                          <a:ea typeface="Meiryo UI" panose="020B0604030504040204" pitchFamily="50" charset="-128"/>
                        </a:rPr>
                        <a:t>項目短縮版（合計点）</a:t>
                      </a:r>
                      <a:endParaRPr lang="zh-TW"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11 (7, 14)</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1183488948"/>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　認知（サブスケール）</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5 (4, 6)</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4208309350"/>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　感情（サブスケール）</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3 (2, 6)</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1075232714"/>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　行動（サブスケール）</a:t>
                      </a:r>
                      <a:endParaRPr lang="ja-JP" alt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1 (0, 3)</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extLst>
                  <a:ext uri="{0D108BD9-81ED-4DB2-BD59-A6C34878D82A}">
                    <a16:rowId xmlns:a16="http://schemas.microsoft.com/office/drawing/2014/main" val="2720806111"/>
                  </a:ext>
                </a:extLst>
              </a:tr>
              <a:tr h="270000">
                <a:tc>
                  <a:txBody>
                    <a:bodyPr/>
                    <a:lstStyle/>
                    <a:p>
                      <a:pPr algn="l" fontAlgn="ctr"/>
                      <a:r>
                        <a:rPr lang="ja-JP" altLang="en-US" sz="1300" b="1" u="none" strike="noStrike" dirty="0">
                          <a:effectLst/>
                          <a:latin typeface="Meiryo UI" panose="020B0604030504040204" pitchFamily="50" charset="-128"/>
                          <a:ea typeface="Meiryo UI" panose="020B0604030504040204" pitchFamily="50" charset="-128"/>
                        </a:rPr>
                        <a:t>平均</a:t>
                      </a:r>
                      <a:r>
                        <a:rPr lang="en-US" sz="1300" b="1" u="none" strike="noStrike" dirty="0">
                          <a:effectLst/>
                          <a:latin typeface="Meiryo UI" panose="020B0604030504040204" pitchFamily="50" charset="-128"/>
                          <a:ea typeface="Meiryo UI" panose="020B0604030504040204" pitchFamily="50" charset="-128"/>
                        </a:rPr>
                        <a:t>HbA1c（％）</a:t>
                      </a:r>
                      <a:endParaRPr lang="en-US" sz="13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BEBCA"/>
                    </a:solidFill>
                  </a:tcPr>
                </a:tc>
                <a:tc>
                  <a:txBody>
                    <a:bodyPr/>
                    <a:lstStyle/>
                    <a:p>
                      <a:pPr algn="ctr" fontAlgn="t"/>
                      <a:r>
                        <a:rPr lang="en-US" altLang="ja-JP" sz="1300" u="none" strike="noStrike" dirty="0">
                          <a:effectLst/>
                          <a:latin typeface="Meiryo UI" panose="020B0604030504040204" pitchFamily="50" charset="-128"/>
                          <a:ea typeface="Meiryo UI" panose="020B0604030504040204" pitchFamily="50" charset="-128"/>
                        </a:rPr>
                        <a:t>7.6 (0.9)</a:t>
                      </a:r>
                      <a:endParaRPr lang="en-US" altLang="ja-JP" sz="1300" b="0" i="0" u="none" strike="noStrike" dirty="0">
                        <a:solidFill>
                          <a:srgbClr val="000000"/>
                        </a:solidFill>
                        <a:effectLst/>
                        <a:latin typeface="Meiryo UI" panose="020B0604030504040204" pitchFamily="50" charset="-128"/>
                        <a:ea typeface="Meiryo UI" panose="020B0604030504040204" pitchFamily="50" charset="-128"/>
                      </a:endParaRPr>
                    </a:p>
                  </a:txBody>
                  <a:tcPr marL="110253" marR="7350" marT="7350" marB="0" anchor="ctr">
                    <a:lnL w="12700" cap="flat" cmpd="sng" algn="ctr">
                      <a:solidFill>
                        <a:srgbClr val="A6A7A7"/>
                      </a:solidFill>
                      <a:prstDash val="solid"/>
                      <a:round/>
                      <a:headEnd type="none" w="med" len="med"/>
                      <a:tailEnd type="none" w="med" len="med"/>
                    </a:lnL>
                    <a:lnR w="12700" cap="flat" cmpd="sng" algn="ctr">
                      <a:solidFill>
                        <a:srgbClr val="A6A7A7"/>
                      </a:solid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BEBCA"/>
                    </a:solidFill>
                  </a:tcPr>
                </a:tc>
                <a:extLst>
                  <a:ext uri="{0D108BD9-81ED-4DB2-BD59-A6C34878D82A}">
                    <a16:rowId xmlns:a16="http://schemas.microsoft.com/office/drawing/2014/main" val="3424001262"/>
                  </a:ext>
                </a:extLst>
              </a:tr>
            </a:tbl>
          </a:graphicData>
        </a:graphic>
      </p:graphicFrame>
      <p:sp>
        <p:nvSpPr>
          <p:cNvPr id="8" name="テキスト ボックス 7">
            <a:extLst>
              <a:ext uri="{FF2B5EF4-FFF2-40B4-BE49-F238E27FC236}">
                <a16:creationId xmlns:a16="http://schemas.microsoft.com/office/drawing/2014/main" id="{D26DA7AE-C4BF-1C7C-0A61-BFB1C5980E05}"/>
              </a:ext>
            </a:extLst>
          </p:cNvPr>
          <p:cNvSpPr txBox="1"/>
          <p:nvPr/>
        </p:nvSpPr>
        <p:spPr>
          <a:xfrm>
            <a:off x="5471228" y="6336308"/>
            <a:ext cx="2515432" cy="230832"/>
          </a:xfrm>
          <a:prstGeom prst="rect">
            <a:avLst/>
          </a:prstGeom>
          <a:noFill/>
        </p:spPr>
        <p:txBody>
          <a:bodyPr wrap="none" rtlCol="0">
            <a:spAutoFit/>
          </a:bodyPr>
          <a:lstStyle/>
          <a:p>
            <a:r>
              <a:rPr kumimoji="1" lang="en-US" altLang="ja-JP" sz="900" dirty="0">
                <a:latin typeface="Meiryo UI" panose="020B0604030504040204" pitchFamily="50" charset="-128"/>
                <a:ea typeface="Meiryo UI" panose="020B0604030504040204" pitchFamily="50" charset="-128"/>
              </a:rPr>
              <a:t>n(%)</a:t>
            </a:r>
            <a:r>
              <a:rPr kumimoji="1" lang="ja-JP" altLang="en-US" sz="900" dirty="0">
                <a:latin typeface="Meiryo UI" panose="020B0604030504040204" pitchFamily="50" charset="-128"/>
                <a:ea typeface="Meiryo UI" panose="020B0604030504040204" pitchFamily="50" charset="-128"/>
              </a:rPr>
              <a:t>または平均値</a:t>
            </a:r>
            <a:r>
              <a:rPr kumimoji="1" lang="en-US" altLang="ja-JP" sz="900" dirty="0">
                <a:latin typeface="Meiryo UI" panose="020B0604030504040204" pitchFamily="50" charset="-128"/>
                <a:ea typeface="Meiryo UI" panose="020B0604030504040204" pitchFamily="50" charset="-128"/>
              </a:rPr>
              <a:t>±SD</a:t>
            </a:r>
            <a:r>
              <a:rPr kumimoji="1" lang="ja-JP" altLang="en-US" sz="900" dirty="0">
                <a:latin typeface="Meiryo UI" panose="020B0604030504040204" pitchFamily="50" charset="-128"/>
                <a:ea typeface="Meiryo UI" panose="020B0604030504040204" pitchFamily="50" charset="-128"/>
              </a:rPr>
              <a:t>、中央値</a:t>
            </a:r>
            <a:r>
              <a:rPr kumimoji="1" lang="en-US" altLang="ja-JP" sz="9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四分位範囲</a:t>
            </a:r>
            <a:r>
              <a:rPr kumimoji="1" lang="en-US" altLang="ja-JP" sz="9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FFD8D452-40AE-1B15-A6A5-45A6C6DAB26B}"/>
              </a:ext>
            </a:extLst>
          </p:cNvPr>
          <p:cNvSpPr txBox="1"/>
          <p:nvPr/>
        </p:nvSpPr>
        <p:spPr>
          <a:xfrm>
            <a:off x="988611" y="6336308"/>
            <a:ext cx="2000869" cy="230832"/>
          </a:xfrm>
          <a:prstGeom prst="rect">
            <a:avLst/>
          </a:prstGeom>
          <a:noFill/>
        </p:spPr>
        <p:txBody>
          <a:bodyPr wrap="none" rtlCol="0">
            <a:spAutoFit/>
          </a:bodyPr>
          <a:lstStyle/>
          <a:p>
            <a:r>
              <a:rPr kumimoji="1" lang="en-US" altLang="ja-JP" sz="900" dirty="0">
                <a:latin typeface="Meiryo UI" panose="020B0604030504040204" pitchFamily="50" charset="-128"/>
                <a:ea typeface="Meiryo UI" panose="020B0604030504040204" pitchFamily="50" charset="-128"/>
              </a:rPr>
              <a:t>SSS-J</a:t>
            </a:r>
            <a:r>
              <a:rPr kumimoji="1" lang="ja-JP" altLang="en-US" sz="900" dirty="0">
                <a:latin typeface="Meiryo UI" panose="020B0604030504040204" pitchFamily="50" charset="-128"/>
                <a:ea typeface="Meiryo UI" panose="020B0604030504040204" pitchFamily="50" charset="-128"/>
              </a:rPr>
              <a:t>：日本語版セルフスティグマ尺度</a:t>
            </a:r>
          </a:p>
        </p:txBody>
      </p:sp>
    </p:spTree>
    <p:extLst>
      <p:ext uri="{BB962C8B-B14F-4D97-AF65-F5344CB8AC3E}">
        <p14:creationId xmlns:p14="http://schemas.microsoft.com/office/powerpoint/2010/main" val="2556069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194400"/>
            <a:ext cx="8047502" cy="523220"/>
          </a:xfrm>
          <a:prstGeom prst="rect">
            <a:avLst/>
          </a:prstGeom>
          <a:noFill/>
        </p:spPr>
        <p:txBody>
          <a:bodyPr wrap="square">
            <a:spAutoFit/>
          </a:bodyPr>
          <a:lstStyle/>
          <a:p>
            <a:r>
              <a:rPr lang="en-US" altLang="ja-JP" sz="2800" b="1" dirty="0">
                <a:latin typeface="Meiryo UI" panose="020B0604030504040204" pitchFamily="50" charset="-128"/>
                <a:ea typeface="Meiryo UI" panose="020B0604030504040204" pitchFamily="50" charset="-128"/>
              </a:rPr>
              <a:t>HbA1c</a:t>
            </a:r>
            <a:r>
              <a:rPr lang="ja-JP" altLang="en-US" sz="2800" b="1" dirty="0">
                <a:latin typeface="Meiryo UI" panose="020B0604030504040204" pitchFamily="50" charset="-128"/>
                <a:ea typeface="Meiryo UI" panose="020B0604030504040204" pitchFamily="50" charset="-128"/>
              </a:rPr>
              <a:t>とセルフスティグマとの関連</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0B41A93-217C-92C8-A679-DC239DB40DB0}"/>
              </a:ext>
            </a:extLst>
          </p:cNvPr>
          <p:cNvSpPr txBox="1"/>
          <p:nvPr/>
        </p:nvSpPr>
        <p:spPr>
          <a:xfrm>
            <a:off x="4470400" y="6604084"/>
            <a:ext cx="4673600"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Hamano S, et al. J Diabetes Investig 14(3): 479-485, 2023</a:t>
            </a:r>
          </a:p>
        </p:txBody>
      </p:sp>
      <p:graphicFrame>
        <p:nvGraphicFramePr>
          <p:cNvPr id="3" name="表 2">
            <a:extLst>
              <a:ext uri="{FF2B5EF4-FFF2-40B4-BE49-F238E27FC236}">
                <a16:creationId xmlns:a16="http://schemas.microsoft.com/office/drawing/2014/main" id="{925CC0F4-5555-0118-0E0A-C58CA821186B}"/>
              </a:ext>
            </a:extLst>
          </p:cNvPr>
          <p:cNvGraphicFramePr>
            <a:graphicFrameLocks noGrp="1"/>
          </p:cNvGraphicFramePr>
          <p:nvPr>
            <p:extLst>
              <p:ext uri="{D42A27DB-BD31-4B8C-83A1-F6EECF244321}">
                <p14:modId xmlns:p14="http://schemas.microsoft.com/office/powerpoint/2010/main" val="1720080311"/>
              </p:ext>
            </p:extLst>
          </p:nvPr>
        </p:nvGraphicFramePr>
        <p:xfrm>
          <a:off x="581117" y="1161470"/>
          <a:ext cx="7981767" cy="5120640"/>
        </p:xfrm>
        <a:graphic>
          <a:graphicData uri="http://schemas.openxmlformats.org/drawingml/2006/table">
            <a:tbl>
              <a:tblPr>
                <a:tableStyleId>{5C22544A-7EE6-4342-B048-85BDC9FD1C3A}</a:tableStyleId>
              </a:tblPr>
              <a:tblGrid>
                <a:gridCol w="1541694">
                  <a:extLst>
                    <a:ext uri="{9D8B030D-6E8A-4147-A177-3AD203B41FA5}">
                      <a16:colId xmlns:a16="http://schemas.microsoft.com/office/drawing/2014/main" val="2286147262"/>
                    </a:ext>
                  </a:extLst>
                </a:gridCol>
                <a:gridCol w="2103120">
                  <a:extLst>
                    <a:ext uri="{9D8B030D-6E8A-4147-A177-3AD203B41FA5}">
                      <a16:colId xmlns:a16="http://schemas.microsoft.com/office/drawing/2014/main" val="1530291897"/>
                    </a:ext>
                  </a:extLst>
                </a:gridCol>
                <a:gridCol w="648000">
                  <a:extLst>
                    <a:ext uri="{9D8B030D-6E8A-4147-A177-3AD203B41FA5}">
                      <a16:colId xmlns:a16="http://schemas.microsoft.com/office/drawing/2014/main" val="770162347"/>
                    </a:ext>
                  </a:extLst>
                </a:gridCol>
                <a:gridCol w="216000">
                  <a:extLst>
                    <a:ext uri="{9D8B030D-6E8A-4147-A177-3AD203B41FA5}">
                      <a16:colId xmlns:a16="http://schemas.microsoft.com/office/drawing/2014/main" val="3147869306"/>
                    </a:ext>
                  </a:extLst>
                </a:gridCol>
                <a:gridCol w="1800128">
                  <a:extLst>
                    <a:ext uri="{9D8B030D-6E8A-4147-A177-3AD203B41FA5}">
                      <a16:colId xmlns:a16="http://schemas.microsoft.com/office/drawing/2014/main" val="2089481159"/>
                    </a:ext>
                  </a:extLst>
                </a:gridCol>
                <a:gridCol w="1024825">
                  <a:extLst>
                    <a:ext uri="{9D8B030D-6E8A-4147-A177-3AD203B41FA5}">
                      <a16:colId xmlns:a16="http://schemas.microsoft.com/office/drawing/2014/main" val="2000017440"/>
                    </a:ext>
                  </a:extLst>
                </a:gridCol>
                <a:gridCol w="648000">
                  <a:extLst>
                    <a:ext uri="{9D8B030D-6E8A-4147-A177-3AD203B41FA5}">
                      <a16:colId xmlns:a16="http://schemas.microsoft.com/office/drawing/2014/main" val="4141713186"/>
                    </a:ext>
                  </a:extLst>
                </a:gridCol>
              </a:tblGrid>
              <a:tr h="320040">
                <a:tc rowSpan="2">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説明変数</a:t>
                      </a:r>
                    </a:p>
                  </a:txBody>
                  <a:tcPr marL="0" marR="0" marT="0" marB="0" anchor="ctr">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未調整</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B w="12700" cap="flat" cmpd="sng" algn="ctr">
                      <a:solidFill>
                        <a:srgbClr val="A6A7A7"/>
                      </a:solidFill>
                      <a:prstDash val="solid"/>
                      <a:round/>
                      <a:headEnd type="none" w="med" len="med"/>
                      <a:tailEnd type="none" w="med" len="med"/>
                    </a:lnB>
                    <a:solidFill>
                      <a:srgbClr val="FFFEF3"/>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B w="12700" cap="flat" cmpd="sng" algn="ctr">
                      <a:solidFill>
                        <a:srgbClr val="A6A7A7"/>
                      </a:solidFill>
                      <a:prstDash val="solid"/>
                      <a:round/>
                      <a:headEnd type="none" w="med" len="med"/>
                      <a:tailEnd type="none" w="med" len="med"/>
                    </a:lnB>
                    <a:solidFill>
                      <a:srgbClr val="FFFEF3"/>
                    </a:solidFill>
                  </a:tcPr>
                </a:tc>
                <a:tc>
                  <a:txBody>
                    <a:bodyPr/>
                    <a:lstStyle/>
                    <a:p>
                      <a:pPr algn="ctr" fontAlgn="ctr"/>
                      <a:r>
                        <a:rPr lang="ja-JP" altLang="en-US" sz="1100" u="none" strike="noStrike">
                          <a:effectLst/>
                          <a:latin typeface="Meiryo UI" panose="020B0604030504040204" pitchFamily="50" charset="-128"/>
                          <a:ea typeface="Meiryo UI" panose="020B0604030504040204" pitchFamily="50" charset="-128"/>
                        </a:rPr>
                        <a:t>　</a:t>
                      </a: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solidFill>
                      <a:srgbClr val="FFFEF3"/>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調整後</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B w="12700" cap="flat" cmpd="sng" algn="ctr">
                      <a:solidFill>
                        <a:srgbClr val="A6A7A7"/>
                      </a:solidFill>
                      <a:prstDash val="solid"/>
                      <a:round/>
                      <a:headEnd type="none" w="med" len="med"/>
                      <a:tailEnd type="none" w="med" len="med"/>
                    </a:lnB>
                    <a:solidFill>
                      <a:srgbClr val="FFFEF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B w="12700" cap="flat" cmpd="sng" algn="ctr">
                      <a:solidFill>
                        <a:srgbClr val="A6A7A7"/>
                      </a:solidFill>
                      <a:prstDash val="solid"/>
                      <a:round/>
                      <a:headEnd type="none" w="med" len="med"/>
                      <a:tailEnd type="none" w="med" len="med"/>
                    </a:lnB>
                    <a:solidFill>
                      <a:srgbClr val="FFFEF3"/>
                    </a:solidFill>
                  </a:tcPr>
                </a:tc>
                <a:extLst>
                  <a:ext uri="{0D108BD9-81ED-4DB2-BD59-A6C34878D82A}">
                    <a16:rowId xmlns:a16="http://schemas.microsoft.com/office/drawing/2014/main" val="2450736599"/>
                  </a:ext>
                </a:extLst>
              </a:tr>
              <a:tr h="320040">
                <a:tc vMerge="1">
                  <a:txBody>
                    <a:bodyPr/>
                    <a:lstStyle/>
                    <a:p>
                      <a:pPr algn="ctr"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fontAlgn="t"/>
                      <a:r>
                        <a:rPr lang="el-GR" sz="1100" u="none" strike="noStrike" dirty="0">
                          <a:effectLst/>
                          <a:latin typeface="Meiryo UI" panose="020B0604030504040204" pitchFamily="50" charset="-128"/>
                          <a:ea typeface="Meiryo UI" panose="020B0604030504040204" pitchFamily="50" charset="-128"/>
                        </a:rPr>
                        <a:t>β (95% </a:t>
                      </a:r>
                      <a:r>
                        <a:rPr lang="en-US" sz="1100" u="none" strike="noStrike" dirty="0">
                          <a:effectLst/>
                          <a:latin typeface="Meiryo UI" panose="020B0604030504040204" pitchFamily="50" charset="-128"/>
                          <a:ea typeface="Meiryo UI" panose="020B0604030504040204" pitchFamily="50" charset="-128"/>
                        </a:rPr>
                        <a:t>CI)</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P</a:t>
                      </a:r>
                      <a:r>
                        <a:rPr lang="ja-JP" altLang="en-US" sz="1100" u="none" strike="noStrike" dirty="0">
                          <a:effectLst/>
                          <a:latin typeface="Meiryo UI" panose="020B0604030504040204" pitchFamily="50" charset="-128"/>
                          <a:ea typeface="Meiryo UI" panose="020B0604030504040204" pitchFamily="50" charset="-128"/>
                        </a:rPr>
                        <a:t>値</a:t>
                      </a:r>
                      <a:endParaRPr lang="ja-JP" altLang="en-US" sz="1100" b="0" i="1"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1"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rgbClr val="A6A7A7"/>
                      </a:solidFill>
                      <a:prstDash val="solid"/>
                      <a:round/>
                      <a:headEnd type="none" w="med" len="med"/>
                      <a:tailEnd type="none" w="med" len="med"/>
                    </a:lnB>
                    <a:solidFill>
                      <a:srgbClr val="FFFEF3"/>
                    </a:solidFill>
                  </a:tcPr>
                </a:tc>
                <a:tc>
                  <a:txBody>
                    <a:bodyPr/>
                    <a:lstStyle/>
                    <a:p>
                      <a:pPr algn="ctr" fontAlgn="ctr"/>
                      <a:r>
                        <a:rPr lang="el-GR" sz="1100" u="none" strike="noStrike">
                          <a:effectLst/>
                          <a:latin typeface="Meiryo UI" panose="020B0604030504040204" pitchFamily="50" charset="-128"/>
                          <a:ea typeface="Meiryo UI" panose="020B0604030504040204" pitchFamily="50" charset="-128"/>
                        </a:rPr>
                        <a:t>β(95% </a:t>
                      </a:r>
                      <a:r>
                        <a:rPr lang="en-US" sz="1100" u="none" strike="noStrike">
                          <a:effectLst/>
                          <a:latin typeface="Meiryo UI" panose="020B0604030504040204" pitchFamily="50" charset="-128"/>
                          <a:ea typeface="Meiryo UI" panose="020B0604030504040204" pitchFamily="50" charset="-128"/>
                        </a:rPr>
                        <a:t>CI)   </a:t>
                      </a:r>
                      <a:endParaRPr 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β</a:t>
                      </a:r>
                      <a:r>
                        <a:rPr lang="ja-JP" altLang="en-US" sz="1100" u="none" strike="noStrike" dirty="0">
                          <a:effectLst/>
                          <a:latin typeface="Meiryo UI" panose="020B0604030504040204" pitchFamily="50" charset="-128"/>
                          <a:ea typeface="Meiryo UI" panose="020B0604030504040204" pitchFamily="50" charset="-128"/>
                        </a:rPr>
                        <a:t>‘</a:t>
                      </a:r>
                      <a:endParaRPr lang="el-GR"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ctr"/>
                      <a:r>
                        <a:rPr lang="en-US" sz="1100" u="none" strike="noStrike" dirty="0">
                          <a:effectLst/>
                          <a:latin typeface="Meiryo UI" panose="020B0604030504040204" pitchFamily="50" charset="-128"/>
                          <a:ea typeface="Meiryo UI" panose="020B0604030504040204" pitchFamily="50" charset="-128"/>
                        </a:rPr>
                        <a:t>P</a:t>
                      </a:r>
                      <a:r>
                        <a:rPr lang="ja-JP" altLang="en-US" sz="1100" u="none" strike="noStrike" dirty="0">
                          <a:effectLst/>
                          <a:latin typeface="Meiryo UI" panose="020B0604030504040204" pitchFamily="50" charset="-128"/>
                          <a:ea typeface="Meiryo UI" panose="020B0604030504040204" pitchFamily="50" charset="-128"/>
                        </a:rPr>
                        <a:t>値</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extLst>
                  <a:ext uri="{0D108BD9-81ED-4DB2-BD59-A6C34878D82A}">
                    <a16:rowId xmlns:a16="http://schemas.microsoft.com/office/drawing/2014/main" val="2564005813"/>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セルフスティグマ</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CDBA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0.04 (0.005 to 0.08)</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CDBA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0.026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CDBA3"/>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CDBA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0.05 (0.01 to 0.08)</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CDBA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0.23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CDBA3"/>
                    </a:solidFill>
                  </a:tcPr>
                </a:tc>
                <a:tc>
                  <a:txBody>
                    <a:bodyPr/>
                    <a:lstStyle/>
                    <a:p>
                      <a:pPr algn="ctr" fontAlgn="t"/>
                      <a:r>
                        <a:rPr lang="en-US" altLang="ja-JP" sz="1100" b="1" u="none" strike="noStrike" dirty="0">
                          <a:effectLst/>
                          <a:latin typeface="Meiryo UI" panose="020B0604030504040204" pitchFamily="50" charset="-128"/>
                          <a:ea typeface="Meiryo UI" panose="020B0604030504040204" pitchFamily="50" charset="-128"/>
                        </a:rPr>
                        <a:t>0.009</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CDBA3"/>
                    </a:solidFill>
                  </a:tcPr>
                </a:tc>
                <a:extLst>
                  <a:ext uri="{0D108BD9-81ED-4DB2-BD59-A6C34878D82A}">
                    <a16:rowId xmlns:a16="http://schemas.microsoft.com/office/drawing/2014/main" val="334208968"/>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年齢（歳）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-0.01 (-0.02 to -0.0007)</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0.039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-0.005 (-0.02 to 0.01)</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-0.06</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0.59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extLst>
                  <a:ext uri="{0D108BD9-81ED-4DB2-BD59-A6C34878D82A}">
                    <a16:rowId xmlns:a16="http://schemas.microsoft.com/office/drawing/2014/main" val="2841529763"/>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性別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extLst>
                  <a:ext uri="{0D108BD9-81ED-4DB2-BD59-A6C34878D82A}">
                    <a16:rowId xmlns:a16="http://schemas.microsoft.com/office/drawing/2014/main" val="2571458552"/>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男性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対照</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対照</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extLst>
                  <a:ext uri="{0D108BD9-81ED-4DB2-BD59-A6C34878D82A}">
                    <a16:rowId xmlns:a16="http://schemas.microsoft.com/office/drawing/2014/main" val="2069287511"/>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女性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0.12 (-0.06 to 0.31)</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ctr"/>
                      <a:r>
                        <a:rPr lang="en-US" altLang="ja-JP" sz="1100" u="none" strike="noStrike">
                          <a:effectLst/>
                          <a:latin typeface="Meiryo UI" panose="020B0604030504040204" pitchFamily="50" charset="-128"/>
                          <a:ea typeface="Meiryo UI" panose="020B0604030504040204" pitchFamily="50" charset="-128"/>
                        </a:rPr>
                        <a:t>0.18</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0.09 (-0.10 to 0.29)</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0.33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extLst>
                  <a:ext uri="{0D108BD9-81ED-4DB2-BD59-A6C34878D82A}">
                    <a16:rowId xmlns:a16="http://schemas.microsoft.com/office/drawing/2014/main" val="536477655"/>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就労状況</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2024653715"/>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フルタイム</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-0.67 (-1.23 to -0.11)</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0.019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-0.88 (-1.42 to -0.34)</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-0.44</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en-US" altLang="ja-JP" sz="1100" b="1" u="none" strike="noStrike" dirty="0">
                          <a:effectLst/>
                          <a:latin typeface="Meiryo UI" panose="020B0604030504040204" pitchFamily="50" charset="-128"/>
                          <a:ea typeface="Meiryo UI" panose="020B0604030504040204" pitchFamily="50" charset="-128"/>
                        </a:rPr>
                        <a:t>0.001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773681343"/>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パートタイム</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対照</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対照</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tc>
                  <a:txBody>
                    <a:bodyPr/>
                    <a:lstStyle/>
                    <a:p>
                      <a:pPr algn="ctr"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EF3"/>
                    </a:solidFill>
                  </a:tcPr>
                </a:tc>
                <a:extLst>
                  <a:ext uri="{0D108BD9-81ED-4DB2-BD59-A6C34878D82A}">
                    <a16:rowId xmlns:a16="http://schemas.microsoft.com/office/drawing/2014/main" val="963074115"/>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退職／無職</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sz="1100" u="none" strike="noStrike">
                          <a:effectLst/>
                          <a:latin typeface="Meiryo UI" panose="020B0604030504040204" pitchFamily="50" charset="-128"/>
                          <a:ea typeface="Meiryo UI" panose="020B0604030504040204" pitchFamily="50" charset="-128"/>
                        </a:rPr>
                        <a:t>-0.75 (-1.33 to -0.17)</a:t>
                      </a:r>
                      <a:endParaRPr 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0.011</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-0.73 (-1.28 to -0.17)</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-0.35</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b="1" u="none" strike="noStrike" dirty="0">
                          <a:effectLst/>
                          <a:latin typeface="Meiryo UI" panose="020B0604030504040204" pitchFamily="50" charset="-128"/>
                          <a:ea typeface="Meiryo UI" panose="020B0604030504040204" pitchFamily="50" charset="-128"/>
                        </a:rPr>
                        <a:t>0.010</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extLst>
                  <a:ext uri="{0D108BD9-81ED-4DB2-BD59-A6C34878D82A}">
                    <a16:rowId xmlns:a16="http://schemas.microsoft.com/office/drawing/2014/main" val="4163982562"/>
                  </a:ext>
                </a:extLst>
              </a:tr>
              <a:tr h="320040">
                <a:tc>
                  <a:txBody>
                    <a:bodyPr/>
                    <a:lstStyle/>
                    <a:p>
                      <a:pPr algn="l" fontAlgn="t"/>
                      <a:r>
                        <a:rPr lang="en-US" sz="1100" b="1" u="none" strike="noStrike" dirty="0">
                          <a:effectLst/>
                          <a:latin typeface="Meiryo UI" panose="020B0604030504040204" pitchFamily="50" charset="-128"/>
                          <a:ea typeface="Meiryo UI" panose="020B0604030504040204" pitchFamily="50" charset="-128"/>
                        </a:rPr>
                        <a:t>BMI (kg/㎡)</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0.07 (0.03 to 0.12)</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&lt;0.001</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0.08 (0.04 to 0.13)</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0.36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r>
                        <a:rPr lang="en-US" altLang="ja-JP" sz="1100" b="1" u="none" strike="noStrike" dirty="0">
                          <a:effectLst/>
                          <a:latin typeface="Meiryo UI" panose="020B0604030504040204" pitchFamily="50" charset="-128"/>
                          <a:ea typeface="Meiryo UI" panose="020B0604030504040204" pitchFamily="50" charset="-128"/>
                        </a:rPr>
                        <a:t>&lt;0.001</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extLst>
                  <a:ext uri="{0D108BD9-81ED-4DB2-BD59-A6C34878D82A}">
                    <a16:rowId xmlns:a16="http://schemas.microsoft.com/office/drawing/2014/main" val="1467600652"/>
                  </a:ext>
                </a:extLst>
              </a:tr>
              <a:tr h="320040">
                <a:tc>
                  <a:txBody>
                    <a:bodyPr/>
                    <a:lstStyle/>
                    <a:p>
                      <a:pPr algn="l" fontAlgn="t"/>
                      <a:r>
                        <a:rPr lang="zh-TW" altLang="en-US" sz="1100" b="1" u="none" strike="noStrike" dirty="0">
                          <a:effectLst/>
                          <a:latin typeface="Meiryo UI" panose="020B0604030504040204" pitchFamily="50" charset="-128"/>
                          <a:ea typeface="Meiryo UI" panose="020B0604030504040204" pitchFamily="50" charset="-128"/>
                        </a:rPr>
                        <a:t>糖尿病罹病期間（年）</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-0.01 (-0.02 to -0.0008)</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0.037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-0.009 (-0.02 to 0.005)</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-0.12</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0.22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solidFill>
                        <a:srgbClr val="A6A7A7"/>
                      </a:solid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FFFEF3"/>
                    </a:solidFill>
                  </a:tcPr>
                </a:tc>
                <a:extLst>
                  <a:ext uri="{0D108BD9-81ED-4DB2-BD59-A6C34878D82A}">
                    <a16:rowId xmlns:a16="http://schemas.microsoft.com/office/drawing/2014/main" val="1233762071"/>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インスリン分泌</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t"/>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t"/>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solidFill>
                        <a:srgbClr val="A6A7A7"/>
                      </a:solid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extLst>
                  <a:ext uri="{0D108BD9-81ED-4DB2-BD59-A6C34878D82A}">
                    <a16:rowId xmlns:a16="http://schemas.microsoft.com/office/drawing/2014/main" val="645663774"/>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枯渇</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r>
                        <a:rPr lang="en-US" sz="1100" u="none" strike="noStrike" dirty="0">
                          <a:effectLst/>
                          <a:latin typeface="Meiryo UI" panose="020B0604030504040204" pitchFamily="50" charset="-128"/>
                          <a:ea typeface="Meiryo UI" panose="020B0604030504040204" pitchFamily="50" charset="-128"/>
                        </a:rPr>
                        <a:t>0.11 (-0.38 to 0.61)</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0.65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r>
                        <a:rPr lang="en-US" sz="1100" u="none" strike="noStrike" dirty="0">
                          <a:effectLst/>
                          <a:latin typeface="Meiryo UI" panose="020B0604030504040204" pitchFamily="50" charset="-128"/>
                          <a:ea typeface="Meiryo UI" panose="020B0604030504040204" pitchFamily="50" charset="-128"/>
                        </a:rPr>
                        <a:t>0.39 (-0.06 to 0.86)</a:t>
                      </a:r>
                      <a:endParaRPr 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0.15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0.092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D9EDE5"/>
                    </a:solidFill>
                  </a:tcPr>
                </a:tc>
                <a:extLst>
                  <a:ext uri="{0D108BD9-81ED-4DB2-BD59-A6C34878D82A}">
                    <a16:rowId xmlns:a16="http://schemas.microsoft.com/office/drawing/2014/main" val="3726204111"/>
                  </a:ext>
                </a:extLst>
              </a:tr>
              <a:tr h="32004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非枯渇</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対照</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対照</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rgbClr val="A6A7A7"/>
                      </a:solidFill>
                      <a:prstDash val="solid"/>
                      <a:round/>
                      <a:headEnd type="none" w="med" len="med"/>
                      <a:tailEnd type="none" w="med" len="med"/>
                    </a:lnB>
                    <a:solidFill>
                      <a:srgbClr val="D9EDE5"/>
                    </a:solidFill>
                  </a:tcPr>
                </a:tc>
                <a:extLst>
                  <a:ext uri="{0D108BD9-81ED-4DB2-BD59-A6C34878D82A}">
                    <a16:rowId xmlns:a16="http://schemas.microsoft.com/office/drawing/2014/main" val="4263501828"/>
                  </a:ext>
                </a:extLst>
              </a:tr>
            </a:tbl>
          </a:graphicData>
        </a:graphic>
      </p:graphicFrame>
      <p:sp>
        <p:nvSpPr>
          <p:cNvPr id="5" name="テキスト ボックス 4">
            <a:extLst>
              <a:ext uri="{FF2B5EF4-FFF2-40B4-BE49-F238E27FC236}">
                <a16:creationId xmlns:a16="http://schemas.microsoft.com/office/drawing/2014/main" id="{6736CFF9-F314-36FC-AF07-DC198DEEBD4E}"/>
              </a:ext>
            </a:extLst>
          </p:cNvPr>
          <p:cNvSpPr txBox="1"/>
          <p:nvPr/>
        </p:nvSpPr>
        <p:spPr>
          <a:xfrm>
            <a:off x="581116" y="6282110"/>
            <a:ext cx="1933543" cy="230832"/>
          </a:xfrm>
          <a:prstGeom prst="rect">
            <a:avLst/>
          </a:prstGeom>
          <a:noFill/>
        </p:spPr>
        <p:txBody>
          <a:bodyPr wrap="none" rtlCol="0">
            <a:spAutoFit/>
          </a:bodyPr>
          <a:lstStyle/>
          <a:p>
            <a:r>
              <a:rPr kumimoji="1" lang="en-US" altLang="ja-JP" sz="900" dirty="0">
                <a:latin typeface="Meiryo UI" panose="020B0604030504040204" pitchFamily="50" charset="-128"/>
                <a:ea typeface="Meiryo UI" panose="020B0604030504040204" pitchFamily="50" charset="-128"/>
              </a:rPr>
              <a:t>β</a:t>
            </a:r>
            <a:r>
              <a:rPr kumimoji="1" lang="ja-JP" altLang="en-US" sz="900" dirty="0">
                <a:latin typeface="Meiryo UI" panose="020B0604030504040204" pitchFamily="50" charset="-128"/>
                <a:ea typeface="Meiryo UI" panose="020B0604030504040204" pitchFamily="50" charset="-128"/>
              </a:rPr>
              <a:t>：回帰係数　</a:t>
            </a:r>
            <a:r>
              <a:rPr kumimoji="1" lang="en-US" altLang="ja-JP" sz="900" dirty="0">
                <a:latin typeface="Meiryo UI" panose="020B0604030504040204" pitchFamily="50" charset="-128"/>
                <a:ea typeface="Meiryo UI" panose="020B0604030504040204" pitchFamily="50" charset="-128"/>
              </a:rPr>
              <a:t>β’</a:t>
            </a:r>
            <a:r>
              <a:rPr kumimoji="1" lang="ja-JP" altLang="en-US" sz="900" dirty="0">
                <a:latin typeface="Meiryo UI" panose="020B0604030504040204" pitchFamily="50" charset="-128"/>
                <a:ea typeface="Meiryo UI" panose="020B0604030504040204" pitchFamily="50" charset="-128"/>
              </a:rPr>
              <a:t>：標準化回帰係数</a:t>
            </a:r>
          </a:p>
        </p:txBody>
      </p:sp>
      <p:sp>
        <p:nvSpPr>
          <p:cNvPr id="6" name="テキスト ボックス 5">
            <a:extLst>
              <a:ext uri="{FF2B5EF4-FFF2-40B4-BE49-F238E27FC236}">
                <a16:creationId xmlns:a16="http://schemas.microsoft.com/office/drawing/2014/main" id="{A8776809-B823-8666-D55B-48FCE7850812}"/>
              </a:ext>
            </a:extLst>
          </p:cNvPr>
          <p:cNvSpPr txBox="1"/>
          <p:nvPr/>
        </p:nvSpPr>
        <p:spPr>
          <a:xfrm>
            <a:off x="7339471" y="6282110"/>
            <a:ext cx="1223412" cy="230832"/>
          </a:xfrm>
          <a:prstGeom prst="rect">
            <a:avLst/>
          </a:prstGeom>
          <a:noFill/>
        </p:spPr>
        <p:txBody>
          <a:bodyPr wrap="none" rtlCol="0">
            <a:spAutoFit/>
          </a:bodyPr>
          <a:lstStyle/>
          <a:p>
            <a:r>
              <a:rPr kumimoji="1" lang="ja-JP" altLang="en-US" sz="900" dirty="0">
                <a:latin typeface="Meiryo UI" panose="020B0604030504040204" pitchFamily="50" charset="-128"/>
                <a:ea typeface="Meiryo UI" panose="020B0604030504040204" pitchFamily="50" charset="-128"/>
              </a:rPr>
              <a:t>多変量線形回帰分析</a:t>
            </a:r>
          </a:p>
        </p:txBody>
      </p:sp>
    </p:spTree>
    <p:extLst>
      <p:ext uri="{BB962C8B-B14F-4D97-AF65-F5344CB8AC3E}">
        <p14:creationId xmlns:p14="http://schemas.microsoft.com/office/powerpoint/2010/main" val="1162189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結果・研究の限界</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208285"/>
            <a:ext cx="7886424" cy="2527230"/>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対象患者の平均年齢は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58.3</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歳であり、就労状況は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50.4</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％がフルタイム、</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13.7</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％がパートタイムであった。</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糖尿病の平均罹病期間は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25.5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年であり、</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86.2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％はインスリン分泌が枯渇していた。</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セルフスティグマ尺度の合計点は中央値</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点であり、平均</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HbA1c</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7.6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％であった。多変量線形回帰分析の結果、</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HbA1c</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とセルフスティグマとの間には有意な正の相関が認められた。</a:t>
            </a:r>
          </a:p>
        </p:txBody>
      </p:sp>
      <p:sp>
        <p:nvSpPr>
          <p:cNvPr id="3" name="テキスト ボックス 2">
            <a:extLst>
              <a:ext uri="{FF2B5EF4-FFF2-40B4-BE49-F238E27FC236}">
                <a16:creationId xmlns:a16="http://schemas.microsoft.com/office/drawing/2014/main" id="{0F11C2D2-FBBF-66C5-0F99-C757A9234B22}"/>
              </a:ext>
            </a:extLst>
          </p:cNvPr>
          <p:cNvSpPr txBox="1"/>
          <p:nvPr/>
        </p:nvSpPr>
        <p:spPr>
          <a:xfrm>
            <a:off x="4470400" y="6604084"/>
            <a:ext cx="4673600"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Hamano S, et al. J Diabetes Investig 14(3): 479-485, 2023</a:t>
            </a:r>
          </a:p>
        </p:txBody>
      </p:sp>
      <p:sp>
        <p:nvSpPr>
          <p:cNvPr id="7" name="テキスト ボックス 6">
            <a:extLst>
              <a:ext uri="{FF2B5EF4-FFF2-40B4-BE49-F238E27FC236}">
                <a16:creationId xmlns:a16="http://schemas.microsoft.com/office/drawing/2014/main" id="{A43697C5-BF2B-1FAC-1B4C-739CF6B2D2E1}"/>
              </a:ext>
            </a:extLst>
          </p:cNvPr>
          <p:cNvSpPr txBox="1"/>
          <p:nvPr/>
        </p:nvSpPr>
        <p:spPr>
          <a:xfrm>
            <a:off x="628788" y="4204129"/>
            <a:ext cx="7886424" cy="2308324"/>
          </a:xfrm>
          <a:prstGeom prst="rect">
            <a:avLst/>
          </a:prstGeom>
          <a:noFill/>
        </p:spPr>
        <p:txBody>
          <a:bodyPr wrap="square">
            <a:spAutoFit/>
          </a:bodyPr>
          <a:lstStyle/>
          <a:p>
            <a:pPr marL="285750" marR="0" lvl="0" indent="-285750" algn="l" defTabSz="457200" rtl="0" eaLnBrk="1" fontAlgn="auto" latinLnBrk="0" hangingPunct="1">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横断研究であるため、セルフスティグマと</a:t>
            </a: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HbA1c</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の因果関係は証明されなかった。</a:t>
            </a:r>
          </a:p>
          <a:p>
            <a:pPr marL="285750" marR="0" lvl="0" indent="-285750" algn="l" defTabSz="457200" rtl="0" eaLnBrk="1" fontAlgn="auto" latinLnBrk="0" hangingPunct="1">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単施設における研究であるため、外的妥当性は制限される。</a:t>
            </a:r>
          </a:p>
          <a:p>
            <a:pPr marL="285750" marR="0" lvl="0" indent="-285750" algn="l" defTabSz="457200" rtl="0" eaLnBrk="1" fontAlgn="auto" latinLnBrk="0" hangingPunct="1">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日本語版セルフスティグマ尺度は</a:t>
            </a: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型糖尿病患者のみで検証されていることから、</a:t>
            </a: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型糖尿病への一般化には限界がある。</a:t>
            </a:r>
          </a:p>
          <a:p>
            <a:pPr marL="285750" marR="0" lvl="0" indent="-285750" algn="l" defTabSz="457200" rtl="0" eaLnBrk="1" fontAlgn="auto" latinLnBrk="0" hangingPunct="1">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本研究では経験的スティグマや予期的スティグマを評価していない。</a:t>
            </a:r>
          </a:p>
          <a:p>
            <a:pPr marL="285750" marR="0" lvl="0" indent="-285750" algn="l" defTabSz="457200" rtl="0" eaLnBrk="1" fontAlgn="auto" latinLnBrk="0" hangingPunct="1">
              <a:spcBef>
                <a:spcPts val="0"/>
              </a:spcBef>
              <a:spcAft>
                <a:spcPts val="0"/>
              </a:spcAft>
              <a:buClr>
                <a:srgbClr val="D82B83"/>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本研究は</a:t>
            </a: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COVID-19</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パンデミック期間中に実施されたことから、</a:t>
            </a: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COVID-19</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の流行が血糖値に影響を及ぼした可能性がある。</a:t>
            </a:r>
          </a:p>
          <a:p>
            <a:pPr marL="285750" marR="0" lvl="0" indent="-285750" algn="l" defTabSz="457200" rtl="0" eaLnBrk="1" fontAlgn="auto" latinLnBrk="0" hangingPunct="1">
              <a:spcBef>
                <a:spcPts val="0"/>
              </a:spcBef>
              <a:spcAft>
                <a:spcPts val="0"/>
              </a:spcAft>
              <a:buClr>
                <a:srgbClr val="D82B83"/>
              </a:buClr>
              <a:buSzTx/>
              <a:buFont typeface="Wingdings" panose="05000000000000000000" pitchFamily="2" charset="2"/>
              <a:buChar char="l"/>
              <a:tabLs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日のインスリン投与量や糖尿病療養指導士による糖尿病教育を受けた経験は評価されていない。</a:t>
            </a:r>
          </a:p>
        </p:txBody>
      </p:sp>
      <p:sp>
        <p:nvSpPr>
          <p:cNvPr id="8" name="テキスト ボックス 7">
            <a:extLst>
              <a:ext uri="{FF2B5EF4-FFF2-40B4-BE49-F238E27FC236}">
                <a16:creationId xmlns:a16="http://schemas.microsoft.com/office/drawing/2014/main" id="{E6BDDDC7-F585-E2F5-4517-CF1C0637C649}"/>
              </a:ext>
            </a:extLst>
          </p:cNvPr>
          <p:cNvSpPr txBox="1"/>
          <p:nvPr/>
        </p:nvSpPr>
        <p:spPr>
          <a:xfrm>
            <a:off x="628788" y="3865575"/>
            <a:ext cx="1399333" cy="33855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6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研究の限界</a:t>
            </a:r>
          </a:p>
        </p:txBody>
      </p:sp>
    </p:spTree>
    <p:extLst>
      <p:ext uri="{BB962C8B-B14F-4D97-AF65-F5344CB8AC3E}">
        <p14:creationId xmlns:p14="http://schemas.microsoft.com/office/powerpoint/2010/main" val="3370453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44800" y="194400"/>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40424" y="1268695"/>
            <a:ext cx="8063151" cy="5020220"/>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型糖尿病のセルフスティグマと</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との関連について横断的に検討した初めての報告である。</a:t>
            </a: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これまでの研究で、</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型糖尿病をもつ日本人のセルフスティグマと</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との間に有意な関連は認められていなかったが</a:t>
            </a:r>
            <a:r>
              <a:rPr lang="en-US" altLang="ja-JP" kern="100" baseline="300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、本研究では１型糖尿病をもつ日本人のセルフスティグマと</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との間に有意な正の相関が認められた。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セルフスティグマと血糖コントロールの関連が</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型と</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型で異なる理由として、①</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型糖尿病は食行動や体格が発症に関与しないにも関わらず</a:t>
            </a:r>
            <a:r>
              <a:rPr lang="en-US" altLang="ja-JP" kern="100">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a:latin typeface="Meiryo UI" panose="020B0604030504040204" pitchFamily="50" charset="-128"/>
                <a:ea typeface="Meiryo UI" panose="020B0604030504040204" pitchFamily="50" charset="-128"/>
                <a:cs typeface="Times New Roman" panose="02020603050405020304" pitchFamily="18" charset="0"/>
              </a:rPr>
              <a:t>糖尿病</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は全て生活習慣病”とされる誤解、②診断初期から強化インスリン療法という強度の最も高い治療から始まることなどがスティグマの増加をきたし、セルフスティグマと</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との関連に影響をもたらした可能性があると考察している。そして、</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型糖尿病における血糖アウトカムの最適化のためにはセルフスティグマに配慮した診療が大切であるとともに、アドボカシーのさらなる推進の必要性があると提言している。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364C71E3-C96C-2444-3A4A-F84C6C294A69}"/>
              </a:ext>
            </a:extLst>
          </p:cNvPr>
          <p:cNvSpPr txBox="1"/>
          <p:nvPr/>
        </p:nvSpPr>
        <p:spPr>
          <a:xfrm>
            <a:off x="4470400" y="6604084"/>
            <a:ext cx="4673600"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Hamano S, et al. J Diabetes Investig 14(3): 479-485, 2023</a:t>
            </a:r>
          </a:p>
        </p:txBody>
      </p:sp>
      <p:sp>
        <p:nvSpPr>
          <p:cNvPr id="5" name="テキスト ボックス 4">
            <a:extLst>
              <a:ext uri="{FF2B5EF4-FFF2-40B4-BE49-F238E27FC236}">
                <a16:creationId xmlns:a16="http://schemas.microsoft.com/office/drawing/2014/main" id="{B8A9398A-1E8B-B442-236F-2022D09BDF4A}"/>
              </a:ext>
            </a:extLst>
          </p:cNvPr>
          <p:cNvSpPr txBox="1"/>
          <p:nvPr/>
        </p:nvSpPr>
        <p:spPr>
          <a:xfrm>
            <a:off x="3929975" y="6319541"/>
            <a:ext cx="4673600" cy="253916"/>
          </a:xfrm>
          <a:prstGeom prst="rect">
            <a:avLst/>
          </a:prstGeom>
          <a:noFill/>
        </p:spPr>
        <p:txBody>
          <a:bodyPr wrap="square" anchor="b">
            <a:spAutoFit/>
          </a:bodyPr>
          <a:lstStyle/>
          <a:p>
            <a:pPr algn="r"/>
            <a:r>
              <a:rPr lang="it-IT" altLang="ja-JP" sz="1050" b="0" i="0" u="none" strike="noStrike" baseline="0" dirty="0">
                <a:latin typeface="Meiryo UI" panose="020B0604030504040204" pitchFamily="50" charset="-128"/>
                <a:ea typeface="Meiryo UI" panose="020B0604030504040204" pitchFamily="50" charset="-128"/>
              </a:rPr>
              <a:t>1) Kato A, et al. BMJ Open 7(3): e013425, 2017</a:t>
            </a:r>
            <a:endParaRPr lang="pt-BR"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98106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文献</a:t>
            </a:r>
            <a:r>
              <a:rPr kumimoji="0"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Abstract</a:t>
            </a:r>
            <a:endPar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 name="テキスト ボックス 2">
            <a:extLst>
              <a:ext uri="{FF2B5EF4-FFF2-40B4-BE49-F238E27FC236}">
                <a16:creationId xmlns:a16="http://schemas.microsoft.com/office/drawing/2014/main" id="{5C159B7E-4FF7-D42E-25B9-43BFB1438020}"/>
              </a:ext>
            </a:extLst>
          </p:cNvPr>
          <p:cNvSpPr txBox="1"/>
          <p:nvPr/>
        </p:nvSpPr>
        <p:spPr>
          <a:xfrm>
            <a:off x="4470400" y="6604084"/>
            <a:ext cx="4673600" cy="253916"/>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Hamano S, et al. J Diabetes Investig 14(3): 479-485, 2023</a:t>
            </a:r>
          </a:p>
        </p:txBody>
      </p:sp>
      <p:grpSp>
        <p:nvGrpSpPr>
          <p:cNvPr id="7" name="グループ化 6">
            <a:extLst>
              <a:ext uri="{FF2B5EF4-FFF2-40B4-BE49-F238E27FC236}">
                <a16:creationId xmlns:a16="http://schemas.microsoft.com/office/drawing/2014/main" id="{DD3A41A5-F396-FEE9-794A-0276FD4BBCE1}"/>
              </a:ext>
            </a:extLst>
          </p:cNvPr>
          <p:cNvGrpSpPr/>
          <p:nvPr/>
        </p:nvGrpSpPr>
        <p:grpSpPr>
          <a:xfrm>
            <a:off x="501620" y="1468729"/>
            <a:ext cx="8140760" cy="4786631"/>
            <a:chOff x="638024" y="1514909"/>
            <a:chExt cx="8140760" cy="4786631"/>
          </a:xfrm>
        </p:grpSpPr>
        <p:sp>
          <p:nvSpPr>
            <p:cNvPr id="6" name="テキスト ボックス 5">
              <a:extLst>
                <a:ext uri="{FF2B5EF4-FFF2-40B4-BE49-F238E27FC236}">
                  <a16:creationId xmlns:a16="http://schemas.microsoft.com/office/drawing/2014/main" id="{33577174-6B0D-7A42-5C41-6586F9689E8C}"/>
                </a:ext>
              </a:extLst>
            </p:cNvPr>
            <p:cNvSpPr txBox="1"/>
            <p:nvPr/>
          </p:nvSpPr>
          <p:spPr>
            <a:xfrm>
              <a:off x="638024" y="1514909"/>
              <a:ext cx="1283140" cy="4491166"/>
            </a:xfrm>
            <a:prstGeom prst="rect">
              <a:avLst/>
            </a:prstGeom>
            <a:noFill/>
          </p:spPr>
          <p:txBody>
            <a:bodyPr wrap="square">
              <a:spAutoFit/>
            </a:bodyPr>
            <a:lstStyle/>
            <a:p>
              <a:pPr algn="dist">
                <a:lnSpc>
                  <a:spcPct val="120000"/>
                </a:lnSpc>
              </a:pP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目的／背景</a:t>
              </a:r>
            </a:p>
            <a:p>
              <a:pPr algn="dist">
                <a:lnSpc>
                  <a:spcPct val="120000"/>
                </a:lnSpc>
              </a:pPr>
              <a:endParaRPr lang="en-US" altLang="ja-JP" sz="1600" b="0" i="0" u="none" strike="noStrike" baseline="0" dirty="0">
                <a:solidFill>
                  <a:srgbClr val="3F3B3A"/>
                </a:solidFill>
                <a:latin typeface="Meiryo UI" panose="020B0604030504040204" pitchFamily="50" charset="-128"/>
                <a:ea typeface="Meiryo UI" panose="020B0604030504040204" pitchFamily="50" charset="-128"/>
              </a:endParaRPr>
            </a:p>
            <a:p>
              <a:pPr algn="dist">
                <a:lnSpc>
                  <a:spcPct val="120000"/>
                </a:lnSpc>
              </a:pPr>
              <a:endParaRPr lang="en-US" altLang="ja-JP" sz="1600" dirty="0">
                <a:solidFill>
                  <a:srgbClr val="3F3B3A"/>
                </a:solidFill>
                <a:latin typeface="Meiryo UI" panose="020B0604030504040204" pitchFamily="50" charset="-128"/>
                <a:ea typeface="Meiryo UI" panose="020B0604030504040204" pitchFamily="50" charset="-128"/>
              </a:endParaRPr>
            </a:p>
            <a:p>
              <a:pPr algn="dist">
                <a:lnSpc>
                  <a:spcPct val="120000"/>
                </a:lnSpc>
              </a:pPr>
              <a:endParaRPr lang="en-US" altLang="ja-JP" sz="1600" b="0" i="0" u="none" strike="noStrike" baseline="0" dirty="0">
                <a:solidFill>
                  <a:srgbClr val="3F3B3A"/>
                </a:solidFill>
                <a:latin typeface="Meiryo UI" panose="020B0604030504040204" pitchFamily="50" charset="-128"/>
                <a:ea typeface="Meiryo UI" panose="020B0604030504040204" pitchFamily="50" charset="-128"/>
              </a:endParaRPr>
            </a:p>
            <a:p>
              <a:pPr algn="dist">
                <a:lnSpc>
                  <a:spcPct val="120000"/>
                </a:lnSpc>
              </a:pP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対象・方法</a:t>
              </a:r>
            </a:p>
            <a:p>
              <a:pPr algn="dist">
                <a:lnSpc>
                  <a:spcPct val="120000"/>
                </a:lnSpc>
              </a:pPr>
              <a:endParaRPr lang="en-US" altLang="ja-JP" sz="1600" b="0" i="0" u="none" strike="noStrike" baseline="0" dirty="0">
                <a:solidFill>
                  <a:srgbClr val="3F3B3A"/>
                </a:solidFill>
                <a:latin typeface="Meiryo UI" panose="020B0604030504040204" pitchFamily="50" charset="-128"/>
                <a:ea typeface="Meiryo UI" panose="020B0604030504040204" pitchFamily="50" charset="-128"/>
              </a:endParaRPr>
            </a:p>
            <a:p>
              <a:pPr algn="dist">
                <a:lnSpc>
                  <a:spcPct val="120000"/>
                </a:lnSpc>
              </a:pPr>
              <a:endParaRPr lang="en-US" altLang="ja-JP" sz="1600" dirty="0">
                <a:solidFill>
                  <a:srgbClr val="3F3B3A"/>
                </a:solidFill>
                <a:latin typeface="Meiryo UI" panose="020B0604030504040204" pitchFamily="50" charset="-128"/>
                <a:ea typeface="Meiryo UI" panose="020B0604030504040204" pitchFamily="50" charset="-128"/>
              </a:endParaRPr>
            </a:p>
            <a:p>
              <a:pPr algn="dist">
                <a:lnSpc>
                  <a:spcPct val="120000"/>
                </a:lnSpc>
              </a:pPr>
              <a:endParaRPr lang="en-US" altLang="ja-JP" sz="1600" b="0" i="0" u="none" strike="noStrike" baseline="0" dirty="0">
                <a:solidFill>
                  <a:srgbClr val="3F3B3A"/>
                </a:solidFill>
                <a:latin typeface="Meiryo UI" panose="020B0604030504040204" pitchFamily="50" charset="-128"/>
                <a:ea typeface="Meiryo UI" panose="020B0604030504040204" pitchFamily="50" charset="-128"/>
              </a:endParaRPr>
            </a:p>
            <a:p>
              <a:pPr algn="dist">
                <a:lnSpc>
                  <a:spcPct val="120000"/>
                </a:lnSpc>
              </a:pPr>
              <a:endParaRPr lang="en-US" altLang="ja-JP" sz="1600" dirty="0">
                <a:solidFill>
                  <a:srgbClr val="3F3B3A"/>
                </a:solidFill>
                <a:latin typeface="Meiryo UI" panose="020B0604030504040204" pitchFamily="50" charset="-128"/>
                <a:ea typeface="Meiryo UI" panose="020B0604030504040204" pitchFamily="50" charset="-128"/>
              </a:endParaRPr>
            </a:p>
            <a:p>
              <a:pPr algn="dist">
                <a:lnSpc>
                  <a:spcPct val="120000"/>
                </a:lnSpc>
              </a:pP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結果</a:t>
              </a:r>
            </a:p>
            <a:p>
              <a:pPr algn="dist">
                <a:lnSpc>
                  <a:spcPct val="120000"/>
                </a:lnSpc>
              </a:pPr>
              <a:endParaRPr lang="en-US" altLang="ja-JP" sz="1600" b="0" i="0" u="none" strike="noStrike" baseline="0" dirty="0">
                <a:solidFill>
                  <a:srgbClr val="3F3B3A"/>
                </a:solidFill>
                <a:latin typeface="Meiryo UI" panose="020B0604030504040204" pitchFamily="50" charset="-128"/>
                <a:ea typeface="Meiryo UI" panose="020B0604030504040204" pitchFamily="50" charset="-128"/>
              </a:endParaRPr>
            </a:p>
            <a:p>
              <a:pPr algn="dist">
                <a:lnSpc>
                  <a:spcPct val="120000"/>
                </a:lnSpc>
              </a:pPr>
              <a:endParaRPr lang="en-US" altLang="ja-JP" sz="1600" dirty="0">
                <a:solidFill>
                  <a:srgbClr val="3F3B3A"/>
                </a:solidFill>
                <a:latin typeface="Meiryo UI" panose="020B0604030504040204" pitchFamily="50" charset="-128"/>
                <a:ea typeface="Meiryo UI" panose="020B0604030504040204" pitchFamily="50" charset="-128"/>
              </a:endParaRPr>
            </a:p>
            <a:p>
              <a:pPr algn="dist">
                <a:lnSpc>
                  <a:spcPct val="120000"/>
                </a:lnSpc>
              </a:pPr>
              <a:endParaRPr lang="en-US" altLang="ja-JP" sz="1600" b="0" i="0" u="none" strike="noStrike" baseline="0" dirty="0">
                <a:solidFill>
                  <a:srgbClr val="3F3B3A"/>
                </a:solidFill>
                <a:latin typeface="Meiryo UI" panose="020B0604030504040204" pitchFamily="50" charset="-128"/>
                <a:ea typeface="Meiryo UI" panose="020B0604030504040204" pitchFamily="50" charset="-128"/>
              </a:endParaRPr>
            </a:p>
            <a:p>
              <a:pPr algn="dist">
                <a:lnSpc>
                  <a:spcPct val="120000"/>
                </a:lnSpc>
              </a:pPr>
              <a:endParaRPr lang="en-US" altLang="ja-JP" sz="1600" dirty="0">
                <a:solidFill>
                  <a:srgbClr val="3F3B3A"/>
                </a:solidFill>
                <a:latin typeface="Meiryo UI" panose="020B0604030504040204" pitchFamily="50" charset="-128"/>
                <a:ea typeface="Meiryo UI" panose="020B0604030504040204" pitchFamily="50" charset="-128"/>
              </a:endParaRPr>
            </a:p>
            <a:p>
              <a:pPr algn="dist">
                <a:lnSpc>
                  <a:spcPct val="120000"/>
                </a:lnSpc>
              </a:pP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結論</a:t>
              </a:r>
              <a:endPar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5348CC0E-CC7D-017C-1742-3CD10A6A14F3}"/>
                </a:ext>
              </a:extLst>
            </p:cNvPr>
            <p:cNvSpPr txBox="1"/>
            <p:nvPr/>
          </p:nvSpPr>
          <p:spPr>
            <a:xfrm>
              <a:off x="2073898" y="1514909"/>
              <a:ext cx="6704886" cy="4786631"/>
            </a:xfrm>
            <a:prstGeom prst="rect">
              <a:avLst/>
            </a:prstGeom>
            <a:noFill/>
          </p:spPr>
          <p:txBody>
            <a:bodyPr wrap="square">
              <a:spAutoFit/>
            </a:bodyPr>
            <a:lstStyle/>
            <a:p>
              <a:pPr algn="l">
                <a:lnSpc>
                  <a:spcPct val="120000"/>
                </a:lnSpc>
              </a:pP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近年、糖尿病のスティグマと</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HbA1c</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との関連についての研究が増加している。一方、</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1</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型糖尿病におけるセルフスティグマと</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HbA1c</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との関連については十分に知られていない。本研究では、日本人</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1</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型糖尿病におけるセルフスティグマと</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HbA1c</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との関連について検討することを目的とした。</a:t>
              </a:r>
            </a:p>
            <a:p>
              <a:pPr algn="l">
                <a:lnSpc>
                  <a:spcPct val="120000"/>
                </a:lnSpc>
              </a:pP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本横断研究は東京都内の診療所で実施された。</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18</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歳以上の外来</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1</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型糖尿病患者を対象に、日本語版セルフスティグマ尺度の</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9</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項目を用いた質問票を配布した。外来患者のうち、重度の精神疾患を有する者、緊急の治療を要する者、血液透析を受けている者は除外した。調整済み線形回帰分析を用いて、</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9</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項目のセルフスティグマ尺度のスコアと</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HbA1c</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との関連について検討した。</a:t>
              </a:r>
            </a:p>
            <a:p>
              <a:pPr algn="l">
                <a:lnSpc>
                  <a:spcPct val="120000"/>
                </a:lnSpc>
              </a:pP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質問票は適格性のあった</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166</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例に配布した。質問票の回答や臨床検査データが不十分であった者を除外した後、合計</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109</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例の患者を最終解析に含めた。年齢、性別、就労状況、</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BMI</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、糖尿病罹病期間、インスリン分泌能を調整した後、セルフスティグマと</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HbA1c</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との間には有意な正の相関が認められた（</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β=0.05</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95</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CI 0.01-0.08</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a:t>
              </a:r>
            </a:p>
            <a:p>
              <a:pPr algn="l">
                <a:lnSpc>
                  <a:spcPct val="120000"/>
                </a:lnSpc>
              </a:pP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本横断研究の結果、</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1</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型糖尿病におけるセルフスティグマと</a:t>
              </a:r>
              <a:r>
                <a:rPr lang="en-US" altLang="ja-JP" sz="1600" b="0" i="0" u="none" strike="noStrike" baseline="0" dirty="0">
                  <a:solidFill>
                    <a:srgbClr val="3F3B3A"/>
                  </a:solidFill>
                  <a:latin typeface="Meiryo UI" panose="020B0604030504040204" pitchFamily="50" charset="-128"/>
                  <a:ea typeface="Meiryo UI" panose="020B0604030504040204" pitchFamily="50" charset="-128"/>
                </a:rPr>
                <a:t>HbA1c</a:t>
              </a:r>
              <a:r>
                <a:rPr lang="ja-JP" altLang="en-US" sz="1600" b="0" i="0" u="none" strike="noStrike" baseline="0" dirty="0">
                  <a:solidFill>
                    <a:srgbClr val="3F3B3A"/>
                  </a:solidFill>
                  <a:latin typeface="Meiryo UI" panose="020B0604030504040204" pitchFamily="50" charset="-128"/>
                  <a:ea typeface="Meiryo UI" panose="020B0604030504040204" pitchFamily="50" charset="-128"/>
                </a:rPr>
                <a:t>との間には有意な相関が認められた。</a:t>
              </a:r>
              <a:endPar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30159083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1905</Words>
  <Application>Microsoft Office PowerPoint</Application>
  <PresentationFormat>画面に合わせる (4:3)</PresentationFormat>
  <Paragraphs>207</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2024-04-11T02:24:39Z</dcterms:created>
  <dcterms:modified xsi:type="dcterms:W3CDTF">2024-04-11T02:25:14Z</dcterms:modified>
</cp:coreProperties>
</file>