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50" r:id="rId4"/>
    <p:sldId id="351" r:id="rId5"/>
    <p:sldId id="330" r:id="rId6"/>
    <p:sldId id="347" r:id="rId7"/>
    <p:sldId id="352" r:id="rId8"/>
    <p:sldId id="33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FFFEF3"/>
    <a:srgbClr val="DBEFF6"/>
    <a:srgbClr val="6B72AA"/>
    <a:srgbClr val="B7AFD4"/>
    <a:srgbClr val="EEF5E3"/>
    <a:srgbClr val="D9EDE5"/>
    <a:srgbClr val="FCDBA3"/>
    <a:srgbClr val="DBEBCA"/>
    <a:srgbClr val="E8D2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p:cViewPr varScale="1">
        <p:scale>
          <a:sx n="109" d="100"/>
          <a:sy n="109" d="100"/>
        </p:scale>
        <p:origin x="176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2025/1/20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551828"/>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糖尿病またはそのリスクを有する</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小児・思春期に対する低炭水化物食</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258002"/>
            <a:ext cx="8356452" cy="643813"/>
          </a:xfrm>
          <a:prstGeom prst="rect">
            <a:avLst/>
          </a:prstGeom>
        </p:spPr>
        <p:txBody>
          <a:bodyPr vert="horz" lIns="91440" tIns="45720" rIns="91440" bIns="45720" rtlCol="0" anchor="b">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700" b="0" i="0" u="none" strike="noStrike" baseline="0" dirty="0">
                <a:latin typeface="Meiryo UI" panose="020B0604030504040204" pitchFamily="50" charset="-128"/>
                <a:ea typeface="Meiryo UI" panose="020B0604030504040204" pitchFamily="50" charset="-128"/>
              </a:rPr>
              <a:t>Low-Carbohydrate Diets in Children and Adolescents With or </a:t>
            </a:r>
          </a:p>
          <a:p>
            <a:pPr marL="0" indent="0">
              <a:buNone/>
            </a:pPr>
            <a:r>
              <a:rPr lang="en-US" altLang="ja-JP" sz="1700" b="0" i="0" u="none" strike="noStrike" baseline="0" dirty="0">
                <a:latin typeface="Meiryo UI" panose="020B0604030504040204" pitchFamily="50" charset="-128"/>
                <a:ea typeface="Meiryo UI" panose="020B0604030504040204" pitchFamily="50" charset="-128"/>
              </a:rPr>
              <a:t>at Risk for Diabetes</a:t>
            </a:r>
            <a:endParaRPr lang="ja-JP" altLang="en-US" sz="17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442627"/>
            <a:ext cx="7626060" cy="646331"/>
          </a:xfrm>
          <a:prstGeom prst="rect">
            <a:avLst/>
          </a:prstGeom>
          <a:noFill/>
        </p:spPr>
        <p:txBody>
          <a:bodyPr wrap="square" anchor="b">
            <a:spAutoFit/>
          </a:bodyPr>
          <a:lstStyle/>
          <a:p>
            <a:r>
              <a:rPr lang="pt-BR" altLang="ja-JP" b="0" i="0" u="none" strike="noStrike" baseline="0" dirty="0">
                <a:latin typeface="Meiryo UI" panose="020B0604030504040204" pitchFamily="50" charset="-128"/>
                <a:ea typeface="Meiryo UI" panose="020B0604030504040204" pitchFamily="50" charset="-128"/>
              </a:rPr>
              <a:t>Neyman A, Hannon TS; COMMITTEE ON NUTRITION. </a:t>
            </a:r>
          </a:p>
          <a:p>
            <a:r>
              <a:rPr lang="pt-BR" altLang="ja-JP" b="0" i="0" u="none" strike="noStrike" baseline="0" dirty="0">
                <a:latin typeface="Meiryo UI" panose="020B0604030504040204" pitchFamily="50" charset="-128"/>
                <a:ea typeface="Meiryo UI" panose="020B0604030504040204" pitchFamily="50" charset="-128"/>
              </a:rPr>
              <a:t>Pediatrics 152</a:t>
            </a:r>
            <a:r>
              <a:rPr lang="en-US" altLang="ja-JP" dirty="0">
                <a:latin typeface="Meiryo UI" panose="020B0604030504040204" pitchFamily="50" charset="-128"/>
                <a:ea typeface="Meiryo UI" panose="020B0604030504040204" pitchFamily="50" charset="-128"/>
              </a:rPr>
              <a:t>(</a:t>
            </a:r>
            <a:r>
              <a:rPr lang="pt-BR" altLang="ja-JP" b="0" i="0" u="none" strike="noStrike" baseline="0" dirty="0">
                <a:latin typeface="Meiryo UI" panose="020B0604030504040204" pitchFamily="50" charset="-128"/>
                <a:ea typeface="Meiryo UI" panose="020B0604030504040204" pitchFamily="50" charset="-128"/>
              </a:rPr>
              <a:t>4</a:t>
            </a:r>
            <a:r>
              <a:rPr lang="en-US" altLang="ja-JP" dirty="0">
                <a:latin typeface="Meiryo UI" panose="020B0604030504040204" pitchFamily="50" charset="-128"/>
                <a:ea typeface="Meiryo UI" panose="020B0604030504040204" pitchFamily="50" charset="-128"/>
              </a:rPr>
              <a:t>)</a:t>
            </a:r>
            <a:r>
              <a:rPr lang="pt-BR" altLang="ja-JP" b="0" i="0" u="none" strike="noStrike" baseline="0" dirty="0">
                <a:latin typeface="Meiryo UI" panose="020B0604030504040204" pitchFamily="50" charset="-128"/>
                <a:ea typeface="Meiryo UI" panose="020B0604030504040204" pitchFamily="50" charset="-128"/>
              </a:rPr>
              <a:t>: e2023063755, 2023</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MAT-JP-2407874-1.0-11/2024</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734177"/>
            <a:ext cx="6166606" cy="307777"/>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順天堂大学医学部小児科学講座</a:t>
            </a:r>
            <a:r>
              <a:rPr lang="ja-JP" altLang="en-US" sz="1400" dirty="0">
                <a:solidFill>
                  <a:srgbClr val="002060"/>
                </a:solidFill>
                <a:latin typeface="Meiryo UI" panose="020B0604030504040204" pitchFamily="50" charset="-128"/>
                <a:ea typeface="Meiryo UI" panose="020B0604030504040204" pitchFamily="50" charset="-128"/>
              </a:rPr>
              <a:t> 准教授 田久保 憲行 先生</a:t>
            </a: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5198859"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背景・目的・低炭水化物食の定義</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634720"/>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634720"/>
            <a:ext cx="7211743" cy="830997"/>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低炭水化物食は、減量や</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型糖尿病患者における良好な血糖コントロールを達成するための食事パターンとして浸透しつつあるが、肥満や糖尿病を有する若年者（</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18</a:t>
            </a:r>
            <a:r>
              <a:rPr lang="ja-JP" altLang="en-US" sz="1600" i="0" u="none" strike="noStrike" baseline="0" dirty="0">
                <a:latin typeface="Meiryo UI" panose="020B0604030504040204" pitchFamily="50" charset="-128"/>
                <a:ea typeface="Meiryo UI" panose="020B0604030504040204" pitchFamily="50" charset="-128"/>
              </a:rPr>
              <a:t>歳の小児・思春期）におけるエビデンスは限られている。</a:t>
            </a:r>
            <a:endParaRPr lang="ja-JP" altLang="en-US" sz="4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5" y="2814769"/>
            <a:ext cx="7116243" cy="1077218"/>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米国小児科学会（</a:t>
            </a:r>
            <a:r>
              <a:rPr lang="en-US" altLang="ja-JP" sz="1600" b="0" i="0" u="none" strike="noStrike" baseline="0" dirty="0">
                <a:latin typeface="Meiryo UI" panose="020B0604030504040204" pitchFamily="50" charset="-128"/>
                <a:ea typeface="Meiryo UI" panose="020B0604030504040204" pitchFamily="50" charset="-128"/>
              </a:rPr>
              <a:t>AAP</a:t>
            </a:r>
            <a:r>
              <a:rPr lang="ja-JP" altLang="en-US" sz="1600" b="0" i="0" u="none" strike="noStrike" baseline="0" dirty="0">
                <a:latin typeface="Meiryo UI" panose="020B0604030504040204" pitchFamily="50" charset="-128"/>
                <a:ea typeface="Meiryo UI" panose="020B0604030504040204" pitchFamily="50" charset="-128"/>
              </a:rPr>
              <a:t>）の</a:t>
            </a:r>
            <a:r>
              <a:rPr lang="en-US" altLang="ja-JP" sz="1600" b="0" i="0" u="none" strike="noStrike" baseline="0" dirty="0">
                <a:latin typeface="Meiryo UI" panose="020B0604030504040204" pitchFamily="50" charset="-128"/>
                <a:ea typeface="Meiryo UI" panose="020B0604030504040204" pitchFamily="50" charset="-128"/>
              </a:rPr>
              <a:t>Clinical Report</a:t>
            </a:r>
            <a:r>
              <a:rPr lang="ja-JP" altLang="en-US" sz="1600" b="0" i="0" u="none" strike="noStrike" baseline="3000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として、小児・思春期の</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型糖尿病、肥満症、前糖尿病、</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型糖尿病の管理における低炭水化物食のエビデンスを概説するとともに、炭水化物摂取の推奨について患者やその家族にカウンセリングする際の実践的な情報を提供する。</a:t>
            </a:r>
            <a:endParaRPr lang="ja-JP" altLang="en-US" sz="16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2819860"/>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2" name="テキスト ボックス 1">
            <a:extLst>
              <a:ext uri="{FF2B5EF4-FFF2-40B4-BE49-F238E27FC236}">
                <a16:creationId xmlns:a16="http://schemas.microsoft.com/office/drawing/2014/main" id="{CC581A6B-5103-093D-924D-B2CD244885E7}"/>
              </a:ext>
            </a:extLst>
          </p:cNvPr>
          <p:cNvSpPr txBox="1"/>
          <p:nvPr/>
        </p:nvSpPr>
        <p:spPr>
          <a:xfrm>
            <a:off x="1188518" y="3858875"/>
            <a:ext cx="7460960" cy="253916"/>
          </a:xfrm>
          <a:prstGeom prst="rect">
            <a:avLst/>
          </a:prstGeom>
          <a:noFill/>
        </p:spPr>
        <p:txBody>
          <a:bodyPr wrap="square" anchor="b">
            <a:spAutoFit/>
          </a:bodyPr>
          <a:lstStyle/>
          <a:p>
            <a:pPr algn="r"/>
            <a:r>
              <a:rPr lang="ja-JP" altLang="en-US" sz="1050" b="0" i="0" u="none" strike="noStrike" baseline="0" dirty="0">
                <a:latin typeface="Meiryo UI" panose="020B0604030504040204" pitchFamily="50" charset="-128"/>
                <a:ea typeface="Meiryo UI" panose="020B0604030504040204" pitchFamily="50" charset="-128"/>
              </a:rPr>
              <a:t>＊ 臨床医が小児医療を行う際のガイダンス</a:t>
            </a:r>
            <a:endParaRPr lang="pt-BR" altLang="ja-JP" sz="1050" b="0" i="0" u="none" strike="noStrike" baseline="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464B7F7-99EF-692A-0262-22EF9D5D6753}"/>
              </a:ext>
            </a:extLst>
          </p:cNvPr>
          <p:cNvSpPr txBox="1"/>
          <p:nvPr/>
        </p:nvSpPr>
        <p:spPr>
          <a:xfrm>
            <a:off x="364835" y="4806317"/>
            <a:ext cx="8570321" cy="1077218"/>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高／中／低／超低炭水化物食に関する標準化された定義はないが、総エネルギー摂取量に占める炭水化物の割合が</a:t>
            </a:r>
            <a:r>
              <a:rPr lang="en-US" altLang="ja-JP" sz="1600" b="0" i="0" u="none" strike="noStrike" baseline="0" dirty="0">
                <a:latin typeface="Meiryo UI" panose="020B0604030504040204" pitchFamily="50" charset="-128"/>
                <a:ea typeface="Meiryo UI" panose="020B0604030504040204" pitchFamily="50" charset="-128"/>
              </a:rPr>
              <a:t>26</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44</a:t>
            </a:r>
            <a:r>
              <a:rPr lang="ja-JP" altLang="en-US" sz="1600" b="0" i="0" u="none" strike="noStrike" baseline="0" dirty="0">
                <a:latin typeface="Meiryo UI" panose="020B0604030504040204" pitchFamily="50" charset="-128"/>
                <a:ea typeface="Meiryo UI" panose="020B0604030504040204" pitchFamily="50" charset="-128"/>
              </a:rPr>
              <a:t>％の場合を中等度の炭水化物制限食、</a:t>
            </a:r>
            <a:r>
              <a:rPr lang="en-US" altLang="ja-JP" sz="1600" b="0" i="0" u="none" strike="noStrike" baseline="0" dirty="0">
                <a:latin typeface="Meiryo UI" panose="020B0604030504040204" pitchFamily="50" charset="-128"/>
                <a:ea typeface="Meiryo UI" panose="020B0604030504040204" pitchFamily="50" charset="-128"/>
              </a:rPr>
              <a:t>26</a:t>
            </a:r>
            <a:r>
              <a:rPr lang="ja-JP" altLang="en-US" sz="1600" b="0" i="0" u="none" strike="noStrike" baseline="0" dirty="0">
                <a:latin typeface="Meiryo UI" panose="020B0604030504040204" pitchFamily="50" charset="-128"/>
                <a:ea typeface="Meiryo UI" panose="020B0604030504040204" pitchFamily="50" charset="-128"/>
              </a:rPr>
              <a:t>％未満の場合を低炭水化物食と定義することが可能であり、炭水化物摂取量</a:t>
            </a:r>
            <a:r>
              <a:rPr lang="en-US" altLang="ja-JP" sz="1600" b="0" i="0" u="none" strike="noStrike" baseline="0" dirty="0">
                <a:latin typeface="Meiryo UI" panose="020B0604030504040204" pitchFamily="50" charset="-128"/>
                <a:ea typeface="Meiryo UI" panose="020B0604030504040204" pitchFamily="50" charset="-128"/>
              </a:rPr>
              <a:t>20</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50g/</a:t>
            </a:r>
            <a:r>
              <a:rPr lang="ja-JP" altLang="en-US" sz="1600" b="0" i="0" u="none" strike="noStrike" baseline="0" dirty="0">
                <a:latin typeface="Meiryo UI" panose="020B0604030504040204" pitchFamily="50" charset="-128"/>
                <a:ea typeface="Meiryo UI" panose="020B0604030504040204" pitchFamily="50" charset="-128"/>
              </a:rPr>
              <a:t>日は超低炭水化物食、同</a:t>
            </a:r>
            <a:r>
              <a:rPr lang="en-US" altLang="ja-JP" sz="1600" b="0" i="0" u="none" strike="noStrike" baseline="0" dirty="0">
                <a:latin typeface="Meiryo UI" panose="020B0604030504040204" pitchFamily="50" charset="-128"/>
                <a:ea typeface="Meiryo UI" panose="020B0604030504040204" pitchFamily="50" charset="-128"/>
              </a:rPr>
              <a:t>20g/</a:t>
            </a:r>
            <a:r>
              <a:rPr lang="ja-JP" altLang="en-US" sz="1600" b="0" i="0" u="none" strike="noStrike" baseline="0" dirty="0">
                <a:latin typeface="Meiryo UI" panose="020B0604030504040204" pitchFamily="50" charset="-128"/>
                <a:ea typeface="Meiryo UI" panose="020B0604030504040204" pitchFamily="50" charset="-128"/>
              </a:rPr>
              <a:t>日未満はケトン産生食とされている</a:t>
            </a:r>
            <a:r>
              <a:rPr lang="en-US" altLang="ja-JP" sz="1600" b="0" i="0" u="none" strike="noStrike" baseline="30000" dirty="0">
                <a:latin typeface="Meiryo UI" panose="020B0604030504040204" pitchFamily="50" charset="-128"/>
                <a:ea typeface="Meiryo UI" panose="020B0604030504040204" pitchFamily="50" charset="-128"/>
              </a:rPr>
              <a:t>1</a:t>
            </a:r>
            <a:r>
              <a:rPr lang="ja-JP" altLang="en-US" sz="1600" b="0" i="0" u="none" strike="noStrike" baseline="3000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8ACB5C22-316C-E165-4ED8-4A68EF056ED6}"/>
              </a:ext>
            </a:extLst>
          </p:cNvPr>
          <p:cNvGrpSpPr/>
          <p:nvPr/>
        </p:nvGrpSpPr>
        <p:grpSpPr>
          <a:xfrm>
            <a:off x="302849" y="4162397"/>
            <a:ext cx="2643550" cy="490087"/>
            <a:chOff x="286872" y="2811911"/>
            <a:chExt cx="621574" cy="490087"/>
          </a:xfrm>
        </p:grpSpPr>
        <p:sp>
          <p:nvSpPr>
            <p:cNvPr id="13" name="四角形: 角を丸くする 12">
              <a:extLst>
                <a:ext uri="{FF2B5EF4-FFF2-40B4-BE49-F238E27FC236}">
                  <a16:creationId xmlns:a16="http://schemas.microsoft.com/office/drawing/2014/main" id="{CA563186-1222-98ED-2B17-3DA4284B01AC}"/>
                </a:ext>
              </a:extLst>
            </p:cNvPr>
            <p:cNvSpPr/>
            <p:nvPr/>
          </p:nvSpPr>
          <p:spPr>
            <a:xfrm>
              <a:off x="286872" y="2811911"/>
              <a:ext cx="621574"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D3476475-09DB-2235-ED6D-8AEE9E85757D}"/>
                </a:ext>
              </a:extLst>
            </p:cNvPr>
            <p:cNvSpPr txBox="1"/>
            <p:nvPr/>
          </p:nvSpPr>
          <p:spPr>
            <a:xfrm>
              <a:off x="286872" y="2882449"/>
              <a:ext cx="609630"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低炭水化物食の定義</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15" name="テキスト ボックス 14">
            <a:extLst>
              <a:ext uri="{FF2B5EF4-FFF2-40B4-BE49-F238E27FC236}">
                <a16:creationId xmlns:a16="http://schemas.microsoft.com/office/drawing/2014/main" id="{96074575-2C3A-342B-37B8-8702668DE574}"/>
              </a:ext>
            </a:extLst>
          </p:cNvPr>
          <p:cNvSpPr txBox="1"/>
          <p:nvPr/>
        </p:nvSpPr>
        <p:spPr>
          <a:xfrm>
            <a:off x="1188518" y="5883535"/>
            <a:ext cx="7460960" cy="253916"/>
          </a:xfrm>
          <a:prstGeom prst="rect">
            <a:avLst/>
          </a:prstGeom>
          <a:noFill/>
        </p:spPr>
        <p:txBody>
          <a:bodyPr wrap="square" anchor="b">
            <a:spAutoFit/>
          </a:bodyPr>
          <a:lstStyle/>
          <a:p>
            <a:pPr algn="r"/>
            <a:r>
              <a:rPr lang="de-DE" altLang="ja-JP" sz="1050" b="0" i="0" u="none" strike="noStrike" baseline="0" dirty="0">
                <a:latin typeface="Meiryo UI" panose="020B0604030504040204" pitchFamily="50" charset="-128"/>
                <a:ea typeface="Meiryo UI" panose="020B0604030504040204" pitchFamily="50" charset="-128"/>
              </a:rPr>
              <a:t>1) Feinman RD, et al. Nutrition 31(1): 1-13, 2015</a:t>
            </a:r>
            <a:endParaRPr lang="pt-B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1B32F-32C0-E5DA-6F7E-3319FF807FDE}"/>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32790F39-106B-682A-ED51-2BD3490620D6}"/>
              </a:ext>
            </a:extLst>
          </p:cNvPr>
          <p:cNvSpPr txBox="1"/>
          <p:nvPr/>
        </p:nvSpPr>
        <p:spPr>
          <a:xfrm>
            <a:off x="244800" y="194400"/>
            <a:ext cx="6886822"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小児・思春期糖尿病に対する低炭水化物食</a:t>
            </a:r>
          </a:p>
        </p:txBody>
      </p:sp>
      <p:sp>
        <p:nvSpPr>
          <p:cNvPr id="25" name="テキスト ボックス 24">
            <a:extLst>
              <a:ext uri="{FF2B5EF4-FFF2-40B4-BE49-F238E27FC236}">
                <a16:creationId xmlns:a16="http://schemas.microsoft.com/office/drawing/2014/main" id="{43DDDF25-2B9D-D638-88E4-2DCB2F0B8BEC}"/>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sp>
        <p:nvSpPr>
          <p:cNvPr id="3" name="テキスト ボックス 2">
            <a:extLst>
              <a:ext uri="{FF2B5EF4-FFF2-40B4-BE49-F238E27FC236}">
                <a16:creationId xmlns:a16="http://schemas.microsoft.com/office/drawing/2014/main" id="{F3D8E9FD-3F54-F920-0D81-1FB23C1E233F}"/>
              </a:ext>
            </a:extLst>
          </p:cNvPr>
          <p:cNvSpPr txBox="1"/>
          <p:nvPr/>
        </p:nvSpPr>
        <p:spPr>
          <a:xfrm>
            <a:off x="364835" y="1741140"/>
            <a:ext cx="8570321" cy="1569660"/>
          </a:xfrm>
          <a:prstGeom prst="rect">
            <a:avLst/>
          </a:prstGeom>
          <a:noFill/>
        </p:spPr>
        <p:txBody>
          <a:bodyPr wrap="square">
            <a:spAutoFit/>
          </a:bodyPr>
          <a:lstStyle/>
          <a:p>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型糖尿病患者に対する低炭水化物食は、外因性インスリンの必要量の減少や、食事に伴う血糖上昇の抑制に寄与する可能性がある。</a:t>
            </a:r>
          </a:p>
          <a:p>
            <a:r>
              <a:rPr lang="ja-JP" altLang="en-US" sz="1600" b="0" i="0" u="none" strike="noStrike" baseline="0" dirty="0">
                <a:latin typeface="Meiryo UI" panose="020B0604030504040204" pitchFamily="50" charset="-128"/>
                <a:ea typeface="Meiryo UI" panose="020B0604030504040204" pitchFamily="50" charset="-128"/>
              </a:rPr>
              <a:t>しかしながら、小児・思春期</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における低炭水化物食のエビデンスは極めて限られており、超低炭水化物食の導入は、成長の遅れや低血糖、脂質プロファイル異常、摂食障害、インスリン欠乏によるケトーシスとの区別ができない栄養学的ケトーシス、糖尿病性ケトアシドーシスの懸念と関連することが報告されている</a:t>
            </a:r>
            <a:r>
              <a:rPr lang="en-US" altLang="ja-JP" sz="1600" baseline="30000" dirty="0">
                <a:latin typeface="Meiryo UI" panose="020B0604030504040204" pitchFamily="50" charset="-128"/>
                <a:ea typeface="Meiryo UI" panose="020B0604030504040204" pitchFamily="50" charset="-128"/>
              </a:rPr>
              <a:t>1</a:t>
            </a:r>
            <a:r>
              <a:rPr lang="en-US" altLang="ja-JP" sz="1600" b="0" i="0" u="none" strike="noStrike" baseline="30000" dirty="0">
                <a:latin typeface="Meiryo UI" panose="020B0604030504040204" pitchFamily="50" charset="-128"/>
                <a:ea typeface="Meiryo UI" panose="020B0604030504040204" pitchFamily="50" charset="-128"/>
              </a:rPr>
              <a:t>-4</a:t>
            </a:r>
            <a:r>
              <a:rPr lang="ja-JP" altLang="en-US" sz="1600" b="0" i="0" u="none" strike="noStrike" baseline="3000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11B8EA46-A30E-D999-D5B1-12704B219552}"/>
              </a:ext>
            </a:extLst>
          </p:cNvPr>
          <p:cNvGrpSpPr/>
          <p:nvPr/>
        </p:nvGrpSpPr>
        <p:grpSpPr>
          <a:xfrm>
            <a:off x="302849" y="1225364"/>
            <a:ext cx="1525953" cy="490087"/>
            <a:chOff x="286872" y="2811911"/>
            <a:chExt cx="358795" cy="490087"/>
          </a:xfrm>
        </p:grpSpPr>
        <p:sp>
          <p:nvSpPr>
            <p:cNvPr id="13" name="四角形: 角を丸くする 12">
              <a:extLst>
                <a:ext uri="{FF2B5EF4-FFF2-40B4-BE49-F238E27FC236}">
                  <a16:creationId xmlns:a16="http://schemas.microsoft.com/office/drawing/2014/main" id="{B3A993EA-FDCB-B2CE-9860-DF9CB05F7B3E}"/>
                </a:ext>
              </a:extLst>
            </p:cNvPr>
            <p:cNvSpPr/>
            <p:nvPr/>
          </p:nvSpPr>
          <p:spPr>
            <a:xfrm>
              <a:off x="286872" y="2811911"/>
              <a:ext cx="358795"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C2C4BC08-0EB0-1DCD-9A8E-FE74C8930D41}"/>
                </a:ext>
              </a:extLst>
            </p:cNvPr>
            <p:cNvSpPr txBox="1"/>
            <p:nvPr/>
          </p:nvSpPr>
          <p:spPr>
            <a:xfrm>
              <a:off x="286872" y="2882449"/>
              <a:ext cx="358795" cy="369332"/>
            </a:xfrm>
            <a:prstGeom prst="rect">
              <a:avLst/>
            </a:prstGeom>
            <a:noFill/>
          </p:spPr>
          <p:txBody>
            <a:bodyPr wrap="square" rtlCol="0">
              <a:spAutoFit/>
            </a:bodyPr>
            <a:lstStyle/>
            <a:p>
              <a:pPr algn="ctr" defTabSz="457189">
                <a:lnSpc>
                  <a:spcPct val="90000"/>
                </a:lnSpc>
                <a:defRPr/>
              </a:pPr>
              <a:r>
                <a:rPr lang="en-US" altLang="ja-JP" sz="2000" b="1" dirty="0">
                  <a:solidFill>
                    <a:srgbClr val="224463"/>
                  </a:solidFill>
                  <a:latin typeface="Meiryo UI" panose="020B0604030504040204" pitchFamily="50" charset="-128"/>
                  <a:ea typeface="Meiryo UI" panose="020B0604030504040204" pitchFamily="50" charset="-128"/>
                </a:rPr>
                <a:t>1</a:t>
              </a:r>
              <a:r>
                <a:rPr lang="ja-JP" altLang="en-US" sz="2000" b="1" dirty="0">
                  <a:solidFill>
                    <a:srgbClr val="224463"/>
                  </a:solidFill>
                  <a:latin typeface="Meiryo UI" panose="020B0604030504040204" pitchFamily="50" charset="-128"/>
                  <a:ea typeface="Meiryo UI" panose="020B0604030504040204" pitchFamily="50" charset="-128"/>
                </a:rPr>
                <a:t>型糖尿病</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15" name="テキスト ボックス 14">
            <a:extLst>
              <a:ext uri="{FF2B5EF4-FFF2-40B4-BE49-F238E27FC236}">
                <a16:creationId xmlns:a16="http://schemas.microsoft.com/office/drawing/2014/main" id="{8998812D-CB12-9129-3F65-49A2A2B5D452}"/>
              </a:ext>
            </a:extLst>
          </p:cNvPr>
          <p:cNvSpPr txBox="1"/>
          <p:nvPr/>
        </p:nvSpPr>
        <p:spPr>
          <a:xfrm>
            <a:off x="364835" y="5763354"/>
            <a:ext cx="8365508" cy="900246"/>
          </a:xfrm>
          <a:prstGeom prst="rect">
            <a:avLst/>
          </a:prstGeom>
          <a:noFill/>
        </p:spPr>
        <p:txBody>
          <a:bodyPr wrap="square" anchor="b">
            <a:spAutoFit/>
          </a:bodyPr>
          <a:lstStyle/>
          <a:p>
            <a:pPr marL="228600" indent="-228600">
              <a:buAutoNum type="arabicParenR"/>
            </a:pPr>
            <a:r>
              <a:rPr lang="de-DE" altLang="ja-JP" sz="1050" b="0" i="0" u="none" strike="noStrike" baseline="0" dirty="0">
                <a:latin typeface="Meiryo UI" panose="020B0604030504040204" pitchFamily="50" charset="-128"/>
                <a:ea typeface="Meiryo UI" panose="020B0604030504040204" pitchFamily="50" charset="-128"/>
              </a:rPr>
              <a:t>Mayer-Davis EJ, et al. Pediatrics 142(2): e20181536B, 2018 2) Gallagher KAS, et al. Curr Diab Rep 19(6): 27, 2019 </a:t>
            </a:r>
          </a:p>
          <a:p>
            <a:r>
              <a:rPr lang="de-DE" altLang="ja-JP" sz="1050" b="0" i="0" u="none" strike="noStrike" baseline="0" dirty="0">
                <a:latin typeface="Meiryo UI" panose="020B0604030504040204" pitchFamily="50" charset="-128"/>
                <a:ea typeface="Meiryo UI" panose="020B0604030504040204" pitchFamily="50" charset="-128"/>
              </a:rPr>
              <a:t>3) Seckold R, et al. Diabet Med 36(3): 326-334, 2019 4) Hart M, et al. Clin Child Psychol Psychiatry 26(3): 643-655, 2021</a:t>
            </a:r>
          </a:p>
          <a:p>
            <a:r>
              <a:rPr lang="fr-FR" altLang="ja-JP" sz="1050" b="0" i="0" u="none" strike="noStrike" baseline="0" dirty="0">
                <a:latin typeface="Meiryo UI" panose="020B0604030504040204" pitchFamily="50" charset="-128"/>
                <a:ea typeface="Meiryo UI" panose="020B0604030504040204" pitchFamily="50" charset="-128"/>
              </a:rPr>
              <a:t>5) Willi SM, et al. Diabetes Care 27(2): 348-353, 2004 6) Yoshida Y, et al. Curr Diab Rep 18(6): 31, 2018 7) Hashemi R, et al. Nutr Diet 77(2): 204-211, 2020 8) Perkison WB, et al. Curr Nutr Rep 7(4): 227-234, 2018 </a:t>
            </a:r>
            <a:r>
              <a:rPr lang="pt-BR" altLang="ja-JP" sz="1050" b="0" i="0" u="none" strike="noStrike" baseline="0" dirty="0">
                <a:latin typeface="Meiryo UI" panose="020B0604030504040204" pitchFamily="50" charset="-128"/>
                <a:ea typeface="Meiryo UI" panose="020B0604030504040204" pitchFamily="50" charset="-128"/>
              </a:rPr>
              <a:t>9) Ventura E, et al. Arch Pediatr Adolesc Med 163(4): 320-327, 2009</a:t>
            </a:r>
          </a:p>
        </p:txBody>
      </p:sp>
      <p:sp>
        <p:nvSpPr>
          <p:cNvPr id="5" name="テキスト ボックス 4">
            <a:extLst>
              <a:ext uri="{FF2B5EF4-FFF2-40B4-BE49-F238E27FC236}">
                <a16:creationId xmlns:a16="http://schemas.microsoft.com/office/drawing/2014/main" id="{C5EE417A-64F6-6E8D-5E92-468C5033C062}"/>
              </a:ext>
            </a:extLst>
          </p:cNvPr>
          <p:cNvSpPr txBox="1"/>
          <p:nvPr/>
        </p:nvSpPr>
        <p:spPr>
          <a:xfrm>
            <a:off x="364835" y="3899007"/>
            <a:ext cx="8570321" cy="1815882"/>
          </a:xfrm>
          <a:prstGeom prst="rect">
            <a:avLst/>
          </a:prstGeom>
          <a:noFill/>
        </p:spPr>
        <p:txBody>
          <a:bodyPr wrap="square">
            <a:spAutoFit/>
          </a:bodyPr>
          <a:lstStyle/>
          <a:p>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型糖尿病において、炭水化物摂取量の減少は重要かつ効果的であり、インスリン抵抗性の改善とともに、膵臓におけるインスリン分泌刺激の軽減が期待される。これまでに、若年</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型糖尿病患者に対してケトン産生／超低エネルギー食を</a:t>
            </a:r>
            <a:r>
              <a:rPr lang="en-US" altLang="ja-JP" sz="1600" b="0" i="0" u="none" strike="noStrike" baseline="0" dirty="0">
                <a:latin typeface="Meiryo UI" panose="020B0604030504040204" pitchFamily="50" charset="-128"/>
                <a:ea typeface="Meiryo UI" panose="020B0604030504040204" pitchFamily="50" charset="-128"/>
              </a:rPr>
              <a:t>60±8</a:t>
            </a:r>
            <a:r>
              <a:rPr lang="ja-JP" altLang="en-US" sz="1600" b="0" i="0" u="none" strike="noStrike" baseline="0" dirty="0">
                <a:latin typeface="Meiryo UI" panose="020B0604030504040204" pitchFamily="50" charset="-128"/>
                <a:ea typeface="Meiryo UI" panose="020B0604030504040204" pitchFamily="50" charset="-128"/>
              </a:rPr>
              <a:t>日間実施した後ろ向きカルテレビューの成績が報告されているが</a:t>
            </a:r>
            <a:r>
              <a:rPr lang="en-US" altLang="ja-JP" sz="1600" b="0" i="0" u="none" strike="noStrike" baseline="30000" dirty="0">
                <a:latin typeface="Meiryo UI" panose="020B0604030504040204" pitchFamily="50" charset="-128"/>
                <a:ea typeface="Meiryo UI" panose="020B0604030504040204" pitchFamily="50" charset="-128"/>
              </a:rPr>
              <a:t>5</a:t>
            </a:r>
            <a:r>
              <a:rPr lang="ja-JP" altLang="en-US" sz="1600" b="0" i="0" u="none" strike="noStrike" baseline="3000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、糖尿病や心血管系アウトカムに関する長期的な有用性については明らかではない。</a:t>
            </a:r>
          </a:p>
          <a:p>
            <a:r>
              <a:rPr lang="ja-JP" altLang="en-US" sz="1600" b="0" i="0" u="none" strike="noStrike" baseline="0" dirty="0">
                <a:latin typeface="Meiryo UI" panose="020B0604030504040204" pitchFamily="50" charset="-128"/>
                <a:ea typeface="Meiryo UI" panose="020B0604030504040204" pitchFamily="50" charset="-128"/>
              </a:rPr>
              <a:t>一方、インスリン抵抗性を有する</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患者においては、単純糖質や加糖飲料、ジュース、超加工食品の摂取を減少させることによる食生活の変化が、体重管理や脂質プロファイル、血糖コントロールに好ましい効果をもたらす可能性が期待されている</a:t>
            </a:r>
            <a:r>
              <a:rPr lang="en-US" altLang="ja-JP" sz="1600" baseline="30000" dirty="0">
                <a:latin typeface="Meiryo UI" panose="020B0604030504040204" pitchFamily="50" charset="-128"/>
                <a:ea typeface="Meiryo UI" panose="020B0604030504040204" pitchFamily="50" charset="-128"/>
              </a:rPr>
              <a:t>6</a:t>
            </a:r>
            <a:r>
              <a:rPr lang="en-US" altLang="ja-JP" sz="1600" b="0" i="0" u="none" strike="noStrike" baseline="30000" dirty="0">
                <a:latin typeface="Meiryo UI" panose="020B0604030504040204" pitchFamily="50" charset="-128"/>
                <a:ea typeface="Meiryo UI" panose="020B0604030504040204" pitchFamily="50" charset="-128"/>
              </a:rPr>
              <a:t>-9</a:t>
            </a:r>
            <a:r>
              <a:rPr lang="ja-JP" altLang="en-US" sz="1600" b="0" i="0" u="none" strike="noStrike" baseline="3000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B8F62806-FC51-1A29-2D2F-D4370D9E8E52}"/>
              </a:ext>
            </a:extLst>
          </p:cNvPr>
          <p:cNvGrpSpPr/>
          <p:nvPr/>
        </p:nvGrpSpPr>
        <p:grpSpPr>
          <a:xfrm>
            <a:off x="302849" y="3385456"/>
            <a:ext cx="1525953" cy="490087"/>
            <a:chOff x="286872" y="2811911"/>
            <a:chExt cx="358795" cy="490087"/>
          </a:xfrm>
        </p:grpSpPr>
        <p:sp>
          <p:nvSpPr>
            <p:cNvPr id="18" name="四角形: 角を丸くする 17">
              <a:extLst>
                <a:ext uri="{FF2B5EF4-FFF2-40B4-BE49-F238E27FC236}">
                  <a16:creationId xmlns:a16="http://schemas.microsoft.com/office/drawing/2014/main" id="{37C66028-0092-9D58-DB75-3C0B76C744E1}"/>
                </a:ext>
              </a:extLst>
            </p:cNvPr>
            <p:cNvSpPr/>
            <p:nvPr/>
          </p:nvSpPr>
          <p:spPr>
            <a:xfrm>
              <a:off x="286872" y="2811911"/>
              <a:ext cx="358795"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4B2CF210-08F1-396F-D68D-8282A0760C8D}"/>
                </a:ext>
              </a:extLst>
            </p:cNvPr>
            <p:cNvSpPr txBox="1"/>
            <p:nvPr/>
          </p:nvSpPr>
          <p:spPr>
            <a:xfrm>
              <a:off x="286872" y="2882449"/>
              <a:ext cx="358795" cy="369332"/>
            </a:xfrm>
            <a:prstGeom prst="rect">
              <a:avLst/>
            </a:prstGeom>
            <a:noFill/>
          </p:spPr>
          <p:txBody>
            <a:bodyPr wrap="square" rtlCol="0">
              <a:spAutoFit/>
            </a:bodyPr>
            <a:lstStyle/>
            <a:p>
              <a:pPr algn="ctr" defTabSz="457189">
                <a:lnSpc>
                  <a:spcPct val="90000"/>
                </a:lnSpc>
                <a:defRPr/>
              </a:pPr>
              <a:r>
                <a:rPr lang="en-US" altLang="ja-JP" sz="2000" b="1" dirty="0">
                  <a:solidFill>
                    <a:srgbClr val="224463"/>
                  </a:solidFill>
                  <a:latin typeface="Meiryo UI" panose="020B0604030504040204" pitchFamily="50" charset="-128"/>
                  <a:ea typeface="Meiryo UI" panose="020B0604030504040204" pitchFamily="50" charset="-128"/>
                </a:rPr>
                <a:t>2</a:t>
              </a:r>
              <a:r>
                <a:rPr lang="ja-JP" altLang="en-US" sz="2000" b="1" dirty="0">
                  <a:solidFill>
                    <a:srgbClr val="224463"/>
                  </a:solidFill>
                  <a:latin typeface="Meiryo UI" panose="020B0604030504040204" pitchFamily="50" charset="-128"/>
                  <a:ea typeface="Meiryo UI" panose="020B0604030504040204" pitchFamily="50" charset="-128"/>
                </a:rPr>
                <a:t>型糖尿病</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88221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D6D4B-67D7-001E-075A-1FFD462B82C8}"/>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ADC9BD-34D0-7467-24AF-5A0854E1F916}"/>
              </a:ext>
            </a:extLst>
          </p:cNvPr>
          <p:cNvSpPr txBox="1"/>
          <p:nvPr/>
        </p:nvSpPr>
        <p:spPr>
          <a:xfrm>
            <a:off x="244800" y="31985"/>
            <a:ext cx="6154249" cy="867930"/>
          </a:xfrm>
          <a:prstGeom prst="rect">
            <a:avLst/>
          </a:prstGeom>
          <a:noFill/>
        </p:spPr>
        <p:txBody>
          <a:bodyPr wrap="non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加工された炭水化物や加糖食品・飲料を</a:t>
            </a:r>
            <a:endParaRPr lang="en-US" altLang="ja-JP" sz="2800" b="1" dirty="0">
              <a:solidFill>
                <a:prstClr val="black"/>
              </a:solidFill>
              <a:latin typeface="Meiryo UI" panose="020B0604030504040204" pitchFamily="50" charset="-128"/>
              <a:ea typeface="Meiryo UI" panose="020B0604030504040204" pitchFamily="50" charset="-128"/>
            </a:endParaRPr>
          </a:p>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減少させるための実践的戦略</a:t>
            </a:r>
          </a:p>
        </p:txBody>
      </p:sp>
      <p:sp>
        <p:nvSpPr>
          <p:cNvPr id="25" name="テキスト ボックス 24">
            <a:extLst>
              <a:ext uri="{FF2B5EF4-FFF2-40B4-BE49-F238E27FC236}">
                <a16:creationId xmlns:a16="http://schemas.microsoft.com/office/drawing/2014/main" id="{9AE0D635-FC04-93D6-1551-816929C0E195}"/>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sp>
        <p:nvSpPr>
          <p:cNvPr id="3" name="テキスト ボックス 2">
            <a:extLst>
              <a:ext uri="{FF2B5EF4-FFF2-40B4-BE49-F238E27FC236}">
                <a16:creationId xmlns:a16="http://schemas.microsoft.com/office/drawing/2014/main" id="{9D7DB74A-0F6E-4BC2-1D43-FB119AB1AF2F}"/>
              </a:ext>
            </a:extLst>
          </p:cNvPr>
          <p:cNvSpPr txBox="1"/>
          <p:nvPr/>
        </p:nvSpPr>
        <p:spPr>
          <a:xfrm>
            <a:off x="485046" y="1812712"/>
            <a:ext cx="8173907" cy="3693319"/>
          </a:xfrm>
          <a:prstGeom prst="rect">
            <a:avLst/>
          </a:prstGeom>
          <a:noFill/>
        </p:spPr>
        <p:txBody>
          <a:bodyPr wrap="square">
            <a:spAutoFit/>
          </a:bodyPr>
          <a:lstStyle/>
          <a:p>
            <a:pPr marL="285750" indent="-285750">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摂取している全ての飲料を定期的に確認する。患者・家族が加糖飲料を摂取している場合は、摂取量を減らせるかどうかを尋ね、その後は摂取しない方向に導く。</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endParaRPr lang="ja-JP" altLang="en-US" b="0" i="0" u="none" strike="noStrike" baseline="0"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適量の人工甘味料や非栄養性甘味料は、加糖飲料の適切な代替品として考慮される。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endParaRPr lang="ja-JP" altLang="en-US" b="0" i="0" u="none" strike="noStrike" baseline="0"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糖分の含まれる飲料が問題でない場合は、スナック菓子や栄養価の低い加工</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高炭水化物食品の分量についても同様に対処できる。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endParaRPr lang="ja-JP" altLang="en-US" b="0" i="0" u="none" strike="noStrike" baseline="0"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思い出し法から推定される炭水化物摂取量を記録し、過食がある場合は</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日または　</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食あたりの摂取量を減らせるよう家族を支援する。例として、</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食あたり</a:t>
            </a:r>
            <a:r>
              <a:rPr lang="en-US" altLang="ja-JP" b="0" i="0" u="none" strike="noStrike" baseline="0" dirty="0">
                <a:latin typeface="Meiryo UI" panose="020B0604030504040204" pitchFamily="50" charset="-128"/>
                <a:ea typeface="Meiryo UI" panose="020B0604030504040204" pitchFamily="50" charset="-128"/>
              </a:rPr>
              <a:t>150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200g</a:t>
            </a:r>
            <a:r>
              <a:rPr lang="ja-JP" altLang="en-US" b="0" i="0" u="none" strike="noStrike" baseline="0" dirty="0">
                <a:latin typeface="Meiryo UI" panose="020B0604030504040204" pitchFamily="50" charset="-128"/>
                <a:ea typeface="Meiryo UI" panose="020B0604030504040204" pitchFamily="50" charset="-128"/>
              </a:rPr>
              <a:t>の炭水化物を摂取していた場合には、最初のステップとして</a:t>
            </a:r>
            <a:r>
              <a:rPr lang="en-US" altLang="ja-JP" b="0" i="0" u="none" strike="noStrike" baseline="0" dirty="0">
                <a:latin typeface="Meiryo UI" panose="020B0604030504040204" pitchFamily="50" charset="-128"/>
                <a:ea typeface="Meiryo UI" panose="020B0604030504040204" pitchFamily="50" charset="-128"/>
              </a:rPr>
              <a:t>100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150g</a:t>
            </a:r>
            <a:r>
              <a:rPr lang="ja-JP" altLang="en-US" b="0" i="0" u="none" strike="noStrike" baseline="0" dirty="0">
                <a:latin typeface="Meiryo UI" panose="020B0604030504040204" pitchFamily="50" charset="-128"/>
                <a:ea typeface="Meiryo UI" panose="020B0604030504040204" pitchFamily="50" charset="-128"/>
              </a:rPr>
              <a:t>に制限するためにカーボカウントを導入し、野菜の摂取量を増やすことが勧められる。</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7224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53AB7FE4-9A93-12E3-22AE-15C0B44427E9}"/>
              </a:ext>
            </a:extLst>
          </p:cNvPr>
          <p:cNvSpPr txBox="1"/>
          <p:nvPr/>
        </p:nvSpPr>
        <p:spPr>
          <a:xfrm>
            <a:off x="244800" y="194400"/>
            <a:ext cx="7962436" cy="523220"/>
          </a:xfrm>
          <a:prstGeom prst="rect">
            <a:avLst/>
          </a:prstGeom>
          <a:noFill/>
        </p:spPr>
        <p:txBody>
          <a:bodyPr wrap="none" rtlCol="0" anchor="ctr">
            <a:spAutoFit/>
          </a:bodyPr>
          <a:lstStyle/>
          <a:p>
            <a:pPr defTabSz="457189">
              <a:defRPr/>
            </a:pPr>
            <a:r>
              <a:rPr lang="zh-CN" altLang="en-US" sz="2800" b="1" dirty="0">
                <a:solidFill>
                  <a:prstClr val="black"/>
                </a:solidFill>
                <a:latin typeface="Meiryo UI" panose="020B0604030504040204" pitchFamily="50" charset="-128"/>
                <a:ea typeface="Meiryo UI" panose="020B0604030504040204" pitchFamily="50" charset="-128"/>
              </a:rPr>
              <a:t>米国小児科学会</a:t>
            </a:r>
            <a:r>
              <a:rPr lang="ja-JP" altLang="en-US" sz="2800" b="1" dirty="0">
                <a:solidFill>
                  <a:prstClr val="black"/>
                </a:solidFill>
                <a:latin typeface="Meiryo UI" panose="020B0604030504040204" pitchFamily="50" charset="-128"/>
                <a:ea typeface="Meiryo UI" panose="020B0604030504040204" pitchFamily="50" charset="-128"/>
              </a:rPr>
              <a:t>（</a:t>
            </a:r>
            <a:r>
              <a:rPr lang="en-US" altLang="ja-JP" sz="2800" b="1" dirty="0">
                <a:solidFill>
                  <a:prstClr val="black"/>
                </a:solidFill>
                <a:latin typeface="Meiryo UI" panose="020B0604030504040204" pitchFamily="50" charset="-128"/>
                <a:ea typeface="Meiryo UI" panose="020B0604030504040204" pitchFamily="50" charset="-128"/>
              </a:rPr>
              <a:t>AAP</a:t>
            </a:r>
            <a:r>
              <a:rPr lang="ja-JP" altLang="en-US" sz="2800" b="1" dirty="0">
                <a:solidFill>
                  <a:prstClr val="black"/>
                </a:solidFill>
                <a:latin typeface="Meiryo UI" panose="020B0604030504040204" pitchFamily="50" charset="-128"/>
                <a:ea typeface="Meiryo UI" panose="020B0604030504040204" pitchFamily="50" charset="-128"/>
              </a:rPr>
              <a:t>）によるガイダンス（抜粋）</a:t>
            </a:r>
          </a:p>
        </p:txBody>
      </p:sp>
      <p:sp>
        <p:nvSpPr>
          <p:cNvPr id="2" name="テキスト ボックス 1">
            <a:extLst>
              <a:ext uri="{FF2B5EF4-FFF2-40B4-BE49-F238E27FC236}">
                <a16:creationId xmlns:a16="http://schemas.microsoft.com/office/drawing/2014/main" id="{D681BCE9-227D-B4C4-26FF-53A8F160B647}"/>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grpSp>
        <p:nvGrpSpPr>
          <p:cNvPr id="22" name="グループ化 21">
            <a:extLst>
              <a:ext uri="{FF2B5EF4-FFF2-40B4-BE49-F238E27FC236}">
                <a16:creationId xmlns:a16="http://schemas.microsoft.com/office/drawing/2014/main" id="{D6B3D8B9-E9EC-25E9-C706-FC58691E936B}"/>
              </a:ext>
            </a:extLst>
          </p:cNvPr>
          <p:cNvGrpSpPr/>
          <p:nvPr/>
        </p:nvGrpSpPr>
        <p:grpSpPr>
          <a:xfrm>
            <a:off x="384242" y="1133117"/>
            <a:ext cx="8375515" cy="4696831"/>
            <a:chOff x="384242" y="1295905"/>
            <a:chExt cx="8375515" cy="4696831"/>
          </a:xfrm>
        </p:grpSpPr>
        <p:sp>
          <p:nvSpPr>
            <p:cNvPr id="3" name="四角形: 角を丸くする 2">
              <a:extLst>
                <a:ext uri="{FF2B5EF4-FFF2-40B4-BE49-F238E27FC236}">
                  <a16:creationId xmlns:a16="http://schemas.microsoft.com/office/drawing/2014/main" id="{6524D505-3433-BCDF-F824-01A732379352}"/>
                </a:ext>
              </a:extLst>
            </p:cNvPr>
            <p:cNvSpPr/>
            <p:nvPr/>
          </p:nvSpPr>
          <p:spPr>
            <a:xfrm>
              <a:off x="384242" y="1295905"/>
              <a:ext cx="8375515" cy="4696831"/>
            </a:xfrm>
            <a:prstGeom prst="roundRect">
              <a:avLst>
                <a:gd name="adj" fmla="val 2452"/>
              </a:avLst>
            </a:prstGeom>
            <a:solidFill>
              <a:srgbClr val="EEF5E3"/>
            </a:solidFill>
            <a:ln>
              <a:solidFill>
                <a:srgbClr val="B7AFD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61EC67D-B8E3-E7D7-29E0-250B9B6B2753}"/>
                </a:ext>
              </a:extLst>
            </p:cNvPr>
            <p:cNvSpPr txBox="1"/>
            <p:nvPr/>
          </p:nvSpPr>
          <p:spPr>
            <a:xfrm>
              <a:off x="588523" y="1376088"/>
              <a:ext cx="7976681" cy="4616648"/>
            </a:xfrm>
            <a:prstGeom prst="rect">
              <a:avLst/>
            </a:prstGeom>
            <a:noFill/>
          </p:spPr>
          <p:txBody>
            <a:bodyPr wrap="square" rtlCol="0">
              <a:spAutoFit/>
            </a:bodyPr>
            <a:lstStyle/>
            <a:p>
              <a:pPr marL="285750" indent="-285750">
                <a:buClr>
                  <a:srgbClr val="D82B83"/>
                </a:buClr>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小児・思春期</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型糖尿病患者に対して、低炭水化物食（総エネルギー摂取量に占める炭水化物の割合＜</a:t>
              </a:r>
              <a:r>
                <a:rPr kumimoji="1" lang="en-US" altLang="ja-JP" sz="1400" b="1" dirty="0">
                  <a:latin typeface="Meiryo UI" panose="020B0604030504040204" pitchFamily="50" charset="-128"/>
                  <a:ea typeface="Meiryo UI" panose="020B0604030504040204" pitchFamily="50" charset="-128"/>
                </a:rPr>
                <a:t>26</a:t>
              </a:r>
              <a:r>
                <a:rPr kumimoji="1" lang="ja-JP" altLang="en-US" sz="1400" b="1" dirty="0">
                  <a:latin typeface="Meiryo UI" panose="020B0604030504040204" pitchFamily="50" charset="-128"/>
                  <a:ea typeface="Meiryo UI" panose="020B0604030504040204" pitchFamily="50" charset="-128"/>
                </a:rPr>
                <a:t>％）および超低炭水化物食（</a:t>
              </a:r>
              <a:r>
                <a:rPr kumimoji="1" lang="en-US" altLang="ja-JP" sz="1400" b="1" dirty="0">
                  <a:latin typeface="Meiryo UI" panose="020B0604030504040204" pitchFamily="50" charset="-128"/>
                  <a:ea typeface="Meiryo UI" panose="020B0604030504040204" pitchFamily="50" charset="-128"/>
                </a:rPr>
                <a:t>20</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50g/</a:t>
              </a:r>
              <a:r>
                <a:rPr kumimoji="1" lang="ja-JP" altLang="en-US" sz="1400" b="1" dirty="0">
                  <a:latin typeface="Meiryo UI" panose="020B0604030504040204" pitchFamily="50" charset="-128"/>
                  <a:ea typeface="Meiryo UI" panose="020B0604030504040204" pitchFamily="50" charset="-128"/>
                </a:rPr>
                <a:t>日）は推奨されない（安全性ガイドライン</a:t>
              </a:r>
              <a:r>
                <a:rPr kumimoji="1" lang="en-US" altLang="ja-JP" sz="1400" b="1" baseline="30000"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を活用する糖尿病ケアチームによる緊密な監督下にある場合を除く）</a:t>
              </a:r>
            </a:p>
            <a:p>
              <a:pPr marL="285750" indent="-285750">
                <a:buClr>
                  <a:srgbClr val="D82B83"/>
                </a:buClr>
                <a:buFont typeface="Wingdings" panose="05000000000000000000" pitchFamily="2" charset="2"/>
                <a:buChar char="l"/>
              </a:pPr>
              <a:endParaRPr kumimoji="1" lang="ja-JP" altLang="en-US" sz="14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前糖尿病や</a:t>
              </a: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型糖尿病の予防・治療において、精製穀物や砂糖入り加工食品の摂取を最小化して栄養価の乏しい炭水化物摂取を減少させること、加糖飲料を避けることが推奨される</a:t>
              </a:r>
              <a:r>
                <a:rPr kumimoji="1" lang="en-US" altLang="ja-JP" sz="1400" b="1" baseline="30000" dirty="0">
                  <a:latin typeface="Meiryo UI" panose="020B0604030504040204" pitchFamily="50" charset="-128"/>
                  <a:ea typeface="Meiryo UI" panose="020B0604030504040204" pitchFamily="50" charset="-128"/>
                </a:rPr>
                <a:t>2-3)</a:t>
              </a:r>
              <a:r>
                <a:rPr kumimoji="1" lang="ja-JP" altLang="en-US" sz="1400" b="1" dirty="0">
                  <a:latin typeface="Meiryo UI" panose="020B0604030504040204" pitchFamily="50" charset="-128"/>
                  <a:ea typeface="Meiryo UI" panose="020B0604030504040204" pitchFamily="50" charset="-128"/>
                </a:rPr>
                <a:t>。</a:t>
              </a:r>
            </a:p>
            <a:p>
              <a:pPr marL="285750" indent="-285750">
                <a:buClr>
                  <a:srgbClr val="D82B83"/>
                </a:buClr>
                <a:buFont typeface="Wingdings" panose="05000000000000000000" pitchFamily="2" charset="2"/>
                <a:buChar char="l"/>
              </a:pPr>
              <a:endParaRPr kumimoji="1" lang="ja-JP" altLang="en-US" sz="14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加糖飲料やジュースを避けることは、小児・思春期における血糖や体重管理の改善に寄与する</a:t>
              </a:r>
              <a:r>
                <a:rPr kumimoji="1" lang="en-US" altLang="ja-JP" sz="1400" b="1" baseline="30000" dirty="0">
                  <a:latin typeface="Meiryo UI" panose="020B0604030504040204" pitchFamily="50" charset="-128"/>
                  <a:ea typeface="Meiryo UI" panose="020B0604030504040204" pitchFamily="50" charset="-128"/>
                </a:rPr>
                <a:t>4)</a:t>
              </a:r>
              <a:r>
                <a:rPr kumimoji="1" lang="ja-JP" altLang="en-US" sz="1400" b="1" dirty="0">
                  <a:latin typeface="Meiryo UI" panose="020B0604030504040204" pitchFamily="50" charset="-128"/>
                  <a:ea typeface="Meiryo UI" panose="020B0604030504040204" pitchFamily="50" charset="-128"/>
                </a:rPr>
                <a:t>。</a:t>
              </a:r>
            </a:p>
            <a:p>
              <a:pPr marL="285750" indent="-285750">
                <a:buClr>
                  <a:srgbClr val="D82B83"/>
                </a:buClr>
                <a:buFont typeface="Wingdings" panose="05000000000000000000" pitchFamily="2" charset="2"/>
                <a:buChar char="l"/>
              </a:pPr>
              <a:endParaRPr kumimoji="1" lang="ja-JP" altLang="en-US" sz="14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小児・思春期における食事制限はいかなる種類であっても、摂食障害のリスクを含めた身体的、代謝的、精神的な影響を及ぼす可能性がある。糖尿病を有する場合、そのリスクはより大きい。</a:t>
              </a:r>
            </a:p>
            <a:p>
              <a:pPr marL="285750" indent="-285750">
                <a:buClr>
                  <a:srgbClr val="D82B83"/>
                </a:buClr>
                <a:buFont typeface="Wingdings" panose="05000000000000000000" pitchFamily="2" charset="2"/>
                <a:buChar char="l"/>
              </a:pPr>
              <a:endParaRPr kumimoji="1" lang="ja-JP" altLang="en-US" sz="14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患者や家族が低炭水化物食を選択した場合、小児科医や専門的ケア提供者は緊密な協力の下、公表されているガイドライン（表；次頁、次々頁）</a:t>
              </a:r>
              <a:r>
                <a:rPr kumimoji="1" lang="en-US" altLang="ja-JP" sz="1400" b="1" baseline="30000"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に従い、定期的なフォローアップを行うことが推奨される。</a:t>
              </a:r>
            </a:p>
            <a:p>
              <a:pPr marL="285750" indent="-285750">
                <a:buClr>
                  <a:srgbClr val="D82B83"/>
                </a:buClr>
                <a:buFont typeface="Wingdings" panose="05000000000000000000" pitchFamily="2" charset="2"/>
                <a:buChar char="l"/>
              </a:pPr>
              <a:endParaRPr kumimoji="1" lang="ja-JP" altLang="en-US" sz="14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医学的に減量や体重維持が必要な</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型糖尿病、前糖尿病、</a:t>
              </a: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型糖尿病の若年者に対して、減量達成のためには炭水化物量を問わず、エネルギー制限食が最も重要であると助言することができる。</a:t>
              </a:r>
            </a:p>
            <a:p>
              <a:pPr marL="285750" indent="-285750">
                <a:buClr>
                  <a:srgbClr val="D82B83"/>
                </a:buClr>
                <a:buFont typeface="Wingdings" panose="05000000000000000000" pitchFamily="2" charset="2"/>
                <a:buChar char="l"/>
              </a:pPr>
              <a:endParaRPr kumimoji="1" lang="ja-JP" altLang="en-US" sz="14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型糖尿病、前糖尿病、</a:t>
              </a: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型糖尿病を有する小児・思春期患者の家族に対して、肥満、糖尿病関連アウトカム、血糖、心血管代謝アウトカムを改善するために、地中海食などの健康的な食事パターンの遵守や、</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日</a:t>
              </a:r>
              <a:r>
                <a:rPr kumimoji="1" lang="en-US" altLang="ja-JP" sz="1400" b="1" dirty="0">
                  <a:latin typeface="Meiryo UI" panose="020B0604030504040204" pitchFamily="50" charset="-128"/>
                  <a:ea typeface="Meiryo UI" panose="020B0604030504040204" pitchFamily="50" charset="-128"/>
                </a:rPr>
                <a:t>60</a:t>
              </a:r>
              <a:r>
                <a:rPr kumimoji="1" lang="ja-JP" altLang="en-US" sz="1400" b="1" dirty="0">
                  <a:latin typeface="Meiryo UI" panose="020B0604030504040204" pitchFamily="50" charset="-128"/>
                  <a:ea typeface="Meiryo UI" panose="020B0604030504040204" pitchFamily="50" charset="-128"/>
                </a:rPr>
                <a:t>分間の中～高強度有酸素運動の実践を助言することができる</a:t>
              </a:r>
              <a:r>
                <a:rPr kumimoji="1" lang="en-US" altLang="ja-JP" sz="1400" b="1" baseline="30000" dirty="0">
                  <a:latin typeface="Meiryo UI" panose="020B0604030504040204" pitchFamily="50" charset="-128"/>
                  <a:ea typeface="Meiryo UI" panose="020B0604030504040204" pitchFamily="50" charset="-128"/>
                </a:rPr>
                <a:t>4,5)</a:t>
              </a:r>
              <a:r>
                <a:rPr kumimoji="1" lang="ja-JP" altLang="en-US" sz="1400" b="1" dirty="0">
                  <a:latin typeface="Meiryo UI" panose="020B0604030504040204" pitchFamily="50" charset="-128"/>
                  <a:ea typeface="Meiryo UI" panose="020B0604030504040204" pitchFamily="50" charset="-128"/>
                </a:rPr>
                <a:t>。</a:t>
              </a:r>
            </a:p>
          </p:txBody>
        </p:sp>
      </p:grpSp>
      <p:sp>
        <p:nvSpPr>
          <p:cNvPr id="21" name="テキスト ボックス 20">
            <a:extLst>
              <a:ext uri="{FF2B5EF4-FFF2-40B4-BE49-F238E27FC236}">
                <a16:creationId xmlns:a16="http://schemas.microsoft.com/office/drawing/2014/main" id="{7FA33FCB-4BB9-3231-0D5D-A38A0A65D510}"/>
              </a:ext>
            </a:extLst>
          </p:cNvPr>
          <p:cNvSpPr txBox="1"/>
          <p:nvPr/>
        </p:nvSpPr>
        <p:spPr>
          <a:xfrm>
            <a:off x="431131" y="5847684"/>
            <a:ext cx="8375515" cy="738664"/>
          </a:xfrm>
          <a:prstGeom prst="rect">
            <a:avLst/>
          </a:prstGeom>
          <a:noFill/>
        </p:spPr>
        <p:txBody>
          <a:bodyPr wrap="square" anchor="b">
            <a:spAutoFit/>
          </a:bodyPr>
          <a:lstStyle/>
          <a:p>
            <a:r>
              <a:rPr lang="de-DE" altLang="ja-JP" sz="1050" b="0" i="0" u="none" strike="noStrike" baseline="0" dirty="0">
                <a:latin typeface="Meiryo UI" panose="020B0604030504040204" pitchFamily="50" charset="-128"/>
                <a:ea typeface="Meiryo UI" panose="020B0604030504040204" pitchFamily="50" charset="-128"/>
              </a:rPr>
              <a:t>1) Rydin AA, et al. Pediatr Diabetes 22(3): 448-454, 2021 2) American Diabetes Association Professional Practice Committee. Diabetes Care 45</a:t>
            </a:r>
            <a:r>
              <a:rPr lang="ja-JP" altLang="de-DE" sz="1050" b="0" i="0" u="none" strike="noStrike" baseline="0" dirty="0">
                <a:latin typeface="Meiryo UI" panose="020B0604030504040204" pitchFamily="50" charset="-128"/>
                <a:ea typeface="Meiryo UI" panose="020B0604030504040204" pitchFamily="50" charset="-128"/>
              </a:rPr>
              <a:t>（</a:t>
            </a:r>
            <a:r>
              <a:rPr lang="de-DE" altLang="ja-JP" sz="1050" b="0" i="0" u="none" strike="noStrike" baseline="0" dirty="0">
                <a:latin typeface="Meiryo UI" panose="020B0604030504040204" pitchFamily="50" charset="-128"/>
                <a:ea typeface="Meiryo UI" panose="020B0604030504040204" pitchFamily="50" charset="-128"/>
              </a:rPr>
              <a:t>Suppl 1</a:t>
            </a:r>
            <a:r>
              <a:rPr lang="ja-JP" altLang="de-DE" sz="1050" b="0" i="0" u="none" strike="noStrike" baseline="0" dirty="0">
                <a:latin typeface="Meiryo UI" panose="020B0604030504040204" pitchFamily="50" charset="-128"/>
                <a:ea typeface="Meiryo UI" panose="020B0604030504040204" pitchFamily="50" charset="-128"/>
              </a:rPr>
              <a:t>）</a:t>
            </a:r>
            <a:r>
              <a:rPr lang="de-DE" altLang="ja-JP" sz="1050" b="0" i="0" u="none" strike="noStrike" baseline="0" dirty="0">
                <a:latin typeface="Meiryo UI" panose="020B0604030504040204" pitchFamily="50" charset="-128"/>
                <a:ea typeface="Meiryo UI" panose="020B0604030504040204" pitchFamily="50" charset="-128"/>
              </a:rPr>
              <a:t>: S60-S82, 2022 3) Magkos F, et al. Nat Rev Endocrinol 16(10): 545-555, 2020</a:t>
            </a:r>
          </a:p>
          <a:p>
            <a:r>
              <a:rPr lang="de-DE" altLang="ja-JP" sz="1050" b="0" i="0" u="none" strike="noStrike" baseline="0" dirty="0">
                <a:latin typeface="Meiryo UI" panose="020B0604030504040204" pitchFamily="50" charset="-128"/>
                <a:ea typeface="Meiryo UI" panose="020B0604030504040204" pitchFamily="50" charset="-128"/>
              </a:rPr>
              <a:t>4) </a:t>
            </a:r>
            <a:r>
              <a:rPr lang="es-ES" altLang="ja-JP" sz="1050" b="0" i="0" u="none" strike="noStrike" baseline="0" dirty="0">
                <a:latin typeface="Meiryo UI" panose="020B0604030504040204" pitchFamily="50" charset="-128"/>
                <a:ea typeface="Meiryo UI" panose="020B0604030504040204" pitchFamily="50" charset="-128"/>
              </a:rPr>
              <a:t>Yoshida Y, et al. Curr Diab Rep 18(6): 31, 2018</a:t>
            </a:r>
            <a:r>
              <a:rPr lang="de-DE" altLang="ja-JP" sz="1050" b="0" i="0" u="none" strike="noStrike" baseline="0" dirty="0">
                <a:latin typeface="Meiryo UI" panose="020B0604030504040204" pitchFamily="50" charset="-128"/>
                <a:ea typeface="Meiryo UI" panose="020B0604030504040204" pitchFamily="50" charset="-128"/>
              </a:rPr>
              <a:t> </a:t>
            </a:r>
            <a:r>
              <a:rPr lang="de-DE" altLang="ja-JP" sz="1050" dirty="0">
                <a:latin typeface="Meiryo UI" panose="020B0604030504040204" pitchFamily="50" charset="-128"/>
                <a:ea typeface="Meiryo UI" panose="020B0604030504040204" pitchFamily="50" charset="-128"/>
              </a:rPr>
              <a:t>5) </a:t>
            </a:r>
            <a:r>
              <a:rPr lang="de-DE" altLang="ja-JP" sz="1050" b="0" i="0" u="none" strike="noStrike" baseline="0" dirty="0">
                <a:latin typeface="Meiryo UI" panose="020B0604030504040204" pitchFamily="50" charset="-128"/>
                <a:ea typeface="Meiryo UI" panose="020B0604030504040204" pitchFamily="50" charset="-128"/>
              </a:rPr>
              <a:t>American Academy of Pediatrics Committee on Nutrition. Pediatric Nutrition. 8th ed 441‒442, 2019</a:t>
            </a:r>
            <a:endParaRPr lang="pt-B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40343"/>
            <a:ext cx="8900942" cy="867930"/>
          </a:xfrm>
          <a:prstGeom prst="rect">
            <a:avLst/>
          </a:prstGeom>
          <a:noFill/>
        </p:spPr>
        <p:txBody>
          <a:bodyPr wrap="square">
            <a:spAutoFit/>
          </a:bodyPr>
          <a:lstStyle/>
          <a:p>
            <a:pPr>
              <a:lnSpc>
                <a:spcPct val="90000"/>
              </a:lnSpc>
            </a:pPr>
            <a:r>
              <a:rPr lang="ja-JP" altLang="en-US" sz="2800" b="1" dirty="0">
                <a:latin typeface="Meiryo UI" panose="020B0604030504040204" pitchFamily="50" charset="-128"/>
                <a:ea typeface="Meiryo UI" panose="020B0604030504040204" pitchFamily="50" charset="-128"/>
              </a:rPr>
              <a:t>超低炭水化物食またはケトン産生食を選択した</a:t>
            </a:r>
            <a:endParaRPr lang="en-US" altLang="ja-JP" sz="2800" b="1" dirty="0">
              <a:latin typeface="Meiryo UI" panose="020B0604030504040204" pitchFamily="50" charset="-128"/>
              <a:ea typeface="Meiryo UI" panose="020B0604030504040204" pitchFamily="50" charset="-128"/>
            </a:endParaRPr>
          </a:p>
          <a:p>
            <a:pPr>
              <a:lnSpc>
                <a:spcPct val="90000"/>
              </a:lnSpc>
            </a:pPr>
            <a:r>
              <a:rPr lang="ja-JP" altLang="en-US" sz="2800" b="1" dirty="0">
                <a:latin typeface="Meiryo UI" panose="020B0604030504040204" pitchFamily="50" charset="-128"/>
                <a:ea typeface="Meiryo UI" panose="020B0604030504040204" pitchFamily="50" charset="-128"/>
              </a:rPr>
              <a:t>小児・思春期糖尿病患者で推奨されるモニタリング</a:t>
            </a:r>
            <a:r>
              <a:rPr lang="en-US" altLang="ja-JP" sz="2800" b="1" dirty="0">
                <a:latin typeface="Meiryo UI" panose="020B0604030504040204" pitchFamily="50" charset="-128"/>
                <a:ea typeface="Meiryo UI" panose="020B0604030504040204" pitchFamily="50" charset="-128"/>
              </a:rPr>
              <a:t>(1/2)</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CE4ACE02-B41E-A435-0982-494A3AA2533F}"/>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graphicFrame>
        <p:nvGraphicFramePr>
          <p:cNvPr id="10" name="表 9">
            <a:extLst>
              <a:ext uri="{FF2B5EF4-FFF2-40B4-BE49-F238E27FC236}">
                <a16:creationId xmlns:a16="http://schemas.microsoft.com/office/drawing/2014/main" id="{742A9639-FFC7-1B81-3EB5-1938FE00A54E}"/>
              </a:ext>
            </a:extLst>
          </p:cNvPr>
          <p:cNvGraphicFramePr>
            <a:graphicFrameLocks noGrp="1"/>
          </p:cNvGraphicFramePr>
          <p:nvPr>
            <p:extLst>
              <p:ext uri="{D42A27DB-BD31-4B8C-83A1-F6EECF244321}">
                <p14:modId xmlns:p14="http://schemas.microsoft.com/office/powerpoint/2010/main" val="2765363005"/>
              </p:ext>
            </p:extLst>
          </p:nvPr>
        </p:nvGraphicFramePr>
        <p:xfrm>
          <a:off x="198000" y="1098000"/>
          <a:ext cx="8748000" cy="5125920"/>
        </p:xfrm>
        <a:graphic>
          <a:graphicData uri="http://schemas.openxmlformats.org/drawingml/2006/table">
            <a:tbl>
              <a:tblPr>
                <a:tableStyleId>{5C22544A-7EE6-4342-B048-85BDC9FD1C3A}</a:tableStyleId>
              </a:tblPr>
              <a:tblGrid>
                <a:gridCol w="1260000">
                  <a:extLst>
                    <a:ext uri="{9D8B030D-6E8A-4147-A177-3AD203B41FA5}">
                      <a16:colId xmlns:a16="http://schemas.microsoft.com/office/drawing/2014/main" val="2528057126"/>
                    </a:ext>
                  </a:extLst>
                </a:gridCol>
                <a:gridCol w="1656000">
                  <a:extLst>
                    <a:ext uri="{9D8B030D-6E8A-4147-A177-3AD203B41FA5}">
                      <a16:colId xmlns:a16="http://schemas.microsoft.com/office/drawing/2014/main" val="1583193567"/>
                    </a:ext>
                  </a:extLst>
                </a:gridCol>
                <a:gridCol w="1836000">
                  <a:extLst>
                    <a:ext uri="{9D8B030D-6E8A-4147-A177-3AD203B41FA5}">
                      <a16:colId xmlns:a16="http://schemas.microsoft.com/office/drawing/2014/main" val="2405136757"/>
                    </a:ext>
                  </a:extLst>
                </a:gridCol>
                <a:gridCol w="1836000">
                  <a:extLst>
                    <a:ext uri="{9D8B030D-6E8A-4147-A177-3AD203B41FA5}">
                      <a16:colId xmlns:a16="http://schemas.microsoft.com/office/drawing/2014/main" val="4102674237"/>
                    </a:ext>
                  </a:extLst>
                </a:gridCol>
                <a:gridCol w="2160000">
                  <a:extLst>
                    <a:ext uri="{9D8B030D-6E8A-4147-A177-3AD203B41FA5}">
                      <a16:colId xmlns:a16="http://schemas.microsoft.com/office/drawing/2014/main" val="1297351712"/>
                    </a:ext>
                  </a:extLst>
                </a:gridCol>
              </a:tblGrid>
              <a:tr h="194733">
                <a:tc row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食事関連</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リスク</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row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モニタリング指標</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grid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モニタリング頻度</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B72AA"/>
                    </a:solidFill>
                  </a:tcPr>
                </a:tc>
                <a:tc hMerge="1">
                  <a:txBody>
                    <a:bodyPr/>
                    <a:lstStyle/>
                    <a:p>
                      <a:endParaRPr kumimoji="1" lang="ja-JP" altLang="en-US"/>
                    </a:p>
                  </a:txBody>
                  <a:tcPr/>
                </a:tc>
                <a:tc row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小児・思春期糖尿病患者における</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その他の留意事項</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extLst>
                  <a:ext uri="{0D108BD9-81ED-4DB2-BD59-A6C34878D82A}">
                    <a16:rowId xmlns:a16="http://schemas.microsoft.com/office/drawing/2014/main" val="3946556650"/>
                  </a:ext>
                </a:extLst>
              </a:tr>
              <a:tr h="2921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ケトーシスなし</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（炭水化物</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20-50g/</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ケトーシスあり</a:t>
                      </a:r>
                      <a:br>
                        <a:rPr lang="ja-JP" altLang="en-US" sz="1100" b="1" u="none" strike="noStrike" dirty="0">
                          <a:solidFill>
                            <a:schemeClr val="bg1"/>
                          </a:solidFill>
                          <a:effectLst/>
                          <a:latin typeface="Meiryo UI" panose="020B0604030504040204" pitchFamily="50" charset="-128"/>
                          <a:ea typeface="Meiryo UI" panose="020B0604030504040204" pitchFamily="50" charset="-128"/>
                        </a:rPr>
                      </a:br>
                      <a:r>
                        <a:rPr lang="ja-JP" altLang="en-US" sz="1100" b="1" u="none" strike="noStrike" dirty="0">
                          <a:solidFill>
                            <a:schemeClr val="bg1"/>
                          </a:solidFill>
                          <a:effectLst/>
                          <a:latin typeface="Meiryo UI" panose="020B0604030504040204" pitchFamily="50" charset="-128"/>
                          <a:ea typeface="Meiryo UI" panose="020B0604030504040204" pitchFamily="50" charset="-128"/>
                        </a:rPr>
                        <a:t>（尿中ケトン＞</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trace</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または</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血中ケトン＞</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a:t>
                      </a:r>
                      <a:br>
                        <a:rPr lang="ja-JP" altLang="en-US" sz="1100" b="1" u="none" strike="noStrike" dirty="0">
                          <a:solidFill>
                            <a:schemeClr val="bg1"/>
                          </a:solidFill>
                          <a:effectLst/>
                          <a:latin typeface="Meiryo UI" panose="020B0604030504040204" pitchFamily="50" charset="-128"/>
                          <a:ea typeface="Meiryo UI" panose="020B0604030504040204" pitchFamily="50" charset="-128"/>
                        </a:rPr>
                      </a:br>
                      <a:r>
                        <a:rPr lang="ja-JP" altLang="en-US" sz="1100" b="1" u="none" strike="noStrike" dirty="0">
                          <a:solidFill>
                            <a:schemeClr val="bg1"/>
                          </a:solidFill>
                          <a:effectLst/>
                          <a:latin typeface="Meiryo UI" panose="020B0604030504040204" pitchFamily="50" charset="-128"/>
                          <a:ea typeface="Meiryo UI" panose="020B0604030504040204" pitchFamily="50" charset="-128"/>
                        </a:rPr>
                        <a:t>（炭水化物＜</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20g/</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vMerge="1">
                  <a:txBody>
                    <a:bodyPr/>
                    <a:lstStyle/>
                    <a:p>
                      <a:endParaRPr kumimoji="1" lang="ja-JP" altLang="en-US"/>
                    </a:p>
                  </a:txBody>
                  <a:tcPr/>
                </a:tc>
                <a:extLst>
                  <a:ext uri="{0D108BD9-81ED-4DB2-BD59-A6C34878D82A}">
                    <a16:rowId xmlns:a16="http://schemas.microsoft.com/office/drawing/2014/main" val="2293442663"/>
                  </a:ext>
                </a:extLst>
              </a:tr>
              <a:tr h="194733">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成長速度の低下</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身長、体重、</a:t>
                      </a:r>
                      <a:r>
                        <a:rPr lang="en-US" altLang="ja-JP" sz="1100" u="none" strike="noStrike" dirty="0">
                          <a:effectLst/>
                          <a:latin typeface="Meiryo UI" panose="020B0604030504040204" pitchFamily="50" charset="-128"/>
                          <a:ea typeface="Meiryo UI" panose="020B0604030504040204" pitchFamily="50" charset="-128"/>
                        </a:rPr>
                        <a:t>BMI</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12</a:t>
                      </a:r>
                      <a:r>
                        <a:rPr lang="ja-JP" altLang="en-US" sz="1100" u="none" strike="noStrike" dirty="0">
                          <a:effectLst/>
                          <a:latin typeface="Meiryo UI" panose="020B0604030504040204" pitchFamily="50" charset="-128"/>
                          <a:ea typeface="Meiryo UI" panose="020B0604030504040204" pitchFamily="50" charset="-128"/>
                        </a:rPr>
                        <a:t>カ月毎</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血糖コントロール不良は成長の遅れを増悪させる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690969868"/>
                  </a:ext>
                </a:extLst>
              </a:tr>
              <a:tr h="194733">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思春期の遅れ</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身体検査（思春期の成熟完了まで）</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月経歴</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12</a:t>
                      </a:r>
                      <a:r>
                        <a:rPr lang="ja-JP" altLang="en-US" sz="1100" u="none" strike="noStrike" dirty="0">
                          <a:effectLst/>
                          <a:latin typeface="Meiryo UI" panose="020B0604030504040204" pitchFamily="50" charset="-128"/>
                          <a:ea typeface="Meiryo UI" panose="020B0604030504040204" pitchFamily="50" charset="-128"/>
                        </a:rPr>
                        <a:t>カ月毎</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血糖コントロール不良は思春期の遅れや月経異常と関連する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extLst>
                  <a:ext uri="{0D108BD9-81ED-4DB2-BD59-A6C34878D82A}">
                    <a16:rowId xmlns:a16="http://schemas.microsoft.com/office/drawing/2014/main" val="2603644123"/>
                  </a:ext>
                </a:extLst>
              </a:tr>
              <a:tr h="389467">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栄養</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食事評価および管理栄養士による教育</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マグネシウム、亜鉛、セレン濃度</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ビタミン</a:t>
                      </a:r>
                      <a:r>
                        <a:rPr lang="en-US" altLang="ja-JP" sz="1100" u="none" strike="noStrike" dirty="0">
                          <a:effectLst/>
                          <a:latin typeface="Meiryo UI" panose="020B0604030504040204" pitchFamily="50" charset="-128"/>
                          <a:ea typeface="Meiryo UI" panose="020B0604030504040204" pitchFamily="50" charset="-128"/>
                        </a:rPr>
                        <a:t>D</a:t>
                      </a:r>
                      <a:r>
                        <a:rPr lang="ja-JP" altLang="en-US" sz="1100" u="none" strike="noStrike" dirty="0">
                          <a:effectLst/>
                          <a:latin typeface="Meiryo UI" panose="020B0604030504040204" pitchFamily="50" charset="-128"/>
                          <a:ea typeface="Meiryo UI" panose="020B0604030504040204" pitchFamily="50" charset="-128"/>
                        </a:rPr>
                        <a:t>濃度</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ベースライン時および</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カ月毎に管理栄養士と面談</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管理栄養士との面談：ベースライン時および</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カ月後、以降は </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臨床検査：</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年目は</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カ月後、その後</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カ月毎、</a:t>
                      </a: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年目以降は</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栄養不良のリスクが上昇する。小児糖尿病療養指導士や小児糖尿病ケアチームと関係のある管理栄養士と緊密なフォローアップを行うことが推奨される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601261301"/>
                  </a:ext>
                </a:extLst>
              </a:tr>
              <a:tr h="78217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代謝</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CMP</a:t>
                      </a:r>
                      <a:r>
                        <a:rPr lang="ja-JP" altLang="en-US" sz="1100" u="none" strike="noStrike" dirty="0">
                          <a:effectLst/>
                          <a:latin typeface="Meiryo UI" panose="020B0604030504040204" pitchFamily="50" charset="-128"/>
                          <a:ea typeface="Meiryo UI" panose="020B0604030504040204" pitchFamily="50" charset="-128"/>
                        </a:rPr>
                        <a:t>検査（酸</a:t>
                      </a:r>
                      <a:r>
                        <a:rPr lang="en-US" altLang="ja-JP" sz="1100" u="none" strike="noStrike" dirty="0">
                          <a:effectLst/>
                          <a:latin typeface="Meiryo UI" panose="020B0604030504040204" pitchFamily="50" charset="-128"/>
                          <a:ea typeface="Meiryo UI" panose="020B0604030504040204" pitchFamily="50" charset="-128"/>
                        </a:rPr>
                        <a:t>-</a:t>
                      </a:r>
                      <a:r>
                        <a:rPr lang="ja-JP" altLang="en-US" sz="1100" u="none" strike="noStrike" dirty="0">
                          <a:effectLst/>
                          <a:latin typeface="Meiryo UI" panose="020B0604030504040204" pitchFamily="50" charset="-128"/>
                          <a:ea typeface="Meiryo UI" panose="020B0604030504040204" pitchFamily="50" charset="-128"/>
                        </a:rPr>
                        <a:t>塩基状態、肝機能、腎機能）</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尿検査（ケトン尿、腎結石に伴う血尿／蛋白尿）、</a:t>
                      </a:r>
                      <a:r>
                        <a:rPr lang="en-US" altLang="ja-JP" sz="1100" u="none" strike="noStrike" dirty="0">
                          <a:effectLst/>
                          <a:latin typeface="Meiryo UI" panose="020B0604030504040204" pitchFamily="50" charset="-128"/>
                          <a:ea typeface="Meiryo UI" panose="020B0604030504040204" pitchFamily="50" charset="-128"/>
                        </a:rPr>
                        <a:t>β</a:t>
                      </a:r>
                      <a:r>
                        <a:rPr lang="ja-JP" altLang="en-US" sz="1100" u="none" strike="noStrike" dirty="0">
                          <a:effectLst/>
                          <a:latin typeface="Meiryo UI" panose="020B0604030504040204" pitchFamily="50" charset="-128"/>
                          <a:ea typeface="Meiryo UI" panose="020B0604030504040204" pitchFamily="50" charset="-128"/>
                        </a:rPr>
                        <a:t>ヒドロキシ酪酸（ケトーシス）</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遊離／総カルチニン（炭水化物制限によるカルチニン欠乏）、疲労、筋力低下、肝臓／心臓の問題</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CBC</a:t>
                      </a:r>
                      <a:r>
                        <a:rPr lang="ja-JP" altLang="en-US" sz="1100" u="none" strike="noStrike" dirty="0">
                          <a:effectLst/>
                          <a:latin typeface="Meiryo UI" panose="020B0604030504040204" pitchFamily="50" charset="-128"/>
                          <a:ea typeface="Meiryo UI" panose="020B0604030504040204" pitchFamily="50" charset="-128"/>
                        </a:rPr>
                        <a:t>検査（貧血、血小板機能障害による出血リスク上昇</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成長や思春期の遅れが懸念  される場合、症状に応じて実施</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カ月後、</a:t>
                      </a:r>
                      <a:endParaRPr lang="en-US" altLang="ja-JP" sz="1100" u="none" strike="noStrike" dirty="0">
                        <a:effectLst/>
                        <a:latin typeface="Meiryo UI" panose="020B0604030504040204" pitchFamily="50" charset="-128"/>
                        <a:ea typeface="Meiryo UI" panose="020B0604030504040204" pitchFamily="50" charset="-128"/>
                      </a:endParaRPr>
                    </a:p>
                    <a:p>
                      <a:pPr algn="l" fontAlgn="ctr"/>
                      <a:r>
                        <a:rPr lang="en-US" altLang="ja-JP" sz="1100" u="none" strike="noStrike" dirty="0">
                          <a:effectLst/>
                          <a:latin typeface="Meiryo UI" panose="020B0604030504040204" pitchFamily="50" charset="-128"/>
                          <a:ea typeface="Meiryo UI" panose="020B0604030504040204" pitchFamily="50" charset="-128"/>
                        </a:rPr>
                        <a:t>          </a:t>
                      </a:r>
                      <a:r>
                        <a:rPr lang="ja-JP" altLang="en-US" sz="1100" u="none" strike="noStrike" dirty="0">
                          <a:effectLst/>
                          <a:latin typeface="Meiryo UI" panose="020B0604030504040204" pitchFamily="50" charset="-128"/>
                          <a:ea typeface="Meiryo UI" panose="020B0604030504040204" pitchFamily="50" charset="-128"/>
                        </a:rPr>
                        <a:t>その後</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ケトーシスはインスリン欠乏を示しており、糖尿病性ケトアシドーシスのリスクを伴っている。炭水化物制限はグルカゴンに対する生理的反応を低下させ、無自覚性低血糖を増加させる。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持続グルコースモニターの使用が推奨される。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糖尿病専門ケアチームによる綿密なモニタリングが推奨される。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シックデイの管理については糖尿病ケアチームに連絡する。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extLst>
                  <a:ext uri="{0D108BD9-81ED-4DB2-BD59-A6C34878D82A}">
                    <a16:rowId xmlns:a16="http://schemas.microsoft.com/office/drawing/2014/main" val="4101689034"/>
                  </a:ext>
                </a:extLst>
              </a:tr>
            </a:tbl>
          </a:graphicData>
        </a:graphic>
      </p:graphicFrame>
    </p:spTree>
    <p:extLst>
      <p:ext uri="{BB962C8B-B14F-4D97-AF65-F5344CB8AC3E}">
        <p14:creationId xmlns:p14="http://schemas.microsoft.com/office/powerpoint/2010/main" val="116218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4195BD-65E3-4F7C-D45E-3FD823AC4BB0}"/>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2FF21A4-6F5D-92FC-D339-37968CA7EDFD}"/>
              </a:ext>
            </a:extLst>
          </p:cNvPr>
          <p:cNvSpPr txBox="1"/>
          <p:nvPr/>
        </p:nvSpPr>
        <p:spPr>
          <a:xfrm>
            <a:off x="243058" y="40343"/>
            <a:ext cx="8702942" cy="867930"/>
          </a:xfrm>
          <a:prstGeom prst="rect">
            <a:avLst/>
          </a:prstGeom>
          <a:noFill/>
        </p:spPr>
        <p:txBody>
          <a:bodyPr wrap="square">
            <a:spAutoFit/>
          </a:bodyPr>
          <a:lstStyle/>
          <a:p>
            <a:pPr>
              <a:lnSpc>
                <a:spcPct val="90000"/>
              </a:lnSpc>
            </a:pPr>
            <a:r>
              <a:rPr lang="ja-JP" altLang="en-US" sz="2800" b="1" dirty="0">
                <a:latin typeface="Meiryo UI" panose="020B0604030504040204" pitchFamily="50" charset="-128"/>
                <a:ea typeface="Meiryo UI" panose="020B0604030504040204" pitchFamily="50" charset="-128"/>
              </a:rPr>
              <a:t>超低炭水化物食またはケトン産生食を選択した</a:t>
            </a:r>
            <a:endParaRPr lang="en-US" altLang="ja-JP" sz="2800" b="1" dirty="0">
              <a:latin typeface="Meiryo UI" panose="020B0604030504040204" pitchFamily="50" charset="-128"/>
              <a:ea typeface="Meiryo UI" panose="020B0604030504040204" pitchFamily="50" charset="-128"/>
            </a:endParaRPr>
          </a:p>
          <a:p>
            <a:pPr>
              <a:lnSpc>
                <a:spcPct val="90000"/>
              </a:lnSpc>
            </a:pPr>
            <a:r>
              <a:rPr lang="ja-JP" altLang="en-US" sz="2800" b="1" dirty="0">
                <a:latin typeface="Meiryo UI" panose="020B0604030504040204" pitchFamily="50" charset="-128"/>
                <a:ea typeface="Meiryo UI" panose="020B0604030504040204" pitchFamily="50" charset="-128"/>
              </a:rPr>
              <a:t>小児・思春期糖尿病患者で推奨されるモニタリング</a:t>
            </a:r>
            <a:r>
              <a:rPr lang="en-US" altLang="ja-JP" sz="2800" b="1" dirty="0">
                <a:latin typeface="Meiryo UI" panose="020B0604030504040204" pitchFamily="50" charset="-128"/>
                <a:ea typeface="Meiryo UI" panose="020B0604030504040204" pitchFamily="50" charset="-128"/>
              </a:rPr>
              <a:t>(2/2)</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9AB5099-E428-2E91-CF9F-7B3F3706FC55}"/>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graphicFrame>
        <p:nvGraphicFramePr>
          <p:cNvPr id="10" name="表 9">
            <a:extLst>
              <a:ext uri="{FF2B5EF4-FFF2-40B4-BE49-F238E27FC236}">
                <a16:creationId xmlns:a16="http://schemas.microsoft.com/office/drawing/2014/main" id="{75242161-C9C0-16CE-370C-ADC71DA8343E}"/>
              </a:ext>
            </a:extLst>
          </p:cNvPr>
          <p:cNvGraphicFramePr>
            <a:graphicFrameLocks noGrp="1"/>
          </p:cNvGraphicFramePr>
          <p:nvPr>
            <p:extLst>
              <p:ext uri="{D42A27DB-BD31-4B8C-83A1-F6EECF244321}">
                <p14:modId xmlns:p14="http://schemas.microsoft.com/office/powerpoint/2010/main" val="352343923"/>
              </p:ext>
            </p:extLst>
          </p:nvPr>
        </p:nvGraphicFramePr>
        <p:xfrm>
          <a:off x="198000" y="1096135"/>
          <a:ext cx="8748000" cy="5461200"/>
        </p:xfrm>
        <a:graphic>
          <a:graphicData uri="http://schemas.openxmlformats.org/drawingml/2006/table">
            <a:tbl>
              <a:tblPr>
                <a:tableStyleId>{5C22544A-7EE6-4342-B048-85BDC9FD1C3A}</a:tableStyleId>
              </a:tblPr>
              <a:tblGrid>
                <a:gridCol w="1260000">
                  <a:extLst>
                    <a:ext uri="{9D8B030D-6E8A-4147-A177-3AD203B41FA5}">
                      <a16:colId xmlns:a16="http://schemas.microsoft.com/office/drawing/2014/main" val="2528057126"/>
                    </a:ext>
                  </a:extLst>
                </a:gridCol>
                <a:gridCol w="1656000">
                  <a:extLst>
                    <a:ext uri="{9D8B030D-6E8A-4147-A177-3AD203B41FA5}">
                      <a16:colId xmlns:a16="http://schemas.microsoft.com/office/drawing/2014/main" val="1583193567"/>
                    </a:ext>
                  </a:extLst>
                </a:gridCol>
                <a:gridCol w="1836000">
                  <a:extLst>
                    <a:ext uri="{9D8B030D-6E8A-4147-A177-3AD203B41FA5}">
                      <a16:colId xmlns:a16="http://schemas.microsoft.com/office/drawing/2014/main" val="2405136757"/>
                    </a:ext>
                  </a:extLst>
                </a:gridCol>
                <a:gridCol w="1836000">
                  <a:extLst>
                    <a:ext uri="{9D8B030D-6E8A-4147-A177-3AD203B41FA5}">
                      <a16:colId xmlns:a16="http://schemas.microsoft.com/office/drawing/2014/main" val="4102674237"/>
                    </a:ext>
                  </a:extLst>
                </a:gridCol>
                <a:gridCol w="2160000">
                  <a:extLst>
                    <a:ext uri="{9D8B030D-6E8A-4147-A177-3AD203B41FA5}">
                      <a16:colId xmlns:a16="http://schemas.microsoft.com/office/drawing/2014/main" val="1297351712"/>
                    </a:ext>
                  </a:extLst>
                </a:gridCol>
              </a:tblGrid>
              <a:tr h="194733">
                <a:tc row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食事関連</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リスク</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row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モニタリング指標</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grid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モニタリング頻度</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B72AA"/>
                    </a:solidFill>
                  </a:tcPr>
                </a:tc>
                <a:tc hMerge="1">
                  <a:txBody>
                    <a:bodyPr/>
                    <a:lstStyle/>
                    <a:p>
                      <a:endParaRPr kumimoji="1" lang="ja-JP" altLang="en-US"/>
                    </a:p>
                  </a:txBody>
                  <a:tcPr/>
                </a:tc>
                <a:tc rowSpan="2">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小児・思春期糖尿病患者における</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その他の留意事項</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extLst>
                  <a:ext uri="{0D108BD9-81ED-4DB2-BD59-A6C34878D82A}">
                    <a16:rowId xmlns:a16="http://schemas.microsoft.com/office/drawing/2014/main" val="3946556650"/>
                  </a:ext>
                </a:extLst>
              </a:tr>
              <a:tr h="2921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ケトーシスなし</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（炭水化物</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20-50g/</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ケトーシスあり</a:t>
                      </a:r>
                      <a:br>
                        <a:rPr lang="ja-JP" altLang="en-US" sz="1100" b="1" u="none" strike="noStrike" dirty="0">
                          <a:solidFill>
                            <a:schemeClr val="bg1"/>
                          </a:solidFill>
                          <a:effectLst/>
                          <a:latin typeface="Meiryo UI" panose="020B0604030504040204" pitchFamily="50" charset="-128"/>
                          <a:ea typeface="Meiryo UI" panose="020B0604030504040204" pitchFamily="50" charset="-128"/>
                        </a:rPr>
                      </a:br>
                      <a:r>
                        <a:rPr lang="ja-JP" altLang="en-US" sz="1100" b="1" u="none" strike="noStrike" dirty="0">
                          <a:solidFill>
                            <a:schemeClr val="bg1"/>
                          </a:solidFill>
                          <a:effectLst/>
                          <a:latin typeface="Meiryo UI" panose="020B0604030504040204" pitchFamily="50" charset="-128"/>
                          <a:ea typeface="Meiryo UI" panose="020B0604030504040204" pitchFamily="50" charset="-128"/>
                        </a:rPr>
                        <a:t>（尿中ケトン＞</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trace</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または</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血中ケトン＞</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a:t>
                      </a:r>
                      <a:br>
                        <a:rPr lang="ja-JP" altLang="en-US" sz="1100" b="1" u="none" strike="noStrike" dirty="0">
                          <a:solidFill>
                            <a:schemeClr val="bg1"/>
                          </a:solidFill>
                          <a:effectLst/>
                          <a:latin typeface="Meiryo UI" panose="020B0604030504040204" pitchFamily="50" charset="-128"/>
                          <a:ea typeface="Meiryo UI" panose="020B0604030504040204" pitchFamily="50" charset="-128"/>
                        </a:rPr>
                      </a:br>
                      <a:r>
                        <a:rPr lang="ja-JP" altLang="en-US" sz="1100" b="1" u="none" strike="noStrike" dirty="0">
                          <a:solidFill>
                            <a:schemeClr val="bg1"/>
                          </a:solidFill>
                          <a:effectLst/>
                          <a:latin typeface="Meiryo UI" panose="020B0604030504040204" pitchFamily="50" charset="-128"/>
                          <a:ea typeface="Meiryo UI" panose="020B0604030504040204" pitchFamily="50" charset="-128"/>
                        </a:rPr>
                        <a:t>（炭水化物＜</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20g/</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36000" marT="36000" marB="36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6B72AA"/>
                    </a:solidFill>
                  </a:tcPr>
                </a:tc>
                <a:tc vMerge="1">
                  <a:txBody>
                    <a:bodyPr/>
                    <a:lstStyle/>
                    <a:p>
                      <a:endParaRPr kumimoji="1" lang="ja-JP" altLang="en-US"/>
                    </a:p>
                  </a:txBody>
                  <a:tcPr/>
                </a:tc>
                <a:extLst>
                  <a:ext uri="{0D108BD9-81ED-4DB2-BD59-A6C34878D82A}">
                    <a16:rowId xmlns:a16="http://schemas.microsoft.com/office/drawing/2014/main" val="2293442663"/>
                  </a:ext>
                </a:extLst>
              </a:tr>
              <a:tr h="2921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心血管</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空腹時脂質プロファイル</a:t>
                      </a:r>
                      <a:endParaRPr lang="en-US" altLang="ja-JP" sz="1100" u="none" strike="noStrike" dirty="0">
                        <a:effectLst/>
                        <a:latin typeface="Meiryo UI" panose="020B0604030504040204" pitchFamily="50" charset="-128"/>
                        <a:ea typeface="Meiryo UI" panose="020B0604030504040204" pitchFamily="50" charset="-128"/>
                      </a:endParaRPr>
                    </a:p>
                    <a:p>
                      <a:pPr algn="l" fontAlgn="ctr"/>
                      <a:r>
                        <a:rPr lang="ja-JP" altLang="en-US" sz="1100" u="none" strike="noStrike" dirty="0">
                          <a:effectLst/>
                          <a:latin typeface="Meiryo UI" panose="020B0604030504040204" pitchFamily="50" charset="-128"/>
                          <a:ea typeface="Meiryo UI" panose="020B0604030504040204" pitchFamily="50" charset="-128"/>
                        </a:rPr>
                        <a:t>（脂質異常症）</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ベースライン時（過去にスクリーニングを受けていない場合）</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全ての小児例で公表されているスクリーニング・アルゴリズムに従う</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ベースライン時（過去にスクリーニングを受けていない場合）</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開始</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カ月後、以降は継続例で年</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回</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糖尿病は心血管疾患の危険因子である。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空腹時脂質プロファイルの評価は、若年</a:t>
                      </a: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型糖尿病患者では年</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回、若年</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型糖尿病患者では</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年毎の評価が推奨される。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189981655"/>
                  </a:ext>
                </a:extLst>
              </a:tr>
              <a:tr h="486833">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骨の健康</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カルシウム、リン</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ビタミン</a:t>
                      </a:r>
                      <a:r>
                        <a:rPr lang="en-US" altLang="ja-JP" sz="1100" u="none" strike="noStrike" dirty="0">
                          <a:effectLst/>
                          <a:latin typeface="Meiryo UI" panose="020B0604030504040204" pitchFamily="50" charset="-128"/>
                          <a:ea typeface="Meiryo UI" panose="020B0604030504040204" pitchFamily="50" charset="-128"/>
                        </a:rPr>
                        <a:t>D</a:t>
                      </a:r>
                      <a:br>
                        <a:rPr lang="en-US" altLang="ja-JP"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尿中カルシウムまたはクレアチニン比（高カルシウム血症）</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DEXA</a:t>
                      </a:r>
                      <a:r>
                        <a:rPr lang="ja-JP" altLang="en-US" sz="1100" u="none" strike="noStrike" dirty="0">
                          <a:effectLst/>
                          <a:latin typeface="Meiryo UI" panose="020B0604030504040204" pitchFamily="50" charset="-128"/>
                          <a:ea typeface="Meiryo UI" panose="020B0604030504040204" pitchFamily="50" charset="-128"/>
                        </a:rPr>
                        <a:t>スキャン</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成長や思春期の遅れや栄養不良が懸念される場合、症状に応じて実施</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年目：</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カ月後、</a:t>
                      </a:r>
                      <a:endParaRPr lang="en-US" altLang="ja-JP" sz="1100" u="none" strike="noStrike" dirty="0">
                        <a:effectLst/>
                        <a:latin typeface="Meiryo UI" panose="020B0604030504040204" pitchFamily="50" charset="-128"/>
                        <a:ea typeface="Meiryo UI" panose="020B0604030504040204" pitchFamily="50" charset="-128"/>
                      </a:endParaRPr>
                    </a:p>
                    <a:p>
                      <a:pPr algn="l" fontAlgn="ctr"/>
                      <a:r>
                        <a:rPr lang="en-US" altLang="ja-JP" sz="1100" u="none" strike="noStrike" dirty="0">
                          <a:effectLst/>
                          <a:latin typeface="Meiryo UI" panose="020B0604030504040204" pitchFamily="50" charset="-128"/>
                          <a:ea typeface="Meiryo UI" panose="020B0604030504040204" pitchFamily="50" charset="-128"/>
                        </a:rPr>
                        <a:t>           </a:t>
                      </a:r>
                      <a:r>
                        <a:rPr lang="ja-JP" altLang="en-US" sz="1100" u="none" strike="noStrike" dirty="0">
                          <a:effectLst/>
                          <a:latin typeface="Meiryo UI" panose="020B0604030504040204" pitchFamily="50" charset="-128"/>
                          <a:ea typeface="Meiryo UI" panose="020B0604030504040204" pitchFamily="50" charset="-128"/>
                        </a:rPr>
                        <a:t>その後</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年目以降：</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カ月毎</a:t>
                      </a:r>
                      <a:br>
                        <a:rPr lang="ja-JP" altLang="en-US"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DEXA</a:t>
                      </a:r>
                      <a:r>
                        <a:rPr lang="ja-JP" altLang="en-US" sz="1100" u="none" strike="noStrike" dirty="0">
                          <a:effectLst/>
                          <a:latin typeface="Meiryo UI" panose="020B0604030504040204" pitchFamily="50" charset="-128"/>
                          <a:ea typeface="Meiryo UI" panose="020B0604030504040204" pitchFamily="50" charset="-128"/>
                        </a:rPr>
                        <a:t>スキャン：ケトン産生食を</a:t>
                      </a:r>
                      <a:r>
                        <a:rPr lang="en-US" altLang="ja-JP" sz="1100" u="none" strike="noStrike" dirty="0">
                          <a:effectLst/>
                          <a:latin typeface="Meiryo UI" panose="020B0604030504040204" pitchFamily="50" charset="-128"/>
                          <a:ea typeface="Meiryo UI" panose="020B0604030504040204" pitchFamily="50" charset="-128"/>
                        </a:rPr>
                        <a:t>2</a:t>
                      </a:r>
                      <a:r>
                        <a:rPr lang="ja-JP" altLang="en-US" sz="1100" u="none" strike="noStrike" dirty="0">
                          <a:effectLst/>
                          <a:latin typeface="Meiryo UI" panose="020B0604030504040204" pitchFamily="50" charset="-128"/>
                          <a:ea typeface="Meiryo UI" panose="020B0604030504040204" pitchFamily="50" charset="-128"/>
                        </a:rPr>
                        <a:t>年超継続している</a:t>
                      </a:r>
                      <a:r>
                        <a:rPr lang="en-US" altLang="ja-JP" sz="1100" u="none" strike="noStrike" dirty="0">
                          <a:effectLst/>
                          <a:latin typeface="Meiryo UI" panose="020B0604030504040204" pitchFamily="50" charset="-128"/>
                          <a:ea typeface="Meiryo UI" panose="020B0604030504040204" pitchFamily="50" charset="-128"/>
                        </a:rPr>
                        <a:t>5</a:t>
                      </a:r>
                      <a:r>
                        <a:rPr lang="ja-JP" altLang="en-US" sz="1100" u="none" strike="noStrike" dirty="0">
                          <a:effectLst/>
                          <a:latin typeface="Meiryo UI" panose="020B0604030504040204" pitchFamily="50" charset="-128"/>
                          <a:ea typeface="Meiryo UI" panose="020B0604030504040204" pitchFamily="50" charset="-128"/>
                        </a:rPr>
                        <a:t>歳超の患者で推奨</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糖尿病は骨の健康状態の悪化の危険因子である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extLst>
                  <a:ext uri="{0D108BD9-81ED-4DB2-BD59-A6C34878D82A}">
                    <a16:rowId xmlns:a16="http://schemas.microsoft.com/office/drawing/2014/main" val="1317968485"/>
                  </a:ext>
                </a:extLst>
              </a:tr>
              <a:tr h="486833">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摂食障害または</a:t>
                      </a:r>
                      <a:endParaRPr lang="en-US" altLang="ja-JP" sz="1100" b="1" u="none" strike="noStrike" dirty="0">
                        <a:effectLst/>
                        <a:latin typeface="Meiryo UI" panose="020B0604030504040204" pitchFamily="50" charset="-128"/>
                        <a:ea typeface="Meiryo UI" panose="020B0604030504040204" pitchFamily="50" charset="-128"/>
                      </a:endParaRPr>
                    </a:p>
                    <a:p>
                      <a:pPr algn="l" fontAlgn="ctr"/>
                      <a:r>
                        <a:rPr lang="ja-JP" altLang="en-US" sz="1100" b="1" u="none" strike="noStrike" dirty="0">
                          <a:effectLst/>
                          <a:latin typeface="Meiryo UI" panose="020B0604030504040204" pitchFamily="50" charset="-128"/>
                          <a:ea typeface="Meiryo UI" panose="020B0604030504040204" pitchFamily="50" charset="-128"/>
                        </a:rPr>
                        <a:t>体重増加・リバウンド</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著明な体重増加／減少</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スクリーニングの質問</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各受診時</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各受診時</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糖尿病は摂食障害の危険因子である。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意図的なインスリン省略は摂食障害の一形態であり、小児糖尿病ケアチームによって評価されるべきである。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ケトーシスはインスリン欠乏（またはインスリン省略）を示しており、糖尿病性ケトアシドーシスのリスクを伴っている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563843968"/>
                  </a:ext>
                </a:extLst>
              </a:tr>
              <a:tr h="2921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メンタルヘルス</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抑うつ症状または不安障害</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ベースライン時（過去にスクリーニングを受けていない場合）</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全ての小児例で公表されているスクリーニング・アルゴリズムに従う</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ベースライン時（過去にスクリーニングを受けていない場合）</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開始</a:t>
                      </a:r>
                      <a:r>
                        <a:rPr lang="en-US" altLang="ja-JP" sz="1100" u="none" strike="noStrike" dirty="0">
                          <a:effectLst/>
                          <a:latin typeface="Meiryo UI" panose="020B0604030504040204" pitchFamily="50" charset="-128"/>
                          <a:ea typeface="Meiryo UI" panose="020B0604030504040204" pitchFamily="50" charset="-128"/>
                        </a:rPr>
                        <a:t>3</a:t>
                      </a: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a:t>
                      </a:r>
                      <a:r>
                        <a:rPr lang="ja-JP" altLang="en-US" sz="1100" u="none" strike="noStrike" dirty="0">
                          <a:effectLst/>
                          <a:latin typeface="Meiryo UI" panose="020B0604030504040204" pitchFamily="50" charset="-128"/>
                          <a:ea typeface="Meiryo UI" panose="020B0604030504040204" pitchFamily="50" charset="-128"/>
                        </a:rPr>
                        <a:t>カ月後、以降は継続例で年</a:t>
                      </a:r>
                      <a:r>
                        <a:rPr lang="en-US" altLang="ja-JP" sz="1100" u="none" strike="noStrike" dirty="0">
                          <a:effectLst/>
                          <a:latin typeface="Meiryo UI" panose="020B0604030504040204" pitchFamily="50" charset="-128"/>
                          <a:ea typeface="Meiryo UI" panose="020B0604030504040204" pitchFamily="50" charset="-128"/>
                        </a:rPr>
                        <a:t>1</a:t>
                      </a:r>
                      <a:r>
                        <a:rPr lang="ja-JP" altLang="en-US" sz="1100" u="none" strike="noStrike" dirty="0">
                          <a:effectLst/>
                          <a:latin typeface="Meiryo UI" panose="020B0604030504040204" pitchFamily="50" charset="-128"/>
                          <a:ea typeface="Meiryo UI" panose="020B0604030504040204" pitchFamily="50" charset="-128"/>
                        </a:rPr>
                        <a:t>回</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糖尿病のセルフケア上の負担は</a:t>
                      </a:r>
                      <a:r>
                        <a:rPr lang="en-US" altLang="ja-JP" sz="1100" u="none" strike="noStrike" dirty="0">
                          <a:effectLst/>
                          <a:latin typeface="Meiryo UI" panose="020B0604030504040204" pitchFamily="50" charset="-128"/>
                          <a:ea typeface="Meiryo UI" panose="020B0604030504040204" pitchFamily="50" charset="-128"/>
                        </a:rPr>
                        <a:t>QOL</a:t>
                      </a:r>
                      <a:r>
                        <a:rPr lang="ja-JP" altLang="en-US" sz="1100" u="none" strike="noStrike" dirty="0">
                          <a:effectLst/>
                          <a:latin typeface="Meiryo UI" panose="020B0604030504040204" pitchFamily="50" charset="-128"/>
                          <a:ea typeface="Meiryo UI" panose="020B0604030504040204" pitchFamily="50" charset="-128"/>
                        </a:rPr>
                        <a:t>に影響を与え、抑うつ症状や不安障害のリスクを上昇させる。</a:t>
                      </a:r>
                      <a:br>
                        <a:rPr lang="ja-JP" altLang="en-US" sz="1100" u="none" strike="noStrike" dirty="0">
                          <a:effectLst/>
                          <a:latin typeface="Meiryo UI" panose="020B0604030504040204" pitchFamily="50" charset="-128"/>
                          <a:ea typeface="Meiryo UI" panose="020B0604030504040204" pitchFamily="50" charset="-128"/>
                        </a:rPr>
                      </a:br>
                      <a:r>
                        <a:rPr lang="ja-JP" altLang="en-US" sz="1100" u="none" strike="noStrike" dirty="0">
                          <a:effectLst/>
                          <a:latin typeface="Meiryo UI" panose="020B0604030504040204" pitchFamily="50" charset="-128"/>
                          <a:ea typeface="Meiryo UI" panose="020B0604030504040204" pitchFamily="50" charset="-128"/>
                        </a:rPr>
                        <a:t>抑うつや不安障害は、糖尿病のセルフケアの怠慢と関連している。</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BEFF6"/>
                    </a:solidFill>
                  </a:tcPr>
                </a:tc>
                <a:extLst>
                  <a:ext uri="{0D108BD9-81ED-4DB2-BD59-A6C34878D82A}">
                    <a16:rowId xmlns:a16="http://schemas.microsoft.com/office/drawing/2014/main" val="364052813"/>
                  </a:ext>
                </a:extLst>
              </a:tr>
            </a:tbl>
          </a:graphicData>
        </a:graphic>
      </p:graphicFrame>
    </p:spTree>
    <p:extLst>
      <p:ext uri="{BB962C8B-B14F-4D97-AF65-F5344CB8AC3E}">
        <p14:creationId xmlns:p14="http://schemas.microsoft.com/office/powerpoint/2010/main" val="1872986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4" y="1268695"/>
            <a:ext cx="8063151" cy="502022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近年、成人の糖尿病患者に対しては、低炭水化物食の有用性を示すエビデンスが蓄積されてきた。こうした背景から、わが国でも「糖尿病診療ガイドライン</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2024</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baseline="300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baseline="300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において、「</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型糖尿病の血糖コントロールのために、</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6</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カ月以内の短期間であれば炭水化物制限は有効である」（推奨グレード</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B</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／合意率</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100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％）とのステートメントが新たに記載された。一方、小児・思春期の糖尿病患者に対する低炭水化物食のエビデンスは少なく、その実践においては摂食障害のリスクなどが指摘されている。</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Clinical Report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では、小児・思春期糖尿病患者に対して低炭水化物食を積極的に推奨せず、患者や家族が導入することを選択した場合には、種々のリスクを踏まえた定期的なフォローアップが重要であることが示された。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すなわち、身体・精神ともに発達段階にある小児・思春期糖尿病患者では、成人以上に食事療法がもたらす影響を慎重に考慮し、個々の症例に適した実践可能な戦略を患者・家族とともに決定することが望ましいと言え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B8A9398A-1E8B-B442-236F-2022D09BDF4A}"/>
              </a:ext>
            </a:extLst>
          </p:cNvPr>
          <p:cNvSpPr txBox="1"/>
          <p:nvPr/>
        </p:nvSpPr>
        <p:spPr>
          <a:xfrm>
            <a:off x="3929975" y="6319541"/>
            <a:ext cx="46736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日本糖尿病学会 編・著</a:t>
            </a:r>
            <a:r>
              <a:rPr lang="en-US" altLang="ja-JP" sz="1050" b="0" i="0" u="none" strike="noStrike" baseline="0" dirty="0">
                <a:latin typeface="Meiryo UI" panose="020B0604030504040204" pitchFamily="50" charset="-128"/>
                <a:ea typeface="Meiryo UI" panose="020B0604030504040204" pitchFamily="50" charset="-128"/>
              </a:rPr>
              <a:t>. </a:t>
            </a:r>
            <a:r>
              <a:rPr lang="ja-JP" altLang="en-US" sz="1050" b="0" i="0" u="none" strike="noStrike" baseline="0" dirty="0">
                <a:latin typeface="Meiryo UI" panose="020B0604030504040204" pitchFamily="50" charset="-128"/>
                <a:ea typeface="Meiryo UI" panose="020B0604030504040204" pitchFamily="50" charset="-128"/>
              </a:rPr>
              <a:t>糖尿病診療ガイドライン</a:t>
            </a:r>
            <a:r>
              <a:rPr lang="en-US" altLang="ja-JP" sz="1050" b="0" i="0" u="none" strike="noStrike" baseline="0" dirty="0">
                <a:latin typeface="Meiryo UI" panose="020B0604030504040204" pitchFamily="50" charset="-128"/>
                <a:ea typeface="Meiryo UI" panose="020B0604030504040204" pitchFamily="50" charset="-128"/>
              </a:rPr>
              <a:t>2024, p42, </a:t>
            </a:r>
            <a:r>
              <a:rPr lang="ja-JP" altLang="en-US" sz="1050" b="0" i="0" u="none" strike="noStrike" baseline="0" dirty="0">
                <a:latin typeface="Meiryo UI" panose="020B0604030504040204" pitchFamily="50" charset="-128"/>
                <a:ea typeface="Meiryo UI" panose="020B0604030504040204" pitchFamily="50" charset="-128"/>
              </a:rPr>
              <a:t>南江堂</a:t>
            </a:r>
            <a:r>
              <a:rPr lang="en-US" altLang="ja-JP" sz="1050" b="0" i="0" u="none" strike="noStrike" baseline="0" dirty="0">
                <a:latin typeface="Meiryo UI" panose="020B0604030504040204" pitchFamily="50" charset="-128"/>
                <a:ea typeface="Meiryo UI" panose="020B0604030504040204" pitchFamily="50" charset="-128"/>
              </a:rPr>
              <a:t>, 2024</a:t>
            </a:r>
            <a:endParaRPr lang="pt-BR" altLang="ja-JP" sz="1050" b="0"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269EF995-E00D-F922-F8FF-9E5A31D93D80}"/>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Neyman A, Hannon TS; COMMITTEE ON NUTRITION. Pediatrics 152(4): e2023063755, 2023</a:t>
            </a: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3775</TotalTime>
  <Words>2579</Words>
  <Application>Microsoft Office PowerPoint</Application>
  <PresentationFormat>画面に合わせる (4:3)</PresentationFormat>
  <Paragraphs>133</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Nonaka, Hironori /JP</cp:lastModifiedBy>
  <cp:revision>34</cp:revision>
  <dcterms:created xsi:type="dcterms:W3CDTF">2022-04-07T06:17:16Z</dcterms:created>
  <dcterms:modified xsi:type="dcterms:W3CDTF">2025-01-20T08:05:19Z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2025-01-20T08:05:10Z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421949c5-8463-4c80-80cf-a0e989740228</vt:lpwstr>
  </property>
  <property fmtid="{D5CDD505-2E9C-101B-9397-08002B2CF9AE}" pid="8" name="MSIP_Label_d9088468-0951-4aef-9cc3-0a346e475ddc_ContentBits">
    <vt:lpwstr>0</vt:lpwstr>
  </property>
</Properties>
</file>