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53" r:id="rId4"/>
    <p:sldId id="351" r:id="rId5"/>
    <p:sldId id="330" r:id="rId6"/>
    <p:sldId id="347" r:id="rId7"/>
    <p:sldId id="354" r:id="rId8"/>
    <p:sldId id="355" r:id="rId9"/>
    <p:sldId id="356" r:id="rId10"/>
    <p:sldId id="333" r:id="rId11"/>
    <p:sldId id="35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394"/>
    <a:srgbClr val="BDE0DA"/>
    <a:srgbClr val="66BDB2"/>
    <a:srgbClr val="3071B9"/>
    <a:srgbClr val="C0CAE7"/>
    <a:srgbClr val="7B97CE"/>
    <a:srgbClr val="EA5532"/>
    <a:srgbClr val="F8C9B1"/>
    <a:srgbClr val="F08D66"/>
    <a:srgbClr val="FFFE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79" d="100"/>
          <a:sy n="79" d="100"/>
        </p:scale>
        <p:origin x="163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ni masa" userId="791ea4d7222db5a7" providerId="LiveId" clId="{E8E97C12-5BF2-4C55-91E7-7F19E80D3DD9}"/>
    <pc:docChg chg="modSld">
      <pc:chgData name="tani masa" userId="791ea4d7222db5a7" providerId="LiveId" clId="{E8E97C12-5BF2-4C55-91E7-7F19E80D3DD9}" dt="2024-12-09T06:55:21.095" v="11" actId="20577"/>
      <pc:docMkLst>
        <pc:docMk/>
      </pc:docMkLst>
      <pc:sldChg chg="modSp mod">
        <pc:chgData name="tani masa" userId="791ea4d7222db5a7" providerId="LiveId" clId="{E8E97C12-5BF2-4C55-91E7-7F19E80D3DD9}" dt="2024-12-09T06:55:21.095" v="11" actId="20577"/>
        <pc:sldMkLst>
          <pc:docMk/>
          <pc:sldMk cId="4040568567" sldId="326"/>
        </pc:sldMkLst>
        <pc:spChg chg="mod">
          <ac:chgData name="tani masa" userId="791ea4d7222db5a7" providerId="LiveId" clId="{E8E97C12-5BF2-4C55-91E7-7F19E80D3DD9}" dt="2024-12-09T06:55:21.095" v="11" actId="20577"/>
          <ac:spMkLst>
            <pc:docMk/>
            <pc:sldMk cId="4040568567" sldId="326"/>
            <ac:spMk id="7" creationId="{639E524D-B5C4-405B-8225-52250B2504A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781782945736437E-2"/>
          <c:y val="2.1505333333333335E-2"/>
          <c:w val="0.94327749877196432"/>
          <c:h val="0.957688775484551"/>
        </c:manualLayout>
      </c:layout>
      <c:barChart>
        <c:barDir val="col"/>
        <c:grouping val="clustered"/>
        <c:varyColors val="0"/>
        <c:ser>
          <c:idx val="0"/>
          <c:order val="0"/>
          <c:tx>
            <c:strRef>
              <c:f>Sheet1!$B$1</c:f>
              <c:strCache>
                <c:ptCount val="1"/>
                <c:pt idx="0">
                  <c:v>列1</c:v>
                </c:pt>
              </c:strCache>
            </c:strRef>
          </c:tx>
          <c:spPr>
            <a:solidFill>
              <a:srgbClr val="F8C9B1"/>
            </a:solidFill>
            <a:ln>
              <a:noFill/>
            </a:ln>
            <a:effectLst/>
          </c:spPr>
          <c:invertIfNegative val="0"/>
          <c:cat>
            <c:numRef>
              <c:f>Sheet1!$A$2:$A$3</c:f>
              <c:numCache>
                <c:formatCode>General</c:formatCode>
                <c:ptCount val="2"/>
              </c:numCache>
            </c:numRef>
          </c:cat>
          <c:val>
            <c:numRef>
              <c:f>Sheet1!$B$2:$B$3</c:f>
              <c:numCache>
                <c:formatCode>General</c:formatCode>
                <c:ptCount val="2"/>
                <c:pt idx="0">
                  <c:v>2.58</c:v>
                </c:pt>
                <c:pt idx="1">
                  <c:v>6.27</c:v>
                </c:pt>
              </c:numCache>
            </c:numRef>
          </c:val>
          <c:extLst>
            <c:ext xmlns:c16="http://schemas.microsoft.com/office/drawing/2014/chart" uri="{C3380CC4-5D6E-409C-BE32-E72D297353CC}">
              <c16:uniqueId val="{00000000-3AC2-4017-AB2D-A6531DBDBF2A}"/>
            </c:ext>
          </c:extLst>
        </c:ser>
        <c:ser>
          <c:idx val="1"/>
          <c:order val="1"/>
          <c:tx>
            <c:strRef>
              <c:f>Sheet1!$C$1</c:f>
              <c:strCache>
                <c:ptCount val="1"/>
                <c:pt idx="0">
                  <c:v>列2</c:v>
                </c:pt>
              </c:strCache>
            </c:strRef>
          </c:tx>
          <c:spPr>
            <a:solidFill>
              <a:srgbClr val="F08D66"/>
            </a:solidFill>
            <a:ln>
              <a:noFill/>
            </a:ln>
            <a:effectLst/>
          </c:spPr>
          <c:invertIfNegative val="0"/>
          <c:cat>
            <c:numRef>
              <c:f>Sheet1!$A$2:$A$3</c:f>
              <c:numCache>
                <c:formatCode>General</c:formatCode>
                <c:ptCount val="2"/>
              </c:numCache>
            </c:numRef>
          </c:cat>
          <c:val>
            <c:numRef>
              <c:f>Sheet1!$C$2:$C$3</c:f>
              <c:numCache>
                <c:formatCode>General</c:formatCode>
                <c:ptCount val="2"/>
                <c:pt idx="0">
                  <c:v>0.22</c:v>
                </c:pt>
                <c:pt idx="1">
                  <c:v>0.7</c:v>
                </c:pt>
              </c:numCache>
            </c:numRef>
          </c:val>
          <c:extLst>
            <c:ext xmlns:c16="http://schemas.microsoft.com/office/drawing/2014/chart" uri="{C3380CC4-5D6E-409C-BE32-E72D297353CC}">
              <c16:uniqueId val="{00000001-3AC2-4017-AB2D-A6531DBDBF2A}"/>
            </c:ext>
          </c:extLst>
        </c:ser>
        <c:ser>
          <c:idx val="2"/>
          <c:order val="2"/>
          <c:tx>
            <c:strRef>
              <c:f>Sheet1!$D$1</c:f>
              <c:strCache>
                <c:ptCount val="1"/>
                <c:pt idx="0">
                  <c:v>列3</c:v>
                </c:pt>
              </c:strCache>
            </c:strRef>
          </c:tx>
          <c:spPr>
            <a:solidFill>
              <a:srgbClr val="EA5532"/>
            </a:solidFill>
            <a:ln>
              <a:noFill/>
            </a:ln>
            <a:effectLst/>
          </c:spPr>
          <c:invertIfNegative val="0"/>
          <c:cat>
            <c:numRef>
              <c:f>Sheet1!$A$2:$A$3</c:f>
              <c:numCache>
                <c:formatCode>General</c:formatCode>
                <c:ptCount val="2"/>
              </c:numCache>
            </c:numRef>
          </c:cat>
          <c:val>
            <c:numRef>
              <c:f>Sheet1!$D$2:$D$3</c:f>
              <c:numCache>
                <c:formatCode>General</c:formatCode>
                <c:ptCount val="2"/>
                <c:pt idx="0">
                  <c:v>1.19</c:v>
                </c:pt>
                <c:pt idx="1">
                  <c:v>-0.71</c:v>
                </c:pt>
              </c:numCache>
            </c:numRef>
          </c:val>
          <c:extLst>
            <c:ext xmlns:c16="http://schemas.microsoft.com/office/drawing/2014/chart" uri="{C3380CC4-5D6E-409C-BE32-E72D297353CC}">
              <c16:uniqueId val="{00000002-3AC2-4017-AB2D-A6531DBDBF2A}"/>
            </c:ext>
          </c:extLst>
        </c:ser>
        <c:dLbls>
          <c:showLegendKey val="0"/>
          <c:showVal val="0"/>
          <c:showCatName val="0"/>
          <c:showSerName val="0"/>
          <c:showPercent val="0"/>
          <c:showBubbleSize val="0"/>
        </c:dLbls>
        <c:gapWidth val="120"/>
        <c:overlap val="-30"/>
        <c:axId val="137089056"/>
        <c:axId val="137090496"/>
      </c:barChart>
      <c:catAx>
        <c:axId val="13708905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137090496"/>
        <c:crosses val="autoZero"/>
        <c:auto val="1"/>
        <c:lblAlgn val="ctr"/>
        <c:lblOffset val="100"/>
        <c:noMultiLvlLbl val="0"/>
      </c:catAx>
      <c:valAx>
        <c:axId val="137090496"/>
        <c:scaling>
          <c:orientation val="minMax"/>
          <c:max val="10"/>
          <c:min val="-1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370890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722494033897203E-2"/>
          <c:y val="2.1155612257724474E-2"/>
          <c:w val="0.94327750596610282"/>
          <c:h val="0.957688775484551"/>
        </c:manualLayout>
      </c:layout>
      <c:barChart>
        <c:barDir val="col"/>
        <c:grouping val="clustered"/>
        <c:varyColors val="0"/>
        <c:ser>
          <c:idx val="0"/>
          <c:order val="0"/>
          <c:tx>
            <c:strRef>
              <c:f>Sheet1!$B$1</c:f>
              <c:strCache>
                <c:ptCount val="1"/>
                <c:pt idx="0">
                  <c:v>列1</c:v>
                </c:pt>
              </c:strCache>
            </c:strRef>
          </c:tx>
          <c:spPr>
            <a:solidFill>
              <a:srgbClr val="C0CAE7"/>
            </a:solidFill>
            <a:ln>
              <a:noFill/>
            </a:ln>
            <a:effectLst/>
          </c:spPr>
          <c:invertIfNegative val="0"/>
          <c:cat>
            <c:numRef>
              <c:f>Sheet1!$A$2:$A$3</c:f>
              <c:numCache>
                <c:formatCode>General</c:formatCode>
                <c:ptCount val="2"/>
              </c:numCache>
            </c:numRef>
          </c:cat>
          <c:val>
            <c:numRef>
              <c:f>Sheet1!$B$2:$B$3</c:f>
              <c:numCache>
                <c:formatCode>General</c:formatCode>
                <c:ptCount val="2"/>
                <c:pt idx="0">
                  <c:v>-0.46</c:v>
                </c:pt>
                <c:pt idx="1">
                  <c:v>1.6</c:v>
                </c:pt>
              </c:numCache>
            </c:numRef>
          </c:val>
          <c:extLst>
            <c:ext xmlns:c16="http://schemas.microsoft.com/office/drawing/2014/chart" uri="{C3380CC4-5D6E-409C-BE32-E72D297353CC}">
              <c16:uniqueId val="{00000000-2013-4F06-ADF4-44FD84E7AF30}"/>
            </c:ext>
          </c:extLst>
        </c:ser>
        <c:ser>
          <c:idx val="1"/>
          <c:order val="1"/>
          <c:tx>
            <c:strRef>
              <c:f>Sheet1!$C$1</c:f>
              <c:strCache>
                <c:ptCount val="1"/>
                <c:pt idx="0">
                  <c:v>列2</c:v>
                </c:pt>
              </c:strCache>
            </c:strRef>
          </c:tx>
          <c:spPr>
            <a:solidFill>
              <a:srgbClr val="7B97CE"/>
            </a:solidFill>
            <a:ln>
              <a:noFill/>
            </a:ln>
            <a:effectLst/>
          </c:spPr>
          <c:invertIfNegative val="0"/>
          <c:cat>
            <c:numRef>
              <c:f>Sheet1!$A$2:$A$3</c:f>
              <c:numCache>
                <c:formatCode>General</c:formatCode>
                <c:ptCount val="2"/>
              </c:numCache>
            </c:numRef>
          </c:cat>
          <c:val>
            <c:numRef>
              <c:f>Sheet1!$C$2:$C$3</c:f>
              <c:numCache>
                <c:formatCode>General</c:formatCode>
                <c:ptCount val="2"/>
                <c:pt idx="0">
                  <c:v>-4.41</c:v>
                </c:pt>
                <c:pt idx="1">
                  <c:v>-5.38</c:v>
                </c:pt>
              </c:numCache>
            </c:numRef>
          </c:val>
          <c:extLst>
            <c:ext xmlns:c16="http://schemas.microsoft.com/office/drawing/2014/chart" uri="{C3380CC4-5D6E-409C-BE32-E72D297353CC}">
              <c16:uniqueId val="{00000001-2013-4F06-ADF4-44FD84E7AF30}"/>
            </c:ext>
          </c:extLst>
        </c:ser>
        <c:ser>
          <c:idx val="2"/>
          <c:order val="2"/>
          <c:tx>
            <c:strRef>
              <c:f>Sheet1!$D$1</c:f>
              <c:strCache>
                <c:ptCount val="1"/>
                <c:pt idx="0">
                  <c:v>列3</c:v>
                </c:pt>
              </c:strCache>
            </c:strRef>
          </c:tx>
          <c:spPr>
            <a:solidFill>
              <a:srgbClr val="3071B9"/>
            </a:solidFill>
            <a:ln>
              <a:noFill/>
            </a:ln>
            <a:effectLst/>
          </c:spPr>
          <c:invertIfNegative val="0"/>
          <c:cat>
            <c:numRef>
              <c:f>Sheet1!$A$2:$A$3</c:f>
              <c:numCache>
                <c:formatCode>General</c:formatCode>
                <c:ptCount val="2"/>
              </c:numCache>
            </c:numRef>
          </c:cat>
          <c:val>
            <c:numRef>
              <c:f>Sheet1!$D$2:$D$3</c:f>
              <c:numCache>
                <c:formatCode>General</c:formatCode>
                <c:ptCount val="2"/>
                <c:pt idx="0">
                  <c:v>-4.83</c:v>
                </c:pt>
                <c:pt idx="1">
                  <c:v>-4.32</c:v>
                </c:pt>
              </c:numCache>
            </c:numRef>
          </c:val>
          <c:extLst>
            <c:ext xmlns:c16="http://schemas.microsoft.com/office/drawing/2014/chart" uri="{C3380CC4-5D6E-409C-BE32-E72D297353CC}">
              <c16:uniqueId val="{00000002-2013-4F06-ADF4-44FD84E7AF30}"/>
            </c:ext>
          </c:extLst>
        </c:ser>
        <c:dLbls>
          <c:showLegendKey val="0"/>
          <c:showVal val="0"/>
          <c:showCatName val="0"/>
          <c:showSerName val="0"/>
          <c:showPercent val="0"/>
          <c:showBubbleSize val="0"/>
        </c:dLbls>
        <c:gapWidth val="120"/>
        <c:overlap val="-30"/>
        <c:axId val="137089056"/>
        <c:axId val="137090496"/>
      </c:barChart>
      <c:catAx>
        <c:axId val="13708905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137090496"/>
        <c:crosses val="autoZero"/>
        <c:auto val="1"/>
        <c:lblAlgn val="ctr"/>
        <c:lblOffset val="100"/>
        <c:noMultiLvlLbl val="0"/>
      </c:catAx>
      <c:valAx>
        <c:axId val="137090496"/>
        <c:scaling>
          <c:orientation val="minMax"/>
          <c:max val="10"/>
          <c:min val="-1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370890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906714164066388E-2"/>
          <c:y val="2.1155612257724474E-2"/>
          <c:w val="0.94509328583593366"/>
          <c:h val="0.957688775484551"/>
        </c:manualLayout>
      </c:layout>
      <c:barChart>
        <c:barDir val="col"/>
        <c:grouping val="clustered"/>
        <c:varyColors val="0"/>
        <c:ser>
          <c:idx val="0"/>
          <c:order val="0"/>
          <c:tx>
            <c:strRef>
              <c:f>Sheet1!$B$1</c:f>
              <c:strCache>
                <c:ptCount val="1"/>
                <c:pt idx="0">
                  <c:v>列1</c:v>
                </c:pt>
              </c:strCache>
            </c:strRef>
          </c:tx>
          <c:spPr>
            <a:solidFill>
              <a:srgbClr val="BDE0DA"/>
            </a:solidFill>
            <a:ln>
              <a:noFill/>
            </a:ln>
            <a:effectLst/>
          </c:spPr>
          <c:invertIfNegative val="0"/>
          <c:cat>
            <c:numRef>
              <c:f>Sheet1!$A$2:$A$3</c:f>
              <c:numCache>
                <c:formatCode>General</c:formatCode>
                <c:ptCount val="2"/>
              </c:numCache>
            </c:numRef>
          </c:cat>
          <c:val>
            <c:numRef>
              <c:f>Sheet1!$B$2:$B$3</c:f>
              <c:numCache>
                <c:formatCode>General</c:formatCode>
                <c:ptCount val="2"/>
                <c:pt idx="0">
                  <c:v>-2.0299999999999998</c:v>
                </c:pt>
                <c:pt idx="1">
                  <c:v>-7.8</c:v>
                </c:pt>
              </c:numCache>
            </c:numRef>
          </c:val>
          <c:extLst>
            <c:ext xmlns:c16="http://schemas.microsoft.com/office/drawing/2014/chart" uri="{C3380CC4-5D6E-409C-BE32-E72D297353CC}">
              <c16:uniqueId val="{00000000-D79F-4D13-B4DE-8E04B31286BC}"/>
            </c:ext>
          </c:extLst>
        </c:ser>
        <c:ser>
          <c:idx val="1"/>
          <c:order val="1"/>
          <c:tx>
            <c:strRef>
              <c:f>Sheet1!$C$1</c:f>
              <c:strCache>
                <c:ptCount val="1"/>
                <c:pt idx="0">
                  <c:v>列2</c:v>
                </c:pt>
              </c:strCache>
            </c:strRef>
          </c:tx>
          <c:spPr>
            <a:solidFill>
              <a:srgbClr val="66BDB2"/>
            </a:solidFill>
            <a:ln>
              <a:noFill/>
            </a:ln>
            <a:effectLst/>
          </c:spPr>
          <c:invertIfNegative val="0"/>
          <c:cat>
            <c:numRef>
              <c:f>Sheet1!$A$2:$A$3</c:f>
              <c:numCache>
                <c:formatCode>General</c:formatCode>
                <c:ptCount val="2"/>
              </c:numCache>
            </c:numRef>
          </c:cat>
          <c:val>
            <c:numRef>
              <c:f>Sheet1!$C$2:$C$3</c:f>
              <c:numCache>
                <c:formatCode>General</c:formatCode>
                <c:ptCount val="2"/>
                <c:pt idx="0">
                  <c:v>3.85</c:v>
                </c:pt>
                <c:pt idx="1">
                  <c:v>4.72</c:v>
                </c:pt>
              </c:numCache>
            </c:numRef>
          </c:val>
          <c:extLst>
            <c:ext xmlns:c16="http://schemas.microsoft.com/office/drawing/2014/chart" uri="{C3380CC4-5D6E-409C-BE32-E72D297353CC}">
              <c16:uniqueId val="{00000001-D79F-4D13-B4DE-8E04B31286BC}"/>
            </c:ext>
          </c:extLst>
        </c:ser>
        <c:ser>
          <c:idx val="2"/>
          <c:order val="2"/>
          <c:tx>
            <c:strRef>
              <c:f>Sheet1!$D$1</c:f>
              <c:strCache>
                <c:ptCount val="1"/>
                <c:pt idx="0">
                  <c:v>列3</c:v>
                </c:pt>
              </c:strCache>
            </c:strRef>
          </c:tx>
          <c:spPr>
            <a:solidFill>
              <a:srgbClr val="00A394"/>
            </a:solidFill>
            <a:ln>
              <a:noFill/>
            </a:ln>
            <a:effectLst/>
          </c:spPr>
          <c:invertIfNegative val="0"/>
          <c:cat>
            <c:numRef>
              <c:f>Sheet1!$A$2:$A$3</c:f>
              <c:numCache>
                <c:formatCode>General</c:formatCode>
                <c:ptCount val="2"/>
              </c:numCache>
            </c:numRef>
          </c:cat>
          <c:val>
            <c:numRef>
              <c:f>Sheet1!$D$2:$D$3</c:f>
              <c:numCache>
                <c:formatCode>General</c:formatCode>
                <c:ptCount val="2"/>
                <c:pt idx="0">
                  <c:v>3.74</c:v>
                </c:pt>
                <c:pt idx="1">
                  <c:v>4.9400000000000004</c:v>
                </c:pt>
              </c:numCache>
            </c:numRef>
          </c:val>
          <c:extLst>
            <c:ext xmlns:c16="http://schemas.microsoft.com/office/drawing/2014/chart" uri="{C3380CC4-5D6E-409C-BE32-E72D297353CC}">
              <c16:uniqueId val="{00000002-D79F-4D13-B4DE-8E04B31286BC}"/>
            </c:ext>
          </c:extLst>
        </c:ser>
        <c:dLbls>
          <c:showLegendKey val="0"/>
          <c:showVal val="0"/>
          <c:showCatName val="0"/>
          <c:showSerName val="0"/>
          <c:showPercent val="0"/>
          <c:showBubbleSize val="0"/>
        </c:dLbls>
        <c:gapWidth val="120"/>
        <c:overlap val="-30"/>
        <c:axId val="137089056"/>
        <c:axId val="137090496"/>
      </c:barChart>
      <c:catAx>
        <c:axId val="13708905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137090496"/>
        <c:crosses val="autoZero"/>
        <c:auto val="1"/>
        <c:lblAlgn val="ctr"/>
        <c:lblOffset val="100"/>
        <c:noMultiLvlLbl val="0"/>
      </c:catAx>
      <c:valAx>
        <c:axId val="137090496"/>
        <c:scaling>
          <c:orientation val="minMax"/>
          <c:max val="1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370890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2025/4/10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551828"/>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運動前のタンパク質摂取は思春期</a:t>
            </a: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型糖尿病患者における低血糖域の時間短縮と関連する</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258002"/>
            <a:ext cx="8356452" cy="643813"/>
          </a:xfrm>
          <a:prstGeom prst="rect">
            <a:avLst/>
          </a:prstGeom>
        </p:spPr>
        <p:txBody>
          <a:bodyPr vert="horz" lIns="91440" tIns="45720" rIns="91440" bIns="45720" rtlCol="0" anchor="b">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700" b="0" i="0" u="none" strike="noStrike" baseline="0" dirty="0">
                <a:latin typeface="Meiryo UI" panose="020B0604030504040204" pitchFamily="50" charset="-128"/>
                <a:ea typeface="Meiryo UI" panose="020B0604030504040204" pitchFamily="50" charset="-128"/>
              </a:rPr>
              <a:t>Pre-exercise protein intake is associated with reduced time in </a:t>
            </a:r>
          </a:p>
          <a:p>
            <a:pPr marL="0" indent="0">
              <a:buNone/>
            </a:pPr>
            <a:r>
              <a:rPr lang="en-US" altLang="ja-JP" sz="1700" b="0" i="0" u="none" strike="noStrike" baseline="0" dirty="0" err="1">
                <a:latin typeface="Meiryo UI" panose="020B0604030504040204" pitchFamily="50" charset="-128"/>
                <a:ea typeface="Meiryo UI" panose="020B0604030504040204" pitchFamily="50" charset="-128"/>
              </a:rPr>
              <a:t>hypoglycaemia</a:t>
            </a:r>
            <a:r>
              <a:rPr lang="en-US" altLang="ja-JP" sz="1700" b="0" i="0" u="none" strike="noStrike" baseline="0" dirty="0">
                <a:latin typeface="Meiryo UI" panose="020B0604030504040204" pitchFamily="50" charset="-128"/>
                <a:ea typeface="Meiryo UI" panose="020B0604030504040204" pitchFamily="50" charset="-128"/>
              </a:rPr>
              <a:t> among adolescents with type 1 diabetes</a:t>
            </a:r>
            <a:endParaRPr lang="ja-JP" altLang="en-US" sz="17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7626060" cy="369332"/>
          </a:xfrm>
          <a:prstGeom prst="rect">
            <a:avLst/>
          </a:prstGeom>
          <a:noFill/>
        </p:spPr>
        <p:txBody>
          <a:bodyPr wrap="square" anchor="b">
            <a:spAutoFit/>
          </a:bodyPr>
          <a:lstStyle/>
          <a:p>
            <a:r>
              <a:rPr lang="pt-BR" altLang="ja-JP" b="0" i="0" u="none" strike="noStrike" baseline="0" dirty="0">
                <a:latin typeface="Meiryo UI" panose="020B0604030504040204" pitchFamily="50" charset="-128"/>
                <a:ea typeface="Meiryo UI" panose="020B0604030504040204" pitchFamily="50" charset="-128"/>
              </a:rPr>
              <a:t>Muntis FR, et al. Diabetes Obes Metab 26(4): 1366-1375, 2024</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a:effectLst/>
                <a:latin typeface="Meiryo UI" panose="020B0604030504040204" pitchFamily="50" charset="-128"/>
                <a:cs typeface="ＭＳ Ｐゴシック" panose="020B0600070205080204" pitchFamily="50" charset="-128"/>
              </a:rPr>
              <a:t>MAT-JP-2408721-1.0-12/2024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734177"/>
            <a:ext cx="6166606" cy="307777"/>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国立成育医療研究センター 内分泌・代謝科 診療部長　鹿島田  健一 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126980"/>
            <a:ext cx="8063151" cy="5377562"/>
          </a:xfrm>
          <a:prstGeom prst="rect">
            <a:avLst/>
          </a:prstGeom>
          <a:noFill/>
        </p:spPr>
        <p:txBody>
          <a:bodyPr wrap="square">
            <a:spAutoFit/>
          </a:bodyPr>
          <a:lstStyle/>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小児・思春期</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患者のスポーツは、進行した合併症がなく、血糖コントロールが落ち着いていれば、推奨される大切な治療の一つである。一般に運動時、運動後の低血糖が問題となりやすく、予防として運動時血糖値</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80mg/dL</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以上に保つようインスリン量を調節し、必要に応じて補食を摂取させることが推奨される</a:t>
            </a:r>
            <a:r>
              <a:rPr lang="en-US" altLang="ja-JP" sz="1600"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。低血糖予防のための効率的な方法については、まだ不明な点が多く、例えば運動時・運動後の低血糖をより効果的に予防するために、運動前のタンパク質摂取が有用であるか、という点は明らかでない。</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本研究では運動前のタンパク質摂取の有効性について、</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FLEX study (2014-2016</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年に</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258</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名の</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T1DM</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患者に対するランダム化行動療法介入試験</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より、</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13-16</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歳で罹患歴１年以上の患者</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112</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名を対象としたデータに基づき検討を行った。その結果</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10g</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以上または</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0.125g/kg</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以上のタンパク質摂取が中等度から高度の負荷がかかる運動（</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MVPA</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）実施中における低血糖域の時間を短縮する可能性が示された。得られた</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TBR(</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目標血糖値以下の時間帯</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の差は、</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分程度であったが、思春期</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型糖尿病患者において</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TBR</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を最小限に抑えることが低血糖予防に重要であることを考えると、無視できない差と言える。また、運動前のタンパク質摂取は、運動時の回復促進や疲労軽減に有用である可能性も指摘されている。</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以上から、思春期</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患者における運動前のタンパク質摂取は、より有効かつ安全な運動療法の実践に役立つ可能性がある。既存のランダム化比較試験データを用いた二次的な解析結果であることが本研究の限界であり、今後はランダム化比較試験を通じて今回得られた知見を検証することが望まれる。</a:t>
            </a:r>
            <a:endParaRPr lang="en-US" altLang="ja-JP" sz="1600"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B8A9398A-1E8B-B442-236F-2022D09BDF4A}"/>
              </a:ext>
            </a:extLst>
          </p:cNvPr>
          <p:cNvSpPr txBox="1"/>
          <p:nvPr/>
        </p:nvSpPr>
        <p:spPr>
          <a:xfrm>
            <a:off x="3390900" y="6404999"/>
            <a:ext cx="5212675" cy="253916"/>
          </a:xfrm>
          <a:prstGeom prst="rect">
            <a:avLst/>
          </a:prstGeom>
          <a:noFill/>
        </p:spPr>
        <p:txBody>
          <a:bodyPr wrap="square" anchor="b">
            <a:spAutoFit/>
          </a:bodyPr>
          <a:lstStyle/>
          <a:p>
            <a:pPr algn="r"/>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）日本糖尿病学会 編・著</a:t>
            </a:r>
            <a:r>
              <a:rPr lang="en-US" altLang="ja-JP" sz="1050" b="0" i="0" u="none" strike="noStrike" baseline="0" dirty="0">
                <a:latin typeface="Meiryo UI" panose="020B0604030504040204" pitchFamily="50" charset="-128"/>
                <a:ea typeface="Meiryo UI" panose="020B0604030504040204" pitchFamily="50" charset="-128"/>
              </a:rPr>
              <a:t>. </a:t>
            </a:r>
            <a:r>
              <a:rPr lang="ja-JP" altLang="en-US" sz="1050" b="0" i="0" u="none" strike="noStrike" baseline="0" dirty="0">
                <a:latin typeface="Meiryo UI" panose="020B0604030504040204" pitchFamily="50" charset="-128"/>
                <a:ea typeface="Meiryo UI" panose="020B0604030504040204" pitchFamily="50" charset="-128"/>
              </a:rPr>
              <a:t>糖尿病診療ガイドライン</a:t>
            </a:r>
            <a:r>
              <a:rPr lang="en-US" altLang="ja-JP" sz="1050" b="0" i="0" u="none" strike="noStrike" baseline="0" dirty="0">
                <a:latin typeface="Meiryo UI" panose="020B0604030504040204" pitchFamily="50" charset="-128"/>
                <a:ea typeface="Meiryo UI" panose="020B0604030504040204" pitchFamily="50" charset="-128"/>
              </a:rPr>
              <a:t>2024, p398-400, </a:t>
            </a:r>
            <a:r>
              <a:rPr lang="ja-JP" altLang="en-US" sz="1050" b="0" i="0" u="none" strike="noStrike" baseline="0" dirty="0">
                <a:latin typeface="Meiryo UI" panose="020B0604030504040204" pitchFamily="50" charset="-128"/>
                <a:ea typeface="Meiryo UI" panose="020B0604030504040204" pitchFamily="50" charset="-128"/>
              </a:rPr>
              <a:t>南江堂</a:t>
            </a:r>
            <a:r>
              <a:rPr lang="en-US" altLang="ja-JP" sz="1050" b="0" i="0" u="none" strike="noStrike" baseline="0" dirty="0">
                <a:latin typeface="Meiryo UI" panose="020B0604030504040204" pitchFamily="50" charset="-128"/>
                <a:ea typeface="Meiryo UI" panose="020B0604030504040204" pitchFamily="50" charset="-128"/>
              </a:rPr>
              <a:t>, 2024</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FE6BBF27-6053-87B2-C2C4-4C66163EBA60}"/>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Tree>
    <p:extLst>
      <p:ext uri="{BB962C8B-B14F-4D97-AF65-F5344CB8AC3E}">
        <p14:creationId xmlns:p14="http://schemas.microsoft.com/office/powerpoint/2010/main" val="229810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D291F-F91E-AABF-CED5-379BC47C72F9}"/>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C71BAD9-D848-3029-1F46-A12E6336DADD}"/>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
        <p:nvSpPr>
          <p:cNvPr id="2" name="テキスト ボックス 1">
            <a:extLst>
              <a:ext uri="{FF2B5EF4-FFF2-40B4-BE49-F238E27FC236}">
                <a16:creationId xmlns:a16="http://schemas.microsoft.com/office/drawing/2014/main" id="{AB7C8A26-4FC5-11C0-84CD-72C65A9F17C6}"/>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研究の限界</a:t>
            </a:r>
          </a:p>
        </p:txBody>
      </p:sp>
      <p:sp>
        <p:nvSpPr>
          <p:cNvPr id="6" name="テキスト ボックス 5">
            <a:extLst>
              <a:ext uri="{FF2B5EF4-FFF2-40B4-BE49-F238E27FC236}">
                <a16:creationId xmlns:a16="http://schemas.microsoft.com/office/drawing/2014/main" id="{340670C3-2D56-FD11-C636-1E97D9BB6B4F}"/>
              </a:ext>
            </a:extLst>
          </p:cNvPr>
          <p:cNvSpPr txBox="1"/>
          <p:nvPr/>
        </p:nvSpPr>
        <p:spPr>
          <a:xfrm>
            <a:off x="628788" y="1988146"/>
            <a:ext cx="7886424" cy="3358227"/>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自己申告による食事摂取量の評価では、想起バイアスや社会的望ましさバイアスのため過少申告となる傾向がある。</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思春期集団における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は、加速度計による評価に比べて過大評価になりやすいことから、特定した運動の回数に影響を及ぼしていた可能性がある。</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インスリンの投与時刻を記録したデータが欠如していたため、本解析で観察された関連性におけるインスリン投与行動の役割を理解することには限界がある。</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特定した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％で十分な</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CGM</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データが欠如していたことが、本解析における選択バイアスの要因となっている可能性がある。</a:t>
            </a:r>
          </a:p>
        </p:txBody>
      </p:sp>
    </p:spTree>
    <p:extLst>
      <p:ext uri="{BB962C8B-B14F-4D97-AF65-F5344CB8AC3E}">
        <p14:creationId xmlns:p14="http://schemas.microsoft.com/office/powerpoint/2010/main" val="37590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634720"/>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569646"/>
            <a:ext cx="7211743" cy="1077218"/>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思春期</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における運動の重要性はよく知られているが、定期的な運動を実践する際には低血糖リスクが主な障壁となる。理論的には、軽度かつ持続的な血糖上昇作用を有するタンパク質を運動前に摂取することで、運動時または運動後の血糖値の低下を緩和できる可能性がある。</a:t>
            </a:r>
            <a:endParaRPr lang="ja-JP" altLang="en-US" sz="4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3039797"/>
            <a:ext cx="7116243" cy="1323439"/>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思春期</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型糖尿病患者を対象として、中～高強度身体活動（</a:t>
            </a:r>
            <a:r>
              <a:rPr lang="en-US" altLang="ja-JP" sz="1600" b="0" i="0" u="none" strike="noStrike" baseline="0" dirty="0">
                <a:latin typeface="Meiryo UI" panose="020B0604030504040204" pitchFamily="50" charset="-128"/>
                <a:ea typeface="Meiryo UI" panose="020B0604030504040204" pitchFamily="50" charset="-128"/>
              </a:rPr>
              <a:t>MVPA</a:t>
            </a:r>
            <a:r>
              <a:rPr lang="ja-JP" altLang="en-US" sz="1600" b="0" i="0" u="none" strike="noStrike" baseline="0" dirty="0">
                <a:latin typeface="Meiryo UI" panose="020B0604030504040204" pitchFamily="50" charset="-128"/>
                <a:ea typeface="Meiryo UI" panose="020B0604030504040204" pitchFamily="50" charset="-128"/>
              </a:rPr>
              <a:t>）実施前の  タンパク質摂取量と、</a:t>
            </a:r>
            <a:r>
              <a:rPr lang="en-US" altLang="ja-JP" sz="1600" b="0" i="0" u="none" strike="noStrike" baseline="0" dirty="0">
                <a:latin typeface="Meiryo UI" panose="020B0604030504040204" pitchFamily="50" charset="-128"/>
                <a:ea typeface="Meiryo UI" panose="020B0604030504040204" pitchFamily="50" charset="-128"/>
              </a:rPr>
              <a:t>MVPA</a:t>
            </a:r>
            <a:r>
              <a:rPr lang="ja-JP" altLang="en-US" sz="1600" b="0" i="0" u="none" strike="noStrike" baseline="0" dirty="0">
                <a:latin typeface="Meiryo UI" panose="020B0604030504040204" pitchFamily="50" charset="-128"/>
                <a:ea typeface="Meiryo UI" panose="020B0604030504040204" pitchFamily="50" charset="-128"/>
              </a:rPr>
              <a:t>実施中および実施後における</a:t>
            </a:r>
            <a:r>
              <a:rPr lang="en-US" altLang="ja-JP" sz="1600" b="0" i="0" u="none" strike="noStrike" baseline="0" dirty="0">
                <a:latin typeface="Meiryo UI" panose="020B0604030504040204" pitchFamily="50" charset="-128"/>
                <a:ea typeface="Meiryo UI" panose="020B0604030504040204" pitchFamily="50" charset="-128"/>
              </a:rPr>
              <a:t>Time In Range</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TIR</a:t>
            </a:r>
            <a:r>
              <a:rPr lang="ja-JP" altLang="en-US" sz="1600" b="0" i="0" u="none" strike="noStrike" baseline="0" dirty="0">
                <a:latin typeface="Meiryo UI" panose="020B0604030504040204" pitchFamily="50" charset="-128"/>
                <a:ea typeface="Meiryo UI" panose="020B0604030504040204" pitchFamily="50" charset="-128"/>
              </a:rPr>
              <a:t>；グルコース値</a:t>
            </a:r>
            <a:r>
              <a:rPr lang="en-US" altLang="ja-JP" sz="1600" b="0" i="0" u="none" strike="noStrike" baseline="0" dirty="0">
                <a:latin typeface="Meiryo UI" panose="020B0604030504040204" pitchFamily="50" charset="-128"/>
                <a:ea typeface="Meiryo UI" panose="020B0604030504040204" pitchFamily="50" charset="-128"/>
              </a:rPr>
              <a:t>70</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180mg/dL</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Time Above Range</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TAR</a:t>
            </a:r>
            <a:r>
              <a:rPr lang="ja-JP" altLang="en-US" sz="1600" b="0" i="0" u="none" strike="noStrike" baseline="0" dirty="0">
                <a:latin typeface="Meiryo UI" panose="020B0604030504040204" pitchFamily="50" charset="-128"/>
                <a:ea typeface="Meiryo UI" panose="020B0604030504040204" pitchFamily="50" charset="-128"/>
              </a:rPr>
              <a:t>；同＞</a:t>
            </a:r>
            <a:r>
              <a:rPr lang="en-US" altLang="ja-JP" sz="1600" b="0" i="0" u="none" strike="noStrike" baseline="0" dirty="0">
                <a:latin typeface="Meiryo UI" panose="020B0604030504040204" pitchFamily="50" charset="-128"/>
                <a:ea typeface="Meiryo UI" panose="020B0604030504040204" pitchFamily="50" charset="-128"/>
              </a:rPr>
              <a:t>180mg/dL</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Time Below Range</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TBR</a:t>
            </a:r>
            <a:r>
              <a:rPr lang="ja-JP" altLang="en-US" sz="1600" b="0" i="0" u="none" strike="noStrike" baseline="0" dirty="0">
                <a:latin typeface="Meiryo UI" panose="020B0604030504040204" pitchFamily="50" charset="-128"/>
                <a:ea typeface="Meiryo UI" panose="020B0604030504040204" pitchFamily="50" charset="-128"/>
              </a:rPr>
              <a:t>；同＜</a:t>
            </a:r>
            <a:r>
              <a:rPr lang="en-US" altLang="ja-JP" sz="1600" b="0" i="0" u="none" strike="noStrike" baseline="0" dirty="0">
                <a:latin typeface="Meiryo UI" panose="020B0604030504040204" pitchFamily="50" charset="-128"/>
                <a:ea typeface="Meiryo UI" panose="020B0604030504040204" pitchFamily="50" charset="-128"/>
              </a:rPr>
              <a:t>70mg/dL</a:t>
            </a:r>
            <a:r>
              <a:rPr lang="ja-JP" altLang="en-US" sz="1600" b="0" i="0" u="none" strike="noStrike" baseline="0" dirty="0">
                <a:latin typeface="Meiryo UI" panose="020B0604030504040204" pitchFamily="50" charset="-128"/>
                <a:ea typeface="Meiryo UI" panose="020B0604030504040204" pitchFamily="50" charset="-128"/>
              </a:rPr>
              <a:t>）との関連について検討する。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3092377"/>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96074575-2C3A-342B-37B8-8702668DE574}"/>
              </a:ext>
            </a:extLst>
          </p:cNvPr>
          <p:cNvSpPr txBox="1"/>
          <p:nvPr/>
        </p:nvSpPr>
        <p:spPr>
          <a:xfrm>
            <a:off x="1188518" y="5864260"/>
            <a:ext cx="7460960" cy="253916"/>
          </a:xfrm>
          <a:prstGeom prst="rect">
            <a:avLst/>
          </a:prstGeom>
          <a:noFill/>
        </p:spPr>
        <p:txBody>
          <a:bodyPr wrap="square" anchor="b">
            <a:spAutoFit/>
          </a:bodyPr>
          <a:lstStyle/>
          <a:p>
            <a:pPr algn="r"/>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Mayer-Davis EJ, et al. Lancet Child </a:t>
            </a:r>
            <a:r>
              <a:rPr lang="en-US" altLang="ja-JP" sz="1050" b="0" i="0" u="none" strike="noStrike" baseline="0" dirty="0" err="1">
                <a:latin typeface="Meiryo UI" panose="020B0604030504040204" pitchFamily="50" charset="-128"/>
                <a:ea typeface="Meiryo UI" panose="020B0604030504040204" pitchFamily="50" charset="-128"/>
              </a:rPr>
              <a:t>Adolesc</a:t>
            </a:r>
            <a:r>
              <a:rPr lang="en-US" altLang="ja-JP" sz="1050" b="0" i="0" u="none" strike="noStrike" baseline="0" dirty="0">
                <a:latin typeface="Meiryo UI" panose="020B0604030504040204" pitchFamily="50" charset="-128"/>
                <a:ea typeface="Meiryo UI" panose="020B0604030504040204" pitchFamily="50" charset="-128"/>
              </a:rPr>
              <a:t> Health 2(9): 635-646, 2018</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FCF308E-FF3D-B415-CD75-0FFCAFC49C37}"/>
              </a:ext>
            </a:extLst>
          </p:cNvPr>
          <p:cNvSpPr txBox="1"/>
          <p:nvPr/>
        </p:nvSpPr>
        <p:spPr>
          <a:xfrm>
            <a:off x="1533235" y="4751113"/>
            <a:ext cx="7116243" cy="1077218"/>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米国の思春期</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型糖尿病患者</a:t>
            </a:r>
            <a:r>
              <a:rPr lang="en-US" altLang="ja-JP" sz="1600" b="0" i="0" u="none" strike="noStrike" baseline="0" dirty="0">
                <a:latin typeface="Meiryo UI" panose="020B0604030504040204" pitchFamily="50" charset="-128"/>
                <a:ea typeface="Meiryo UI" panose="020B0604030504040204" pitchFamily="50" charset="-128"/>
              </a:rPr>
              <a:t>258</a:t>
            </a:r>
            <a:r>
              <a:rPr lang="ja-JP" altLang="en-US" sz="1600" b="0" i="0" u="none" strike="noStrike" baseline="0" dirty="0">
                <a:latin typeface="Meiryo UI" panose="020B0604030504040204" pitchFamily="50" charset="-128"/>
                <a:ea typeface="Meiryo UI" panose="020B0604030504040204" pitchFamily="50" charset="-128"/>
              </a:rPr>
              <a:t>例に対する行動的介入の影響について検討したランダム化比較試験</a:t>
            </a:r>
            <a:r>
              <a:rPr lang="en-US" altLang="ja-JP" sz="1600" b="0" i="0" u="none" strike="noStrike" baseline="0" dirty="0">
                <a:latin typeface="Meiryo UI" panose="020B0604030504040204" pitchFamily="50" charset="-128"/>
                <a:ea typeface="Meiryo UI" panose="020B0604030504040204" pitchFamily="50" charset="-128"/>
              </a:rPr>
              <a:t>[Flexible Lifestyles Empowering Change</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FLEX</a:t>
            </a:r>
            <a:r>
              <a:rPr lang="ja-JP" altLang="en-US" sz="1600" b="0" i="0" u="none" strike="noStrike" baseline="0" dirty="0">
                <a:latin typeface="Meiryo UI" panose="020B0604030504040204" pitchFamily="50" charset="-128"/>
                <a:ea typeface="Meiryo UI" panose="020B0604030504040204" pitchFamily="50" charset="-128"/>
              </a:rPr>
              <a:t>）試験</a:t>
            </a:r>
            <a:r>
              <a:rPr lang="en-US" altLang="ja-JP"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3000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のデータを用いた。このうち、食事、身体活動、血糖コントロール指標などに不備や欠測のあった症例やデータを除外し、</a:t>
            </a:r>
            <a:r>
              <a:rPr lang="en-US" altLang="ja-JP" sz="1600" b="0" i="0" u="none" strike="noStrike" baseline="0" dirty="0">
                <a:latin typeface="Meiryo UI" panose="020B0604030504040204" pitchFamily="50" charset="-128"/>
                <a:ea typeface="Meiryo UI" panose="020B0604030504040204" pitchFamily="50" charset="-128"/>
              </a:rPr>
              <a:t>112</a:t>
            </a:r>
            <a:r>
              <a:rPr lang="ja-JP" altLang="en-US" sz="1600" b="0" i="0" u="none" strike="noStrike" baseline="0" dirty="0">
                <a:latin typeface="Meiryo UI" panose="020B0604030504040204" pitchFamily="50" charset="-128"/>
                <a:ea typeface="Meiryo UI" panose="020B0604030504040204" pitchFamily="50" charset="-128"/>
              </a:rPr>
              <a:t>例／</a:t>
            </a:r>
            <a:r>
              <a:rPr lang="en-US" altLang="ja-JP" sz="1600" b="0" i="0" u="none" strike="noStrike" baseline="0" dirty="0">
                <a:latin typeface="Meiryo UI" panose="020B0604030504040204" pitchFamily="50" charset="-128"/>
                <a:ea typeface="Meiryo UI" panose="020B0604030504040204" pitchFamily="50" charset="-128"/>
              </a:rPr>
              <a:t>447</a:t>
            </a:r>
            <a:r>
              <a:rPr lang="ja-JP" altLang="en-US" sz="1600" b="0" i="0" u="none" strike="noStrike" baseline="0" dirty="0">
                <a:latin typeface="Meiryo UI" panose="020B0604030504040204" pitchFamily="50" charset="-128"/>
                <a:ea typeface="Meiryo UI" panose="020B0604030504040204" pitchFamily="50" charset="-128"/>
              </a:rPr>
              <a:t>回の</a:t>
            </a:r>
            <a:r>
              <a:rPr lang="en-US" altLang="ja-JP" sz="1600" b="0" i="0" u="none" strike="noStrike" baseline="0" dirty="0">
                <a:latin typeface="Meiryo UI" panose="020B0604030504040204" pitchFamily="50" charset="-128"/>
                <a:ea typeface="Meiryo UI" panose="020B0604030504040204" pitchFamily="50" charset="-128"/>
              </a:rPr>
              <a:t>MVPA</a:t>
            </a:r>
            <a:r>
              <a:rPr lang="ja-JP" altLang="en-US" sz="1600" b="0" i="0" u="none" strike="noStrike" baseline="0" dirty="0">
                <a:latin typeface="Meiryo UI" panose="020B0604030504040204" pitchFamily="50" charset="-128"/>
                <a:ea typeface="Meiryo UI" panose="020B0604030504040204" pitchFamily="50" charset="-128"/>
              </a:rPr>
              <a:t>を解析対象とした。</a:t>
            </a:r>
            <a:endParaRPr lang="ja-JP" altLang="en-US" sz="16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DF8EDFC-CE6C-A0AF-C9E7-D18154E509DC}"/>
              </a:ext>
            </a:extLst>
          </p:cNvPr>
          <p:cNvGrpSpPr/>
          <p:nvPr/>
        </p:nvGrpSpPr>
        <p:grpSpPr>
          <a:xfrm>
            <a:off x="302849" y="4792133"/>
            <a:ext cx="1058213" cy="490087"/>
            <a:chOff x="286872" y="2811911"/>
            <a:chExt cx="1058213" cy="490087"/>
          </a:xfrm>
        </p:grpSpPr>
        <p:sp>
          <p:nvSpPr>
            <p:cNvPr id="12" name="四角形: 角を丸くする 11">
              <a:extLst>
                <a:ext uri="{FF2B5EF4-FFF2-40B4-BE49-F238E27FC236}">
                  <a16:creationId xmlns:a16="http://schemas.microsoft.com/office/drawing/2014/main" id="{FB23C78B-98AD-E3EF-73AD-0AC867DB8769}"/>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2C22ED97-EB77-9015-C14F-8EBA9EA8CB2A}"/>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0C115-18B2-F868-C603-5D864D85A257}"/>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DB5DBC74-30A5-8676-5612-A7FF5E1838EA}"/>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3BCAFE-C309-8B2D-5D04-514458927FB2}"/>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grpSp>
        <p:nvGrpSpPr>
          <p:cNvPr id="26" name="グループ化 25">
            <a:extLst>
              <a:ext uri="{FF2B5EF4-FFF2-40B4-BE49-F238E27FC236}">
                <a16:creationId xmlns:a16="http://schemas.microsoft.com/office/drawing/2014/main" id="{2F454147-3ADB-F0A5-7178-6D84C601EA42}"/>
              </a:ext>
            </a:extLst>
          </p:cNvPr>
          <p:cNvGrpSpPr/>
          <p:nvPr/>
        </p:nvGrpSpPr>
        <p:grpSpPr>
          <a:xfrm>
            <a:off x="302849" y="1634400"/>
            <a:ext cx="1058213" cy="490087"/>
            <a:chOff x="286872" y="2822072"/>
            <a:chExt cx="1058213" cy="490087"/>
          </a:xfrm>
        </p:grpSpPr>
        <p:sp>
          <p:nvSpPr>
            <p:cNvPr id="27" name="四角形: 角を丸くする 26">
              <a:extLst>
                <a:ext uri="{FF2B5EF4-FFF2-40B4-BE49-F238E27FC236}">
                  <a16:creationId xmlns:a16="http://schemas.microsoft.com/office/drawing/2014/main" id="{27ECF87F-AF84-ABEA-927D-947490B923D1}"/>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19BF906-4345-5C80-4125-C53DCF651259}"/>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9" name="テキスト ボックス 18">
            <a:extLst>
              <a:ext uri="{FF2B5EF4-FFF2-40B4-BE49-F238E27FC236}">
                <a16:creationId xmlns:a16="http://schemas.microsoft.com/office/drawing/2014/main" id="{A872DBD1-FE02-DDF0-FC20-A98960992B64}"/>
              </a:ext>
            </a:extLst>
          </p:cNvPr>
          <p:cNvSpPr txBox="1"/>
          <p:nvPr/>
        </p:nvSpPr>
        <p:spPr>
          <a:xfrm>
            <a:off x="1536016" y="1569600"/>
            <a:ext cx="7211743" cy="4524315"/>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解析には、</a:t>
            </a:r>
            <a:r>
              <a:rPr lang="en-US" altLang="ja-JP" sz="1600" i="0" u="none" strike="noStrike" baseline="0" dirty="0">
                <a:latin typeface="Meiryo UI" panose="020B0604030504040204" pitchFamily="50" charset="-128"/>
                <a:ea typeface="Meiryo UI" panose="020B0604030504040204" pitchFamily="50" charset="-128"/>
              </a:rPr>
              <a:t>FLEX</a:t>
            </a:r>
            <a:r>
              <a:rPr lang="ja-JP" altLang="en-US" sz="1600" i="0" u="none" strike="noStrike" baseline="0" dirty="0">
                <a:latin typeface="Meiryo UI" panose="020B0604030504040204" pitchFamily="50" charset="-128"/>
                <a:ea typeface="Meiryo UI" panose="020B0604030504040204" pitchFamily="50" charset="-128"/>
              </a:rPr>
              <a:t>試験におけるベースライン時および介入後</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カ月時点の血糖コントロール指標、自己申告による前日の身体活動記録（</a:t>
            </a:r>
            <a:r>
              <a:rPr lang="en-US" altLang="ja-JP" sz="1600" i="0" u="none" strike="noStrike" baseline="0" dirty="0">
                <a:latin typeface="Meiryo UI" panose="020B0604030504040204" pitchFamily="50" charset="-128"/>
                <a:ea typeface="Meiryo UI" panose="020B0604030504040204" pitchFamily="50" charset="-128"/>
              </a:rPr>
              <a:t>PDPAR</a:t>
            </a:r>
            <a:r>
              <a:rPr lang="ja-JP" altLang="en-US" sz="1600" i="0" u="none" strike="noStrike" baseline="0" dirty="0">
                <a:latin typeface="Meiryo UI" panose="020B0604030504040204" pitchFamily="50" charset="-128"/>
                <a:ea typeface="Meiryo UI" panose="020B0604030504040204" pitchFamily="50" charset="-128"/>
              </a:rPr>
              <a:t>）データ、</a:t>
            </a:r>
            <a:r>
              <a:rPr lang="en-US" altLang="ja-JP" sz="1600" i="0" u="none" strike="noStrike" baseline="0" dirty="0">
                <a:latin typeface="Meiryo UI" panose="020B0604030504040204" pitchFamily="50" charset="-128"/>
                <a:ea typeface="Meiryo UI" panose="020B0604030504040204" pitchFamily="50" charset="-128"/>
              </a:rPr>
              <a:t>24</a:t>
            </a:r>
            <a:r>
              <a:rPr lang="ja-JP" altLang="en-US" sz="1600" i="0" u="none" strike="noStrike" baseline="0" dirty="0">
                <a:latin typeface="Meiryo UI" panose="020B0604030504040204" pitchFamily="50" charset="-128"/>
                <a:ea typeface="Meiryo UI" panose="020B0604030504040204" pitchFamily="50" charset="-128"/>
              </a:rPr>
              <a:t>時間思い出し法による食事データを用いた。</a:t>
            </a:r>
            <a:endParaRPr lang="en-US" altLang="ja-JP" sz="1600" i="0" u="none" strike="noStrike" baseline="0" dirty="0">
              <a:latin typeface="Meiryo UI" panose="020B0604030504040204" pitchFamily="50" charset="-128"/>
              <a:ea typeface="Meiryo UI" panose="020B0604030504040204" pitchFamily="50" charset="-128"/>
            </a:endParaRPr>
          </a:p>
          <a:p>
            <a:r>
              <a:rPr lang="en-US" altLang="ja-JP" sz="1600" i="0" u="none" strike="noStrike" baseline="0" dirty="0">
                <a:latin typeface="Meiryo UI" panose="020B0604030504040204" pitchFamily="50" charset="-128"/>
                <a:ea typeface="Meiryo UI" panose="020B0604030504040204" pitchFamily="50" charset="-128"/>
              </a:rPr>
              <a:t>PDPAR</a:t>
            </a:r>
            <a:r>
              <a:rPr lang="ja-JP" altLang="en-US" sz="1600" i="0" u="none" strike="noStrike" baseline="0" dirty="0">
                <a:latin typeface="Meiryo UI" panose="020B0604030504040204" pitchFamily="50" charset="-128"/>
                <a:ea typeface="Meiryo UI" panose="020B0604030504040204" pitchFamily="50" charset="-128"/>
              </a:rPr>
              <a:t>データは、</a:t>
            </a:r>
            <a:r>
              <a:rPr lang="en-US" altLang="ja-JP" sz="1600" i="0" u="none" strike="noStrike" baseline="0" dirty="0" err="1">
                <a:latin typeface="Meiryo UI" panose="020B0604030504040204" pitchFamily="50" charset="-128"/>
                <a:ea typeface="Meiryo UI" panose="020B0604030504040204" pitchFamily="50" charset="-128"/>
              </a:rPr>
              <a:t>Wetson</a:t>
            </a:r>
            <a:r>
              <a:rPr lang="ja-JP" altLang="en-US" sz="1600" i="0" u="none" strike="noStrike" baseline="0" dirty="0">
                <a:latin typeface="Meiryo UI" panose="020B0604030504040204" pitchFamily="50" charset="-128"/>
                <a:ea typeface="Meiryo UI" panose="020B0604030504040204" pitchFamily="50" charset="-128"/>
              </a:rPr>
              <a:t>らの一覧表</a:t>
            </a:r>
            <a:r>
              <a:rPr lang="en-US" altLang="ja-JP" sz="1600" i="0" u="none" strike="noStrike" baseline="3000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に基づいて代謝当量（</a:t>
            </a:r>
            <a:r>
              <a:rPr lang="en-US" altLang="ja-JP" sz="1600" i="0" u="none" strike="noStrike" baseline="0" dirty="0">
                <a:latin typeface="Meiryo UI" panose="020B0604030504040204" pitchFamily="50" charset="-128"/>
                <a:ea typeface="Meiryo UI" panose="020B0604030504040204" pitchFamily="50" charset="-128"/>
              </a:rPr>
              <a:t>MET</a:t>
            </a:r>
            <a:r>
              <a:rPr lang="ja-JP" altLang="en-US" sz="1600" i="0" u="none" strike="noStrike" baseline="0" dirty="0">
                <a:latin typeface="Meiryo UI" panose="020B0604030504040204" pitchFamily="50" charset="-128"/>
                <a:ea typeface="Meiryo UI" panose="020B0604030504040204" pitchFamily="50" charset="-128"/>
              </a:rPr>
              <a:t>）に換算し、</a:t>
            </a:r>
            <a:r>
              <a:rPr lang="en-US" altLang="ja-JP" sz="1600" i="0" u="none" strike="noStrike" baseline="0" dirty="0">
                <a:latin typeface="Meiryo UI" panose="020B0604030504040204" pitchFamily="50" charset="-128"/>
                <a:ea typeface="Meiryo UI" panose="020B0604030504040204" pitchFamily="50" charset="-128"/>
              </a:rPr>
              <a:t>3METs</a:t>
            </a:r>
            <a:r>
              <a:rPr lang="ja-JP" altLang="en-US" sz="1600" i="0" u="none" strike="noStrike" baseline="0" dirty="0">
                <a:latin typeface="Meiryo UI" panose="020B0604030504040204" pitchFamily="50" charset="-128"/>
                <a:ea typeface="Meiryo UI" panose="020B0604030504040204" pitchFamily="50" charset="-128"/>
              </a:rPr>
              <a:t>以上の身体活動を</a:t>
            </a:r>
            <a:r>
              <a:rPr lang="en-US" altLang="ja-JP" sz="1600" i="0" u="none" strike="noStrike" baseline="0" dirty="0">
                <a:latin typeface="Meiryo UI" panose="020B0604030504040204" pitchFamily="50" charset="-128"/>
                <a:ea typeface="Meiryo UI" panose="020B0604030504040204" pitchFamily="50" charset="-128"/>
              </a:rPr>
              <a:t>30</a:t>
            </a:r>
            <a:r>
              <a:rPr lang="ja-JP" altLang="en-US" sz="1600" i="0" u="none" strike="noStrike" baseline="0" dirty="0">
                <a:latin typeface="Meiryo UI" panose="020B0604030504040204" pitchFamily="50" charset="-128"/>
                <a:ea typeface="Meiryo UI" panose="020B0604030504040204" pitchFamily="50" charset="-128"/>
              </a:rPr>
              <a:t>分以上行っていた場合を</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と定義した。血糖コントロール指標は、ブラインド持続血糖モニター（</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iPro2</a:t>
            </a:r>
            <a:r>
              <a:rPr lang="ja-JP" altLang="en-US" sz="1600" i="0" u="none" strike="noStrike" baseline="0" dirty="0">
                <a:latin typeface="Meiryo UI" panose="020B0604030504040204" pitchFamily="50" charset="-128"/>
                <a:ea typeface="Meiryo UI" panose="020B0604030504040204" pitchFamily="50" charset="-128"/>
              </a:rPr>
              <a:t>）を</a:t>
            </a:r>
            <a:r>
              <a:rPr lang="en-US" altLang="ja-JP" sz="1600" i="0" u="none" strike="noStrike" baseline="0" dirty="0">
                <a:latin typeface="Meiryo UI" panose="020B0604030504040204" pitchFamily="50" charset="-128"/>
                <a:ea typeface="Meiryo UI" panose="020B0604030504040204" pitchFamily="50" charset="-128"/>
              </a:rPr>
              <a:t>7</a:t>
            </a:r>
            <a:r>
              <a:rPr lang="ja-JP" altLang="en-US" sz="1600" i="0" u="none" strike="noStrike" baseline="0" dirty="0">
                <a:latin typeface="Meiryo UI" panose="020B0604030504040204" pitchFamily="50" charset="-128"/>
                <a:ea typeface="Meiryo UI" panose="020B0604030504040204" pitchFamily="50" charset="-128"/>
              </a:rPr>
              <a:t>日間装着し、</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実施中および</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実施後から翌朝</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時</a:t>
            </a:r>
            <a:r>
              <a:rPr lang="en-US" altLang="ja-JP" sz="1600" i="0" u="none" strike="noStrike" baseline="0" dirty="0">
                <a:latin typeface="Meiryo UI" panose="020B0604030504040204" pitchFamily="50" charset="-128"/>
                <a:ea typeface="Meiryo UI" panose="020B0604030504040204" pitchFamily="50" charset="-128"/>
              </a:rPr>
              <a:t>30</a:t>
            </a:r>
            <a:r>
              <a:rPr lang="ja-JP" altLang="en-US" sz="1600" i="0" u="none" strike="noStrike" baseline="0" dirty="0">
                <a:latin typeface="Meiryo UI" panose="020B0604030504040204" pitchFamily="50" charset="-128"/>
                <a:ea typeface="Meiryo UI" panose="020B0604030504040204" pitchFamily="50" charset="-128"/>
              </a:rPr>
              <a:t>分までの時間帯における</a:t>
            </a:r>
            <a:r>
              <a:rPr lang="en-US" altLang="ja-JP" sz="1600" i="0" u="none" strike="noStrike" baseline="0" dirty="0">
                <a:latin typeface="Meiryo UI" panose="020B0604030504040204" pitchFamily="50" charset="-128"/>
                <a:ea typeface="Meiryo UI" panose="020B0604030504040204" pitchFamily="50" charset="-128"/>
              </a:rPr>
              <a:t>TIR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70</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180mg/dL</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TAR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180mg/dL</a:t>
            </a:r>
            <a:r>
              <a:rPr lang="ja-JP" altLang="en-US" sz="1600" i="0" u="none" strike="noStrike" baseline="0" dirty="0">
                <a:latin typeface="Meiryo UI" panose="020B0604030504040204" pitchFamily="50" charset="-128"/>
                <a:ea typeface="Meiryo UI" panose="020B0604030504040204" pitchFamily="50" charset="-128"/>
              </a:rPr>
              <a:t>超）、</a:t>
            </a:r>
            <a:r>
              <a:rPr lang="en-US" altLang="ja-JP" sz="1600" i="0" u="none" strike="noStrike" baseline="0" dirty="0">
                <a:latin typeface="Meiryo UI" panose="020B0604030504040204" pitchFamily="50" charset="-128"/>
                <a:ea typeface="Meiryo UI" panose="020B0604030504040204" pitchFamily="50" charset="-128"/>
              </a:rPr>
              <a:t>TBR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70mg/dL</a:t>
            </a:r>
            <a:r>
              <a:rPr lang="ja-JP" altLang="en-US" sz="1600" i="0" u="none" strike="noStrike" baseline="0" dirty="0">
                <a:latin typeface="Meiryo UI" panose="020B0604030504040204" pitchFamily="50" charset="-128"/>
                <a:ea typeface="Meiryo UI" panose="020B0604030504040204" pitchFamily="50" charset="-128"/>
              </a:rPr>
              <a:t>未満）を評価した。食事記録は</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装着時間中に抜き打ちで収集されたデータを用いて、</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実施前</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時間以内のタンパク質摂取量を定量化した。</a:t>
            </a:r>
            <a:endParaRPr lang="en-US" altLang="ja-JP" sz="1600" i="0" u="none" strike="noStrike" baseline="0" dirty="0">
              <a:latin typeface="Meiryo UI" panose="020B0604030504040204" pitchFamily="50" charset="-128"/>
              <a:ea typeface="Meiryo UI" panose="020B0604030504040204" pitchFamily="50" charset="-128"/>
            </a:endParaRPr>
          </a:p>
          <a:p>
            <a:endParaRPr lang="ja-JP" altLang="en-US"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混合効果回帰モデルを用いて、</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実施前</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時間以内のタンパク質摂取量と、</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実施中の</a:t>
            </a:r>
            <a:r>
              <a:rPr lang="en-US" altLang="ja-JP" sz="1600" i="0" u="none" strike="noStrike" baseline="0" dirty="0">
                <a:latin typeface="Meiryo UI" panose="020B0604030504040204" pitchFamily="50" charset="-128"/>
                <a:ea typeface="Meiryo UI" panose="020B0604030504040204" pitchFamily="50" charset="-128"/>
              </a:rPr>
              <a:t>TIR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TBR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TAR</a:t>
            </a:r>
            <a:r>
              <a:rPr lang="ja-JP" altLang="en-US" sz="1600" i="0" u="none" strike="noStrike" baseline="0" dirty="0">
                <a:latin typeface="Meiryo UI" panose="020B0604030504040204" pitchFamily="50" charset="-128"/>
                <a:ea typeface="Meiryo UI" panose="020B0604030504040204" pitchFamily="50" charset="-128"/>
              </a:rPr>
              <a:t>との関連について検討した。</a:t>
            </a:r>
            <a:endParaRPr lang="en-US" altLang="ja-JP"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解析では、タンパク質摂取量および相対的タンパク質摂取量をそれぞれ</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つのカテゴリーに層別化し</a:t>
            </a:r>
            <a:r>
              <a:rPr lang="en-US" altLang="ja-JP" sz="1600" i="0" u="none" strike="noStrike" baseline="0" dirty="0">
                <a:latin typeface="Meiryo UI" panose="020B0604030504040204" pitchFamily="50" charset="-128"/>
                <a:ea typeface="Meiryo UI" panose="020B0604030504040204" pitchFamily="50" charset="-128"/>
              </a:rPr>
              <a:t>[</a:t>
            </a:r>
            <a:r>
              <a:rPr lang="ja-JP" altLang="en-US" sz="1600" i="0" u="none" strike="noStrike" baseline="0" dirty="0">
                <a:latin typeface="Meiryo UI" panose="020B0604030504040204" pitchFamily="50" charset="-128"/>
                <a:ea typeface="Meiryo UI" panose="020B0604030504040204" pitchFamily="50" charset="-128"/>
              </a:rPr>
              <a:t>タンパク質摂取量（</a:t>
            </a:r>
            <a:r>
              <a:rPr lang="en-US" altLang="ja-JP" sz="1600" i="0" u="none" strike="noStrike" baseline="0" dirty="0">
                <a:latin typeface="Meiryo UI" panose="020B0604030504040204" pitchFamily="50" charset="-128"/>
                <a:ea typeface="Meiryo UI" panose="020B0604030504040204" pitchFamily="50" charset="-128"/>
              </a:rPr>
              <a:t>g</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10</a:t>
            </a:r>
            <a:r>
              <a:rPr lang="ja-JP" altLang="en-US" sz="1600" i="0" u="none" strike="noStrike" baseline="0" dirty="0">
                <a:latin typeface="Meiryo UI" panose="020B0604030504040204" pitchFamily="50" charset="-128"/>
                <a:ea typeface="Meiryo UI" panose="020B0604030504040204" pitchFamily="50" charset="-128"/>
              </a:rPr>
              <a:t>未満／</a:t>
            </a:r>
            <a:r>
              <a:rPr lang="en-US" altLang="ja-JP" sz="1600" i="0" u="none" strike="noStrike" baseline="0" dirty="0">
                <a:latin typeface="Meiryo UI" panose="020B0604030504040204" pitchFamily="50" charset="-128"/>
                <a:ea typeface="Meiryo UI" panose="020B0604030504040204" pitchFamily="50" charset="-128"/>
              </a:rPr>
              <a:t>10</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19.9</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20</a:t>
            </a:r>
            <a:r>
              <a:rPr lang="ja-JP" altLang="en-US" sz="1600" i="0" u="none" strike="noStrike" baseline="0" dirty="0">
                <a:latin typeface="Meiryo UI" panose="020B0604030504040204" pitchFamily="50" charset="-128"/>
                <a:ea typeface="Meiryo UI" panose="020B0604030504040204" pitchFamily="50" charset="-128"/>
              </a:rPr>
              <a:t>以上、相対的タンパク質摂取量（</a:t>
            </a:r>
            <a:r>
              <a:rPr lang="en-US" altLang="ja-JP" sz="1600" i="0" u="none" strike="noStrike" baseline="0" dirty="0">
                <a:latin typeface="Meiryo UI" panose="020B0604030504040204" pitchFamily="50" charset="-128"/>
                <a:ea typeface="Meiryo UI" panose="020B0604030504040204" pitchFamily="50" charset="-128"/>
              </a:rPr>
              <a:t>g/kg</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0.125</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0.125</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0.249</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0.25</a:t>
            </a:r>
            <a:r>
              <a:rPr lang="ja-JP" altLang="en-US" sz="1600" i="0" u="none" strike="noStrike" baseline="0" dirty="0">
                <a:latin typeface="Meiryo UI" panose="020B0604030504040204" pitchFamily="50" charset="-128"/>
                <a:ea typeface="Meiryo UI" panose="020B0604030504040204" pitchFamily="50" charset="-128"/>
              </a:rPr>
              <a:t>以上）</a:t>
            </a:r>
            <a:r>
              <a:rPr lang="en-US" altLang="ja-JP" sz="1600" i="0" u="none" strike="noStrike" baseline="0" dirty="0">
                <a:latin typeface="Meiryo UI" panose="020B0604030504040204" pitchFamily="50" charset="-128"/>
                <a:ea typeface="Meiryo UI" panose="020B0604030504040204" pitchFamily="50" charset="-128"/>
              </a:rPr>
              <a:t>]</a:t>
            </a:r>
            <a:r>
              <a:rPr lang="ja-JP" altLang="en-US" sz="1600" i="0" u="none" strike="noStrike" baseline="0" dirty="0">
                <a:latin typeface="Meiryo UI" panose="020B0604030504040204" pitchFamily="50" charset="-128"/>
                <a:ea typeface="Meiryo UI" panose="020B0604030504040204" pitchFamily="50" charset="-128"/>
              </a:rPr>
              <a:t>、対照群（タンパク質摂取なし）に対する</a:t>
            </a:r>
            <a:r>
              <a:rPr lang="en-US" altLang="ja-JP" sz="1600" i="0" u="none" strike="noStrike" baseline="0" dirty="0">
                <a:latin typeface="Meiryo UI" panose="020B0604030504040204" pitchFamily="50" charset="-128"/>
                <a:ea typeface="Meiryo UI" panose="020B0604030504040204" pitchFamily="50" charset="-128"/>
              </a:rPr>
              <a:t>TIR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TBR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TAR</a:t>
            </a:r>
            <a:r>
              <a:rPr lang="ja-JP" altLang="en-US" sz="1600" i="0" u="none" strike="noStrike" baseline="0" dirty="0">
                <a:latin typeface="Meiryo UI" panose="020B0604030504040204" pitchFamily="50" charset="-128"/>
                <a:ea typeface="Meiryo UI" panose="020B0604030504040204" pitchFamily="50" charset="-128"/>
              </a:rPr>
              <a:t>の割合の差を推定した（目的</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）。同様に、</a:t>
            </a:r>
            <a:r>
              <a:rPr lang="en-US" altLang="ja-JP" sz="1600" i="0" u="none" strike="noStrike" baseline="0" dirty="0">
                <a:latin typeface="Meiryo UI" panose="020B0604030504040204" pitchFamily="50" charset="-128"/>
                <a:ea typeface="Meiryo UI" panose="020B0604030504040204" pitchFamily="50" charset="-128"/>
              </a:rPr>
              <a:t>MVPA</a:t>
            </a:r>
            <a:r>
              <a:rPr lang="ja-JP" altLang="en-US" sz="1600" i="0" u="none" strike="noStrike" baseline="0" dirty="0">
                <a:latin typeface="Meiryo UI" panose="020B0604030504040204" pitchFamily="50" charset="-128"/>
                <a:ea typeface="Meiryo UI" panose="020B0604030504040204" pitchFamily="50" charset="-128"/>
              </a:rPr>
              <a:t>実施後から翌朝</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時半までの</a:t>
            </a:r>
            <a:r>
              <a:rPr lang="en-US" altLang="ja-JP" sz="1600" i="0" u="none" strike="noStrike" baseline="0" dirty="0">
                <a:latin typeface="Meiryo UI" panose="020B0604030504040204" pitchFamily="50" charset="-128"/>
                <a:ea typeface="Meiryo UI" panose="020B0604030504040204" pitchFamily="50" charset="-128"/>
              </a:rPr>
              <a:t>TIR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TBR</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TAR</a:t>
            </a:r>
            <a:r>
              <a:rPr lang="ja-JP" altLang="en-US" sz="1600" i="0" u="none" strike="noStrike" baseline="0" dirty="0">
                <a:latin typeface="Meiryo UI" panose="020B0604030504040204" pitchFamily="50" charset="-128"/>
                <a:ea typeface="Meiryo UI" panose="020B0604030504040204" pitchFamily="50" charset="-128"/>
              </a:rPr>
              <a:t>に関する解析も行った（目的</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a:t>
            </a:r>
            <a:endParaRPr lang="ja-JP" altLang="en-US" sz="44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34E4A36-42DC-E12B-2A53-7D17BD695B73}"/>
              </a:ext>
            </a:extLst>
          </p:cNvPr>
          <p:cNvSpPr txBox="1"/>
          <p:nvPr/>
        </p:nvSpPr>
        <p:spPr>
          <a:xfrm>
            <a:off x="1188518" y="4057323"/>
            <a:ext cx="7460960"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1</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Weston AT, et al. Med Sci Sports Exerc 29(1): 138-143, 1997</a:t>
            </a:r>
            <a:endParaRPr lang="pt-B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0730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D6D4B-67D7-001E-075A-1FFD462B82C8}"/>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ADC9BD-34D0-7467-24AF-5A0854E1F916}"/>
              </a:ext>
            </a:extLst>
          </p:cNvPr>
          <p:cNvSpPr txBox="1"/>
          <p:nvPr/>
        </p:nvSpPr>
        <p:spPr>
          <a:xfrm>
            <a:off x="244800" y="31985"/>
            <a:ext cx="6277359" cy="867930"/>
          </a:xfrm>
          <a:prstGeom prst="rect">
            <a:avLst/>
          </a:prstGeom>
          <a:noFill/>
        </p:spPr>
        <p:txBody>
          <a:bodyPr wrap="non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タンパク質摂取量と</a:t>
            </a:r>
            <a:r>
              <a:rPr lang="en-US" altLang="ja-JP" sz="2800" b="1" dirty="0">
                <a:solidFill>
                  <a:prstClr val="black"/>
                </a:solidFill>
                <a:latin typeface="Meiryo UI" panose="020B0604030504040204" pitchFamily="50" charset="-128"/>
                <a:ea typeface="Meiryo UI" panose="020B0604030504040204" pitchFamily="50" charset="-128"/>
              </a:rPr>
              <a:t>MVPA</a:t>
            </a:r>
            <a:r>
              <a:rPr lang="ja-JP" altLang="en-US" sz="2800" b="1" dirty="0">
                <a:solidFill>
                  <a:prstClr val="black"/>
                </a:solidFill>
                <a:latin typeface="Meiryo UI" panose="020B0604030504040204" pitchFamily="50" charset="-128"/>
                <a:ea typeface="Meiryo UI" panose="020B0604030504040204" pitchFamily="50" charset="-128"/>
              </a:rPr>
              <a:t>、</a:t>
            </a:r>
            <a:r>
              <a:rPr lang="en-US" altLang="ja-JP" sz="2800" b="1" dirty="0">
                <a:solidFill>
                  <a:prstClr val="black"/>
                </a:solidFill>
                <a:latin typeface="Meiryo UI" panose="020B0604030504040204" pitchFamily="50" charset="-128"/>
                <a:ea typeface="Meiryo UI" panose="020B0604030504040204" pitchFamily="50" charset="-128"/>
              </a:rPr>
              <a:t>CGM</a:t>
            </a:r>
            <a:r>
              <a:rPr lang="ja-JP" altLang="en-US" sz="2800" b="1" dirty="0">
                <a:solidFill>
                  <a:prstClr val="black"/>
                </a:solidFill>
                <a:latin typeface="Meiryo UI" panose="020B0604030504040204" pitchFamily="50" charset="-128"/>
                <a:ea typeface="Meiryo UI" panose="020B0604030504040204" pitchFamily="50" charset="-128"/>
              </a:rPr>
              <a:t>評価の</a:t>
            </a:r>
            <a:endParaRPr lang="en-US" altLang="ja-JP" sz="2800" b="1" dirty="0">
              <a:solidFill>
                <a:prstClr val="black"/>
              </a:solidFill>
              <a:latin typeface="Meiryo UI" panose="020B0604030504040204" pitchFamily="50" charset="-128"/>
              <a:ea typeface="Meiryo UI" panose="020B0604030504040204" pitchFamily="50" charset="-128"/>
            </a:endParaRPr>
          </a:p>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タイムラインの一例</a:t>
            </a:r>
          </a:p>
        </p:txBody>
      </p:sp>
      <p:sp>
        <p:nvSpPr>
          <p:cNvPr id="2" name="テキスト ボックス 1">
            <a:extLst>
              <a:ext uri="{FF2B5EF4-FFF2-40B4-BE49-F238E27FC236}">
                <a16:creationId xmlns:a16="http://schemas.microsoft.com/office/drawing/2014/main" id="{AC1AD574-B87B-42E5-6272-67704C473C09}"/>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grpSp>
        <p:nvGrpSpPr>
          <p:cNvPr id="37" name="グループ化 36">
            <a:extLst>
              <a:ext uri="{FF2B5EF4-FFF2-40B4-BE49-F238E27FC236}">
                <a16:creationId xmlns:a16="http://schemas.microsoft.com/office/drawing/2014/main" id="{D19BA7E2-E58F-39BB-F91D-805813B241CC}"/>
              </a:ext>
            </a:extLst>
          </p:cNvPr>
          <p:cNvGrpSpPr/>
          <p:nvPr/>
        </p:nvGrpSpPr>
        <p:grpSpPr>
          <a:xfrm>
            <a:off x="381404" y="1969306"/>
            <a:ext cx="8618849" cy="3503119"/>
            <a:chOff x="381404" y="1969306"/>
            <a:chExt cx="8618849" cy="3503119"/>
          </a:xfrm>
        </p:grpSpPr>
        <p:sp>
          <p:nvSpPr>
            <p:cNvPr id="4" name="正方形/長方形 3">
              <a:extLst>
                <a:ext uri="{FF2B5EF4-FFF2-40B4-BE49-F238E27FC236}">
                  <a16:creationId xmlns:a16="http://schemas.microsoft.com/office/drawing/2014/main" id="{0AD386DF-38BF-2150-6536-01A9B0F8D47F}"/>
                </a:ext>
              </a:extLst>
            </p:cNvPr>
            <p:cNvSpPr/>
            <p:nvPr/>
          </p:nvSpPr>
          <p:spPr>
            <a:xfrm>
              <a:off x="4078262" y="3738560"/>
              <a:ext cx="4557861" cy="422386"/>
            </a:xfrm>
            <a:prstGeom prst="rect">
              <a:avLst/>
            </a:prstGeom>
            <a:solidFill>
              <a:srgbClr val="F5D0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a:extLst>
                <a:ext uri="{FF2B5EF4-FFF2-40B4-BE49-F238E27FC236}">
                  <a16:creationId xmlns:a16="http://schemas.microsoft.com/office/drawing/2014/main" id="{20C47F2E-7D76-0ED8-E62C-CBB199DE04C5}"/>
                </a:ext>
              </a:extLst>
            </p:cNvPr>
            <p:cNvGrpSpPr/>
            <p:nvPr/>
          </p:nvGrpSpPr>
          <p:grpSpPr>
            <a:xfrm>
              <a:off x="3132688" y="4670329"/>
              <a:ext cx="1186327" cy="802096"/>
              <a:chOff x="4105405" y="4950051"/>
              <a:chExt cx="1186327" cy="802096"/>
            </a:xfrm>
          </p:grpSpPr>
          <p:sp>
            <p:nvSpPr>
              <p:cNvPr id="6" name="テキスト ボックス 5">
                <a:extLst>
                  <a:ext uri="{FF2B5EF4-FFF2-40B4-BE49-F238E27FC236}">
                    <a16:creationId xmlns:a16="http://schemas.microsoft.com/office/drawing/2014/main" id="{A64D75C4-B964-FE06-2B08-3773976A6C2B}"/>
                  </a:ext>
                </a:extLst>
              </p:cNvPr>
              <p:cNvSpPr txBox="1"/>
              <p:nvPr/>
            </p:nvSpPr>
            <p:spPr>
              <a:xfrm>
                <a:off x="4105405" y="5198149"/>
                <a:ext cx="1186327" cy="553998"/>
              </a:xfrm>
              <a:prstGeom prst="rect">
                <a:avLst/>
              </a:prstGeom>
              <a:noFill/>
              <a:ln w="19050">
                <a:solidFill>
                  <a:srgbClr val="DB4E64"/>
                </a:solidFill>
              </a:ln>
            </p:spPr>
            <p:txBody>
              <a:bodyPr wrap="square" rtlCol="0">
                <a:spAutoFit/>
              </a:bodyPr>
              <a:lstStyle/>
              <a:p>
                <a:pPr algn="ctr"/>
                <a:r>
                  <a:rPr kumimoji="1" lang="ja-JP" altLang="en-US" sz="1000" b="1" dirty="0">
                    <a:latin typeface="Meiryo UI" panose="020B0604030504040204" pitchFamily="50" charset="-128"/>
                    <a:ea typeface="Meiryo UI" panose="020B0604030504040204" pitchFamily="50" charset="-128"/>
                  </a:rPr>
                  <a:t>運動中の</a:t>
                </a:r>
                <a:endParaRPr kumimoji="1" lang="en-US" altLang="ja-JP" sz="1000" b="1" dirty="0">
                  <a:latin typeface="Meiryo UI" panose="020B0604030504040204" pitchFamily="50" charset="-128"/>
                  <a:ea typeface="Meiryo UI" panose="020B0604030504040204" pitchFamily="50" charset="-128"/>
                </a:endParaRPr>
              </a:p>
              <a:p>
                <a:pPr algn="ctr"/>
                <a:r>
                  <a:rPr kumimoji="1" lang="en-US" altLang="ja-JP" sz="1000" b="1" dirty="0">
                    <a:latin typeface="Meiryo UI" panose="020B0604030504040204" pitchFamily="50" charset="-128"/>
                    <a:ea typeface="Meiryo UI" panose="020B0604030504040204" pitchFamily="50" charset="-128"/>
                  </a:rPr>
                  <a:t>TIR</a:t>
                </a:r>
                <a:r>
                  <a:rPr kumimoji="1" lang="ja-JP" altLang="en-US" sz="1000" b="1" dirty="0">
                    <a:latin typeface="Meiryo UI" panose="020B0604030504040204" pitchFamily="50" charset="-128"/>
                    <a:ea typeface="Meiryo UI" panose="020B0604030504040204" pitchFamily="50" charset="-128"/>
                  </a:rPr>
                  <a:t>、</a:t>
                </a:r>
                <a:r>
                  <a:rPr kumimoji="1" lang="en-US" altLang="ja-JP" sz="1000" b="1" dirty="0">
                    <a:latin typeface="Meiryo UI" panose="020B0604030504040204" pitchFamily="50" charset="-128"/>
                    <a:ea typeface="Meiryo UI" panose="020B0604030504040204" pitchFamily="50" charset="-128"/>
                  </a:rPr>
                  <a:t>TAR</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a:p>
                <a:pPr algn="ctr"/>
                <a:r>
                  <a:rPr kumimoji="1" lang="en-US" altLang="ja-JP" sz="1000" b="1" dirty="0">
                    <a:latin typeface="Meiryo UI" panose="020B0604030504040204" pitchFamily="50" charset="-128"/>
                    <a:ea typeface="Meiryo UI" panose="020B0604030504040204" pitchFamily="50" charset="-128"/>
                  </a:rPr>
                  <a:t>TBR</a:t>
                </a:r>
                <a:endParaRPr kumimoji="1" lang="ja-JP" altLang="en-US" sz="10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5FC44197-AB19-A0BD-53A1-B66192D4DCB9}"/>
                  </a:ext>
                </a:extLst>
              </p:cNvPr>
              <p:cNvSpPr txBox="1"/>
              <p:nvPr/>
            </p:nvSpPr>
            <p:spPr>
              <a:xfrm>
                <a:off x="4105405" y="4950051"/>
                <a:ext cx="1186327" cy="246221"/>
              </a:xfrm>
              <a:prstGeom prst="rect">
                <a:avLst/>
              </a:prstGeom>
              <a:solidFill>
                <a:srgbClr val="DB4E64"/>
              </a:solidFill>
              <a:ln w="19050">
                <a:solidFill>
                  <a:srgbClr val="DB4E64"/>
                </a:solidFill>
              </a:ln>
            </p:spPr>
            <p:txBody>
              <a:bodyPr wrap="square" rtlCol="0">
                <a:spAutoFit/>
              </a:bodyPr>
              <a:lstStyle/>
              <a:p>
                <a:pPr algn="ctr"/>
                <a:r>
                  <a:rPr kumimoji="1" lang="ja-JP" altLang="en-US" sz="1000" b="1" dirty="0">
                    <a:solidFill>
                      <a:schemeClr val="bg1"/>
                    </a:solidFill>
                    <a:latin typeface="Meiryo UI" panose="020B0604030504040204" pitchFamily="50" charset="-128"/>
                    <a:ea typeface="Meiryo UI" panose="020B0604030504040204" pitchFamily="50" charset="-128"/>
                  </a:rPr>
                  <a:t>目的</a:t>
                </a:r>
                <a:r>
                  <a:rPr kumimoji="1" lang="en-US" altLang="ja-JP" sz="1000" b="1" dirty="0">
                    <a:solidFill>
                      <a:schemeClr val="bg1"/>
                    </a:solidFill>
                    <a:latin typeface="Meiryo UI" panose="020B0604030504040204" pitchFamily="50" charset="-128"/>
                    <a:ea typeface="Meiryo UI" panose="020B0604030504040204" pitchFamily="50" charset="-128"/>
                  </a:rPr>
                  <a:t>1</a:t>
                </a:r>
                <a:endParaRPr kumimoji="1" lang="ja-JP" altLang="en-US" sz="1000" b="1" dirty="0">
                  <a:solidFill>
                    <a:schemeClr val="bg1"/>
                  </a:solidFill>
                  <a:latin typeface="Meiryo UI" panose="020B0604030504040204" pitchFamily="50" charset="-128"/>
                  <a:ea typeface="Meiryo UI" panose="020B0604030504040204" pitchFamily="50" charset="-128"/>
                </a:endParaRPr>
              </a:p>
            </p:txBody>
          </p:sp>
        </p:grpSp>
        <p:sp>
          <p:nvSpPr>
            <p:cNvPr id="9" name="正方形/長方形 8">
              <a:extLst>
                <a:ext uri="{FF2B5EF4-FFF2-40B4-BE49-F238E27FC236}">
                  <a16:creationId xmlns:a16="http://schemas.microsoft.com/office/drawing/2014/main" id="{E2158D36-6172-03D5-F0AA-B664A6296CEF}"/>
                </a:ext>
              </a:extLst>
            </p:cNvPr>
            <p:cNvSpPr/>
            <p:nvPr/>
          </p:nvSpPr>
          <p:spPr>
            <a:xfrm>
              <a:off x="3374479" y="3730480"/>
              <a:ext cx="682174" cy="422386"/>
            </a:xfrm>
            <a:prstGeom prst="rect">
              <a:avLst/>
            </a:prstGeom>
            <a:solidFill>
              <a:srgbClr val="F5D0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FB902574-69A2-28B0-88BA-2613E4D8EDD7}"/>
                </a:ext>
              </a:extLst>
            </p:cNvPr>
            <p:cNvSpPr/>
            <p:nvPr/>
          </p:nvSpPr>
          <p:spPr>
            <a:xfrm>
              <a:off x="2188152" y="3274638"/>
              <a:ext cx="1186327" cy="435334"/>
            </a:xfrm>
            <a:prstGeom prst="rect">
              <a:avLst/>
            </a:prstGeom>
            <a:solidFill>
              <a:srgbClr val="CDE9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5565A567-DF0C-0A36-B2BE-08791E270013}"/>
                </a:ext>
              </a:extLst>
            </p:cNvPr>
            <p:cNvSpPr txBox="1"/>
            <p:nvPr/>
          </p:nvSpPr>
          <p:spPr>
            <a:xfrm>
              <a:off x="675815" y="2220591"/>
              <a:ext cx="784226" cy="338554"/>
            </a:xfrm>
            <a:prstGeom prst="rect">
              <a:avLst/>
            </a:prstGeom>
            <a:noFill/>
          </p:spPr>
          <p:txBody>
            <a:bodyPr wrap="square" rtlCol="0">
              <a:spAutoFit/>
            </a:bodyPr>
            <a:lstStyle/>
            <a:p>
              <a:pPr algn="ctr"/>
              <a:r>
                <a:rPr kumimoji="1" lang="ja-JP" altLang="en-US" sz="1600" b="1" dirty="0">
                  <a:latin typeface="Meiryo UI" panose="020B0604030504040204" pitchFamily="50" charset="-128"/>
                  <a:ea typeface="Meiryo UI" panose="020B0604030504040204" pitchFamily="50" charset="-128"/>
                </a:rPr>
                <a:t>暴露</a:t>
              </a:r>
              <a:endParaRPr kumimoji="1" lang="ja-JP" altLang="en-US" sz="11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5096D2E3-0FDE-9D42-14EB-519036758402}"/>
                </a:ext>
              </a:extLst>
            </p:cNvPr>
            <p:cNvSpPr txBox="1"/>
            <p:nvPr/>
          </p:nvSpPr>
          <p:spPr>
            <a:xfrm>
              <a:off x="491263" y="4903038"/>
              <a:ext cx="1343103" cy="338554"/>
            </a:xfrm>
            <a:prstGeom prst="rect">
              <a:avLst/>
            </a:prstGeom>
            <a:noFill/>
          </p:spPr>
          <p:txBody>
            <a:bodyPr wrap="square" rtlCol="0">
              <a:spAutoFit/>
            </a:bodyPr>
            <a:lstStyle/>
            <a:p>
              <a:pPr algn="ctr"/>
              <a:r>
                <a:rPr kumimoji="1" lang="ja-JP" altLang="en-US" sz="1600" b="1" dirty="0">
                  <a:latin typeface="Meiryo UI" panose="020B0604030504040204" pitchFamily="50" charset="-128"/>
                  <a:ea typeface="Meiryo UI" panose="020B0604030504040204" pitchFamily="50" charset="-128"/>
                </a:rPr>
                <a:t>アウトカム</a:t>
              </a:r>
            </a:p>
          </p:txBody>
        </p:sp>
        <p:sp>
          <p:nvSpPr>
            <p:cNvPr id="13" name="テキスト ボックス 12">
              <a:extLst>
                <a:ext uri="{FF2B5EF4-FFF2-40B4-BE49-F238E27FC236}">
                  <a16:creationId xmlns:a16="http://schemas.microsoft.com/office/drawing/2014/main" id="{14CAFFF1-ED3C-7D4E-F6CE-9182680599AD}"/>
                </a:ext>
              </a:extLst>
            </p:cNvPr>
            <p:cNvSpPr txBox="1"/>
            <p:nvPr/>
          </p:nvSpPr>
          <p:spPr>
            <a:xfrm>
              <a:off x="2188151" y="2217404"/>
              <a:ext cx="1186327" cy="553998"/>
            </a:xfrm>
            <a:prstGeom prst="rect">
              <a:avLst/>
            </a:prstGeom>
            <a:noFill/>
            <a:ln w="19050">
              <a:solidFill>
                <a:srgbClr val="004386"/>
              </a:solidFill>
            </a:ln>
          </p:spPr>
          <p:txBody>
            <a:bodyPr wrap="square" rtlCol="0">
              <a:spAutoFit/>
            </a:bodyPr>
            <a:lstStyle/>
            <a:p>
              <a:pPr algn="ctr"/>
              <a:r>
                <a:rPr kumimoji="1" lang="ja-JP" altLang="en-US" sz="1000" b="1" dirty="0">
                  <a:latin typeface="Meiryo UI" panose="020B0604030504040204" pitchFamily="50" charset="-128"/>
                  <a:ea typeface="Meiryo UI" panose="020B0604030504040204" pitchFamily="50" charset="-128"/>
                </a:rPr>
                <a:t>運動前</a:t>
              </a:r>
              <a:endParaRPr kumimoji="1" lang="en-US" altLang="ja-JP" sz="1000" b="1" dirty="0">
                <a:latin typeface="Meiryo UI" panose="020B0604030504040204" pitchFamily="50" charset="-128"/>
                <a:ea typeface="Meiryo UI" panose="020B0604030504040204" pitchFamily="50" charset="-128"/>
              </a:endParaRPr>
            </a:p>
            <a:p>
              <a:pPr algn="ctr"/>
              <a:r>
                <a:rPr kumimoji="1" lang="en-US" altLang="ja-JP" sz="1000" b="1" dirty="0">
                  <a:latin typeface="Meiryo UI" panose="020B0604030504040204" pitchFamily="50" charset="-128"/>
                  <a:ea typeface="Meiryo UI" panose="020B0604030504040204" pitchFamily="50" charset="-128"/>
                </a:rPr>
                <a:t>4</a:t>
              </a:r>
              <a:r>
                <a:rPr kumimoji="1" lang="ja-JP" altLang="en-US" sz="1000" b="1" dirty="0">
                  <a:latin typeface="Meiryo UI" panose="020B0604030504040204" pitchFamily="50" charset="-128"/>
                  <a:ea typeface="Meiryo UI" panose="020B0604030504040204" pitchFamily="50" charset="-128"/>
                </a:rPr>
                <a:t>時間以内の</a:t>
              </a:r>
              <a:endParaRPr kumimoji="1" lang="en-US" altLang="ja-JP" sz="1000" b="1" dirty="0">
                <a:latin typeface="Meiryo UI" panose="020B0604030504040204" pitchFamily="50" charset="-128"/>
                <a:ea typeface="Meiryo UI" panose="020B0604030504040204" pitchFamily="50" charset="-128"/>
              </a:endParaRPr>
            </a:p>
            <a:p>
              <a:pPr algn="ctr"/>
              <a:r>
                <a:rPr kumimoji="1" lang="ja-JP" altLang="en-US" sz="1000" b="1" dirty="0">
                  <a:latin typeface="Meiryo UI" panose="020B0604030504040204" pitchFamily="50" charset="-128"/>
                  <a:ea typeface="Meiryo UI" panose="020B0604030504040204" pitchFamily="50" charset="-128"/>
                </a:rPr>
                <a:t>タンパク質摂取</a:t>
              </a:r>
            </a:p>
          </p:txBody>
        </p:sp>
        <p:sp>
          <p:nvSpPr>
            <p:cNvPr id="14" name="テキスト ボックス 13">
              <a:extLst>
                <a:ext uri="{FF2B5EF4-FFF2-40B4-BE49-F238E27FC236}">
                  <a16:creationId xmlns:a16="http://schemas.microsoft.com/office/drawing/2014/main" id="{BD9FA5A8-41AB-FE45-2DE6-0B23939A6DB4}"/>
                </a:ext>
              </a:extLst>
            </p:cNvPr>
            <p:cNvSpPr txBox="1"/>
            <p:nvPr/>
          </p:nvSpPr>
          <p:spPr>
            <a:xfrm>
              <a:off x="2188151" y="1969306"/>
              <a:ext cx="1186327" cy="246221"/>
            </a:xfrm>
            <a:prstGeom prst="rect">
              <a:avLst/>
            </a:prstGeom>
            <a:solidFill>
              <a:srgbClr val="004386"/>
            </a:solidFill>
            <a:ln w="19050">
              <a:solidFill>
                <a:srgbClr val="004386"/>
              </a:solidFill>
            </a:ln>
          </p:spPr>
          <p:txBody>
            <a:bodyPr wrap="square" rtlCol="0">
              <a:spAutoFit/>
            </a:bodyPr>
            <a:lstStyle/>
            <a:p>
              <a:pPr algn="ctr"/>
              <a:r>
                <a:rPr kumimoji="1" lang="ja-JP" altLang="en-US" sz="1000" b="1" dirty="0">
                  <a:solidFill>
                    <a:schemeClr val="bg1"/>
                  </a:solidFill>
                  <a:latin typeface="Meiryo UI" panose="020B0604030504040204" pitchFamily="50" charset="-128"/>
                  <a:ea typeface="Meiryo UI" panose="020B0604030504040204" pitchFamily="50" charset="-128"/>
                </a:rPr>
                <a:t>目的</a:t>
              </a:r>
              <a:r>
                <a:rPr kumimoji="1" lang="en-US" altLang="ja-JP" sz="1000" b="1" dirty="0">
                  <a:solidFill>
                    <a:schemeClr val="bg1"/>
                  </a:solidFill>
                  <a:latin typeface="Meiryo UI" panose="020B0604030504040204" pitchFamily="50" charset="-128"/>
                  <a:ea typeface="Meiryo UI" panose="020B0604030504040204" pitchFamily="50" charset="-128"/>
                </a:rPr>
                <a:t>1</a:t>
              </a:r>
              <a:r>
                <a:rPr kumimoji="1" lang="ja-JP" altLang="en-US" sz="1000" b="1" dirty="0">
                  <a:solidFill>
                    <a:schemeClr val="bg1"/>
                  </a:solidFill>
                  <a:latin typeface="Meiryo UI" panose="020B0604030504040204" pitchFamily="50" charset="-128"/>
                  <a:ea typeface="Meiryo UI" panose="020B0604030504040204" pitchFamily="50" charset="-128"/>
                </a:rPr>
                <a:t>、</a:t>
              </a:r>
              <a:r>
                <a:rPr kumimoji="1" lang="en-US" altLang="ja-JP" sz="1000" b="1" dirty="0">
                  <a:solidFill>
                    <a:schemeClr val="bg1"/>
                  </a:solidFill>
                  <a:latin typeface="Meiryo UI" panose="020B0604030504040204" pitchFamily="50" charset="-128"/>
                  <a:ea typeface="Meiryo UI" panose="020B0604030504040204" pitchFamily="50" charset="-128"/>
                </a:rPr>
                <a:t>2</a:t>
              </a:r>
              <a:endParaRPr kumimoji="1" lang="ja-JP" altLang="en-US" sz="1000" b="1" dirty="0">
                <a:solidFill>
                  <a:schemeClr val="bg1"/>
                </a:solidFill>
                <a:latin typeface="Meiryo UI" panose="020B0604030504040204" pitchFamily="50" charset="-128"/>
                <a:ea typeface="Meiryo UI" panose="020B0604030504040204" pitchFamily="50" charset="-128"/>
              </a:endParaRPr>
            </a:p>
          </p:txBody>
        </p:sp>
        <p:sp>
          <p:nvSpPr>
            <p:cNvPr id="15" name="矢印: 上下 14">
              <a:extLst>
                <a:ext uri="{FF2B5EF4-FFF2-40B4-BE49-F238E27FC236}">
                  <a16:creationId xmlns:a16="http://schemas.microsoft.com/office/drawing/2014/main" id="{6963F936-BB60-FE84-2242-A6E3450B113C}"/>
                </a:ext>
              </a:extLst>
            </p:cNvPr>
            <p:cNvSpPr/>
            <p:nvPr/>
          </p:nvSpPr>
          <p:spPr>
            <a:xfrm rot="16200000">
              <a:off x="4228120" y="-269370"/>
              <a:ext cx="864000" cy="7952017"/>
            </a:xfrm>
            <a:prstGeom prst="upDownArrow">
              <a:avLst>
                <a:gd name="adj1" fmla="val 0"/>
                <a:gd name="adj2" fmla="val 0"/>
              </a:avLst>
            </a:prstGeom>
            <a:ln w="38100" cap="rnd">
              <a:solidFill>
                <a:schemeClr val="tx1"/>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グラフィックス 15" descr="ボディ ビルダー 枠線">
              <a:extLst>
                <a:ext uri="{FF2B5EF4-FFF2-40B4-BE49-F238E27FC236}">
                  <a16:creationId xmlns:a16="http://schemas.microsoft.com/office/drawing/2014/main" id="{E62413C2-B36A-2FE3-5A49-6B714E52D0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72627" y="2795572"/>
              <a:ext cx="914400" cy="914400"/>
            </a:xfrm>
            <a:prstGeom prst="rect">
              <a:avLst/>
            </a:prstGeom>
          </p:spPr>
        </p:pic>
        <p:cxnSp>
          <p:nvCxnSpPr>
            <p:cNvPr id="17" name="直線コネクタ 16">
              <a:extLst>
                <a:ext uri="{FF2B5EF4-FFF2-40B4-BE49-F238E27FC236}">
                  <a16:creationId xmlns:a16="http://schemas.microsoft.com/office/drawing/2014/main" id="{DBC32629-A144-06A0-73AE-B2CD04C3DD2D}"/>
                </a:ext>
              </a:extLst>
            </p:cNvPr>
            <p:cNvCxnSpPr/>
            <p:nvPr/>
          </p:nvCxnSpPr>
          <p:spPr>
            <a:xfrm>
              <a:off x="2188153" y="3299752"/>
              <a:ext cx="0" cy="828000"/>
            </a:xfrm>
            <a:prstGeom prst="line">
              <a:avLst/>
            </a:prstGeom>
            <a:ln w="3810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2D5B4C1E-F6BD-FBBD-C4B5-DFCDB012DB7C}"/>
                </a:ext>
              </a:extLst>
            </p:cNvPr>
            <p:cNvCxnSpPr/>
            <p:nvPr/>
          </p:nvCxnSpPr>
          <p:spPr>
            <a:xfrm>
              <a:off x="3374481" y="3299752"/>
              <a:ext cx="0" cy="828000"/>
            </a:xfrm>
            <a:prstGeom prst="line">
              <a:avLst/>
            </a:prstGeom>
            <a:ln w="3810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8D899F03-21B2-F1E2-E520-F94C3BC78561}"/>
                </a:ext>
              </a:extLst>
            </p:cNvPr>
            <p:cNvCxnSpPr/>
            <p:nvPr/>
          </p:nvCxnSpPr>
          <p:spPr>
            <a:xfrm>
              <a:off x="4056652" y="3299752"/>
              <a:ext cx="0" cy="828000"/>
            </a:xfrm>
            <a:prstGeom prst="line">
              <a:avLst/>
            </a:prstGeom>
            <a:ln w="3810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1D381D14-219E-4EE1-021C-001941117C28}"/>
                </a:ext>
              </a:extLst>
            </p:cNvPr>
            <p:cNvCxnSpPr/>
            <p:nvPr/>
          </p:nvCxnSpPr>
          <p:spPr>
            <a:xfrm>
              <a:off x="6364424" y="3299752"/>
              <a:ext cx="0" cy="828000"/>
            </a:xfrm>
            <a:prstGeom prst="line">
              <a:avLst/>
            </a:prstGeom>
            <a:ln w="3810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77F99A6-F1C5-24C1-22DC-6439ADDD9783}"/>
                </a:ext>
              </a:extLst>
            </p:cNvPr>
            <p:cNvSpPr txBox="1"/>
            <p:nvPr/>
          </p:nvSpPr>
          <p:spPr>
            <a:xfrm>
              <a:off x="381404" y="4169026"/>
              <a:ext cx="588823"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12AM</a:t>
              </a:r>
              <a:endParaRPr kumimoji="1" lang="ja-JP" altLang="en-US" sz="10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6EBC3412-241E-61F9-654B-1D9D771E0292}"/>
                </a:ext>
              </a:extLst>
            </p:cNvPr>
            <p:cNvSpPr txBox="1"/>
            <p:nvPr/>
          </p:nvSpPr>
          <p:spPr>
            <a:xfrm>
              <a:off x="1893741" y="4169026"/>
              <a:ext cx="588823"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8AM</a:t>
              </a:r>
              <a:endParaRPr kumimoji="1" lang="ja-JP" altLang="en-US" sz="10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623641C-FB84-E4E5-165B-D8934217A986}"/>
                </a:ext>
              </a:extLst>
            </p:cNvPr>
            <p:cNvSpPr txBox="1"/>
            <p:nvPr/>
          </p:nvSpPr>
          <p:spPr>
            <a:xfrm>
              <a:off x="3050642" y="4169026"/>
              <a:ext cx="588823"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12PM</a:t>
              </a:r>
              <a:endParaRPr kumimoji="1" lang="ja-JP" altLang="en-US" sz="10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FA0669AC-CEFB-B3EA-9DF1-9B6E416E8180}"/>
                </a:ext>
              </a:extLst>
            </p:cNvPr>
            <p:cNvSpPr txBox="1"/>
            <p:nvPr/>
          </p:nvSpPr>
          <p:spPr>
            <a:xfrm>
              <a:off x="3762240" y="4169026"/>
              <a:ext cx="588823"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1PM</a:t>
              </a:r>
              <a:endParaRPr kumimoji="1" lang="ja-JP" altLang="en-US" sz="10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91DB36FA-8616-14EE-5F8D-1471BC627DF7}"/>
                </a:ext>
              </a:extLst>
            </p:cNvPr>
            <p:cNvSpPr txBox="1"/>
            <p:nvPr/>
          </p:nvSpPr>
          <p:spPr>
            <a:xfrm>
              <a:off x="6070012" y="4169026"/>
              <a:ext cx="588823"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12AM</a:t>
              </a:r>
              <a:endParaRPr kumimoji="1" lang="ja-JP" altLang="en-US" sz="100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1140A6B-8436-1ACB-4DAF-41763EFC536B}"/>
                </a:ext>
              </a:extLst>
            </p:cNvPr>
            <p:cNvSpPr txBox="1"/>
            <p:nvPr/>
          </p:nvSpPr>
          <p:spPr>
            <a:xfrm>
              <a:off x="8272004" y="4169026"/>
              <a:ext cx="728249"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6:30AM</a:t>
              </a:r>
              <a:endParaRPr kumimoji="1" lang="ja-JP" altLang="en-US" sz="1000" b="1" dirty="0">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147F8E4C-2CB0-575C-E726-FF7FF63EED69}"/>
                </a:ext>
              </a:extLst>
            </p:cNvPr>
            <p:cNvCxnSpPr>
              <a:cxnSpLocks/>
              <a:stCxn id="13" idx="2"/>
              <a:endCxn id="10" idx="0"/>
            </p:cNvCxnSpPr>
            <p:nvPr/>
          </p:nvCxnSpPr>
          <p:spPr>
            <a:xfrm>
              <a:off x="2781315" y="2771402"/>
              <a:ext cx="1" cy="503236"/>
            </a:xfrm>
            <a:prstGeom prst="line">
              <a:avLst/>
            </a:prstGeom>
            <a:ln w="19050">
              <a:solidFill>
                <a:srgbClr val="00438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82C74ABB-133B-7941-B40F-6E614B304794}"/>
                </a:ext>
              </a:extLst>
            </p:cNvPr>
            <p:cNvSpPr txBox="1"/>
            <p:nvPr/>
          </p:nvSpPr>
          <p:spPr>
            <a:xfrm>
              <a:off x="3202343" y="3819214"/>
              <a:ext cx="1047018" cy="261610"/>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MVPA</a:t>
              </a:r>
              <a:endParaRPr kumimoji="1" lang="ja-JP" altLang="en-US" sz="1100" b="1" dirty="0">
                <a:latin typeface="Meiryo UI" panose="020B0604030504040204" pitchFamily="50" charset="-128"/>
                <a:ea typeface="Meiryo UI" panose="020B0604030504040204" pitchFamily="50" charset="-128"/>
              </a:endParaRPr>
            </a:p>
          </p:txBody>
        </p:sp>
        <p:cxnSp>
          <p:nvCxnSpPr>
            <p:cNvPr id="30" name="直線コネクタ 29">
              <a:extLst>
                <a:ext uri="{FF2B5EF4-FFF2-40B4-BE49-F238E27FC236}">
                  <a16:creationId xmlns:a16="http://schemas.microsoft.com/office/drawing/2014/main" id="{50627A26-1BB8-830A-667F-2C9DFE16E885}"/>
                </a:ext>
              </a:extLst>
            </p:cNvPr>
            <p:cNvCxnSpPr>
              <a:cxnSpLocks/>
            </p:cNvCxnSpPr>
            <p:nvPr/>
          </p:nvCxnSpPr>
          <p:spPr>
            <a:xfrm>
              <a:off x="3737179" y="4152866"/>
              <a:ext cx="1" cy="503236"/>
            </a:xfrm>
            <a:prstGeom prst="line">
              <a:avLst/>
            </a:prstGeom>
            <a:ln w="19050">
              <a:solidFill>
                <a:srgbClr val="DB4E64"/>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1" name="グループ化 30">
              <a:extLst>
                <a:ext uri="{FF2B5EF4-FFF2-40B4-BE49-F238E27FC236}">
                  <a16:creationId xmlns:a16="http://schemas.microsoft.com/office/drawing/2014/main" id="{BE5F36B2-CCC6-BDC9-F653-66649D51B460}"/>
                </a:ext>
              </a:extLst>
            </p:cNvPr>
            <p:cNvGrpSpPr/>
            <p:nvPr/>
          </p:nvGrpSpPr>
          <p:grpSpPr>
            <a:xfrm>
              <a:off x="4557091" y="4701107"/>
              <a:ext cx="4079031" cy="494319"/>
              <a:chOff x="4105404" y="4950051"/>
              <a:chExt cx="4079031" cy="494319"/>
            </a:xfrm>
          </p:grpSpPr>
          <p:sp>
            <p:nvSpPr>
              <p:cNvPr id="32" name="テキスト ボックス 31">
                <a:extLst>
                  <a:ext uri="{FF2B5EF4-FFF2-40B4-BE49-F238E27FC236}">
                    <a16:creationId xmlns:a16="http://schemas.microsoft.com/office/drawing/2014/main" id="{EA5A564F-92B5-873D-6D7D-3181B7AAAAD4}"/>
                  </a:ext>
                </a:extLst>
              </p:cNvPr>
              <p:cNvSpPr txBox="1"/>
              <p:nvPr/>
            </p:nvSpPr>
            <p:spPr>
              <a:xfrm>
                <a:off x="4105404" y="5198149"/>
                <a:ext cx="4079031" cy="246221"/>
              </a:xfrm>
              <a:prstGeom prst="rect">
                <a:avLst/>
              </a:prstGeom>
              <a:noFill/>
              <a:ln w="19050">
                <a:solidFill>
                  <a:srgbClr val="DB4E64"/>
                </a:solidFill>
              </a:ln>
            </p:spPr>
            <p:txBody>
              <a:bodyPr wrap="square" rtlCol="0">
                <a:spAutoFit/>
              </a:bodyPr>
              <a:lstStyle/>
              <a:p>
                <a:pPr algn="ctr"/>
                <a:r>
                  <a:rPr kumimoji="1" lang="ja-JP" altLang="en-US" sz="1000" b="1" dirty="0">
                    <a:latin typeface="Meiryo UI" panose="020B0604030504040204" pitchFamily="50" charset="-128"/>
                    <a:ea typeface="Meiryo UI" panose="020B0604030504040204" pitchFamily="50" charset="-128"/>
                  </a:rPr>
                  <a:t>運動終了後の</a:t>
                </a:r>
                <a:r>
                  <a:rPr kumimoji="1" lang="en-US" altLang="ja-JP" sz="1000" b="1" dirty="0">
                    <a:latin typeface="Meiryo UI" panose="020B0604030504040204" pitchFamily="50" charset="-128"/>
                    <a:ea typeface="Meiryo UI" panose="020B0604030504040204" pitchFamily="50" charset="-128"/>
                  </a:rPr>
                  <a:t>TIR</a:t>
                </a:r>
                <a:r>
                  <a:rPr kumimoji="1" lang="ja-JP" altLang="en-US" sz="1000" b="1" dirty="0">
                    <a:latin typeface="Meiryo UI" panose="020B0604030504040204" pitchFamily="50" charset="-128"/>
                    <a:ea typeface="Meiryo UI" panose="020B0604030504040204" pitchFamily="50" charset="-128"/>
                  </a:rPr>
                  <a:t>、</a:t>
                </a:r>
                <a:r>
                  <a:rPr kumimoji="1" lang="en-US" altLang="ja-JP" sz="1000" b="1" dirty="0">
                    <a:latin typeface="Meiryo UI" panose="020B0604030504040204" pitchFamily="50" charset="-128"/>
                    <a:ea typeface="Meiryo UI" panose="020B0604030504040204" pitchFamily="50" charset="-128"/>
                  </a:rPr>
                  <a:t>TAR</a:t>
                </a:r>
                <a:r>
                  <a:rPr kumimoji="1" lang="ja-JP" altLang="en-US" sz="1000" b="1" dirty="0">
                    <a:latin typeface="Meiryo UI" panose="020B0604030504040204" pitchFamily="50" charset="-128"/>
                    <a:ea typeface="Meiryo UI" panose="020B0604030504040204" pitchFamily="50" charset="-128"/>
                  </a:rPr>
                  <a:t>、</a:t>
                </a:r>
                <a:r>
                  <a:rPr kumimoji="1" lang="en-US" altLang="ja-JP" sz="1000" b="1" dirty="0">
                    <a:latin typeface="Meiryo UI" panose="020B0604030504040204" pitchFamily="50" charset="-128"/>
                    <a:ea typeface="Meiryo UI" panose="020B0604030504040204" pitchFamily="50" charset="-128"/>
                  </a:rPr>
                  <a:t>TBR</a:t>
                </a:r>
                <a:endParaRPr kumimoji="1" lang="ja-JP" altLang="en-US" sz="10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E2F07A82-EE72-4039-07B6-6E70EBE1816A}"/>
                  </a:ext>
                </a:extLst>
              </p:cNvPr>
              <p:cNvSpPr txBox="1"/>
              <p:nvPr/>
            </p:nvSpPr>
            <p:spPr>
              <a:xfrm>
                <a:off x="4105406" y="4950051"/>
                <a:ext cx="905312" cy="246221"/>
              </a:xfrm>
              <a:prstGeom prst="rect">
                <a:avLst/>
              </a:prstGeom>
              <a:solidFill>
                <a:srgbClr val="DB4E64"/>
              </a:solidFill>
              <a:ln w="19050">
                <a:solidFill>
                  <a:srgbClr val="DB4E64"/>
                </a:solidFill>
              </a:ln>
            </p:spPr>
            <p:txBody>
              <a:bodyPr wrap="square" rtlCol="0">
                <a:spAutoFit/>
              </a:bodyPr>
              <a:lstStyle/>
              <a:p>
                <a:pPr algn="ctr"/>
                <a:r>
                  <a:rPr kumimoji="1" lang="ja-JP" altLang="en-US" sz="1000" b="1" dirty="0">
                    <a:solidFill>
                      <a:schemeClr val="bg1"/>
                    </a:solidFill>
                    <a:latin typeface="Meiryo UI" panose="020B0604030504040204" pitchFamily="50" charset="-128"/>
                    <a:ea typeface="Meiryo UI" panose="020B0604030504040204" pitchFamily="50" charset="-128"/>
                  </a:rPr>
                  <a:t>目的</a:t>
                </a:r>
                <a:r>
                  <a:rPr kumimoji="1" lang="en-US" altLang="ja-JP" sz="1000" b="1" dirty="0">
                    <a:solidFill>
                      <a:schemeClr val="bg1"/>
                    </a:solidFill>
                    <a:latin typeface="Meiryo UI" panose="020B0604030504040204" pitchFamily="50" charset="-128"/>
                    <a:ea typeface="Meiryo UI" panose="020B0604030504040204" pitchFamily="50" charset="-128"/>
                  </a:rPr>
                  <a:t>2</a:t>
                </a:r>
                <a:endParaRPr kumimoji="1" lang="ja-JP" altLang="en-US" sz="1000" b="1" dirty="0">
                  <a:solidFill>
                    <a:schemeClr val="bg1"/>
                  </a:solidFill>
                  <a:latin typeface="Meiryo UI" panose="020B0604030504040204" pitchFamily="50" charset="-128"/>
                  <a:ea typeface="Meiryo UI" panose="020B0604030504040204" pitchFamily="50" charset="-128"/>
                </a:endParaRPr>
              </a:p>
            </p:txBody>
          </p:sp>
        </p:grpSp>
        <p:cxnSp>
          <p:nvCxnSpPr>
            <p:cNvPr id="34" name="直線コネクタ 33">
              <a:extLst>
                <a:ext uri="{FF2B5EF4-FFF2-40B4-BE49-F238E27FC236}">
                  <a16:creationId xmlns:a16="http://schemas.microsoft.com/office/drawing/2014/main" id="{CF47089B-EA42-E060-AD11-DCA20AF51B9B}"/>
                </a:ext>
              </a:extLst>
            </p:cNvPr>
            <p:cNvCxnSpPr>
              <a:cxnSpLocks/>
            </p:cNvCxnSpPr>
            <p:nvPr/>
          </p:nvCxnSpPr>
          <p:spPr>
            <a:xfrm>
              <a:off x="5026494" y="4191668"/>
              <a:ext cx="1" cy="503236"/>
            </a:xfrm>
            <a:prstGeom prst="line">
              <a:avLst/>
            </a:prstGeom>
            <a:ln w="19050">
              <a:solidFill>
                <a:srgbClr val="DB4E64"/>
              </a:solidFill>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17224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3AB7FE4-9A93-12E3-22AE-15C0B44427E9}"/>
              </a:ext>
            </a:extLst>
          </p:cNvPr>
          <p:cNvSpPr txBox="1"/>
          <p:nvPr/>
        </p:nvSpPr>
        <p:spPr>
          <a:xfrm>
            <a:off x="244800" y="194400"/>
            <a:ext cx="4068743"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ベースライン時の患者背景</a:t>
            </a:r>
          </a:p>
        </p:txBody>
      </p:sp>
      <p:sp>
        <p:nvSpPr>
          <p:cNvPr id="4" name="テキスト ボックス 3">
            <a:extLst>
              <a:ext uri="{FF2B5EF4-FFF2-40B4-BE49-F238E27FC236}">
                <a16:creationId xmlns:a16="http://schemas.microsoft.com/office/drawing/2014/main" id="{76351876-A06E-0718-8083-CE04B5202BEB}"/>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graphicFrame>
        <p:nvGraphicFramePr>
          <p:cNvPr id="9" name="表 8">
            <a:extLst>
              <a:ext uri="{FF2B5EF4-FFF2-40B4-BE49-F238E27FC236}">
                <a16:creationId xmlns:a16="http://schemas.microsoft.com/office/drawing/2014/main" id="{74E3E4CD-F6E6-C213-2972-D7763FFA35AF}"/>
              </a:ext>
            </a:extLst>
          </p:cNvPr>
          <p:cNvGraphicFramePr>
            <a:graphicFrameLocks noGrp="1"/>
          </p:cNvGraphicFramePr>
          <p:nvPr>
            <p:extLst>
              <p:ext uri="{D42A27DB-BD31-4B8C-83A1-F6EECF244321}">
                <p14:modId xmlns:p14="http://schemas.microsoft.com/office/powerpoint/2010/main" val="3511445829"/>
              </p:ext>
            </p:extLst>
          </p:nvPr>
        </p:nvGraphicFramePr>
        <p:xfrm>
          <a:off x="415954" y="1116204"/>
          <a:ext cx="4065651" cy="5479095"/>
        </p:xfrm>
        <a:graphic>
          <a:graphicData uri="http://schemas.openxmlformats.org/drawingml/2006/table">
            <a:tbl>
              <a:tblPr>
                <a:tableStyleId>{5C22544A-7EE6-4342-B048-85BDC9FD1C3A}</a:tableStyleId>
              </a:tblPr>
              <a:tblGrid>
                <a:gridCol w="2340000">
                  <a:extLst>
                    <a:ext uri="{9D8B030D-6E8A-4147-A177-3AD203B41FA5}">
                      <a16:colId xmlns:a16="http://schemas.microsoft.com/office/drawing/2014/main" val="3465705207"/>
                    </a:ext>
                  </a:extLst>
                </a:gridCol>
                <a:gridCol w="1725651">
                  <a:extLst>
                    <a:ext uri="{9D8B030D-6E8A-4147-A177-3AD203B41FA5}">
                      <a16:colId xmlns:a16="http://schemas.microsoft.com/office/drawing/2014/main" val="34534225"/>
                    </a:ext>
                  </a:extLst>
                </a:gridCol>
              </a:tblGrid>
              <a:tr h="288000">
                <a:tc>
                  <a:txBody>
                    <a:bodyPr/>
                    <a:lstStyle/>
                    <a:p>
                      <a:pPr algn="l" fontAlgn="ctr"/>
                      <a:endParaRPr lang="ja-JP" altLang="en-US" sz="1200" b="0" i="0" u="none" strike="noStrike" dirty="0">
                        <a:solidFill>
                          <a:schemeClr val="bg1"/>
                        </a:solidFill>
                        <a:effectLst/>
                        <a:latin typeface="Meiryo UI" panose="020B0604030504040204" pitchFamily="50" charset="-128"/>
                        <a:ea typeface="Meiryo UI" panose="020B0604030504040204" pitchFamily="50" charset="-128"/>
                      </a:endParaRPr>
                    </a:p>
                  </a:txBody>
                  <a:tcPr marL="2660" marR="2660" marT="2660" marB="0" anchor="ctr">
                    <a:solidFill>
                      <a:srgbClr val="2D6379"/>
                    </a:solidFill>
                  </a:tcPr>
                </a:tc>
                <a:tc>
                  <a:txBody>
                    <a:bodyPr/>
                    <a:lstStyle/>
                    <a:p>
                      <a:pPr algn="ctr" fontAlgn="ctr"/>
                      <a:r>
                        <a:rPr lang="en-US" sz="1050" u="none" strike="noStrike" dirty="0" err="1">
                          <a:solidFill>
                            <a:schemeClr val="bg1"/>
                          </a:solidFill>
                          <a:effectLst/>
                          <a:latin typeface="Meiryo UI" panose="020B0604030504040204" pitchFamily="50" charset="-128"/>
                          <a:ea typeface="Meiryo UI" panose="020B0604030504040204" pitchFamily="50" charset="-128"/>
                        </a:rPr>
                        <a:t>mean±SD</a:t>
                      </a:r>
                      <a:r>
                        <a:rPr lang="ja-JP" altLang="en-US" sz="1050" u="none" strike="noStrike" dirty="0">
                          <a:solidFill>
                            <a:schemeClr val="bg1"/>
                          </a:solidFill>
                          <a:effectLst/>
                          <a:latin typeface="Meiryo UI" panose="020B0604030504040204" pitchFamily="50" charset="-128"/>
                          <a:ea typeface="Meiryo UI" panose="020B0604030504040204" pitchFamily="50" charset="-128"/>
                        </a:rPr>
                        <a:t>または</a:t>
                      </a:r>
                      <a:r>
                        <a:rPr lang="en-US" sz="1050" u="none" strike="noStrike" dirty="0">
                          <a:solidFill>
                            <a:schemeClr val="bg1"/>
                          </a:solidFill>
                          <a:effectLst/>
                          <a:latin typeface="Meiryo UI" panose="020B0604030504040204" pitchFamily="50" charset="-128"/>
                          <a:ea typeface="Meiryo UI" panose="020B0604030504040204" pitchFamily="50" charset="-128"/>
                        </a:rPr>
                        <a:t>n (%)</a:t>
                      </a:r>
                      <a:endParaRPr lang="en-US" sz="1050" b="0" i="0" u="none" strike="noStrike" dirty="0">
                        <a:solidFill>
                          <a:schemeClr val="bg1"/>
                        </a:solidFill>
                        <a:effectLst/>
                        <a:latin typeface="Meiryo UI" panose="020B0604030504040204" pitchFamily="50" charset="-128"/>
                        <a:ea typeface="Meiryo UI" panose="020B0604030504040204" pitchFamily="50" charset="-128"/>
                      </a:endParaRPr>
                    </a:p>
                  </a:txBody>
                  <a:tcPr marL="2660" marR="2660" marT="2660" marB="0" anchor="ctr">
                    <a:solidFill>
                      <a:srgbClr val="2D6379"/>
                    </a:solidFill>
                  </a:tcPr>
                </a:tc>
                <a:extLst>
                  <a:ext uri="{0D108BD9-81ED-4DB2-BD59-A6C34878D82A}">
                    <a16:rowId xmlns:a16="http://schemas.microsoft.com/office/drawing/2014/main" val="3763139730"/>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年齢</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14.5 (13.8, 15.7)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608947485"/>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女性</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60 (53.6%)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235716715"/>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男性</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52 (46.4%)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004191740"/>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人種／民族</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3007324608"/>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非ヒスパニック系白人</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90 (80.4%)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87510047"/>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非ヒスパニック系黒人</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 (1.8%)</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1172561553"/>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ヒスパニック系</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14 (12.5%)</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1999535932"/>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多民族／その他</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6 (5.4%)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585130695"/>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両親の最終学歴（</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n=111</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1977322343"/>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zh-TW" altLang="en-US" sz="1200" b="1" u="none" strike="noStrike" dirty="0">
                          <a:solidFill>
                            <a:schemeClr val="tx1"/>
                          </a:solidFill>
                          <a:effectLst/>
                          <a:latin typeface="Meiryo UI" panose="020B0604030504040204" pitchFamily="50" charset="-128"/>
                          <a:ea typeface="Meiryo UI" panose="020B0604030504040204" pitchFamily="50" charset="-128"/>
                        </a:rPr>
                        <a:t>高校卒業以下</a:t>
                      </a:r>
                      <a:endParaRPr lang="zh-TW"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11 (9.9%)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2586781783"/>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大学中退</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30 (27.3%)</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245738417"/>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4</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年制大学卒業</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49 (44.1%)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1931855121"/>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大学院卒業</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21 (18.9%)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688620584"/>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臨床的背景</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4248585616"/>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zh-TW" altLang="en-US" sz="1200" b="1" u="none" strike="noStrike" dirty="0">
                          <a:solidFill>
                            <a:schemeClr val="tx1"/>
                          </a:solidFill>
                          <a:effectLst/>
                          <a:latin typeface="Meiryo UI" panose="020B0604030504040204" pitchFamily="50" charset="-128"/>
                          <a:ea typeface="Meiryo UI" panose="020B0604030504040204" pitchFamily="50" charset="-128"/>
                        </a:rPr>
                        <a:t>糖尿病罹病期間</a:t>
                      </a:r>
                      <a:endParaRPr lang="zh-TW"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5.5 (3.1, 9.0)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2013260599"/>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インスリンポンプ使用（</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n=111</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81 (73.0%)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2177872252"/>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前日のインスリン用量（</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n=111</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1.0 ± 0.3</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881856236"/>
                  </a:ext>
                </a:extLst>
              </a:tr>
              <a:tr h="247195">
                <a:tc>
                  <a:txBody>
                    <a:bodyPr/>
                    <a:lstStyle/>
                    <a:p>
                      <a:pPr algn="l" fontAlgn="ct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身体測定値</a:t>
                      </a: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780794341"/>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体重（</a:t>
                      </a:r>
                      <a:r>
                        <a:rPr lang="en-US" sz="1200" b="1" u="none" strike="noStrike" dirty="0">
                          <a:solidFill>
                            <a:schemeClr val="tx1"/>
                          </a:solidFill>
                          <a:effectLst/>
                          <a:latin typeface="Meiryo UI" panose="020B0604030504040204" pitchFamily="50" charset="-128"/>
                          <a:ea typeface="Meiryo UI" panose="020B0604030504040204" pitchFamily="50" charset="-128"/>
                        </a:rPr>
                        <a:t>kg）</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58.8 (51.7, 70.0)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4223898081"/>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BMI Z</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スコア</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0.7 ± 0.9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452349161"/>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推定体脂肪率（％）</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28.1 (20.0, 33.1)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286898983"/>
                  </a:ext>
                </a:extLst>
              </a:tr>
            </a:tbl>
          </a:graphicData>
        </a:graphic>
      </p:graphicFrame>
      <p:graphicFrame>
        <p:nvGraphicFramePr>
          <p:cNvPr id="10" name="表 9">
            <a:extLst>
              <a:ext uri="{FF2B5EF4-FFF2-40B4-BE49-F238E27FC236}">
                <a16:creationId xmlns:a16="http://schemas.microsoft.com/office/drawing/2014/main" id="{A58DE117-86A0-62D3-500E-D74046D4A648}"/>
              </a:ext>
            </a:extLst>
          </p:cNvPr>
          <p:cNvGraphicFramePr>
            <a:graphicFrameLocks noGrp="1"/>
          </p:cNvGraphicFramePr>
          <p:nvPr>
            <p:extLst>
              <p:ext uri="{D42A27DB-BD31-4B8C-83A1-F6EECF244321}">
                <p14:modId xmlns:p14="http://schemas.microsoft.com/office/powerpoint/2010/main" val="3872216827"/>
              </p:ext>
            </p:extLst>
          </p:nvPr>
        </p:nvGraphicFramePr>
        <p:xfrm>
          <a:off x="4774262" y="1116204"/>
          <a:ext cx="4065651" cy="4486771"/>
        </p:xfrm>
        <a:graphic>
          <a:graphicData uri="http://schemas.openxmlformats.org/drawingml/2006/table">
            <a:tbl>
              <a:tblPr>
                <a:tableStyleId>{5C22544A-7EE6-4342-B048-85BDC9FD1C3A}</a:tableStyleId>
              </a:tblPr>
              <a:tblGrid>
                <a:gridCol w="2340000">
                  <a:extLst>
                    <a:ext uri="{9D8B030D-6E8A-4147-A177-3AD203B41FA5}">
                      <a16:colId xmlns:a16="http://schemas.microsoft.com/office/drawing/2014/main" val="3465705207"/>
                    </a:ext>
                  </a:extLst>
                </a:gridCol>
                <a:gridCol w="1725651">
                  <a:extLst>
                    <a:ext uri="{9D8B030D-6E8A-4147-A177-3AD203B41FA5}">
                      <a16:colId xmlns:a16="http://schemas.microsoft.com/office/drawing/2014/main" val="34534225"/>
                    </a:ext>
                  </a:extLst>
                </a:gridCol>
              </a:tblGrid>
              <a:tr h="288000">
                <a:tc>
                  <a:txBody>
                    <a:bodyPr/>
                    <a:lstStyle/>
                    <a:p>
                      <a:pPr algn="l" fontAlgn="ct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2660" marR="2660" marT="2660" marB="0" anchor="ctr">
                    <a:solidFill>
                      <a:srgbClr val="2D6379"/>
                    </a:solidFill>
                  </a:tcPr>
                </a:tc>
                <a:tc>
                  <a:txBody>
                    <a:bodyPr/>
                    <a:lstStyle/>
                    <a:p>
                      <a:pPr algn="ctr" fontAlgn="ctr"/>
                      <a:r>
                        <a:rPr lang="en-US" sz="1050" b="0" u="none" strike="noStrike" dirty="0" err="1">
                          <a:solidFill>
                            <a:schemeClr val="bg1"/>
                          </a:solidFill>
                          <a:effectLst/>
                          <a:latin typeface="Meiryo UI" panose="020B0604030504040204" pitchFamily="50" charset="-128"/>
                          <a:ea typeface="Meiryo UI" panose="020B0604030504040204" pitchFamily="50" charset="-128"/>
                        </a:rPr>
                        <a:t>mean±SD</a:t>
                      </a:r>
                      <a:r>
                        <a:rPr lang="ja-JP" altLang="en-US" sz="1050" b="0" u="none" strike="noStrike" dirty="0">
                          <a:solidFill>
                            <a:schemeClr val="bg1"/>
                          </a:solidFill>
                          <a:effectLst/>
                          <a:latin typeface="Meiryo UI" panose="020B0604030504040204" pitchFamily="50" charset="-128"/>
                          <a:ea typeface="Meiryo UI" panose="020B0604030504040204" pitchFamily="50" charset="-128"/>
                        </a:rPr>
                        <a:t>または</a:t>
                      </a:r>
                      <a:r>
                        <a:rPr lang="en-US" sz="1050" b="0" u="none" strike="noStrike" dirty="0">
                          <a:solidFill>
                            <a:schemeClr val="bg1"/>
                          </a:solidFill>
                          <a:effectLst/>
                          <a:latin typeface="Meiryo UI" panose="020B0604030504040204" pitchFamily="50" charset="-128"/>
                          <a:ea typeface="Meiryo UI" panose="020B0604030504040204" pitchFamily="50" charset="-128"/>
                        </a:rPr>
                        <a:t>n (%)</a:t>
                      </a:r>
                      <a:endParaRPr lang="en-US" sz="1050" b="0" i="0" u="none" strike="noStrike" dirty="0">
                        <a:solidFill>
                          <a:schemeClr val="bg1"/>
                        </a:solidFill>
                        <a:effectLst/>
                        <a:latin typeface="Meiryo UI" panose="020B0604030504040204" pitchFamily="50" charset="-128"/>
                        <a:ea typeface="Meiryo UI" panose="020B0604030504040204" pitchFamily="50" charset="-128"/>
                      </a:endParaRPr>
                    </a:p>
                  </a:txBody>
                  <a:tcPr marL="2660" marR="2660" marT="2660" marB="0" anchor="ctr">
                    <a:solidFill>
                      <a:srgbClr val="2D6379"/>
                    </a:solidFill>
                  </a:tcPr>
                </a:tc>
                <a:extLst>
                  <a:ext uri="{0D108BD9-81ED-4DB2-BD59-A6C34878D82A}">
                    <a16:rowId xmlns:a16="http://schemas.microsoft.com/office/drawing/2014/main" val="3763139730"/>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血糖関連</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348314605"/>
                  </a:ext>
                </a:extLst>
              </a:tr>
              <a:tr h="490846">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過去</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30</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日間のパーソナル</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CGM</a:t>
                      </a:r>
                    </a:p>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未使用（</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n=102</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71 (69.6%)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4002592596"/>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ベースライン</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HbA1c</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9.3 (8.5, 9.9)</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425402466"/>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TIR</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の割合（</a:t>
                      </a:r>
                      <a:r>
                        <a:rPr lang="en-US" sz="1200" b="1" u="none" strike="noStrike" dirty="0">
                          <a:solidFill>
                            <a:schemeClr val="tx1"/>
                          </a:solidFill>
                          <a:effectLst/>
                          <a:latin typeface="Meiryo UI" panose="020B0604030504040204" pitchFamily="50" charset="-128"/>
                          <a:ea typeface="Meiryo UI" panose="020B0604030504040204" pitchFamily="50" charset="-128"/>
                        </a:rPr>
                        <a:t>n=106）</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a:solidFill>
                            <a:schemeClr val="tx1"/>
                          </a:solidFill>
                          <a:effectLst/>
                          <a:latin typeface="Meiryo UI" panose="020B0604030504040204" pitchFamily="50" charset="-128"/>
                          <a:ea typeface="Meiryo UI" panose="020B0604030504040204" pitchFamily="50" charset="-128"/>
                        </a:rPr>
                        <a:t>36.5 ± 13.7</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136197512"/>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TBR</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の割合（</a:t>
                      </a:r>
                      <a:r>
                        <a:rPr lang="en-US" sz="1200" b="1" u="none" strike="noStrike" dirty="0">
                          <a:solidFill>
                            <a:schemeClr val="tx1"/>
                          </a:solidFill>
                          <a:effectLst/>
                          <a:latin typeface="Meiryo UI" panose="020B0604030504040204" pitchFamily="50" charset="-128"/>
                          <a:ea typeface="Meiryo UI" panose="020B0604030504040204" pitchFamily="50" charset="-128"/>
                        </a:rPr>
                        <a:t>n=106）</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2.1 (0.4, 5.6)</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1567987764"/>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TAR</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の割合（</a:t>
                      </a:r>
                      <a:r>
                        <a:rPr lang="en-US" sz="1200" b="1" u="none" strike="noStrike" dirty="0">
                          <a:solidFill>
                            <a:schemeClr val="tx1"/>
                          </a:solidFill>
                          <a:effectLst/>
                          <a:latin typeface="Meiryo UI" panose="020B0604030504040204" pitchFamily="50" charset="-128"/>
                          <a:ea typeface="Meiryo UI" panose="020B0604030504040204" pitchFamily="50" charset="-128"/>
                        </a:rPr>
                        <a:t>n=106）</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59.5 ± 16.1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828590755"/>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食事</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907111325"/>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1</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日のエネルギー摂取量（</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kcal</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1721.0 ± 560.1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2979527941"/>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タンパク質の割合</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16.0 ± 3.5</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4286266473"/>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炭水化物の割合</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49.0 ± 7.7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69792186"/>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脂質の割合</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36.2 ± 6.4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420457932"/>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zh-TW" altLang="en-US" sz="1200" b="1" u="none" strike="noStrike" dirty="0">
                          <a:solidFill>
                            <a:schemeClr val="tx1"/>
                          </a:solidFill>
                          <a:effectLst/>
                          <a:latin typeface="Meiryo UI" panose="020B0604030504040204" pitchFamily="50" charset="-128"/>
                          <a:ea typeface="Meiryo UI" panose="020B0604030504040204" pitchFamily="50" charset="-128"/>
                        </a:rPr>
                        <a:t>食物繊維摂取量（</a:t>
                      </a:r>
                      <a:r>
                        <a:rPr lang="en-US" altLang="zh-TW" sz="1200" b="1" u="none" strike="noStrike" dirty="0">
                          <a:solidFill>
                            <a:schemeClr val="tx1"/>
                          </a:solidFill>
                          <a:effectLst/>
                          <a:latin typeface="Meiryo UI" panose="020B0604030504040204" pitchFamily="50" charset="-128"/>
                          <a:ea typeface="Meiryo UI" panose="020B0604030504040204" pitchFamily="50" charset="-128"/>
                        </a:rPr>
                        <a:t>g</a:t>
                      </a:r>
                      <a:r>
                        <a:rPr lang="zh-TW"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zh-TW"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13.1 (10.1, 18.1)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995136481"/>
                  </a:ext>
                </a:extLst>
              </a:tr>
              <a:tr h="247195">
                <a:tc>
                  <a:txBody>
                    <a:bodyPr/>
                    <a:lstStyle/>
                    <a:p>
                      <a:pPr algn="l" fontAlgn="ctr"/>
                      <a:r>
                        <a:rPr lang="en-US" altLang="ja-JP" sz="1200" b="1" u="none" strike="noStrike" dirty="0">
                          <a:solidFill>
                            <a:schemeClr val="tx1"/>
                          </a:solidFill>
                          <a:effectLst/>
                          <a:latin typeface="Meiryo UI" panose="020B0604030504040204" pitchFamily="50" charset="-128"/>
                          <a:ea typeface="Meiryo UI" panose="020B0604030504040204" pitchFamily="50" charset="-128"/>
                        </a:rPr>
                        <a:t>1</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日の身体活動（</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n=108</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T w="12700" cap="flat" cmpd="sng" algn="ctr">
                      <a:solidFill>
                        <a:schemeClr val="tx1">
                          <a:lumMod val="50000"/>
                          <a:lumOff val="50000"/>
                        </a:schemeClr>
                      </a:solidFill>
                      <a:prstDash val="solid"/>
                      <a:round/>
                      <a:headEnd type="none" w="med" len="med"/>
                      <a:tailEnd type="none" w="med" len="med"/>
                    </a:lnT>
                    <a:solidFill>
                      <a:srgbClr val="FFFEF3"/>
                    </a:solidFill>
                  </a:tcPr>
                </a:tc>
                <a:extLst>
                  <a:ext uri="{0D108BD9-81ED-4DB2-BD59-A6C34878D82A}">
                    <a16:rowId xmlns:a16="http://schemas.microsoft.com/office/drawing/2014/main" val="1629878439"/>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MVPA≧60</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分</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99 (91.7%)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2271935337"/>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en-US" sz="1200" b="1" u="none" strike="noStrike" dirty="0">
                          <a:solidFill>
                            <a:schemeClr val="tx1"/>
                          </a:solidFill>
                          <a:effectLst/>
                          <a:latin typeface="Meiryo UI" panose="020B0604030504040204" pitchFamily="50" charset="-128"/>
                          <a:ea typeface="Meiryo UI" panose="020B0604030504040204" pitchFamily="50" charset="-128"/>
                        </a:rPr>
                        <a:t>MVPA（</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分）</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157.5 (105.0, 225.0)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solidFill>
                      <a:srgbClr val="FFFEF3"/>
                    </a:solidFill>
                  </a:tcPr>
                </a:tc>
                <a:extLst>
                  <a:ext uri="{0D108BD9-81ED-4DB2-BD59-A6C34878D82A}">
                    <a16:rowId xmlns:a16="http://schemas.microsoft.com/office/drawing/2014/main" val="394079224"/>
                  </a:ext>
                </a:extLst>
              </a:tr>
              <a:tr h="247195">
                <a:tc>
                  <a:txBody>
                    <a:bodyPr/>
                    <a:lstStyle/>
                    <a:p>
                      <a:pPr algn="l"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　</a:t>
                      </a:r>
                      <a:r>
                        <a:rPr lang="zh-TW" altLang="en-US" sz="1200" b="1" u="none" strike="noStrike" dirty="0">
                          <a:solidFill>
                            <a:schemeClr val="tx1"/>
                          </a:solidFill>
                          <a:effectLst/>
                          <a:latin typeface="Meiryo UI" panose="020B0604030504040204" pitchFamily="50" charset="-128"/>
                          <a:ea typeface="Meiryo UI" panose="020B0604030504040204" pitchFamily="50" charset="-128"/>
                        </a:rPr>
                        <a:t>高強度身体活動（分）</a:t>
                      </a:r>
                      <a:endParaRPr lang="zh-TW"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3600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45.0 (0.0, 90.0)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2660" marR="2660" marT="2660" marB="0" anchor="ctr">
                    <a:lnB w="1270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059583402"/>
                  </a:ext>
                </a:extLst>
              </a:tr>
            </a:tbl>
          </a:graphicData>
        </a:graphic>
      </p:graphicFrame>
      <p:sp>
        <p:nvSpPr>
          <p:cNvPr id="11" name="テキスト ボックス 10">
            <a:extLst>
              <a:ext uri="{FF2B5EF4-FFF2-40B4-BE49-F238E27FC236}">
                <a16:creationId xmlns:a16="http://schemas.microsoft.com/office/drawing/2014/main" id="{EF6BB493-5F87-AFD8-4FF1-C20BF29CFE88}"/>
              </a:ext>
            </a:extLst>
          </p:cNvPr>
          <p:cNvSpPr txBox="1"/>
          <p:nvPr/>
        </p:nvSpPr>
        <p:spPr>
          <a:xfrm>
            <a:off x="4736961" y="5710151"/>
            <a:ext cx="4223166" cy="577081"/>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連続変数が正規分布する場合は</a:t>
            </a:r>
            <a:r>
              <a:rPr kumimoji="1" lang="en-US" altLang="ja-JP" sz="1050" dirty="0" err="1">
                <a:latin typeface="Meiryo UI" panose="020B0604030504040204" pitchFamily="50" charset="-128"/>
                <a:ea typeface="Meiryo UI" panose="020B0604030504040204" pitchFamily="50" charset="-128"/>
              </a:rPr>
              <a:t>mean±SD</a:t>
            </a:r>
            <a:r>
              <a:rPr kumimoji="1" lang="ja-JP" altLang="en-US" sz="1050" dirty="0">
                <a:latin typeface="Meiryo UI" panose="020B0604030504040204" pitchFamily="50" charset="-128"/>
                <a:ea typeface="Meiryo UI" panose="020B0604030504040204" pitchFamily="50" charset="-128"/>
              </a:rPr>
              <a:t>、非正規分布の場合</a:t>
            </a:r>
            <a:r>
              <a:rPr kumimoji="1" lang="en-US" altLang="ja-JP" sz="1050" dirty="0">
                <a:latin typeface="Meiryo UI" panose="020B0604030504040204" pitchFamily="50" charset="-128"/>
                <a:ea typeface="Meiryo UI" panose="020B0604030504040204" pitchFamily="50" charset="-128"/>
              </a:rPr>
              <a:t>median</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IQR</a:t>
            </a:r>
            <a:r>
              <a:rPr kumimoji="1" lang="ja-JP" altLang="en-US" sz="1050" dirty="0">
                <a:latin typeface="Meiryo UI" panose="020B0604030504040204" pitchFamily="50" charset="-128"/>
                <a:ea typeface="Meiryo UI" panose="020B0604030504040204" pitchFamily="50" charset="-128"/>
              </a:rPr>
              <a:t>）で示した。</a:t>
            </a:r>
          </a:p>
          <a:p>
            <a:r>
              <a:rPr kumimoji="1" lang="ja-JP" altLang="en-US" sz="1050" dirty="0">
                <a:latin typeface="Meiryo UI" panose="020B0604030504040204" pitchFamily="50" charset="-128"/>
                <a:ea typeface="Meiryo UI" panose="020B0604030504040204" pitchFamily="50" charset="-128"/>
              </a:rPr>
              <a:t>カテゴリー変数は</a:t>
            </a:r>
            <a:r>
              <a:rPr kumimoji="1" lang="en-US" altLang="ja-JP" sz="1050" dirty="0">
                <a:latin typeface="Meiryo UI" panose="020B0604030504040204" pitchFamily="50" charset="-128"/>
                <a:ea typeface="Meiryo UI" panose="020B0604030504040204" pitchFamily="50" charset="-128"/>
              </a:rPr>
              <a:t>n</a:t>
            </a:r>
            <a:r>
              <a:rPr kumimoji="1" lang="ja-JP" altLang="en-US" sz="1050" dirty="0">
                <a:latin typeface="Meiryo UI" panose="020B0604030504040204" pitchFamily="50" charset="-128"/>
                <a:ea typeface="Meiryo UI" panose="020B0604030504040204" pitchFamily="50" charset="-128"/>
              </a:rPr>
              <a:t>（％）で示した。</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40343"/>
            <a:ext cx="8900942" cy="867930"/>
          </a:xfrm>
          <a:prstGeom prst="rect">
            <a:avLst/>
          </a:prstGeom>
          <a:noFill/>
        </p:spPr>
        <p:txBody>
          <a:bodyPr wrap="square">
            <a:spAutoFit/>
          </a:bodyPr>
          <a:lstStyle/>
          <a:p>
            <a:pPr>
              <a:lnSpc>
                <a:spcPct val="90000"/>
              </a:lnSpc>
            </a:pPr>
            <a:r>
              <a:rPr lang="en-US" altLang="ja-JP" sz="2800" b="1" dirty="0">
                <a:latin typeface="Meiryo UI" panose="020B0604030504040204" pitchFamily="50" charset="-128"/>
                <a:ea typeface="Meiryo UI" panose="020B0604030504040204" pitchFamily="50" charset="-128"/>
              </a:rPr>
              <a:t>MVPA</a:t>
            </a:r>
            <a:r>
              <a:rPr lang="ja-JP" altLang="en-US" sz="2800" b="1" dirty="0">
                <a:latin typeface="Meiryo UI" panose="020B0604030504040204" pitchFamily="50" charset="-128"/>
                <a:ea typeface="Meiryo UI" panose="020B0604030504040204" pitchFamily="50" charset="-128"/>
              </a:rPr>
              <a:t>実施前のタンパク質摂取量が</a:t>
            </a:r>
          </a:p>
          <a:p>
            <a:pPr>
              <a:lnSpc>
                <a:spcPct val="90000"/>
              </a:lnSpc>
            </a:pPr>
            <a:r>
              <a:rPr lang="ja-JP" altLang="en-US" sz="2800" b="1" dirty="0">
                <a:latin typeface="Meiryo UI" panose="020B0604030504040204" pitchFamily="50" charset="-128"/>
                <a:ea typeface="Meiryo UI" panose="020B0604030504040204" pitchFamily="50" charset="-128"/>
              </a:rPr>
              <a:t>実施中の血糖コントロール指標に及ぼす影響（目的</a:t>
            </a:r>
            <a:r>
              <a:rPr lang="en-US" altLang="ja-JP" sz="2800" b="1" dirty="0">
                <a:latin typeface="Meiryo UI" panose="020B0604030504040204" pitchFamily="50" charset="-128"/>
                <a:ea typeface="Meiryo UI" panose="020B0604030504040204" pitchFamily="50" charset="-128"/>
              </a:rPr>
              <a:t>1</a:t>
            </a:r>
            <a:r>
              <a:rPr lang="ja-JP" altLang="en-US" sz="2800" b="1" dirty="0">
                <a:latin typeface="Meiryo UI" panose="020B0604030504040204" pitchFamily="50" charset="-128"/>
                <a:ea typeface="Meiryo UI" panose="020B0604030504040204" pitchFamily="50" charset="-128"/>
              </a:rPr>
              <a:t>）</a:t>
            </a:r>
          </a:p>
        </p:txBody>
      </p:sp>
      <p:sp>
        <p:nvSpPr>
          <p:cNvPr id="2" name="テキスト ボックス 1">
            <a:extLst>
              <a:ext uri="{FF2B5EF4-FFF2-40B4-BE49-F238E27FC236}">
                <a16:creationId xmlns:a16="http://schemas.microsoft.com/office/drawing/2014/main" id="{0DA3DFC2-B170-B292-1705-2C8179220E14}"/>
              </a:ext>
            </a:extLst>
          </p:cNvPr>
          <p:cNvSpPr txBox="1"/>
          <p:nvPr/>
        </p:nvSpPr>
        <p:spPr>
          <a:xfrm>
            <a:off x="1188518" y="6603820"/>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
        <p:nvSpPr>
          <p:cNvPr id="28" name="テキスト ボックス 27">
            <a:extLst>
              <a:ext uri="{FF2B5EF4-FFF2-40B4-BE49-F238E27FC236}">
                <a16:creationId xmlns:a16="http://schemas.microsoft.com/office/drawing/2014/main" id="{7FE53290-1927-683B-BA2D-AC5F23697217}"/>
              </a:ext>
            </a:extLst>
          </p:cNvPr>
          <p:cNvSpPr txBox="1"/>
          <p:nvPr/>
        </p:nvSpPr>
        <p:spPr>
          <a:xfrm>
            <a:off x="432000" y="6192000"/>
            <a:ext cx="7014804" cy="430887"/>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混合効果回帰モデル</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介入群、試験施設、年齢、性別、インスリンレジメン、前日のインスリン投与量（</a:t>
            </a:r>
            <a:r>
              <a:rPr kumimoji="1" lang="en-US" altLang="ja-JP" sz="1050" dirty="0">
                <a:latin typeface="Meiryo UI" panose="020B0604030504040204" pitchFamily="50" charset="-128"/>
                <a:ea typeface="Meiryo UI" panose="020B0604030504040204" pitchFamily="50" charset="-128"/>
              </a:rPr>
              <a:t>U/kg</a:t>
            </a:r>
            <a:r>
              <a:rPr kumimoji="1" lang="ja-JP" altLang="en-US" sz="1050" dirty="0">
                <a:latin typeface="Meiryo UI" panose="020B0604030504040204" pitchFamily="50" charset="-128"/>
                <a:ea typeface="Meiryo UI" panose="020B0604030504040204" pitchFamily="50" charset="-128"/>
              </a:rPr>
              <a:t>）、推定体脂肪率、運動強度（</a:t>
            </a:r>
            <a:r>
              <a:rPr kumimoji="1" lang="en-US" altLang="ja-JP" sz="1050" dirty="0">
                <a:latin typeface="Meiryo UI" panose="020B0604030504040204" pitchFamily="50" charset="-128"/>
                <a:ea typeface="Meiryo UI" panose="020B0604030504040204" pitchFamily="50" charset="-128"/>
              </a:rPr>
              <a:t>METs/</a:t>
            </a:r>
            <a:r>
              <a:rPr kumimoji="1" lang="ja-JP" altLang="en-US" sz="1050" dirty="0">
                <a:latin typeface="Meiryo UI" panose="020B0604030504040204" pitchFamily="50" charset="-128"/>
                <a:ea typeface="Meiryo UI" panose="020B0604030504040204" pitchFamily="50" charset="-128"/>
              </a:rPr>
              <a:t>分）、</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日あたりの炭水化物摂取量、運動後のタンパク質摂取量、深夜までの時間で調整</a:t>
            </a:r>
            <a:r>
              <a:rPr kumimoji="1" lang="en-US" altLang="ja-JP" sz="1050" dirty="0">
                <a:latin typeface="Meiryo UI" panose="020B0604030504040204" pitchFamily="50" charset="-128"/>
                <a:ea typeface="Meiryo UI" panose="020B0604030504040204" pitchFamily="50" charset="-128"/>
              </a:rPr>
              <a:t>]</a:t>
            </a:r>
          </a:p>
        </p:txBody>
      </p:sp>
      <p:grpSp>
        <p:nvGrpSpPr>
          <p:cNvPr id="30" name="グループ化 29">
            <a:extLst>
              <a:ext uri="{FF2B5EF4-FFF2-40B4-BE49-F238E27FC236}">
                <a16:creationId xmlns:a16="http://schemas.microsoft.com/office/drawing/2014/main" id="{7B5D3F7F-72D3-FD57-DE19-05AF1AF1F87C}"/>
              </a:ext>
            </a:extLst>
          </p:cNvPr>
          <p:cNvGrpSpPr/>
          <p:nvPr/>
        </p:nvGrpSpPr>
        <p:grpSpPr>
          <a:xfrm>
            <a:off x="353423" y="1112285"/>
            <a:ext cx="8088577" cy="4971824"/>
            <a:chOff x="353423" y="1380646"/>
            <a:chExt cx="8088577" cy="4971824"/>
          </a:xfrm>
        </p:grpSpPr>
        <p:graphicFrame>
          <p:nvGraphicFramePr>
            <p:cNvPr id="6" name="グラフ 5">
              <a:extLst>
                <a:ext uri="{FF2B5EF4-FFF2-40B4-BE49-F238E27FC236}">
                  <a16:creationId xmlns:a16="http://schemas.microsoft.com/office/drawing/2014/main" id="{6710CF94-D39A-D0FF-7005-3D4AE9FF1468}"/>
                </a:ext>
              </a:extLst>
            </p:cNvPr>
            <p:cNvGraphicFramePr/>
            <p:nvPr>
              <p:extLst>
                <p:ext uri="{D42A27DB-BD31-4B8C-83A1-F6EECF244321}">
                  <p14:modId xmlns:p14="http://schemas.microsoft.com/office/powerpoint/2010/main" val="81887371"/>
                </p:ext>
              </p:extLst>
            </p:nvPr>
          </p:nvGraphicFramePr>
          <p:xfrm>
            <a:off x="702000" y="1604611"/>
            <a:ext cx="7740000" cy="450000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a:extLst>
                <a:ext uri="{FF2B5EF4-FFF2-40B4-BE49-F238E27FC236}">
                  <a16:creationId xmlns:a16="http://schemas.microsoft.com/office/drawing/2014/main" id="{A8E2BB18-7D31-26C2-D4C4-3684CD13AEF8}"/>
                </a:ext>
              </a:extLst>
            </p:cNvPr>
            <p:cNvSpPr txBox="1"/>
            <p:nvPr/>
          </p:nvSpPr>
          <p:spPr>
            <a:xfrm>
              <a:off x="1216119" y="2599113"/>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2.58</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-10.22</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15.39</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P=0.69</a:t>
              </a:r>
            </a:p>
          </p:txBody>
        </p:sp>
        <p:sp>
          <p:nvSpPr>
            <p:cNvPr id="9" name="テキスト ボックス 8">
              <a:extLst>
                <a:ext uri="{FF2B5EF4-FFF2-40B4-BE49-F238E27FC236}">
                  <a16:creationId xmlns:a16="http://schemas.microsoft.com/office/drawing/2014/main" id="{793617E5-AB09-4D53-FDC9-AED7FC74ABDA}"/>
                </a:ext>
              </a:extLst>
            </p:cNvPr>
            <p:cNvSpPr txBox="1"/>
            <p:nvPr/>
          </p:nvSpPr>
          <p:spPr>
            <a:xfrm>
              <a:off x="2196000" y="3136902"/>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0.22</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-12.10</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12.54</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P=0.97</a:t>
              </a:r>
            </a:p>
          </p:txBody>
        </p:sp>
        <p:sp>
          <p:nvSpPr>
            <p:cNvPr id="11" name="テキスト ボックス 10">
              <a:extLst>
                <a:ext uri="{FF2B5EF4-FFF2-40B4-BE49-F238E27FC236}">
                  <a16:creationId xmlns:a16="http://schemas.microsoft.com/office/drawing/2014/main" id="{2293513E-F620-6DEC-44B1-31E2DEF3E301}"/>
                </a:ext>
              </a:extLst>
            </p:cNvPr>
            <p:cNvSpPr txBox="1"/>
            <p:nvPr/>
          </p:nvSpPr>
          <p:spPr>
            <a:xfrm>
              <a:off x="3328309" y="2929973"/>
              <a:ext cx="1257174"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1.19</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-11.17</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13.54</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P=0.85</a:t>
              </a:r>
            </a:p>
          </p:txBody>
        </p:sp>
        <p:sp>
          <p:nvSpPr>
            <p:cNvPr id="12" name="テキスト ボックス 11">
              <a:extLst>
                <a:ext uri="{FF2B5EF4-FFF2-40B4-BE49-F238E27FC236}">
                  <a16:creationId xmlns:a16="http://schemas.microsoft.com/office/drawing/2014/main" id="{D6F00B47-9A5F-8A4B-788B-C3FFB9265B57}"/>
                </a:ext>
              </a:extLst>
            </p:cNvPr>
            <p:cNvSpPr txBox="1"/>
            <p:nvPr/>
          </p:nvSpPr>
          <p:spPr>
            <a:xfrm>
              <a:off x="4864335" y="1852470"/>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6.27</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-7.41</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19.95</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P=0.37</a:t>
              </a:r>
            </a:p>
          </p:txBody>
        </p:sp>
        <p:sp>
          <p:nvSpPr>
            <p:cNvPr id="13" name="テキスト ボックス 12">
              <a:extLst>
                <a:ext uri="{FF2B5EF4-FFF2-40B4-BE49-F238E27FC236}">
                  <a16:creationId xmlns:a16="http://schemas.microsoft.com/office/drawing/2014/main" id="{CEC5C439-21BD-5A55-AE1D-986944C7640B}"/>
                </a:ext>
              </a:extLst>
            </p:cNvPr>
            <p:cNvSpPr txBox="1"/>
            <p:nvPr/>
          </p:nvSpPr>
          <p:spPr>
            <a:xfrm>
              <a:off x="5865085" y="3061425"/>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0.70</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-11.98</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13.38</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P=0.91</a:t>
              </a:r>
            </a:p>
          </p:txBody>
        </p:sp>
        <p:sp>
          <p:nvSpPr>
            <p:cNvPr id="14" name="テキスト ボックス 13">
              <a:extLst>
                <a:ext uri="{FF2B5EF4-FFF2-40B4-BE49-F238E27FC236}">
                  <a16:creationId xmlns:a16="http://schemas.microsoft.com/office/drawing/2014/main" id="{5AC9205C-28E8-3F85-068C-B6CA8E4D5CFF}"/>
                </a:ext>
              </a:extLst>
            </p:cNvPr>
            <p:cNvSpPr txBox="1"/>
            <p:nvPr/>
          </p:nvSpPr>
          <p:spPr>
            <a:xfrm>
              <a:off x="6841473" y="3183452"/>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-0.71</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-12.48</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11.07</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P=0.91</a:t>
              </a:r>
            </a:p>
          </p:txBody>
        </p:sp>
        <p:sp>
          <p:nvSpPr>
            <p:cNvPr id="15" name="テキスト ボックス 14">
              <a:extLst>
                <a:ext uri="{FF2B5EF4-FFF2-40B4-BE49-F238E27FC236}">
                  <a16:creationId xmlns:a16="http://schemas.microsoft.com/office/drawing/2014/main" id="{8DFAF4A6-F5E2-F8FF-8B43-CEBCA03CD40A}"/>
                </a:ext>
              </a:extLst>
            </p:cNvPr>
            <p:cNvSpPr txBox="1"/>
            <p:nvPr/>
          </p:nvSpPr>
          <p:spPr>
            <a:xfrm rot="16200000">
              <a:off x="-1422954" y="3660123"/>
              <a:ext cx="382975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対照群（タンパク質摂取なし）との推定差（</a:t>
              </a:r>
              <a:r>
                <a:rPr kumimoji="1" lang="en-US" altLang="ja-JP" sz="1200" b="1" dirty="0">
                  <a:latin typeface="Meiryo UI" panose="020B0604030504040204" pitchFamily="50" charset="-128"/>
                  <a:ea typeface="Meiryo UI" panose="020B0604030504040204" pitchFamily="50" charset="-128"/>
                </a:rPr>
                <a:t>95%CI</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5D14BFBB-CB47-96D0-8119-AC7CA49E4F3D}"/>
                </a:ext>
              </a:extLst>
            </p:cNvPr>
            <p:cNvSpPr txBox="1"/>
            <p:nvPr/>
          </p:nvSpPr>
          <p:spPr>
            <a:xfrm>
              <a:off x="423780" y="1380646"/>
              <a:ext cx="938489"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F655DDA2-2055-E317-C922-60EEA069E161}"/>
                </a:ext>
              </a:extLst>
            </p:cNvPr>
            <p:cNvGrpSpPr/>
            <p:nvPr/>
          </p:nvGrpSpPr>
          <p:grpSpPr>
            <a:xfrm>
              <a:off x="1442971" y="5520576"/>
              <a:ext cx="6745159" cy="831894"/>
              <a:chOff x="1442971" y="5572439"/>
              <a:chExt cx="6745159" cy="831894"/>
            </a:xfrm>
          </p:grpSpPr>
          <p:sp>
            <p:nvSpPr>
              <p:cNvPr id="18" name="テキスト ボックス 17">
                <a:extLst>
                  <a:ext uri="{FF2B5EF4-FFF2-40B4-BE49-F238E27FC236}">
                    <a16:creationId xmlns:a16="http://schemas.microsoft.com/office/drawing/2014/main" id="{B49FE8AC-3A5D-B2E1-464F-FF8313A6D6F3}"/>
                  </a:ext>
                </a:extLst>
              </p:cNvPr>
              <p:cNvSpPr txBox="1"/>
              <p:nvPr/>
            </p:nvSpPr>
            <p:spPr>
              <a:xfrm>
                <a:off x="2067073" y="6127334"/>
                <a:ext cx="194232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タンパク質摂取量（</a:t>
                </a:r>
                <a:r>
                  <a:rPr kumimoji="1" lang="en-US" altLang="ja-JP" sz="1200" b="1" dirty="0">
                    <a:latin typeface="Meiryo UI" panose="020B0604030504040204" pitchFamily="50" charset="-128"/>
                    <a:ea typeface="Meiryo UI" panose="020B0604030504040204" pitchFamily="50" charset="-128"/>
                  </a:rPr>
                  <a:t>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38A55FE5-D35A-3AA2-C10F-1A2E568DD814}"/>
                  </a:ext>
                </a:extLst>
              </p:cNvPr>
              <p:cNvSpPr txBox="1"/>
              <p:nvPr/>
            </p:nvSpPr>
            <p:spPr>
              <a:xfrm>
                <a:off x="5178230" y="6127334"/>
                <a:ext cx="292981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相対的タンパク質摂取量（</a:t>
                </a:r>
                <a:r>
                  <a:rPr kumimoji="1" lang="en-US" altLang="ja-JP" sz="1200" b="1" dirty="0">
                    <a:latin typeface="Meiryo UI" panose="020B0604030504040204" pitchFamily="50" charset="-128"/>
                    <a:ea typeface="Meiryo UI" panose="020B0604030504040204" pitchFamily="50" charset="-128"/>
                  </a:rPr>
                  <a:t>g/kg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5C4CEF83-7B03-CBDF-901E-F8B86505ACC6}"/>
                  </a:ext>
                </a:extLst>
              </p:cNvPr>
              <p:cNvSpPr txBox="1"/>
              <p:nvPr/>
            </p:nvSpPr>
            <p:spPr>
              <a:xfrm>
                <a:off x="1493341" y="5572439"/>
                <a:ext cx="100253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n=99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5B3574AD-6336-0900-3F83-FA305D309AA6}"/>
                  </a:ext>
                </a:extLst>
              </p:cNvPr>
              <p:cNvSpPr txBox="1"/>
              <p:nvPr/>
            </p:nvSpPr>
            <p:spPr>
              <a:xfrm>
                <a:off x="2428791" y="5572439"/>
                <a:ext cx="1091400"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10~19.9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n=122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D3B7BB04-28C1-F932-5C54-54DB791F45DF}"/>
                  </a:ext>
                </a:extLst>
              </p:cNvPr>
              <p:cNvSpPr txBox="1"/>
              <p:nvPr/>
            </p:nvSpPr>
            <p:spPr>
              <a:xfrm>
                <a:off x="3393702" y="5572439"/>
                <a:ext cx="1091400"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20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n=159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5920E41B-0BC5-6A58-DB02-E7A0F80378A8}"/>
                  </a:ext>
                </a:extLst>
              </p:cNvPr>
              <p:cNvSpPr txBox="1"/>
              <p:nvPr/>
            </p:nvSpPr>
            <p:spPr>
              <a:xfrm>
                <a:off x="4943847" y="5572439"/>
                <a:ext cx="1390807"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0.125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n=72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22347746-03B3-DD24-B2EE-5A9E357D6878}"/>
                  </a:ext>
                </a:extLst>
              </p:cNvPr>
              <p:cNvSpPr txBox="1"/>
              <p:nvPr/>
            </p:nvSpPr>
            <p:spPr>
              <a:xfrm>
                <a:off x="5948173" y="5572439"/>
                <a:ext cx="1390806"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0.125~0.249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n=102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C6B0B2B7-A741-EF75-8512-1EEF7FB19CA8}"/>
                  </a:ext>
                </a:extLst>
              </p:cNvPr>
              <p:cNvSpPr txBox="1"/>
              <p:nvPr/>
            </p:nvSpPr>
            <p:spPr>
              <a:xfrm>
                <a:off x="7093005" y="5572439"/>
                <a:ext cx="105391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n=206</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F3C2A55F-C6CC-1647-9D46-3B4E11DB4697}"/>
                  </a:ext>
                </a:extLst>
              </p:cNvPr>
              <p:cNvCxnSpPr>
                <a:cxnSpLocks/>
              </p:cNvCxnSpPr>
              <p:nvPr/>
            </p:nvCxnSpPr>
            <p:spPr>
              <a:xfrm>
                <a:off x="144297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1427AA3-64E4-BFE8-528F-0452980F5877}"/>
                  </a:ext>
                </a:extLst>
              </p:cNvPr>
              <p:cNvCxnSpPr>
                <a:cxnSpLocks/>
              </p:cNvCxnSpPr>
              <p:nvPr/>
            </p:nvCxnSpPr>
            <p:spPr>
              <a:xfrm>
                <a:off x="512380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正方形/長方形 28">
              <a:extLst>
                <a:ext uri="{FF2B5EF4-FFF2-40B4-BE49-F238E27FC236}">
                  <a16:creationId xmlns:a16="http://schemas.microsoft.com/office/drawing/2014/main" id="{CF738B44-1FBA-7E39-7F22-6D75FDFA38DB}"/>
                </a:ext>
              </a:extLst>
            </p:cNvPr>
            <p:cNvSpPr/>
            <p:nvPr/>
          </p:nvSpPr>
          <p:spPr>
            <a:xfrm>
              <a:off x="3842361" y="1380646"/>
              <a:ext cx="1930544" cy="355446"/>
            </a:xfrm>
            <a:prstGeom prst="rect">
              <a:avLst/>
            </a:prstGeom>
            <a:noFill/>
            <a:ln w="19050">
              <a:solidFill>
                <a:srgbClr val="EA55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rgbClr val="EA5532"/>
                  </a:solidFill>
                  <a:latin typeface="Meiryo UI" panose="020B0604030504040204" pitchFamily="50" charset="-128"/>
                  <a:ea typeface="Meiryo UI" panose="020B0604030504040204" pitchFamily="50" charset="-128"/>
                </a:rPr>
                <a:t>TIR</a:t>
              </a:r>
              <a:endParaRPr kumimoji="1" lang="ja-JP" altLang="en-US" sz="3200" b="1" dirty="0">
                <a:solidFill>
                  <a:srgbClr val="EA5532"/>
                </a:solidFill>
                <a:latin typeface="Meiryo UI" panose="020B0604030504040204" pitchFamily="50" charset="-128"/>
                <a:ea typeface="Meiryo UI" panose="020B0604030504040204" pitchFamily="50" charset="-128"/>
              </a:endParaRPr>
            </a:p>
          </p:txBody>
        </p:sp>
      </p:grpSp>
      <p:sp>
        <p:nvSpPr>
          <p:cNvPr id="35" name="テキスト ボックス 34">
            <a:extLst>
              <a:ext uri="{FF2B5EF4-FFF2-40B4-BE49-F238E27FC236}">
                <a16:creationId xmlns:a16="http://schemas.microsoft.com/office/drawing/2014/main" id="{AEB1764F-6B17-3161-F090-5CB1A85D15B2}"/>
              </a:ext>
            </a:extLst>
          </p:cNvPr>
          <p:cNvSpPr txBox="1"/>
          <p:nvPr/>
        </p:nvSpPr>
        <p:spPr>
          <a:xfrm>
            <a:off x="7513864" y="6420036"/>
            <a:ext cx="1563075"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2</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6218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372C5-0930-7FEF-DE4E-C7E18C61E351}"/>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2B3333E-0E0D-65C6-219A-D0D2342D47F0}"/>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
        <p:nvSpPr>
          <p:cNvPr id="3" name="テキスト ボックス 2">
            <a:extLst>
              <a:ext uri="{FF2B5EF4-FFF2-40B4-BE49-F238E27FC236}">
                <a16:creationId xmlns:a16="http://schemas.microsoft.com/office/drawing/2014/main" id="{4CA30B4F-9899-96BA-14BF-D83FD15E8337}"/>
              </a:ext>
            </a:extLst>
          </p:cNvPr>
          <p:cNvSpPr txBox="1"/>
          <p:nvPr/>
        </p:nvSpPr>
        <p:spPr>
          <a:xfrm>
            <a:off x="243058" y="40343"/>
            <a:ext cx="8349320" cy="867930"/>
          </a:xfrm>
          <a:prstGeom prst="rect">
            <a:avLst/>
          </a:prstGeom>
          <a:noFill/>
        </p:spPr>
        <p:txBody>
          <a:bodyPr wrap="square">
            <a:spAutoFit/>
          </a:bodyPr>
          <a:lstStyle/>
          <a:p>
            <a:pPr>
              <a:lnSpc>
                <a:spcPct val="90000"/>
              </a:lnSpc>
            </a:pPr>
            <a:r>
              <a:rPr lang="en-US" altLang="ja-JP" sz="2800" b="1" dirty="0">
                <a:latin typeface="Meiryo UI" panose="020B0604030504040204" pitchFamily="50" charset="-128"/>
                <a:ea typeface="Meiryo UI" panose="020B0604030504040204" pitchFamily="50" charset="-128"/>
              </a:rPr>
              <a:t>MVPA</a:t>
            </a:r>
            <a:r>
              <a:rPr lang="ja-JP" altLang="en-US" sz="2800" b="1" dirty="0">
                <a:latin typeface="Meiryo UI" panose="020B0604030504040204" pitchFamily="50" charset="-128"/>
                <a:ea typeface="Meiryo UI" panose="020B0604030504040204" pitchFamily="50" charset="-128"/>
              </a:rPr>
              <a:t>実施前のタンパク質摂取量が</a:t>
            </a:r>
          </a:p>
          <a:p>
            <a:pPr>
              <a:lnSpc>
                <a:spcPct val="90000"/>
              </a:lnSpc>
            </a:pPr>
            <a:r>
              <a:rPr lang="ja-JP" altLang="en-US" sz="2800" b="1" dirty="0">
                <a:latin typeface="Meiryo UI" panose="020B0604030504040204" pitchFamily="50" charset="-128"/>
                <a:ea typeface="Meiryo UI" panose="020B0604030504040204" pitchFamily="50" charset="-128"/>
              </a:rPr>
              <a:t>実施中の血糖コントロール指標に及ぼす影響（目的</a:t>
            </a:r>
            <a:r>
              <a:rPr lang="en-US" altLang="ja-JP" sz="2800" b="1" dirty="0">
                <a:latin typeface="Meiryo UI" panose="020B0604030504040204" pitchFamily="50" charset="-128"/>
                <a:ea typeface="Meiryo UI" panose="020B0604030504040204" pitchFamily="50" charset="-128"/>
              </a:rPr>
              <a:t>1</a:t>
            </a:r>
            <a:r>
              <a:rPr lang="ja-JP" altLang="en-US" sz="2800" b="1" dirty="0">
                <a:latin typeface="Meiryo UI" panose="020B0604030504040204" pitchFamily="50" charset="-128"/>
                <a:ea typeface="Meiryo UI" panose="020B0604030504040204" pitchFamily="50" charset="-128"/>
              </a:rPr>
              <a:t>）</a:t>
            </a:r>
          </a:p>
        </p:txBody>
      </p:sp>
      <p:sp>
        <p:nvSpPr>
          <p:cNvPr id="10" name="テキスト ボックス 9">
            <a:extLst>
              <a:ext uri="{FF2B5EF4-FFF2-40B4-BE49-F238E27FC236}">
                <a16:creationId xmlns:a16="http://schemas.microsoft.com/office/drawing/2014/main" id="{D8419BDF-52BF-B448-08A2-9AC58753691E}"/>
              </a:ext>
            </a:extLst>
          </p:cNvPr>
          <p:cNvSpPr txBox="1"/>
          <p:nvPr/>
        </p:nvSpPr>
        <p:spPr>
          <a:xfrm>
            <a:off x="432000" y="6192000"/>
            <a:ext cx="7014804" cy="430887"/>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混合効果回帰モデル</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介入群、試験施設、年齢、性別、インスリンレジメン、前日のインスリン投与量（</a:t>
            </a:r>
            <a:r>
              <a:rPr kumimoji="1" lang="en-US" altLang="ja-JP" sz="1050" dirty="0">
                <a:latin typeface="Meiryo UI" panose="020B0604030504040204" pitchFamily="50" charset="-128"/>
                <a:ea typeface="Meiryo UI" panose="020B0604030504040204" pitchFamily="50" charset="-128"/>
              </a:rPr>
              <a:t>U/kg</a:t>
            </a:r>
            <a:r>
              <a:rPr kumimoji="1" lang="ja-JP" altLang="en-US" sz="1050" dirty="0">
                <a:latin typeface="Meiryo UI" panose="020B0604030504040204" pitchFamily="50" charset="-128"/>
                <a:ea typeface="Meiryo UI" panose="020B0604030504040204" pitchFamily="50" charset="-128"/>
              </a:rPr>
              <a:t>）、推定体脂肪率、運動強度（</a:t>
            </a:r>
            <a:r>
              <a:rPr kumimoji="1" lang="en-US" altLang="ja-JP" sz="1050" dirty="0">
                <a:latin typeface="Meiryo UI" panose="020B0604030504040204" pitchFamily="50" charset="-128"/>
                <a:ea typeface="Meiryo UI" panose="020B0604030504040204" pitchFamily="50" charset="-128"/>
              </a:rPr>
              <a:t>METs/</a:t>
            </a:r>
            <a:r>
              <a:rPr kumimoji="1" lang="ja-JP" altLang="en-US" sz="1050" dirty="0">
                <a:latin typeface="Meiryo UI" panose="020B0604030504040204" pitchFamily="50" charset="-128"/>
                <a:ea typeface="Meiryo UI" panose="020B0604030504040204" pitchFamily="50" charset="-128"/>
              </a:rPr>
              <a:t>分）、</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日あたりの炭水化物摂取量、運動後のタンパク質摂取量、深夜までの時間で調整</a:t>
            </a:r>
            <a:r>
              <a:rPr kumimoji="1" lang="en-US" altLang="ja-JP" sz="1050" dirty="0">
                <a:latin typeface="Meiryo UI" panose="020B0604030504040204" pitchFamily="50" charset="-128"/>
                <a:ea typeface="Meiryo UI" panose="020B0604030504040204" pitchFamily="50" charset="-128"/>
              </a:rPr>
              <a:t>]</a:t>
            </a:r>
          </a:p>
        </p:txBody>
      </p:sp>
      <p:grpSp>
        <p:nvGrpSpPr>
          <p:cNvPr id="28" name="グループ化 27">
            <a:extLst>
              <a:ext uri="{FF2B5EF4-FFF2-40B4-BE49-F238E27FC236}">
                <a16:creationId xmlns:a16="http://schemas.microsoft.com/office/drawing/2014/main" id="{3BD659D7-BECD-9461-26C0-193982325882}"/>
              </a:ext>
            </a:extLst>
          </p:cNvPr>
          <p:cNvGrpSpPr/>
          <p:nvPr/>
        </p:nvGrpSpPr>
        <p:grpSpPr>
          <a:xfrm>
            <a:off x="353423" y="1112400"/>
            <a:ext cx="8088577" cy="4971824"/>
            <a:chOff x="353423" y="1112400"/>
            <a:chExt cx="8088577" cy="4971824"/>
          </a:xfrm>
        </p:grpSpPr>
        <p:graphicFrame>
          <p:nvGraphicFramePr>
            <p:cNvPr id="6" name="グラフ 5">
              <a:extLst>
                <a:ext uri="{FF2B5EF4-FFF2-40B4-BE49-F238E27FC236}">
                  <a16:creationId xmlns:a16="http://schemas.microsoft.com/office/drawing/2014/main" id="{FF8AC00E-3E9E-126C-418B-1B7D4DE27EB0}"/>
                </a:ext>
              </a:extLst>
            </p:cNvPr>
            <p:cNvGraphicFramePr/>
            <p:nvPr>
              <p:extLst>
                <p:ext uri="{D42A27DB-BD31-4B8C-83A1-F6EECF244321}">
                  <p14:modId xmlns:p14="http://schemas.microsoft.com/office/powerpoint/2010/main" val="571305389"/>
                </p:ext>
              </p:extLst>
            </p:nvPr>
          </p:nvGraphicFramePr>
          <p:xfrm>
            <a:off x="702000" y="1337354"/>
            <a:ext cx="7740000" cy="4500000"/>
          </p:xfrm>
          <a:graphic>
            <a:graphicData uri="http://schemas.openxmlformats.org/drawingml/2006/chart">
              <c:chart xmlns:c="http://schemas.openxmlformats.org/drawingml/2006/chart" xmlns:r="http://schemas.openxmlformats.org/officeDocument/2006/relationships" r:id="rId2"/>
            </a:graphicData>
          </a:graphic>
        </p:graphicFrame>
        <p:sp>
          <p:nvSpPr>
            <p:cNvPr id="7" name="正方形/長方形 6">
              <a:extLst>
                <a:ext uri="{FF2B5EF4-FFF2-40B4-BE49-F238E27FC236}">
                  <a16:creationId xmlns:a16="http://schemas.microsoft.com/office/drawing/2014/main" id="{65AC10A3-C6C1-5411-CF45-56682AEBECC7}"/>
                </a:ext>
              </a:extLst>
            </p:cNvPr>
            <p:cNvSpPr/>
            <p:nvPr/>
          </p:nvSpPr>
          <p:spPr>
            <a:xfrm>
              <a:off x="3841200" y="1112400"/>
              <a:ext cx="1930544" cy="355446"/>
            </a:xfrm>
            <a:prstGeom prst="rect">
              <a:avLst/>
            </a:prstGeom>
            <a:noFill/>
            <a:ln>
              <a:solidFill>
                <a:srgbClr val="3071B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rgbClr val="3071B9"/>
                  </a:solidFill>
                  <a:latin typeface="Meiryo UI" panose="020B0604030504040204" pitchFamily="50" charset="-128"/>
                  <a:ea typeface="Meiryo UI" panose="020B0604030504040204" pitchFamily="50" charset="-128"/>
                </a:rPr>
                <a:t>TBR</a:t>
              </a:r>
              <a:endParaRPr kumimoji="1" lang="ja-JP" altLang="en-US" sz="3200" b="1" dirty="0">
                <a:solidFill>
                  <a:srgbClr val="3071B9"/>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EB6CD5F-59DF-B57B-4859-5A1645896266}"/>
                </a:ext>
              </a:extLst>
            </p:cNvPr>
            <p:cNvSpPr txBox="1"/>
            <p:nvPr/>
          </p:nvSpPr>
          <p:spPr>
            <a:xfrm rot="16200000">
              <a:off x="-1422954" y="3391877"/>
              <a:ext cx="382975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対照群（タンパク質摂取なし）との推定差（</a:t>
              </a:r>
              <a:r>
                <a:rPr kumimoji="1" lang="en-US" altLang="ja-JP" sz="1200" b="1" dirty="0">
                  <a:latin typeface="Meiryo UI" panose="020B0604030504040204" pitchFamily="50" charset="-128"/>
                  <a:ea typeface="Meiryo UI" panose="020B0604030504040204" pitchFamily="50" charset="-128"/>
                </a:rPr>
                <a:t>95%CI</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A8D58D55-522B-54C6-3DF7-D781C40152E5}"/>
                </a:ext>
              </a:extLst>
            </p:cNvPr>
            <p:cNvSpPr txBox="1"/>
            <p:nvPr/>
          </p:nvSpPr>
          <p:spPr>
            <a:xfrm>
              <a:off x="423780" y="1112400"/>
              <a:ext cx="938489"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810FDCAC-0364-520A-7D04-650AD8C402B5}"/>
                </a:ext>
              </a:extLst>
            </p:cNvPr>
            <p:cNvSpPr txBox="1"/>
            <p:nvPr/>
          </p:nvSpPr>
          <p:spPr>
            <a:xfrm>
              <a:off x="1216118" y="2897156"/>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-0.46</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-6.84</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2.30</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P=0.33</a:t>
              </a:r>
            </a:p>
          </p:txBody>
        </p:sp>
        <p:sp>
          <p:nvSpPr>
            <p:cNvPr id="12" name="テキスト ボックス 11">
              <a:extLst>
                <a:ext uri="{FF2B5EF4-FFF2-40B4-BE49-F238E27FC236}">
                  <a16:creationId xmlns:a16="http://schemas.microsoft.com/office/drawing/2014/main" id="{758C6024-70F6-F62E-3ABB-25324BC6BD65}"/>
                </a:ext>
              </a:extLst>
            </p:cNvPr>
            <p:cNvSpPr txBox="1"/>
            <p:nvPr/>
          </p:nvSpPr>
          <p:spPr>
            <a:xfrm>
              <a:off x="2197352" y="2907801"/>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-4.41</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-8.57</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-0.25</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solidFill>
                    <a:schemeClr val="accent2"/>
                  </a:solidFill>
                  <a:latin typeface="Meiryo UI" panose="020B0604030504040204" pitchFamily="50" charset="-128"/>
                  <a:ea typeface="Meiryo UI" panose="020B0604030504040204" pitchFamily="50" charset="-128"/>
                </a:rPr>
                <a:t>P=0.04</a:t>
              </a:r>
            </a:p>
          </p:txBody>
        </p:sp>
        <p:sp>
          <p:nvSpPr>
            <p:cNvPr id="13" name="テキスト ボックス 12">
              <a:extLst>
                <a:ext uri="{FF2B5EF4-FFF2-40B4-BE49-F238E27FC236}">
                  <a16:creationId xmlns:a16="http://schemas.microsoft.com/office/drawing/2014/main" id="{E9DD2D4A-83AA-D1F5-255E-DB70D78DDBF7}"/>
                </a:ext>
              </a:extLst>
            </p:cNvPr>
            <p:cNvSpPr txBox="1"/>
            <p:nvPr/>
          </p:nvSpPr>
          <p:spPr>
            <a:xfrm>
              <a:off x="3170118" y="2897156"/>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-4.83</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-9.00</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-0.66</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solidFill>
                    <a:schemeClr val="accent2"/>
                  </a:solidFill>
                  <a:latin typeface="Meiryo UI" panose="020B0604030504040204" pitchFamily="50" charset="-128"/>
                  <a:ea typeface="Meiryo UI" panose="020B0604030504040204" pitchFamily="50" charset="-128"/>
                </a:rPr>
                <a:t>P=0.02</a:t>
              </a:r>
            </a:p>
          </p:txBody>
        </p:sp>
        <p:sp>
          <p:nvSpPr>
            <p:cNvPr id="14" name="テキスト ボックス 13">
              <a:extLst>
                <a:ext uri="{FF2B5EF4-FFF2-40B4-BE49-F238E27FC236}">
                  <a16:creationId xmlns:a16="http://schemas.microsoft.com/office/drawing/2014/main" id="{D164B662-BC03-9496-5DEC-EC94DBB65487}"/>
                </a:ext>
              </a:extLst>
            </p:cNvPr>
            <p:cNvSpPr txBox="1"/>
            <p:nvPr/>
          </p:nvSpPr>
          <p:spPr>
            <a:xfrm>
              <a:off x="4866211" y="2566296"/>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1.60</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-2.98</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6.19</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P=0.49</a:t>
              </a:r>
            </a:p>
          </p:txBody>
        </p:sp>
        <p:sp>
          <p:nvSpPr>
            <p:cNvPr id="15" name="テキスト ボックス 14">
              <a:extLst>
                <a:ext uri="{FF2B5EF4-FFF2-40B4-BE49-F238E27FC236}">
                  <a16:creationId xmlns:a16="http://schemas.microsoft.com/office/drawing/2014/main" id="{2054E2F3-B4CE-F7A8-9C8C-473409CC70E8}"/>
                </a:ext>
              </a:extLst>
            </p:cNvPr>
            <p:cNvSpPr txBox="1"/>
            <p:nvPr/>
          </p:nvSpPr>
          <p:spPr>
            <a:xfrm>
              <a:off x="5864643" y="2938228"/>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-5.38</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-9.63</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-1.13</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solidFill>
                    <a:schemeClr val="accent2"/>
                  </a:solidFill>
                  <a:latin typeface="Meiryo UI" panose="020B0604030504040204" pitchFamily="50" charset="-128"/>
                  <a:ea typeface="Meiryo UI" panose="020B0604030504040204" pitchFamily="50" charset="-128"/>
                </a:rPr>
                <a:t>P=0.01</a:t>
              </a:r>
            </a:p>
          </p:txBody>
        </p:sp>
        <p:sp>
          <p:nvSpPr>
            <p:cNvPr id="16" name="テキスト ボックス 15">
              <a:extLst>
                <a:ext uri="{FF2B5EF4-FFF2-40B4-BE49-F238E27FC236}">
                  <a16:creationId xmlns:a16="http://schemas.microsoft.com/office/drawing/2014/main" id="{F2510BED-3CD4-50CD-9019-357C0392B13F}"/>
                </a:ext>
              </a:extLst>
            </p:cNvPr>
            <p:cNvSpPr txBox="1"/>
            <p:nvPr/>
          </p:nvSpPr>
          <p:spPr>
            <a:xfrm>
              <a:off x="6841472" y="2934412"/>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-4.32</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-8.27</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-0.38</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solidFill>
                    <a:schemeClr val="accent2"/>
                  </a:solidFill>
                  <a:latin typeface="Meiryo UI" panose="020B0604030504040204" pitchFamily="50" charset="-128"/>
                  <a:ea typeface="Meiryo UI" panose="020B0604030504040204" pitchFamily="50" charset="-128"/>
                </a:rPr>
                <a:t>P=0.03</a:t>
              </a:r>
            </a:p>
          </p:txBody>
        </p:sp>
        <p:grpSp>
          <p:nvGrpSpPr>
            <p:cNvPr id="17" name="グループ化 16">
              <a:extLst>
                <a:ext uri="{FF2B5EF4-FFF2-40B4-BE49-F238E27FC236}">
                  <a16:creationId xmlns:a16="http://schemas.microsoft.com/office/drawing/2014/main" id="{BA589049-4B9A-CE7D-936E-EF012DCDBE26}"/>
                </a:ext>
              </a:extLst>
            </p:cNvPr>
            <p:cNvGrpSpPr/>
            <p:nvPr/>
          </p:nvGrpSpPr>
          <p:grpSpPr>
            <a:xfrm>
              <a:off x="1442971" y="5242777"/>
              <a:ext cx="6745159" cy="841447"/>
              <a:chOff x="1442971" y="5562886"/>
              <a:chExt cx="6745159" cy="841447"/>
            </a:xfrm>
          </p:grpSpPr>
          <p:sp>
            <p:nvSpPr>
              <p:cNvPr id="18" name="テキスト ボックス 17">
                <a:extLst>
                  <a:ext uri="{FF2B5EF4-FFF2-40B4-BE49-F238E27FC236}">
                    <a16:creationId xmlns:a16="http://schemas.microsoft.com/office/drawing/2014/main" id="{9FDDA8FE-A0CF-EA05-61B5-B8A2D6BE4493}"/>
                  </a:ext>
                </a:extLst>
              </p:cNvPr>
              <p:cNvSpPr txBox="1"/>
              <p:nvPr/>
            </p:nvSpPr>
            <p:spPr>
              <a:xfrm>
                <a:off x="2067073" y="6127334"/>
                <a:ext cx="194232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タンパク質摂取量（</a:t>
                </a:r>
                <a:r>
                  <a:rPr kumimoji="1" lang="en-US" altLang="ja-JP" sz="1200" b="1" dirty="0">
                    <a:latin typeface="Meiryo UI" panose="020B0604030504040204" pitchFamily="50" charset="-128"/>
                    <a:ea typeface="Meiryo UI" panose="020B0604030504040204" pitchFamily="50" charset="-128"/>
                  </a:rPr>
                  <a:t>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63156B75-4490-31D3-604E-B986302AC20E}"/>
                  </a:ext>
                </a:extLst>
              </p:cNvPr>
              <p:cNvSpPr txBox="1"/>
              <p:nvPr/>
            </p:nvSpPr>
            <p:spPr>
              <a:xfrm>
                <a:off x="5178230" y="6127334"/>
                <a:ext cx="292981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相対的タンパク質摂取量（</a:t>
                </a:r>
                <a:r>
                  <a:rPr kumimoji="1" lang="en-US" altLang="ja-JP" sz="1200" b="1" dirty="0">
                    <a:latin typeface="Meiryo UI" panose="020B0604030504040204" pitchFamily="50" charset="-128"/>
                    <a:ea typeface="Meiryo UI" panose="020B0604030504040204" pitchFamily="50" charset="-128"/>
                  </a:rPr>
                  <a:t>g/kg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2A5EBB14-4A4E-8DB1-D3C5-853B76B842DD}"/>
                  </a:ext>
                </a:extLst>
              </p:cNvPr>
              <p:cNvSpPr txBox="1"/>
              <p:nvPr/>
            </p:nvSpPr>
            <p:spPr>
              <a:xfrm>
                <a:off x="1493340" y="5562886"/>
                <a:ext cx="100253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n=99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1C9CE9C-7FB4-F4A2-C9CA-29A8F9002CD5}"/>
                  </a:ext>
                </a:extLst>
              </p:cNvPr>
              <p:cNvSpPr txBox="1"/>
              <p:nvPr/>
            </p:nvSpPr>
            <p:spPr>
              <a:xfrm>
                <a:off x="2429435" y="5562886"/>
                <a:ext cx="1091400"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10~19.9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n=122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C388933D-803B-F426-6196-1E876E06614F}"/>
                  </a:ext>
                </a:extLst>
              </p:cNvPr>
              <p:cNvSpPr txBox="1"/>
              <p:nvPr/>
            </p:nvSpPr>
            <p:spPr>
              <a:xfrm>
                <a:off x="3402909" y="5562886"/>
                <a:ext cx="1091400"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20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n=159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039CF934-AE04-FE69-FD7F-C96970F57E38}"/>
                  </a:ext>
                </a:extLst>
              </p:cNvPr>
              <p:cNvSpPr txBox="1"/>
              <p:nvPr/>
            </p:nvSpPr>
            <p:spPr>
              <a:xfrm>
                <a:off x="4943737" y="5562886"/>
                <a:ext cx="1390807"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0.125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n=72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89E2EFB-1D5A-9F52-0804-77CACB35BEE6}"/>
                  </a:ext>
                </a:extLst>
              </p:cNvPr>
              <p:cNvSpPr txBox="1"/>
              <p:nvPr/>
            </p:nvSpPr>
            <p:spPr>
              <a:xfrm>
                <a:off x="5947731" y="5562886"/>
                <a:ext cx="1390806"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0.125~0.249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n=102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5D7DB39B-7686-B0F2-3B72-0219C56815E0}"/>
                  </a:ext>
                </a:extLst>
              </p:cNvPr>
              <p:cNvSpPr txBox="1"/>
              <p:nvPr/>
            </p:nvSpPr>
            <p:spPr>
              <a:xfrm>
                <a:off x="7089798" y="5562886"/>
                <a:ext cx="105391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n=206</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D8175B22-4D73-6111-4442-9B3FBE4D651E}"/>
                  </a:ext>
                </a:extLst>
              </p:cNvPr>
              <p:cNvCxnSpPr>
                <a:cxnSpLocks/>
              </p:cNvCxnSpPr>
              <p:nvPr/>
            </p:nvCxnSpPr>
            <p:spPr>
              <a:xfrm>
                <a:off x="144297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1FD9C051-F881-E314-0E7F-277AF997C0CF}"/>
                  </a:ext>
                </a:extLst>
              </p:cNvPr>
              <p:cNvCxnSpPr>
                <a:cxnSpLocks/>
              </p:cNvCxnSpPr>
              <p:nvPr/>
            </p:nvCxnSpPr>
            <p:spPr>
              <a:xfrm>
                <a:off x="512380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9" name="テキスト ボックス 28">
            <a:extLst>
              <a:ext uri="{FF2B5EF4-FFF2-40B4-BE49-F238E27FC236}">
                <a16:creationId xmlns:a16="http://schemas.microsoft.com/office/drawing/2014/main" id="{9537EED7-4A3D-8D57-D319-B02DEBEFBF61}"/>
              </a:ext>
            </a:extLst>
          </p:cNvPr>
          <p:cNvSpPr txBox="1"/>
          <p:nvPr/>
        </p:nvSpPr>
        <p:spPr>
          <a:xfrm>
            <a:off x="7513864" y="6420036"/>
            <a:ext cx="1563075"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2</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42237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F86BE-391E-4B14-877D-622A3970FFA2}"/>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DE131B8-CBCC-C71E-C5C5-1767EAE6DF1C}"/>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
        <p:nvSpPr>
          <p:cNvPr id="3" name="テキスト ボックス 2">
            <a:extLst>
              <a:ext uri="{FF2B5EF4-FFF2-40B4-BE49-F238E27FC236}">
                <a16:creationId xmlns:a16="http://schemas.microsoft.com/office/drawing/2014/main" id="{544672A9-42A5-9285-4370-4908D7EFB838}"/>
              </a:ext>
            </a:extLst>
          </p:cNvPr>
          <p:cNvSpPr txBox="1"/>
          <p:nvPr/>
        </p:nvSpPr>
        <p:spPr>
          <a:xfrm>
            <a:off x="243058" y="40343"/>
            <a:ext cx="8900942" cy="867930"/>
          </a:xfrm>
          <a:prstGeom prst="rect">
            <a:avLst/>
          </a:prstGeom>
          <a:noFill/>
        </p:spPr>
        <p:txBody>
          <a:bodyPr wrap="square">
            <a:spAutoFit/>
          </a:bodyPr>
          <a:lstStyle/>
          <a:p>
            <a:pPr>
              <a:lnSpc>
                <a:spcPct val="90000"/>
              </a:lnSpc>
            </a:pPr>
            <a:r>
              <a:rPr lang="en-US" altLang="ja-JP" sz="2800" b="1" dirty="0">
                <a:latin typeface="Meiryo UI" panose="020B0604030504040204" pitchFamily="50" charset="-128"/>
                <a:ea typeface="Meiryo UI" panose="020B0604030504040204" pitchFamily="50" charset="-128"/>
              </a:rPr>
              <a:t>MVPA</a:t>
            </a:r>
            <a:r>
              <a:rPr lang="ja-JP" altLang="en-US" sz="2800" b="1" dirty="0">
                <a:latin typeface="Meiryo UI" panose="020B0604030504040204" pitchFamily="50" charset="-128"/>
                <a:ea typeface="Meiryo UI" panose="020B0604030504040204" pitchFamily="50" charset="-128"/>
              </a:rPr>
              <a:t>実施前のタンパク質摂取量が</a:t>
            </a:r>
          </a:p>
          <a:p>
            <a:pPr>
              <a:lnSpc>
                <a:spcPct val="90000"/>
              </a:lnSpc>
            </a:pPr>
            <a:r>
              <a:rPr lang="ja-JP" altLang="en-US" sz="2800" b="1" dirty="0">
                <a:latin typeface="Meiryo UI" panose="020B0604030504040204" pitchFamily="50" charset="-128"/>
                <a:ea typeface="Meiryo UI" panose="020B0604030504040204" pitchFamily="50" charset="-128"/>
              </a:rPr>
              <a:t>実施中の血糖コントロール指標に及ぼす影響（目的</a:t>
            </a:r>
            <a:r>
              <a:rPr lang="en-US" altLang="ja-JP" sz="2800" b="1" dirty="0">
                <a:latin typeface="Meiryo UI" panose="020B0604030504040204" pitchFamily="50" charset="-128"/>
                <a:ea typeface="Meiryo UI" panose="020B0604030504040204" pitchFamily="50" charset="-128"/>
              </a:rPr>
              <a:t>1</a:t>
            </a:r>
            <a:r>
              <a:rPr lang="ja-JP" altLang="en-US" sz="2800" b="1" dirty="0">
                <a:latin typeface="Meiryo UI" panose="020B0604030504040204" pitchFamily="50" charset="-128"/>
                <a:ea typeface="Meiryo UI" panose="020B0604030504040204" pitchFamily="50" charset="-128"/>
              </a:rPr>
              <a:t>）</a:t>
            </a:r>
          </a:p>
        </p:txBody>
      </p:sp>
      <p:sp>
        <p:nvSpPr>
          <p:cNvPr id="10" name="テキスト ボックス 9">
            <a:extLst>
              <a:ext uri="{FF2B5EF4-FFF2-40B4-BE49-F238E27FC236}">
                <a16:creationId xmlns:a16="http://schemas.microsoft.com/office/drawing/2014/main" id="{6341E48B-9AB4-C145-97EA-4A7B1808C55C}"/>
              </a:ext>
            </a:extLst>
          </p:cNvPr>
          <p:cNvSpPr txBox="1"/>
          <p:nvPr/>
        </p:nvSpPr>
        <p:spPr>
          <a:xfrm>
            <a:off x="432000" y="6192000"/>
            <a:ext cx="7014804" cy="430887"/>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混合効果回帰モデル</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介入群、試験施設、年齢、性別、インスリンレジメン、前日のインスリン投与量（</a:t>
            </a:r>
            <a:r>
              <a:rPr kumimoji="1" lang="en-US" altLang="ja-JP" sz="1050" dirty="0">
                <a:latin typeface="Meiryo UI" panose="020B0604030504040204" pitchFamily="50" charset="-128"/>
                <a:ea typeface="Meiryo UI" panose="020B0604030504040204" pitchFamily="50" charset="-128"/>
              </a:rPr>
              <a:t>U/kg</a:t>
            </a:r>
            <a:r>
              <a:rPr kumimoji="1" lang="ja-JP" altLang="en-US" sz="1050" dirty="0">
                <a:latin typeface="Meiryo UI" panose="020B0604030504040204" pitchFamily="50" charset="-128"/>
                <a:ea typeface="Meiryo UI" panose="020B0604030504040204" pitchFamily="50" charset="-128"/>
              </a:rPr>
              <a:t>）、推定体脂肪率、運動強度（</a:t>
            </a:r>
            <a:r>
              <a:rPr kumimoji="1" lang="en-US" altLang="ja-JP" sz="1050" dirty="0">
                <a:latin typeface="Meiryo UI" panose="020B0604030504040204" pitchFamily="50" charset="-128"/>
                <a:ea typeface="Meiryo UI" panose="020B0604030504040204" pitchFamily="50" charset="-128"/>
              </a:rPr>
              <a:t>METs/</a:t>
            </a:r>
            <a:r>
              <a:rPr kumimoji="1" lang="ja-JP" altLang="en-US" sz="1050" dirty="0">
                <a:latin typeface="Meiryo UI" panose="020B0604030504040204" pitchFamily="50" charset="-128"/>
                <a:ea typeface="Meiryo UI" panose="020B0604030504040204" pitchFamily="50" charset="-128"/>
              </a:rPr>
              <a:t>分）、</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日あたりの炭水化物摂取量、運動後のタンパク質摂取量、深夜までの時間で調整</a:t>
            </a:r>
            <a:r>
              <a:rPr kumimoji="1" lang="en-US" altLang="ja-JP" sz="1050" dirty="0">
                <a:latin typeface="Meiryo UI" panose="020B0604030504040204" pitchFamily="50" charset="-128"/>
                <a:ea typeface="Meiryo UI" panose="020B0604030504040204" pitchFamily="50" charset="-128"/>
              </a:rPr>
              <a:t>]</a:t>
            </a:r>
          </a:p>
        </p:txBody>
      </p:sp>
      <p:grpSp>
        <p:nvGrpSpPr>
          <p:cNvPr id="28" name="グループ化 27">
            <a:extLst>
              <a:ext uri="{FF2B5EF4-FFF2-40B4-BE49-F238E27FC236}">
                <a16:creationId xmlns:a16="http://schemas.microsoft.com/office/drawing/2014/main" id="{AF67036F-71F1-13B0-E17A-A31419F8CA17}"/>
              </a:ext>
            </a:extLst>
          </p:cNvPr>
          <p:cNvGrpSpPr/>
          <p:nvPr/>
        </p:nvGrpSpPr>
        <p:grpSpPr>
          <a:xfrm>
            <a:off x="353423" y="1112400"/>
            <a:ext cx="8088577" cy="4979810"/>
            <a:chOff x="353423" y="1112400"/>
            <a:chExt cx="8088577" cy="4979810"/>
          </a:xfrm>
        </p:grpSpPr>
        <p:graphicFrame>
          <p:nvGraphicFramePr>
            <p:cNvPr id="6" name="グラフ 5">
              <a:extLst>
                <a:ext uri="{FF2B5EF4-FFF2-40B4-BE49-F238E27FC236}">
                  <a16:creationId xmlns:a16="http://schemas.microsoft.com/office/drawing/2014/main" id="{971597D1-C17B-CD6A-14CA-2DD799290C56}"/>
                </a:ext>
              </a:extLst>
            </p:cNvPr>
            <p:cNvGraphicFramePr/>
            <p:nvPr>
              <p:extLst>
                <p:ext uri="{D42A27DB-BD31-4B8C-83A1-F6EECF244321}">
                  <p14:modId xmlns:p14="http://schemas.microsoft.com/office/powerpoint/2010/main" val="2886839183"/>
                </p:ext>
              </p:extLst>
            </p:nvPr>
          </p:nvGraphicFramePr>
          <p:xfrm>
            <a:off x="702000" y="1345340"/>
            <a:ext cx="7740000" cy="4500000"/>
          </p:xfrm>
          <a:graphic>
            <a:graphicData uri="http://schemas.openxmlformats.org/drawingml/2006/chart">
              <c:chart xmlns:c="http://schemas.openxmlformats.org/drawingml/2006/chart" xmlns:r="http://schemas.openxmlformats.org/officeDocument/2006/relationships" r:id="rId2"/>
            </a:graphicData>
          </a:graphic>
        </p:graphicFrame>
        <p:sp>
          <p:nvSpPr>
            <p:cNvPr id="7" name="正方形/長方形 6">
              <a:extLst>
                <a:ext uri="{FF2B5EF4-FFF2-40B4-BE49-F238E27FC236}">
                  <a16:creationId xmlns:a16="http://schemas.microsoft.com/office/drawing/2014/main" id="{965BCB71-00BA-E72D-DF58-A16C6FE4FE37}"/>
                </a:ext>
              </a:extLst>
            </p:cNvPr>
            <p:cNvSpPr/>
            <p:nvPr/>
          </p:nvSpPr>
          <p:spPr>
            <a:xfrm>
              <a:off x="3841200" y="1112400"/>
              <a:ext cx="1930544" cy="355446"/>
            </a:xfrm>
            <a:prstGeom prst="rect">
              <a:avLst/>
            </a:prstGeom>
            <a:noFill/>
            <a:ln>
              <a:solidFill>
                <a:srgbClr val="00A39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rgbClr val="00A394"/>
                  </a:solidFill>
                  <a:latin typeface="Meiryo UI" panose="020B0604030504040204" pitchFamily="50" charset="-128"/>
                  <a:ea typeface="Meiryo UI" panose="020B0604030504040204" pitchFamily="50" charset="-128"/>
                </a:rPr>
                <a:t>TAR</a:t>
              </a:r>
              <a:endParaRPr kumimoji="1" lang="ja-JP" altLang="en-US" sz="3200" b="1" dirty="0">
                <a:solidFill>
                  <a:srgbClr val="00A394"/>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1D6AE76D-944F-9732-F0B9-C4A2B14427B9}"/>
                </a:ext>
              </a:extLst>
            </p:cNvPr>
            <p:cNvSpPr txBox="1"/>
            <p:nvPr/>
          </p:nvSpPr>
          <p:spPr>
            <a:xfrm rot="16200000">
              <a:off x="-1422954" y="3399863"/>
              <a:ext cx="382975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対照群（タンパク質摂取なし）との推定差（</a:t>
              </a:r>
              <a:r>
                <a:rPr kumimoji="1" lang="en-US" altLang="ja-JP" sz="1200" b="1" dirty="0">
                  <a:latin typeface="Meiryo UI" panose="020B0604030504040204" pitchFamily="50" charset="-128"/>
                  <a:ea typeface="Meiryo UI" panose="020B0604030504040204" pitchFamily="50" charset="-128"/>
                </a:rPr>
                <a:t>95%CI</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DC97FB55-CCEF-4C30-DC9E-45760F5A060E}"/>
                </a:ext>
              </a:extLst>
            </p:cNvPr>
            <p:cNvSpPr txBox="1"/>
            <p:nvPr/>
          </p:nvSpPr>
          <p:spPr>
            <a:xfrm>
              <a:off x="423780" y="1120386"/>
              <a:ext cx="938489"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673F248-B03E-C253-F774-8E55D1A190AA}"/>
                </a:ext>
              </a:extLst>
            </p:cNvPr>
            <p:cNvSpPr txBox="1"/>
            <p:nvPr/>
          </p:nvSpPr>
          <p:spPr>
            <a:xfrm>
              <a:off x="1216118" y="2937240"/>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-2.03</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-15.30</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11.23</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P=0.76</a:t>
              </a:r>
            </a:p>
          </p:txBody>
        </p:sp>
        <p:sp>
          <p:nvSpPr>
            <p:cNvPr id="12" name="テキスト ボックス 11">
              <a:extLst>
                <a:ext uri="{FF2B5EF4-FFF2-40B4-BE49-F238E27FC236}">
                  <a16:creationId xmlns:a16="http://schemas.microsoft.com/office/drawing/2014/main" id="{8685FD29-C16E-1B17-F090-094FAC21A481}"/>
                </a:ext>
              </a:extLst>
            </p:cNvPr>
            <p:cNvSpPr txBox="1"/>
            <p:nvPr/>
          </p:nvSpPr>
          <p:spPr>
            <a:xfrm>
              <a:off x="2216868" y="2118364"/>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3.85</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-8.93</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16.62</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P=0.55</a:t>
              </a:r>
            </a:p>
          </p:txBody>
        </p:sp>
        <p:sp>
          <p:nvSpPr>
            <p:cNvPr id="13" name="テキスト ボックス 12">
              <a:extLst>
                <a:ext uri="{FF2B5EF4-FFF2-40B4-BE49-F238E27FC236}">
                  <a16:creationId xmlns:a16="http://schemas.microsoft.com/office/drawing/2014/main" id="{934DA815-1763-0E30-4D84-FB5E757C1D03}"/>
                </a:ext>
              </a:extLst>
            </p:cNvPr>
            <p:cNvSpPr txBox="1"/>
            <p:nvPr/>
          </p:nvSpPr>
          <p:spPr>
            <a:xfrm>
              <a:off x="3183108" y="2142732"/>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3.74</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-9.07</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16.53</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P=0.56</a:t>
              </a:r>
            </a:p>
          </p:txBody>
        </p:sp>
        <p:sp>
          <p:nvSpPr>
            <p:cNvPr id="14" name="テキスト ボックス 13">
              <a:extLst>
                <a:ext uri="{FF2B5EF4-FFF2-40B4-BE49-F238E27FC236}">
                  <a16:creationId xmlns:a16="http://schemas.microsoft.com/office/drawing/2014/main" id="{7C92E564-E627-C42F-F9A5-5721D516CBB2}"/>
                </a:ext>
              </a:extLst>
            </p:cNvPr>
            <p:cNvSpPr txBox="1"/>
            <p:nvPr/>
          </p:nvSpPr>
          <p:spPr>
            <a:xfrm>
              <a:off x="4860758" y="2933620"/>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-7.80</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-21.93</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6.33</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P=0.28</a:t>
              </a:r>
            </a:p>
          </p:txBody>
        </p:sp>
        <p:sp>
          <p:nvSpPr>
            <p:cNvPr id="15" name="テキスト ボックス 14">
              <a:extLst>
                <a:ext uri="{FF2B5EF4-FFF2-40B4-BE49-F238E27FC236}">
                  <a16:creationId xmlns:a16="http://schemas.microsoft.com/office/drawing/2014/main" id="{858AD81D-8D0D-A82C-FCE7-10DCDB836DB8}"/>
                </a:ext>
              </a:extLst>
            </p:cNvPr>
            <p:cNvSpPr txBox="1"/>
            <p:nvPr/>
          </p:nvSpPr>
          <p:spPr>
            <a:xfrm>
              <a:off x="5864643" y="1937231"/>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4.72</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-8.39</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17.82</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P=0.48</a:t>
              </a:r>
            </a:p>
          </p:txBody>
        </p:sp>
        <p:sp>
          <p:nvSpPr>
            <p:cNvPr id="16" name="テキスト ボックス 15">
              <a:extLst>
                <a:ext uri="{FF2B5EF4-FFF2-40B4-BE49-F238E27FC236}">
                  <a16:creationId xmlns:a16="http://schemas.microsoft.com/office/drawing/2014/main" id="{08727F45-79B5-DF93-EE16-E5A9C0D97C07}"/>
                </a:ext>
              </a:extLst>
            </p:cNvPr>
            <p:cNvSpPr txBox="1"/>
            <p:nvPr/>
          </p:nvSpPr>
          <p:spPr>
            <a:xfrm>
              <a:off x="6841472" y="1877882"/>
              <a:ext cx="1556983" cy="661720"/>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4.94</a:t>
              </a:r>
            </a:p>
            <a:p>
              <a:pPr algn="ct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-7.23</a:t>
              </a:r>
              <a:r>
                <a:rPr kumimoji="1" lang="ja-JP" altLang="en-US" sz="900" b="1" dirty="0">
                  <a:latin typeface="Meiryo UI" panose="020B0604030504040204" pitchFamily="50" charset="-128"/>
                  <a:ea typeface="Meiryo UI" panose="020B0604030504040204" pitchFamily="50" charset="-128"/>
                </a:rPr>
                <a:t>、</a:t>
              </a:r>
              <a:r>
                <a:rPr kumimoji="1" lang="en-US" altLang="ja-JP" sz="900" b="1" dirty="0">
                  <a:latin typeface="Meiryo UI" panose="020B0604030504040204" pitchFamily="50" charset="-128"/>
                  <a:ea typeface="Meiryo UI" panose="020B0604030504040204" pitchFamily="50" charset="-128"/>
                </a:rPr>
                <a:t>17.10</a:t>
              </a:r>
              <a:r>
                <a:rPr kumimoji="1" lang="ja-JP" altLang="en-US" sz="900" b="1" dirty="0">
                  <a:latin typeface="Meiryo UI" panose="020B0604030504040204" pitchFamily="50" charset="-128"/>
                  <a:ea typeface="Meiryo UI" panose="020B0604030504040204" pitchFamily="50" charset="-128"/>
                </a:rPr>
                <a:t>）</a:t>
              </a:r>
              <a:endParaRPr kumimoji="1" lang="en-US" altLang="ja-JP" sz="900" b="1" dirty="0">
                <a:latin typeface="Meiryo UI" panose="020B0604030504040204" pitchFamily="50" charset="-128"/>
                <a:ea typeface="Meiryo UI" panose="020B0604030504040204" pitchFamily="50" charset="-128"/>
              </a:endParaRPr>
            </a:p>
            <a:p>
              <a:pPr algn="ctr"/>
              <a:r>
                <a:rPr kumimoji="1" lang="en-US" altLang="ja-JP" sz="1050" b="1" dirty="0">
                  <a:latin typeface="Meiryo UI" panose="020B0604030504040204" pitchFamily="50" charset="-128"/>
                  <a:ea typeface="Meiryo UI" panose="020B0604030504040204" pitchFamily="50" charset="-128"/>
                </a:rPr>
                <a:t>P=0.42</a:t>
              </a:r>
            </a:p>
          </p:txBody>
        </p:sp>
        <p:grpSp>
          <p:nvGrpSpPr>
            <p:cNvPr id="17" name="グループ化 16">
              <a:extLst>
                <a:ext uri="{FF2B5EF4-FFF2-40B4-BE49-F238E27FC236}">
                  <a16:creationId xmlns:a16="http://schemas.microsoft.com/office/drawing/2014/main" id="{92FB90CD-6B9A-3ACE-EEBB-D91D712775FD}"/>
                </a:ext>
              </a:extLst>
            </p:cNvPr>
            <p:cNvGrpSpPr/>
            <p:nvPr/>
          </p:nvGrpSpPr>
          <p:grpSpPr>
            <a:xfrm>
              <a:off x="1442971" y="5250763"/>
              <a:ext cx="6745159" cy="841447"/>
              <a:chOff x="1442971" y="5562886"/>
              <a:chExt cx="6745159" cy="841447"/>
            </a:xfrm>
          </p:grpSpPr>
          <p:sp>
            <p:nvSpPr>
              <p:cNvPr id="18" name="テキスト ボックス 17">
                <a:extLst>
                  <a:ext uri="{FF2B5EF4-FFF2-40B4-BE49-F238E27FC236}">
                    <a16:creationId xmlns:a16="http://schemas.microsoft.com/office/drawing/2014/main" id="{6175F18A-C0A1-3658-3A32-5CD57DA1A868}"/>
                  </a:ext>
                </a:extLst>
              </p:cNvPr>
              <p:cNvSpPr txBox="1"/>
              <p:nvPr/>
            </p:nvSpPr>
            <p:spPr>
              <a:xfrm>
                <a:off x="2067073" y="6127334"/>
                <a:ext cx="194232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タンパク質摂取量（</a:t>
                </a:r>
                <a:r>
                  <a:rPr kumimoji="1" lang="en-US" altLang="ja-JP" sz="1200" b="1" dirty="0">
                    <a:latin typeface="Meiryo UI" panose="020B0604030504040204" pitchFamily="50" charset="-128"/>
                    <a:ea typeface="Meiryo UI" panose="020B0604030504040204" pitchFamily="50" charset="-128"/>
                  </a:rPr>
                  <a:t>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8F5888B1-1002-F198-C14B-B0AD2260184B}"/>
                  </a:ext>
                </a:extLst>
              </p:cNvPr>
              <p:cNvSpPr txBox="1"/>
              <p:nvPr/>
            </p:nvSpPr>
            <p:spPr>
              <a:xfrm>
                <a:off x="5178230" y="6127334"/>
                <a:ext cx="2929811"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相対的タンパク質摂取量（</a:t>
                </a:r>
                <a:r>
                  <a:rPr kumimoji="1" lang="en-US" altLang="ja-JP" sz="1200" b="1" dirty="0">
                    <a:latin typeface="Meiryo UI" panose="020B0604030504040204" pitchFamily="50" charset="-128"/>
                    <a:ea typeface="Meiryo UI" panose="020B0604030504040204" pitchFamily="50" charset="-128"/>
                  </a:rPr>
                  <a:t>g/kg</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F1806FB4-44A0-B649-4C19-A6C60866C909}"/>
                  </a:ext>
                </a:extLst>
              </p:cNvPr>
              <p:cNvSpPr txBox="1"/>
              <p:nvPr/>
            </p:nvSpPr>
            <p:spPr>
              <a:xfrm>
                <a:off x="1493341" y="5562886"/>
                <a:ext cx="100253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n=99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A6E04E37-DD59-EA88-660C-5B345BF0D7DD}"/>
                  </a:ext>
                </a:extLst>
              </p:cNvPr>
              <p:cNvSpPr txBox="1"/>
              <p:nvPr/>
            </p:nvSpPr>
            <p:spPr>
              <a:xfrm>
                <a:off x="2449660" y="5562886"/>
                <a:ext cx="1091400"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10~19.9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n=122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665AA3EC-6EE4-709E-4443-A5F67699BAB5}"/>
                  </a:ext>
                </a:extLst>
              </p:cNvPr>
              <p:cNvSpPr txBox="1"/>
              <p:nvPr/>
            </p:nvSpPr>
            <p:spPr>
              <a:xfrm>
                <a:off x="3415900" y="5562886"/>
                <a:ext cx="1091400"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20</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n=159</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CF530C45-1C82-EFD4-3F32-60F9A46A32ED}"/>
                  </a:ext>
                </a:extLst>
              </p:cNvPr>
              <p:cNvSpPr txBox="1"/>
              <p:nvPr/>
            </p:nvSpPr>
            <p:spPr>
              <a:xfrm>
                <a:off x="4943847" y="5562886"/>
                <a:ext cx="1390807"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0.125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n=72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2010B70F-2577-C7AB-CE66-0259D3868834}"/>
                  </a:ext>
                </a:extLst>
              </p:cNvPr>
              <p:cNvSpPr txBox="1"/>
              <p:nvPr/>
            </p:nvSpPr>
            <p:spPr>
              <a:xfrm>
                <a:off x="5948173" y="5562886"/>
                <a:ext cx="1390806" cy="461665"/>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0.125~0.249</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n=102</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53F1C0D4-28BB-5073-C292-43DE163C6B4B}"/>
                  </a:ext>
                </a:extLst>
              </p:cNvPr>
              <p:cNvSpPr txBox="1"/>
              <p:nvPr/>
            </p:nvSpPr>
            <p:spPr>
              <a:xfrm>
                <a:off x="7093005" y="5562886"/>
                <a:ext cx="1053918" cy="461665"/>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0.25</a:t>
                </a: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n=206</a:t>
                </a:r>
                <a:r>
                  <a:rPr kumimoji="1" lang="ja-JP" altLang="en-US" sz="1200" b="1" dirty="0">
                    <a:latin typeface="Meiryo UI" panose="020B0604030504040204" pitchFamily="50" charset="-128"/>
                    <a:ea typeface="Meiryo UI" panose="020B0604030504040204" pitchFamily="50" charset="-128"/>
                  </a:rPr>
                  <a:t>）</a:t>
                </a:r>
                <a:endParaRPr kumimoji="1" lang="en-US" altLang="ja-JP" sz="1200" b="1" dirty="0">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3B6BEF1F-8682-0180-D583-0015F5171BA1}"/>
                  </a:ext>
                </a:extLst>
              </p:cNvPr>
              <p:cNvCxnSpPr>
                <a:cxnSpLocks/>
              </p:cNvCxnSpPr>
              <p:nvPr/>
            </p:nvCxnSpPr>
            <p:spPr>
              <a:xfrm>
                <a:off x="144297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6831671C-9FAF-F589-82A0-41408DF33D86}"/>
                  </a:ext>
                </a:extLst>
              </p:cNvPr>
              <p:cNvCxnSpPr>
                <a:cxnSpLocks/>
              </p:cNvCxnSpPr>
              <p:nvPr/>
            </p:nvCxnSpPr>
            <p:spPr>
              <a:xfrm>
                <a:off x="5123801" y="6078597"/>
                <a:ext cx="30643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9" name="テキスト ボックス 28">
            <a:extLst>
              <a:ext uri="{FF2B5EF4-FFF2-40B4-BE49-F238E27FC236}">
                <a16:creationId xmlns:a16="http://schemas.microsoft.com/office/drawing/2014/main" id="{7A341274-FFCC-32D5-E5C2-C4398902E22E}"/>
              </a:ext>
            </a:extLst>
          </p:cNvPr>
          <p:cNvSpPr txBox="1"/>
          <p:nvPr/>
        </p:nvSpPr>
        <p:spPr>
          <a:xfrm>
            <a:off x="7513864" y="6420036"/>
            <a:ext cx="1563075"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2</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97658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D062E-F0FE-9525-2751-4D2715B2A87F}"/>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3A33A1F-9900-BC98-ABEB-0D3277A6D40E}"/>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Muntis FR, et al. Diabetes Obes Metab 26(4): 1366-1375, 2024</a:t>
            </a:r>
          </a:p>
        </p:txBody>
      </p:sp>
      <p:sp>
        <p:nvSpPr>
          <p:cNvPr id="2" name="テキスト ボックス 1">
            <a:extLst>
              <a:ext uri="{FF2B5EF4-FFF2-40B4-BE49-F238E27FC236}">
                <a16:creationId xmlns:a16="http://schemas.microsoft.com/office/drawing/2014/main" id="{C9B66D31-79D5-3B6F-F051-38512EA50D09}"/>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a:t>
            </a:r>
          </a:p>
        </p:txBody>
      </p:sp>
      <p:sp>
        <p:nvSpPr>
          <p:cNvPr id="6" name="テキスト ボックス 5">
            <a:extLst>
              <a:ext uri="{FF2B5EF4-FFF2-40B4-BE49-F238E27FC236}">
                <a16:creationId xmlns:a16="http://schemas.microsoft.com/office/drawing/2014/main" id="{0FFCFFD6-D15B-18D0-8D07-E3C8F7CD460E}"/>
              </a:ext>
            </a:extLst>
          </p:cNvPr>
          <p:cNvSpPr txBox="1"/>
          <p:nvPr/>
        </p:nvSpPr>
        <p:spPr>
          <a:xfrm>
            <a:off x="628788" y="1299584"/>
            <a:ext cx="7886424" cy="5020220"/>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目的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実施中の血糖コントロール指標）の結果</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ー</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実施前</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時間以内のタンパク質摂取量が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19.9g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および</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以上の</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群における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の割合は、対照群に比べて各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4.41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4.83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％の有意な減少が</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認められた（各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P=0.04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P=0.02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）。また、相対的タンパク質摂取量が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0.125</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0.249g/kg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および</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0.25g/kg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以上の群における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の割合は、対照群に比</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べて各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5.38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4.32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％の有意な減少が認められた（各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P=0.01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P=0.03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ー</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TIR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および</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TAR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の割合に関しては、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実施前</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時間以内のタンパク質摂取</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量および相対的タンパク質摂取量との間に有意な関連は認められなかった。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endPar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目的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実施後の血糖コントロール指標）の結果</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ー</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MVPA</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実施前</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時間以内のタンパク質摂取量および相対的タンパク質摂取量の</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いずれも、</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TIR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TAR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の割合との間に有意な関連は認められなかった。</a:t>
            </a:r>
          </a:p>
        </p:txBody>
      </p:sp>
    </p:spTree>
    <p:extLst>
      <p:ext uri="{BB962C8B-B14F-4D97-AF65-F5344CB8AC3E}">
        <p14:creationId xmlns:p14="http://schemas.microsoft.com/office/powerpoint/2010/main" val="2070966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3953</TotalTime>
  <Words>2579</Words>
  <Application>Microsoft Office PowerPoint</Application>
  <PresentationFormat>画面に合わせる (4:3)</PresentationFormat>
  <Paragraphs>267</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Nonaka, Hironori /JP</cp:lastModifiedBy>
  <cp:revision>36</cp:revision>
  <dcterms:created xsi:type="dcterms:W3CDTF">2022-04-07T06:17:16Z</dcterms:created>
  <dcterms:modified xsi:type="dcterms:W3CDTF">2025-04-10T07:36:33Z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2025-04-10T07:36:27Z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661fe1d2-5b76-4821-be5a-16be7d803c5d</vt:lpwstr>
  </property>
  <property fmtid="{D5CDD505-2E9C-101B-9397-08002B2CF9AE}" pid="8" name="MSIP_Label_d9088468-0951-4aef-9cc3-0a346e475ddc_ContentBits">
    <vt:lpwstr>0</vt:lpwstr>
  </property>
</Properties>
</file>