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60" r:id="rId4"/>
    <p:sldId id="361" r:id="rId5"/>
    <p:sldId id="362" r:id="rId6"/>
    <p:sldId id="351" r:id="rId7"/>
    <p:sldId id="347" r:id="rId8"/>
    <p:sldId id="363" r:id="rId9"/>
    <p:sldId id="364" r:id="rId10"/>
    <p:sldId id="365" r:id="rId11"/>
    <p:sldId id="356" r:id="rId12"/>
    <p:sldId id="333" r:id="rId13"/>
    <p:sldId id="35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3EB"/>
    <a:srgbClr val="845D5F"/>
    <a:srgbClr val="2B6EA0"/>
    <a:srgbClr val="DAE9F7"/>
    <a:srgbClr val="B6B9CF"/>
    <a:srgbClr val="EBE4F1"/>
    <a:srgbClr val="E7EED7"/>
    <a:srgbClr val="F8EAD7"/>
    <a:srgbClr val="C7C0DF"/>
    <a:srgbClr val="E247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70" autoAdjust="0"/>
    <p:restoredTop sz="94660"/>
  </p:normalViewPr>
  <p:slideViewPr>
    <p:cSldViewPr snapToGrid="0">
      <p:cViewPr>
        <p:scale>
          <a:sx n="101" d="100"/>
          <a:sy n="101" d="100"/>
        </p:scale>
        <p:origin x="976"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23567;&#27744;&#40845;&#20043;\Box\01_&#20491;&#20154;&#12501;&#12457;&#12523;&#12480;\&#23567;&#27744;\DM_SMS\40-42\&#12501;&#12457;&#12524;&#12473;&#12488;&#12503;&#12525;&#12483;&#12488;4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23567;&#27744;&#40845;&#20043;\Box\01_&#20491;&#20154;&#12501;&#12457;&#12523;&#12480;\&#23567;&#27744;\DM_SMS\40-42\&#12501;&#12457;&#12524;&#12473;&#12488;&#12503;&#12525;&#12483;&#12488;4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23567;&#27744;&#40845;&#20043;\Box\01_&#20491;&#20154;&#12501;&#12457;&#12523;&#12480;\&#23567;&#27744;\DM_SMS\40-42\&#12501;&#12457;&#12524;&#12473;&#12488;&#12503;&#12525;&#12483;&#12488;4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23567;&#27744;&#40845;&#20043;\Box\01_&#20491;&#20154;&#12501;&#12457;&#12523;&#12480;\&#23567;&#27744;\DM_SMS\40-42\&#12501;&#12457;&#12524;&#12473;&#12488;&#12503;&#12525;&#12483;&#12488;4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rgbClr val="18586E"/>
              </a:solidFill>
              <a:round/>
            </a:ln>
            <a:effectLst/>
          </c:spPr>
          <c:marker>
            <c:symbol val="circle"/>
            <c:size val="5"/>
            <c:spPr>
              <a:solidFill>
                <a:srgbClr val="002060"/>
              </a:solidFill>
              <a:ln w="9525">
                <a:solidFill>
                  <a:srgbClr val="18586E"/>
                </a:solidFill>
              </a:ln>
              <a:effectLst/>
            </c:spPr>
          </c:marker>
          <c:dPt>
            <c:idx val="0"/>
            <c:marker>
              <c:symbol val="square"/>
              <c:size val="7"/>
              <c:spPr>
                <a:solidFill>
                  <a:srgbClr val="18586E"/>
                </a:solidFill>
                <a:ln w="9525">
                  <a:solidFill>
                    <a:srgbClr val="18586E"/>
                  </a:solidFill>
                </a:ln>
                <a:effectLst/>
              </c:spPr>
            </c:marker>
            <c:bubble3D val="0"/>
            <c:extLst>
              <c:ext xmlns:c16="http://schemas.microsoft.com/office/drawing/2014/chart" uri="{C3380CC4-5D6E-409C-BE32-E72D297353CC}">
                <c16:uniqueId val="{00000000-6506-4840-BF72-E86E20A2A737}"/>
              </c:ext>
            </c:extLst>
          </c:dPt>
          <c:dPt>
            <c:idx val="1"/>
            <c:marker>
              <c:symbol val="none"/>
            </c:marker>
            <c:bubble3D val="0"/>
            <c:extLst>
              <c:ext xmlns:c16="http://schemas.microsoft.com/office/drawing/2014/chart" uri="{C3380CC4-5D6E-409C-BE32-E72D297353CC}">
                <c16:uniqueId val="{00000001-6506-4840-BF72-E86E20A2A737}"/>
              </c:ext>
            </c:extLst>
          </c:dPt>
          <c:dPt>
            <c:idx val="2"/>
            <c:marker>
              <c:symbol val="none"/>
            </c:marker>
            <c:bubble3D val="0"/>
            <c:extLst>
              <c:ext xmlns:c16="http://schemas.microsoft.com/office/drawing/2014/chart" uri="{C3380CC4-5D6E-409C-BE32-E72D297353CC}">
                <c16:uniqueId val="{00000002-6506-4840-BF72-E86E20A2A737}"/>
              </c:ext>
            </c:extLst>
          </c:dPt>
          <c:dPt>
            <c:idx val="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4-6506-4840-BF72-E86E20A2A737}"/>
              </c:ext>
            </c:extLst>
          </c:dPt>
          <c:dPt>
            <c:idx val="4"/>
            <c:marker>
              <c:symbol val="none"/>
            </c:marker>
            <c:bubble3D val="0"/>
            <c:extLst>
              <c:ext xmlns:c16="http://schemas.microsoft.com/office/drawing/2014/chart" uri="{C3380CC4-5D6E-409C-BE32-E72D297353CC}">
                <c16:uniqueId val="{00000005-6506-4840-BF72-E86E20A2A737}"/>
              </c:ext>
            </c:extLst>
          </c:dPt>
          <c:dPt>
            <c:idx val="5"/>
            <c:marker>
              <c:symbol val="none"/>
            </c:marker>
            <c:bubble3D val="0"/>
            <c:extLst>
              <c:ext xmlns:c16="http://schemas.microsoft.com/office/drawing/2014/chart" uri="{C3380CC4-5D6E-409C-BE32-E72D297353CC}">
                <c16:uniqueId val="{00000006-6506-4840-BF72-E86E20A2A737}"/>
              </c:ext>
            </c:extLst>
          </c:dPt>
          <c:dPt>
            <c:idx val="6"/>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8-6506-4840-BF72-E86E20A2A737}"/>
              </c:ext>
            </c:extLst>
          </c:dPt>
          <c:dPt>
            <c:idx val="7"/>
            <c:marker>
              <c:symbol val="none"/>
            </c:marker>
            <c:bubble3D val="0"/>
            <c:extLst>
              <c:ext xmlns:c16="http://schemas.microsoft.com/office/drawing/2014/chart" uri="{C3380CC4-5D6E-409C-BE32-E72D297353CC}">
                <c16:uniqueId val="{00000009-6506-4840-BF72-E86E20A2A737}"/>
              </c:ext>
            </c:extLst>
          </c:dPt>
          <c:dPt>
            <c:idx val="8"/>
            <c:marker>
              <c:symbol val="none"/>
            </c:marker>
            <c:bubble3D val="0"/>
            <c:extLst>
              <c:ext xmlns:c16="http://schemas.microsoft.com/office/drawing/2014/chart" uri="{C3380CC4-5D6E-409C-BE32-E72D297353CC}">
                <c16:uniqueId val="{0000000A-6506-4840-BF72-E86E20A2A737}"/>
              </c:ext>
            </c:extLst>
          </c:dPt>
          <c:dPt>
            <c:idx val="9"/>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C-6506-4840-BF72-E86E20A2A737}"/>
              </c:ext>
            </c:extLst>
          </c:dPt>
          <c:dPt>
            <c:idx val="10"/>
            <c:marker>
              <c:symbol val="none"/>
            </c:marker>
            <c:bubble3D val="0"/>
            <c:extLst>
              <c:ext xmlns:c16="http://schemas.microsoft.com/office/drawing/2014/chart" uri="{C3380CC4-5D6E-409C-BE32-E72D297353CC}">
                <c16:uniqueId val="{0000000D-6506-4840-BF72-E86E20A2A737}"/>
              </c:ext>
            </c:extLst>
          </c:dPt>
          <c:dPt>
            <c:idx val="11"/>
            <c:marker>
              <c:symbol val="none"/>
            </c:marker>
            <c:bubble3D val="0"/>
            <c:extLst>
              <c:ext xmlns:c16="http://schemas.microsoft.com/office/drawing/2014/chart" uri="{C3380CC4-5D6E-409C-BE32-E72D297353CC}">
                <c16:uniqueId val="{0000000E-6506-4840-BF72-E86E20A2A737}"/>
              </c:ext>
            </c:extLst>
          </c:dPt>
          <c:dPt>
            <c:idx val="12"/>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0-6506-4840-BF72-E86E20A2A737}"/>
              </c:ext>
            </c:extLst>
          </c:dPt>
          <c:dPt>
            <c:idx val="13"/>
            <c:marker>
              <c:symbol val="none"/>
            </c:marker>
            <c:bubble3D val="0"/>
            <c:extLst>
              <c:ext xmlns:c16="http://schemas.microsoft.com/office/drawing/2014/chart" uri="{C3380CC4-5D6E-409C-BE32-E72D297353CC}">
                <c16:uniqueId val="{00000011-6506-4840-BF72-E86E20A2A737}"/>
              </c:ext>
            </c:extLst>
          </c:dPt>
          <c:dPt>
            <c:idx val="14"/>
            <c:marker>
              <c:symbol val="none"/>
            </c:marker>
            <c:bubble3D val="0"/>
            <c:extLst>
              <c:ext xmlns:c16="http://schemas.microsoft.com/office/drawing/2014/chart" uri="{C3380CC4-5D6E-409C-BE32-E72D297353CC}">
                <c16:uniqueId val="{00000012-6506-4840-BF72-E86E20A2A737}"/>
              </c:ext>
            </c:extLst>
          </c:dPt>
          <c:dPt>
            <c:idx val="15"/>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4-6506-4840-BF72-E86E20A2A737}"/>
              </c:ext>
            </c:extLst>
          </c:dPt>
          <c:dPt>
            <c:idx val="16"/>
            <c:marker>
              <c:symbol val="none"/>
            </c:marker>
            <c:bubble3D val="0"/>
            <c:extLst>
              <c:ext xmlns:c16="http://schemas.microsoft.com/office/drawing/2014/chart" uri="{C3380CC4-5D6E-409C-BE32-E72D297353CC}">
                <c16:uniqueId val="{00000015-6506-4840-BF72-E86E20A2A737}"/>
              </c:ext>
            </c:extLst>
          </c:dPt>
          <c:dPt>
            <c:idx val="17"/>
            <c:marker>
              <c:symbol val="none"/>
            </c:marker>
            <c:bubble3D val="0"/>
            <c:extLst>
              <c:ext xmlns:c16="http://schemas.microsoft.com/office/drawing/2014/chart" uri="{C3380CC4-5D6E-409C-BE32-E72D297353CC}">
                <c16:uniqueId val="{00000016-6506-4840-BF72-E86E20A2A737}"/>
              </c:ext>
            </c:extLst>
          </c:dPt>
          <c:dPt>
            <c:idx val="18"/>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8-6506-4840-BF72-E86E20A2A737}"/>
              </c:ext>
            </c:extLst>
          </c:dPt>
          <c:dPt>
            <c:idx val="19"/>
            <c:marker>
              <c:symbol val="none"/>
            </c:marker>
            <c:bubble3D val="0"/>
            <c:extLst>
              <c:ext xmlns:c16="http://schemas.microsoft.com/office/drawing/2014/chart" uri="{C3380CC4-5D6E-409C-BE32-E72D297353CC}">
                <c16:uniqueId val="{00000019-6506-4840-BF72-E86E20A2A737}"/>
              </c:ext>
            </c:extLst>
          </c:dPt>
          <c:dPt>
            <c:idx val="20"/>
            <c:marker>
              <c:symbol val="none"/>
            </c:marker>
            <c:bubble3D val="0"/>
            <c:extLst>
              <c:ext xmlns:c16="http://schemas.microsoft.com/office/drawing/2014/chart" uri="{C3380CC4-5D6E-409C-BE32-E72D297353CC}">
                <c16:uniqueId val="{0000001A-6506-4840-BF72-E86E20A2A737}"/>
              </c:ext>
            </c:extLst>
          </c:dPt>
          <c:dPt>
            <c:idx val="21"/>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C-6506-4840-BF72-E86E20A2A737}"/>
              </c:ext>
            </c:extLst>
          </c:dPt>
          <c:dPt>
            <c:idx val="22"/>
            <c:marker>
              <c:symbol val="none"/>
            </c:marker>
            <c:bubble3D val="0"/>
            <c:extLst>
              <c:ext xmlns:c16="http://schemas.microsoft.com/office/drawing/2014/chart" uri="{C3380CC4-5D6E-409C-BE32-E72D297353CC}">
                <c16:uniqueId val="{0000001D-6506-4840-BF72-E86E20A2A737}"/>
              </c:ext>
            </c:extLst>
          </c:dPt>
          <c:dPt>
            <c:idx val="23"/>
            <c:marker>
              <c:symbol val="none"/>
            </c:marker>
            <c:bubble3D val="0"/>
            <c:extLst>
              <c:ext xmlns:c16="http://schemas.microsoft.com/office/drawing/2014/chart" uri="{C3380CC4-5D6E-409C-BE32-E72D297353CC}">
                <c16:uniqueId val="{0000001E-6506-4840-BF72-E86E20A2A737}"/>
              </c:ext>
            </c:extLst>
          </c:dPt>
          <c:dPt>
            <c:idx val="24"/>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0-6506-4840-BF72-E86E20A2A737}"/>
              </c:ext>
            </c:extLst>
          </c:dPt>
          <c:dPt>
            <c:idx val="25"/>
            <c:marker>
              <c:symbol val="none"/>
            </c:marker>
            <c:bubble3D val="0"/>
            <c:extLst>
              <c:ext xmlns:c16="http://schemas.microsoft.com/office/drawing/2014/chart" uri="{C3380CC4-5D6E-409C-BE32-E72D297353CC}">
                <c16:uniqueId val="{00000021-6506-4840-BF72-E86E20A2A737}"/>
              </c:ext>
            </c:extLst>
          </c:dPt>
          <c:dPt>
            <c:idx val="26"/>
            <c:marker>
              <c:symbol val="none"/>
            </c:marker>
            <c:bubble3D val="0"/>
            <c:extLst>
              <c:ext xmlns:c16="http://schemas.microsoft.com/office/drawing/2014/chart" uri="{C3380CC4-5D6E-409C-BE32-E72D297353CC}">
                <c16:uniqueId val="{00000022-6506-4840-BF72-E86E20A2A737}"/>
              </c:ext>
            </c:extLst>
          </c:dPt>
          <c:dPt>
            <c:idx val="27"/>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4-6506-4840-BF72-E86E20A2A737}"/>
              </c:ext>
            </c:extLst>
          </c:dPt>
          <c:dPt>
            <c:idx val="28"/>
            <c:marker>
              <c:symbol val="none"/>
            </c:marker>
            <c:bubble3D val="0"/>
            <c:extLst>
              <c:ext xmlns:c16="http://schemas.microsoft.com/office/drawing/2014/chart" uri="{C3380CC4-5D6E-409C-BE32-E72D297353CC}">
                <c16:uniqueId val="{00000025-6506-4840-BF72-E86E20A2A737}"/>
              </c:ext>
            </c:extLst>
          </c:dPt>
          <c:dPt>
            <c:idx val="29"/>
            <c:marker>
              <c:symbol val="none"/>
            </c:marker>
            <c:bubble3D val="0"/>
            <c:extLst>
              <c:ext xmlns:c16="http://schemas.microsoft.com/office/drawing/2014/chart" uri="{C3380CC4-5D6E-409C-BE32-E72D297353CC}">
                <c16:uniqueId val="{00000026-6506-4840-BF72-E86E20A2A737}"/>
              </c:ext>
            </c:extLst>
          </c:dPt>
          <c:dPt>
            <c:idx val="30"/>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8-6506-4840-BF72-E86E20A2A737}"/>
              </c:ext>
            </c:extLst>
          </c:dPt>
          <c:dPt>
            <c:idx val="31"/>
            <c:marker>
              <c:symbol val="none"/>
            </c:marker>
            <c:bubble3D val="0"/>
            <c:extLst>
              <c:ext xmlns:c16="http://schemas.microsoft.com/office/drawing/2014/chart" uri="{C3380CC4-5D6E-409C-BE32-E72D297353CC}">
                <c16:uniqueId val="{00000029-6506-4840-BF72-E86E20A2A737}"/>
              </c:ext>
            </c:extLst>
          </c:dPt>
          <c:dPt>
            <c:idx val="32"/>
            <c:marker>
              <c:symbol val="none"/>
            </c:marker>
            <c:bubble3D val="0"/>
            <c:extLst>
              <c:ext xmlns:c16="http://schemas.microsoft.com/office/drawing/2014/chart" uri="{C3380CC4-5D6E-409C-BE32-E72D297353CC}">
                <c16:uniqueId val="{0000002A-6506-4840-BF72-E86E20A2A737}"/>
              </c:ext>
            </c:extLst>
          </c:dPt>
          <c:dPt>
            <c:idx val="3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C-6506-4840-BF72-E86E20A2A737}"/>
              </c:ext>
            </c:extLst>
          </c:dPt>
          <c:dPt>
            <c:idx val="34"/>
            <c:marker>
              <c:symbol val="none"/>
            </c:marker>
            <c:bubble3D val="0"/>
            <c:extLst>
              <c:ext xmlns:c16="http://schemas.microsoft.com/office/drawing/2014/chart" uri="{C3380CC4-5D6E-409C-BE32-E72D297353CC}">
                <c16:uniqueId val="{0000002D-6506-4840-BF72-E86E20A2A737}"/>
              </c:ext>
            </c:extLst>
          </c:dPt>
          <c:dPt>
            <c:idx val="35"/>
            <c:marker>
              <c:symbol val="none"/>
            </c:marker>
            <c:bubble3D val="0"/>
            <c:extLst>
              <c:ext xmlns:c16="http://schemas.microsoft.com/office/drawing/2014/chart" uri="{C3380CC4-5D6E-409C-BE32-E72D297353CC}">
                <c16:uniqueId val="{0000002E-6506-4840-BF72-E86E20A2A737}"/>
              </c:ext>
            </c:extLst>
          </c:dPt>
          <c:xVal>
            <c:numRef>
              <c:f>'自己免疫 Crude'!$A$1:$A$36</c:f>
              <c:numCache>
                <c:formatCode>General</c:formatCode>
                <c:ptCount val="36"/>
                <c:pt idx="0">
                  <c:v>1.05</c:v>
                </c:pt>
                <c:pt idx="1">
                  <c:v>1.01</c:v>
                </c:pt>
                <c:pt idx="2">
                  <c:v>1.0900000000000001</c:v>
                </c:pt>
                <c:pt idx="3">
                  <c:v>1.07</c:v>
                </c:pt>
                <c:pt idx="4">
                  <c:v>0.98</c:v>
                </c:pt>
                <c:pt idx="5">
                  <c:v>1.1599999999999999</c:v>
                </c:pt>
                <c:pt idx="6">
                  <c:v>1.1399999999999999</c:v>
                </c:pt>
                <c:pt idx="7">
                  <c:v>1.05</c:v>
                </c:pt>
                <c:pt idx="8">
                  <c:v>1.23</c:v>
                </c:pt>
                <c:pt idx="9">
                  <c:v>0.93</c:v>
                </c:pt>
                <c:pt idx="10">
                  <c:v>0.82</c:v>
                </c:pt>
                <c:pt idx="11">
                  <c:v>1.06</c:v>
                </c:pt>
                <c:pt idx="12">
                  <c:v>1.03</c:v>
                </c:pt>
                <c:pt idx="13">
                  <c:v>0.96</c:v>
                </c:pt>
                <c:pt idx="14">
                  <c:v>1.1000000000000001</c:v>
                </c:pt>
                <c:pt idx="15">
                  <c:v>1</c:v>
                </c:pt>
                <c:pt idx="16">
                  <c:v>0.87</c:v>
                </c:pt>
                <c:pt idx="17">
                  <c:v>1.1200000000000001</c:v>
                </c:pt>
                <c:pt idx="18">
                  <c:v>0.91</c:v>
                </c:pt>
                <c:pt idx="19">
                  <c:v>0.65</c:v>
                </c:pt>
                <c:pt idx="20">
                  <c:v>1.2</c:v>
                </c:pt>
                <c:pt idx="21">
                  <c:v>0.63</c:v>
                </c:pt>
                <c:pt idx="22">
                  <c:v>0.31</c:v>
                </c:pt>
                <c:pt idx="23">
                  <c:v>0.97</c:v>
                </c:pt>
                <c:pt idx="24">
                  <c:v>0.8</c:v>
                </c:pt>
                <c:pt idx="25">
                  <c:v>0.39</c:v>
                </c:pt>
                <c:pt idx="26">
                  <c:v>1.33</c:v>
                </c:pt>
                <c:pt idx="27">
                  <c:v>1.23</c:v>
                </c:pt>
                <c:pt idx="28">
                  <c:v>0.81</c:v>
                </c:pt>
                <c:pt idx="29">
                  <c:v>1.83</c:v>
                </c:pt>
                <c:pt idx="30">
                  <c:v>1.06</c:v>
                </c:pt>
                <c:pt idx="31">
                  <c:v>1.01</c:v>
                </c:pt>
                <c:pt idx="32">
                  <c:v>1.1100000000000001</c:v>
                </c:pt>
                <c:pt idx="33">
                  <c:v>1</c:v>
                </c:pt>
                <c:pt idx="34">
                  <c:v>0.97</c:v>
                </c:pt>
                <c:pt idx="35">
                  <c:v>1.03</c:v>
                </c:pt>
              </c:numCache>
            </c:numRef>
          </c:xVal>
          <c:yVal>
            <c:numRef>
              <c:f>'自己免疫 Crude'!$B$1:$B$36</c:f>
              <c:numCache>
                <c:formatCode>General</c:formatCode>
                <c:ptCount val="36"/>
                <c:pt idx="0">
                  <c:v>12</c:v>
                </c:pt>
                <c:pt idx="1">
                  <c:v>12</c:v>
                </c:pt>
                <c:pt idx="2">
                  <c:v>12</c:v>
                </c:pt>
                <c:pt idx="3">
                  <c:v>11</c:v>
                </c:pt>
                <c:pt idx="4">
                  <c:v>11</c:v>
                </c:pt>
                <c:pt idx="5">
                  <c:v>11</c:v>
                </c:pt>
                <c:pt idx="6">
                  <c:v>10</c:v>
                </c:pt>
                <c:pt idx="7">
                  <c:v>10</c:v>
                </c:pt>
                <c:pt idx="8">
                  <c:v>10</c:v>
                </c:pt>
                <c:pt idx="9">
                  <c:v>9</c:v>
                </c:pt>
                <c:pt idx="10">
                  <c:v>9</c:v>
                </c:pt>
                <c:pt idx="11">
                  <c:v>9</c:v>
                </c:pt>
                <c:pt idx="12">
                  <c:v>8</c:v>
                </c:pt>
                <c:pt idx="13">
                  <c:v>8</c:v>
                </c:pt>
                <c:pt idx="14">
                  <c:v>8</c:v>
                </c:pt>
                <c:pt idx="15">
                  <c:v>7</c:v>
                </c:pt>
                <c:pt idx="16">
                  <c:v>7</c:v>
                </c:pt>
                <c:pt idx="17">
                  <c:v>7</c:v>
                </c:pt>
                <c:pt idx="18">
                  <c:v>6</c:v>
                </c:pt>
                <c:pt idx="19">
                  <c:v>6</c:v>
                </c:pt>
                <c:pt idx="20">
                  <c:v>6</c:v>
                </c:pt>
                <c:pt idx="21">
                  <c:v>5</c:v>
                </c:pt>
                <c:pt idx="22">
                  <c:v>5</c:v>
                </c:pt>
                <c:pt idx="23">
                  <c:v>5</c:v>
                </c:pt>
                <c:pt idx="24">
                  <c:v>4</c:v>
                </c:pt>
                <c:pt idx="25">
                  <c:v>4</c:v>
                </c:pt>
                <c:pt idx="26">
                  <c:v>4</c:v>
                </c:pt>
                <c:pt idx="27">
                  <c:v>3</c:v>
                </c:pt>
                <c:pt idx="28">
                  <c:v>3</c:v>
                </c:pt>
                <c:pt idx="29">
                  <c:v>3</c:v>
                </c:pt>
                <c:pt idx="30">
                  <c:v>2</c:v>
                </c:pt>
                <c:pt idx="31">
                  <c:v>2</c:v>
                </c:pt>
                <c:pt idx="32">
                  <c:v>2</c:v>
                </c:pt>
                <c:pt idx="33">
                  <c:v>1</c:v>
                </c:pt>
                <c:pt idx="34">
                  <c:v>1</c:v>
                </c:pt>
                <c:pt idx="35">
                  <c:v>1</c:v>
                </c:pt>
              </c:numCache>
            </c:numRef>
          </c:yVal>
          <c:smooth val="0"/>
          <c:extLst>
            <c:ext xmlns:c16="http://schemas.microsoft.com/office/drawing/2014/chart" uri="{C3380CC4-5D6E-409C-BE32-E72D297353CC}">
              <c16:uniqueId val="{0000002F-6506-4840-BF72-E86E20A2A737}"/>
            </c:ext>
          </c:extLst>
        </c:ser>
        <c:dLbls>
          <c:showLegendKey val="0"/>
          <c:showVal val="0"/>
          <c:showCatName val="0"/>
          <c:showSerName val="0"/>
          <c:showPercent val="0"/>
          <c:showBubbleSize val="0"/>
        </c:dLbls>
        <c:axId val="159595104"/>
        <c:axId val="159587424"/>
      </c:scatterChart>
      <c:valAx>
        <c:axId val="159595104"/>
        <c:scaling>
          <c:orientation val="minMax"/>
          <c:max val="3"/>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87424"/>
        <c:crosses val="autoZero"/>
        <c:crossBetween val="midCat"/>
      </c:valAx>
      <c:valAx>
        <c:axId val="159587424"/>
        <c:scaling>
          <c:orientation val="minMax"/>
          <c:max val="13"/>
          <c:min val="0"/>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951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rgbClr val="18586E"/>
              </a:solidFill>
              <a:round/>
            </a:ln>
            <a:effectLst/>
          </c:spPr>
          <c:marker>
            <c:symbol val="circle"/>
            <c:size val="5"/>
            <c:spPr>
              <a:solidFill>
                <a:srgbClr val="18586E"/>
              </a:solidFill>
              <a:ln w="9525">
                <a:solidFill>
                  <a:srgbClr val="18586E"/>
                </a:solidFill>
              </a:ln>
              <a:effectLst/>
            </c:spPr>
          </c:marker>
          <c:dPt>
            <c:idx val="0"/>
            <c:marker>
              <c:symbol val="square"/>
              <c:size val="7"/>
              <c:spPr>
                <a:solidFill>
                  <a:srgbClr val="18586E"/>
                </a:solidFill>
                <a:ln w="9525">
                  <a:solidFill>
                    <a:srgbClr val="18586E"/>
                  </a:solidFill>
                </a:ln>
                <a:effectLst/>
              </c:spPr>
            </c:marker>
            <c:bubble3D val="0"/>
            <c:extLst>
              <c:ext xmlns:c16="http://schemas.microsoft.com/office/drawing/2014/chart" uri="{C3380CC4-5D6E-409C-BE32-E72D297353CC}">
                <c16:uniqueId val="{00000000-6073-49D9-A626-17E08FED3CF6}"/>
              </c:ext>
            </c:extLst>
          </c:dPt>
          <c:dPt>
            <c:idx val="1"/>
            <c:marker>
              <c:symbol val="none"/>
            </c:marker>
            <c:bubble3D val="0"/>
            <c:extLst>
              <c:ext xmlns:c16="http://schemas.microsoft.com/office/drawing/2014/chart" uri="{C3380CC4-5D6E-409C-BE32-E72D297353CC}">
                <c16:uniqueId val="{00000001-6073-49D9-A626-17E08FED3CF6}"/>
              </c:ext>
            </c:extLst>
          </c:dPt>
          <c:dPt>
            <c:idx val="2"/>
            <c:marker>
              <c:symbol val="none"/>
            </c:marker>
            <c:bubble3D val="0"/>
            <c:extLst>
              <c:ext xmlns:c16="http://schemas.microsoft.com/office/drawing/2014/chart" uri="{C3380CC4-5D6E-409C-BE32-E72D297353CC}">
                <c16:uniqueId val="{00000002-6073-49D9-A626-17E08FED3CF6}"/>
              </c:ext>
            </c:extLst>
          </c:dPt>
          <c:dPt>
            <c:idx val="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4-6073-49D9-A626-17E08FED3CF6}"/>
              </c:ext>
            </c:extLst>
          </c:dPt>
          <c:dPt>
            <c:idx val="4"/>
            <c:marker>
              <c:symbol val="none"/>
            </c:marker>
            <c:bubble3D val="0"/>
            <c:extLst>
              <c:ext xmlns:c16="http://schemas.microsoft.com/office/drawing/2014/chart" uri="{C3380CC4-5D6E-409C-BE32-E72D297353CC}">
                <c16:uniqueId val="{00000005-6073-49D9-A626-17E08FED3CF6}"/>
              </c:ext>
            </c:extLst>
          </c:dPt>
          <c:dPt>
            <c:idx val="5"/>
            <c:marker>
              <c:symbol val="none"/>
            </c:marker>
            <c:bubble3D val="0"/>
            <c:extLst>
              <c:ext xmlns:c16="http://schemas.microsoft.com/office/drawing/2014/chart" uri="{C3380CC4-5D6E-409C-BE32-E72D297353CC}">
                <c16:uniqueId val="{00000006-6073-49D9-A626-17E08FED3CF6}"/>
              </c:ext>
            </c:extLst>
          </c:dPt>
          <c:dPt>
            <c:idx val="6"/>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8-6073-49D9-A626-17E08FED3CF6}"/>
              </c:ext>
            </c:extLst>
          </c:dPt>
          <c:dPt>
            <c:idx val="7"/>
            <c:marker>
              <c:symbol val="none"/>
            </c:marker>
            <c:bubble3D val="0"/>
            <c:extLst>
              <c:ext xmlns:c16="http://schemas.microsoft.com/office/drawing/2014/chart" uri="{C3380CC4-5D6E-409C-BE32-E72D297353CC}">
                <c16:uniqueId val="{00000009-6073-49D9-A626-17E08FED3CF6}"/>
              </c:ext>
            </c:extLst>
          </c:dPt>
          <c:dPt>
            <c:idx val="8"/>
            <c:marker>
              <c:symbol val="none"/>
            </c:marker>
            <c:bubble3D val="0"/>
            <c:extLst>
              <c:ext xmlns:c16="http://schemas.microsoft.com/office/drawing/2014/chart" uri="{C3380CC4-5D6E-409C-BE32-E72D297353CC}">
                <c16:uniqueId val="{0000000A-6073-49D9-A626-17E08FED3CF6}"/>
              </c:ext>
            </c:extLst>
          </c:dPt>
          <c:dPt>
            <c:idx val="9"/>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C-6073-49D9-A626-17E08FED3CF6}"/>
              </c:ext>
            </c:extLst>
          </c:dPt>
          <c:dPt>
            <c:idx val="10"/>
            <c:marker>
              <c:symbol val="none"/>
            </c:marker>
            <c:bubble3D val="0"/>
            <c:extLst>
              <c:ext xmlns:c16="http://schemas.microsoft.com/office/drawing/2014/chart" uri="{C3380CC4-5D6E-409C-BE32-E72D297353CC}">
                <c16:uniqueId val="{0000000D-6073-49D9-A626-17E08FED3CF6}"/>
              </c:ext>
            </c:extLst>
          </c:dPt>
          <c:dPt>
            <c:idx val="11"/>
            <c:marker>
              <c:symbol val="none"/>
            </c:marker>
            <c:bubble3D val="0"/>
            <c:extLst>
              <c:ext xmlns:c16="http://schemas.microsoft.com/office/drawing/2014/chart" uri="{C3380CC4-5D6E-409C-BE32-E72D297353CC}">
                <c16:uniqueId val="{0000000E-6073-49D9-A626-17E08FED3CF6}"/>
              </c:ext>
            </c:extLst>
          </c:dPt>
          <c:dPt>
            <c:idx val="12"/>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0-6073-49D9-A626-17E08FED3CF6}"/>
              </c:ext>
            </c:extLst>
          </c:dPt>
          <c:dPt>
            <c:idx val="13"/>
            <c:marker>
              <c:symbol val="none"/>
            </c:marker>
            <c:bubble3D val="0"/>
            <c:extLst>
              <c:ext xmlns:c16="http://schemas.microsoft.com/office/drawing/2014/chart" uri="{C3380CC4-5D6E-409C-BE32-E72D297353CC}">
                <c16:uniqueId val="{00000011-6073-49D9-A626-17E08FED3CF6}"/>
              </c:ext>
            </c:extLst>
          </c:dPt>
          <c:dPt>
            <c:idx val="14"/>
            <c:marker>
              <c:symbol val="none"/>
            </c:marker>
            <c:bubble3D val="0"/>
            <c:extLst>
              <c:ext xmlns:c16="http://schemas.microsoft.com/office/drawing/2014/chart" uri="{C3380CC4-5D6E-409C-BE32-E72D297353CC}">
                <c16:uniqueId val="{00000012-6073-49D9-A626-17E08FED3CF6}"/>
              </c:ext>
            </c:extLst>
          </c:dPt>
          <c:dPt>
            <c:idx val="15"/>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4-6073-49D9-A626-17E08FED3CF6}"/>
              </c:ext>
            </c:extLst>
          </c:dPt>
          <c:dPt>
            <c:idx val="16"/>
            <c:marker>
              <c:symbol val="none"/>
            </c:marker>
            <c:bubble3D val="0"/>
            <c:extLst>
              <c:ext xmlns:c16="http://schemas.microsoft.com/office/drawing/2014/chart" uri="{C3380CC4-5D6E-409C-BE32-E72D297353CC}">
                <c16:uniqueId val="{00000015-6073-49D9-A626-17E08FED3CF6}"/>
              </c:ext>
            </c:extLst>
          </c:dPt>
          <c:dPt>
            <c:idx val="17"/>
            <c:marker>
              <c:symbol val="none"/>
            </c:marker>
            <c:bubble3D val="0"/>
            <c:extLst>
              <c:ext xmlns:c16="http://schemas.microsoft.com/office/drawing/2014/chart" uri="{C3380CC4-5D6E-409C-BE32-E72D297353CC}">
                <c16:uniqueId val="{00000016-6073-49D9-A626-17E08FED3CF6}"/>
              </c:ext>
            </c:extLst>
          </c:dPt>
          <c:dPt>
            <c:idx val="18"/>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8-6073-49D9-A626-17E08FED3CF6}"/>
              </c:ext>
            </c:extLst>
          </c:dPt>
          <c:dPt>
            <c:idx val="19"/>
            <c:marker>
              <c:symbol val="none"/>
            </c:marker>
            <c:bubble3D val="0"/>
            <c:extLst>
              <c:ext xmlns:c16="http://schemas.microsoft.com/office/drawing/2014/chart" uri="{C3380CC4-5D6E-409C-BE32-E72D297353CC}">
                <c16:uniqueId val="{00000019-6073-49D9-A626-17E08FED3CF6}"/>
              </c:ext>
            </c:extLst>
          </c:dPt>
          <c:dPt>
            <c:idx val="20"/>
            <c:marker>
              <c:symbol val="none"/>
            </c:marker>
            <c:bubble3D val="0"/>
            <c:extLst>
              <c:ext xmlns:c16="http://schemas.microsoft.com/office/drawing/2014/chart" uri="{C3380CC4-5D6E-409C-BE32-E72D297353CC}">
                <c16:uniqueId val="{0000001A-6073-49D9-A626-17E08FED3CF6}"/>
              </c:ext>
            </c:extLst>
          </c:dPt>
          <c:dPt>
            <c:idx val="21"/>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C-6073-49D9-A626-17E08FED3CF6}"/>
              </c:ext>
            </c:extLst>
          </c:dPt>
          <c:dPt>
            <c:idx val="22"/>
            <c:marker>
              <c:symbol val="none"/>
            </c:marker>
            <c:bubble3D val="0"/>
            <c:extLst>
              <c:ext xmlns:c16="http://schemas.microsoft.com/office/drawing/2014/chart" uri="{C3380CC4-5D6E-409C-BE32-E72D297353CC}">
                <c16:uniqueId val="{0000001D-6073-49D9-A626-17E08FED3CF6}"/>
              </c:ext>
            </c:extLst>
          </c:dPt>
          <c:dPt>
            <c:idx val="23"/>
            <c:marker>
              <c:symbol val="none"/>
            </c:marker>
            <c:bubble3D val="0"/>
            <c:extLst>
              <c:ext xmlns:c16="http://schemas.microsoft.com/office/drawing/2014/chart" uri="{C3380CC4-5D6E-409C-BE32-E72D297353CC}">
                <c16:uniqueId val="{0000001E-6073-49D9-A626-17E08FED3CF6}"/>
              </c:ext>
            </c:extLst>
          </c:dPt>
          <c:dPt>
            <c:idx val="24"/>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0-6073-49D9-A626-17E08FED3CF6}"/>
              </c:ext>
            </c:extLst>
          </c:dPt>
          <c:dPt>
            <c:idx val="25"/>
            <c:marker>
              <c:symbol val="none"/>
            </c:marker>
            <c:bubble3D val="0"/>
            <c:extLst>
              <c:ext xmlns:c16="http://schemas.microsoft.com/office/drawing/2014/chart" uri="{C3380CC4-5D6E-409C-BE32-E72D297353CC}">
                <c16:uniqueId val="{00000021-6073-49D9-A626-17E08FED3CF6}"/>
              </c:ext>
            </c:extLst>
          </c:dPt>
          <c:dPt>
            <c:idx val="26"/>
            <c:marker>
              <c:symbol val="none"/>
            </c:marker>
            <c:bubble3D val="0"/>
            <c:extLst>
              <c:ext xmlns:c16="http://schemas.microsoft.com/office/drawing/2014/chart" uri="{C3380CC4-5D6E-409C-BE32-E72D297353CC}">
                <c16:uniqueId val="{00000022-6073-49D9-A626-17E08FED3CF6}"/>
              </c:ext>
            </c:extLst>
          </c:dPt>
          <c:dPt>
            <c:idx val="27"/>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4-6073-49D9-A626-17E08FED3CF6}"/>
              </c:ext>
            </c:extLst>
          </c:dPt>
          <c:dPt>
            <c:idx val="28"/>
            <c:marker>
              <c:symbol val="none"/>
            </c:marker>
            <c:bubble3D val="0"/>
            <c:extLst>
              <c:ext xmlns:c16="http://schemas.microsoft.com/office/drawing/2014/chart" uri="{C3380CC4-5D6E-409C-BE32-E72D297353CC}">
                <c16:uniqueId val="{00000025-6073-49D9-A626-17E08FED3CF6}"/>
              </c:ext>
            </c:extLst>
          </c:dPt>
          <c:dPt>
            <c:idx val="29"/>
            <c:marker>
              <c:symbol val="none"/>
            </c:marker>
            <c:bubble3D val="0"/>
            <c:extLst>
              <c:ext xmlns:c16="http://schemas.microsoft.com/office/drawing/2014/chart" uri="{C3380CC4-5D6E-409C-BE32-E72D297353CC}">
                <c16:uniqueId val="{00000026-6073-49D9-A626-17E08FED3CF6}"/>
              </c:ext>
            </c:extLst>
          </c:dPt>
          <c:dPt>
            <c:idx val="30"/>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8-6073-49D9-A626-17E08FED3CF6}"/>
              </c:ext>
            </c:extLst>
          </c:dPt>
          <c:dPt>
            <c:idx val="31"/>
            <c:marker>
              <c:symbol val="none"/>
            </c:marker>
            <c:bubble3D val="0"/>
            <c:extLst>
              <c:ext xmlns:c16="http://schemas.microsoft.com/office/drawing/2014/chart" uri="{C3380CC4-5D6E-409C-BE32-E72D297353CC}">
                <c16:uniqueId val="{00000029-6073-49D9-A626-17E08FED3CF6}"/>
              </c:ext>
            </c:extLst>
          </c:dPt>
          <c:dPt>
            <c:idx val="32"/>
            <c:marker>
              <c:symbol val="none"/>
            </c:marker>
            <c:bubble3D val="0"/>
            <c:extLst>
              <c:ext xmlns:c16="http://schemas.microsoft.com/office/drawing/2014/chart" uri="{C3380CC4-5D6E-409C-BE32-E72D297353CC}">
                <c16:uniqueId val="{0000002A-6073-49D9-A626-17E08FED3CF6}"/>
              </c:ext>
            </c:extLst>
          </c:dPt>
          <c:dPt>
            <c:idx val="3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C-6073-49D9-A626-17E08FED3CF6}"/>
              </c:ext>
            </c:extLst>
          </c:dPt>
          <c:dPt>
            <c:idx val="34"/>
            <c:marker>
              <c:symbol val="none"/>
            </c:marker>
            <c:bubble3D val="0"/>
            <c:extLst>
              <c:ext xmlns:c16="http://schemas.microsoft.com/office/drawing/2014/chart" uri="{C3380CC4-5D6E-409C-BE32-E72D297353CC}">
                <c16:uniqueId val="{0000002D-6073-49D9-A626-17E08FED3CF6}"/>
              </c:ext>
            </c:extLst>
          </c:dPt>
          <c:dPt>
            <c:idx val="35"/>
            <c:marker>
              <c:symbol val="none"/>
            </c:marker>
            <c:bubble3D val="0"/>
            <c:extLst>
              <c:ext xmlns:c16="http://schemas.microsoft.com/office/drawing/2014/chart" uri="{C3380CC4-5D6E-409C-BE32-E72D297353CC}">
                <c16:uniqueId val="{0000002E-6073-49D9-A626-17E08FED3CF6}"/>
              </c:ext>
            </c:extLst>
          </c:dPt>
          <c:xVal>
            <c:numRef>
              <c:f>自己免疫エネルギー調整!$A$1:$A$36</c:f>
              <c:numCache>
                <c:formatCode>General</c:formatCode>
                <c:ptCount val="36"/>
                <c:pt idx="0">
                  <c:v>1.02</c:v>
                </c:pt>
                <c:pt idx="1">
                  <c:v>1</c:v>
                </c:pt>
                <c:pt idx="2">
                  <c:v>1.04</c:v>
                </c:pt>
                <c:pt idx="3">
                  <c:v>1.02</c:v>
                </c:pt>
                <c:pt idx="4">
                  <c:v>0.98</c:v>
                </c:pt>
                <c:pt idx="5">
                  <c:v>1.06</c:v>
                </c:pt>
                <c:pt idx="6">
                  <c:v>1.08</c:v>
                </c:pt>
                <c:pt idx="7">
                  <c:v>1.04</c:v>
                </c:pt>
                <c:pt idx="8">
                  <c:v>1.1200000000000001</c:v>
                </c:pt>
                <c:pt idx="9">
                  <c:v>0.97</c:v>
                </c:pt>
                <c:pt idx="10">
                  <c:v>0.9</c:v>
                </c:pt>
                <c:pt idx="11">
                  <c:v>1.03</c:v>
                </c:pt>
                <c:pt idx="12">
                  <c:v>1.02</c:v>
                </c:pt>
                <c:pt idx="13">
                  <c:v>0.98</c:v>
                </c:pt>
                <c:pt idx="14">
                  <c:v>1.05</c:v>
                </c:pt>
                <c:pt idx="15">
                  <c:v>0.98</c:v>
                </c:pt>
                <c:pt idx="16">
                  <c:v>0.93</c:v>
                </c:pt>
                <c:pt idx="17">
                  <c:v>1.03</c:v>
                </c:pt>
                <c:pt idx="18">
                  <c:v>0.94</c:v>
                </c:pt>
                <c:pt idx="19">
                  <c:v>0.83</c:v>
                </c:pt>
                <c:pt idx="20">
                  <c:v>1.04</c:v>
                </c:pt>
                <c:pt idx="21">
                  <c:v>0.83</c:v>
                </c:pt>
                <c:pt idx="22">
                  <c:v>0.72</c:v>
                </c:pt>
                <c:pt idx="23">
                  <c:v>0.95</c:v>
                </c:pt>
                <c:pt idx="24">
                  <c:v>0.98</c:v>
                </c:pt>
                <c:pt idx="25">
                  <c:v>0.73</c:v>
                </c:pt>
                <c:pt idx="26">
                  <c:v>1.22</c:v>
                </c:pt>
                <c:pt idx="27">
                  <c:v>1.2</c:v>
                </c:pt>
                <c:pt idx="28">
                  <c:v>0.98</c:v>
                </c:pt>
                <c:pt idx="29">
                  <c:v>1.44</c:v>
                </c:pt>
                <c:pt idx="30">
                  <c:v>1.02</c:v>
                </c:pt>
                <c:pt idx="31">
                  <c:v>1</c:v>
                </c:pt>
                <c:pt idx="32">
                  <c:v>1.04</c:v>
                </c:pt>
                <c:pt idx="33">
                  <c:v>1</c:v>
                </c:pt>
                <c:pt idx="34">
                  <c:v>0.99</c:v>
                </c:pt>
                <c:pt idx="35">
                  <c:v>1.01</c:v>
                </c:pt>
              </c:numCache>
            </c:numRef>
          </c:xVal>
          <c:yVal>
            <c:numRef>
              <c:f>自己免疫エネルギー調整!$B$1:$B$36</c:f>
              <c:numCache>
                <c:formatCode>General</c:formatCode>
                <c:ptCount val="36"/>
                <c:pt idx="0">
                  <c:v>12</c:v>
                </c:pt>
                <c:pt idx="1">
                  <c:v>12</c:v>
                </c:pt>
                <c:pt idx="2">
                  <c:v>12</c:v>
                </c:pt>
                <c:pt idx="3">
                  <c:v>11</c:v>
                </c:pt>
                <c:pt idx="4">
                  <c:v>11</c:v>
                </c:pt>
                <c:pt idx="5">
                  <c:v>11</c:v>
                </c:pt>
                <c:pt idx="6">
                  <c:v>10</c:v>
                </c:pt>
                <c:pt idx="7">
                  <c:v>10</c:v>
                </c:pt>
                <c:pt idx="8">
                  <c:v>10</c:v>
                </c:pt>
                <c:pt idx="9">
                  <c:v>9</c:v>
                </c:pt>
                <c:pt idx="10">
                  <c:v>9</c:v>
                </c:pt>
                <c:pt idx="11">
                  <c:v>9</c:v>
                </c:pt>
                <c:pt idx="12">
                  <c:v>8</c:v>
                </c:pt>
                <c:pt idx="13">
                  <c:v>8</c:v>
                </c:pt>
                <c:pt idx="14">
                  <c:v>8</c:v>
                </c:pt>
                <c:pt idx="15">
                  <c:v>7</c:v>
                </c:pt>
                <c:pt idx="16">
                  <c:v>7</c:v>
                </c:pt>
                <c:pt idx="17">
                  <c:v>7</c:v>
                </c:pt>
                <c:pt idx="18">
                  <c:v>6</c:v>
                </c:pt>
                <c:pt idx="19">
                  <c:v>6</c:v>
                </c:pt>
                <c:pt idx="20">
                  <c:v>6</c:v>
                </c:pt>
                <c:pt idx="21">
                  <c:v>5</c:v>
                </c:pt>
                <c:pt idx="22">
                  <c:v>5</c:v>
                </c:pt>
                <c:pt idx="23">
                  <c:v>5</c:v>
                </c:pt>
                <c:pt idx="24">
                  <c:v>4</c:v>
                </c:pt>
                <c:pt idx="25">
                  <c:v>4</c:v>
                </c:pt>
                <c:pt idx="26">
                  <c:v>4</c:v>
                </c:pt>
                <c:pt idx="27">
                  <c:v>3</c:v>
                </c:pt>
                <c:pt idx="28">
                  <c:v>3</c:v>
                </c:pt>
                <c:pt idx="29">
                  <c:v>3</c:v>
                </c:pt>
                <c:pt idx="30">
                  <c:v>2</c:v>
                </c:pt>
                <c:pt idx="31">
                  <c:v>2</c:v>
                </c:pt>
                <c:pt idx="32">
                  <c:v>2</c:v>
                </c:pt>
                <c:pt idx="33">
                  <c:v>1</c:v>
                </c:pt>
                <c:pt idx="34">
                  <c:v>1</c:v>
                </c:pt>
                <c:pt idx="35">
                  <c:v>1</c:v>
                </c:pt>
              </c:numCache>
            </c:numRef>
          </c:yVal>
          <c:smooth val="0"/>
          <c:extLst>
            <c:ext xmlns:c16="http://schemas.microsoft.com/office/drawing/2014/chart" uri="{C3380CC4-5D6E-409C-BE32-E72D297353CC}">
              <c16:uniqueId val="{0000002F-6073-49D9-A626-17E08FED3CF6}"/>
            </c:ext>
          </c:extLst>
        </c:ser>
        <c:dLbls>
          <c:showLegendKey val="0"/>
          <c:showVal val="0"/>
          <c:showCatName val="0"/>
          <c:showSerName val="0"/>
          <c:showPercent val="0"/>
          <c:showBubbleSize val="0"/>
        </c:dLbls>
        <c:axId val="159595104"/>
        <c:axId val="159587424"/>
      </c:scatterChart>
      <c:valAx>
        <c:axId val="159595104"/>
        <c:scaling>
          <c:orientation val="minMax"/>
          <c:max val="3"/>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87424"/>
        <c:crosses val="autoZero"/>
        <c:crossBetween val="midCat"/>
      </c:valAx>
      <c:valAx>
        <c:axId val="159587424"/>
        <c:scaling>
          <c:orientation val="minMax"/>
          <c:max val="13"/>
          <c:min val="0"/>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951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rgbClr val="18586E"/>
              </a:solidFill>
              <a:round/>
            </a:ln>
            <a:effectLst/>
          </c:spPr>
          <c:marker>
            <c:symbol val="circle"/>
            <c:size val="5"/>
            <c:spPr>
              <a:solidFill>
                <a:srgbClr val="18586E"/>
              </a:solidFill>
              <a:ln w="9525">
                <a:solidFill>
                  <a:srgbClr val="18586E"/>
                </a:solidFill>
              </a:ln>
              <a:effectLst/>
            </c:spPr>
          </c:marker>
          <c:dPt>
            <c:idx val="0"/>
            <c:marker>
              <c:symbol val="square"/>
              <c:size val="7"/>
              <c:spPr>
                <a:solidFill>
                  <a:srgbClr val="18586E"/>
                </a:solidFill>
                <a:ln w="9525">
                  <a:solidFill>
                    <a:srgbClr val="18586E"/>
                  </a:solidFill>
                </a:ln>
                <a:effectLst/>
              </c:spPr>
            </c:marker>
            <c:bubble3D val="0"/>
            <c:extLst>
              <c:ext xmlns:c16="http://schemas.microsoft.com/office/drawing/2014/chart" uri="{C3380CC4-5D6E-409C-BE32-E72D297353CC}">
                <c16:uniqueId val="{00000000-7522-4DA6-9DB2-9A166EF727AE}"/>
              </c:ext>
            </c:extLst>
          </c:dPt>
          <c:dPt>
            <c:idx val="1"/>
            <c:marker>
              <c:symbol val="none"/>
            </c:marker>
            <c:bubble3D val="0"/>
            <c:extLst>
              <c:ext xmlns:c16="http://schemas.microsoft.com/office/drawing/2014/chart" uri="{C3380CC4-5D6E-409C-BE32-E72D297353CC}">
                <c16:uniqueId val="{00000001-7522-4DA6-9DB2-9A166EF727AE}"/>
              </c:ext>
            </c:extLst>
          </c:dPt>
          <c:dPt>
            <c:idx val="2"/>
            <c:marker>
              <c:symbol val="none"/>
            </c:marker>
            <c:bubble3D val="0"/>
            <c:extLst>
              <c:ext xmlns:c16="http://schemas.microsoft.com/office/drawing/2014/chart" uri="{C3380CC4-5D6E-409C-BE32-E72D297353CC}">
                <c16:uniqueId val="{00000002-7522-4DA6-9DB2-9A166EF727AE}"/>
              </c:ext>
            </c:extLst>
          </c:dPt>
          <c:dPt>
            <c:idx val="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4-7522-4DA6-9DB2-9A166EF727AE}"/>
              </c:ext>
            </c:extLst>
          </c:dPt>
          <c:dPt>
            <c:idx val="4"/>
            <c:marker>
              <c:symbol val="none"/>
            </c:marker>
            <c:bubble3D val="0"/>
            <c:extLst>
              <c:ext xmlns:c16="http://schemas.microsoft.com/office/drawing/2014/chart" uri="{C3380CC4-5D6E-409C-BE32-E72D297353CC}">
                <c16:uniqueId val="{00000005-7522-4DA6-9DB2-9A166EF727AE}"/>
              </c:ext>
            </c:extLst>
          </c:dPt>
          <c:dPt>
            <c:idx val="5"/>
            <c:marker>
              <c:symbol val="none"/>
            </c:marker>
            <c:bubble3D val="0"/>
            <c:extLst>
              <c:ext xmlns:c16="http://schemas.microsoft.com/office/drawing/2014/chart" uri="{C3380CC4-5D6E-409C-BE32-E72D297353CC}">
                <c16:uniqueId val="{00000006-7522-4DA6-9DB2-9A166EF727AE}"/>
              </c:ext>
            </c:extLst>
          </c:dPt>
          <c:dPt>
            <c:idx val="6"/>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8-7522-4DA6-9DB2-9A166EF727AE}"/>
              </c:ext>
            </c:extLst>
          </c:dPt>
          <c:dPt>
            <c:idx val="7"/>
            <c:marker>
              <c:symbol val="none"/>
            </c:marker>
            <c:bubble3D val="0"/>
            <c:extLst>
              <c:ext xmlns:c16="http://schemas.microsoft.com/office/drawing/2014/chart" uri="{C3380CC4-5D6E-409C-BE32-E72D297353CC}">
                <c16:uniqueId val="{00000009-7522-4DA6-9DB2-9A166EF727AE}"/>
              </c:ext>
            </c:extLst>
          </c:dPt>
          <c:dPt>
            <c:idx val="8"/>
            <c:marker>
              <c:symbol val="none"/>
            </c:marker>
            <c:bubble3D val="0"/>
            <c:extLst>
              <c:ext xmlns:c16="http://schemas.microsoft.com/office/drawing/2014/chart" uri="{C3380CC4-5D6E-409C-BE32-E72D297353CC}">
                <c16:uniqueId val="{0000000A-7522-4DA6-9DB2-9A166EF727AE}"/>
              </c:ext>
            </c:extLst>
          </c:dPt>
          <c:dPt>
            <c:idx val="9"/>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C-7522-4DA6-9DB2-9A166EF727AE}"/>
              </c:ext>
            </c:extLst>
          </c:dPt>
          <c:dPt>
            <c:idx val="10"/>
            <c:marker>
              <c:symbol val="none"/>
            </c:marker>
            <c:bubble3D val="0"/>
            <c:extLst>
              <c:ext xmlns:c16="http://schemas.microsoft.com/office/drawing/2014/chart" uri="{C3380CC4-5D6E-409C-BE32-E72D297353CC}">
                <c16:uniqueId val="{0000000D-7522-4DA6-9DB2-9A166EF727AE}"/>
              </c:ext>
            </c:extLst>
          </c:dPt>
          <c:dPt>
            <c:idx val="11"/>
            <c:marker>
              <c:symbol val="none"/>
            </c:marker>
            <c:bubble3D val="0"/>
            <c:extLst>
              <c:ext xmlns:c16="http://schemas.microsoft.com/office/drawing/2014/chart" uri="{C3380CC4-5D6E-409C-BE32-E72D297353CC}">
                <c16:uniqueId val="{0000000E-7522-4DA6-9DB2-9A166EF727AE}"/>
              </c:ext>
            </c:extLst>
          </c:dPt>
          <c:dPt>
            <c:idx val="12"/>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0-7522-4DA6-9DB2-9A166EF727AE}"/>
              </c:ext>
            </c:extLst>
          </c:dPt>
          <c:dPt>
            <c:idx val="13"/>
            <c:marker>
              <c:symbol val="none"/>
            </c:marker>
            <c:bubble3D val="0"/>
            <c:extLst>
              <c:ext xmlns:c16="http://schemas.microsoft.com/office/drawing/2014/chart" uri="{C3380CC4-5D6E-409C-BE32-E72D297353CC}">
                <c16:uniqueId val="{00000011-7522-4DA6-9DB2-9A166EF727AE}"/>
              </c:ext>
            </c:extLst>
          </c:dPt>
          <c:dPt>
            <c:idx val="14"/>
            <c:marker>
              <c:symbol val="none"/>
            </c:marker>
            <c:bubble3D val="0"/>
            <c:extLst>
              <c:ext xmlns:c16="http://schemas.microsoft.com/office/drawing/2014/chart" uri="{C3380CC4-5D6E-409C-BE32-E72D297353CC}">
                <c16:uniqueId val="{00000012-7522-4DA6-9DB2-9A166EF727AE}"/>
              </c:ext>
            </c:extLst>
          </c:dPt>
          <c:dPt>
            <c:idx val="15"/>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4-7522-4DA6-9DB2-9A166EF727AE}"/>
              </c:ext>
            </c:extLst>
          </c:dPt>
          <c:dPt>
            <c:idx val="16"/>
            <c:marker>
              <c:symbol val="none"/>
            </c:marker>
            <c:bubble3D val="0"/>
            <c:extLst>
              <c:ext xmlns:c16="http://schemas.microsoft.com/office/drawing/2014/chart" uri="{C3380CC4-5D6E-409C-BE32-E72D297353CC}">
                <c16:uniqueId val="{00000015-7522-4DA6-9DB2-9A166EF727AE}"/>
              </c:ext>
            </c:extLst>
          </c:dPt>
          <c:dPt>
            <c:idx val="17"/>
            <c:marker>
              <c:symbol val="none"/>
            </c:marker>
            <c:bubble3D val="0"/>
            <c:extLst>
              <c:ext xmlns:c16="http://schemas.microsoft.com/office/drawing/2014/chart" uri="{C3380CC4-5D6E-409C-BE32-E72D297353CC}">
                <c16:uniqueId val="{00000016-7522-4DA6-9DB2-9A166EF727AE}"/>
              </c:ext>
            </c:extLst>
          </c:dPt>
          <c:dPt>
            <c:idx val="18"/>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8-7522-4DA6-9DB2-9A166EF727AE}"/>
              </c:ext>
            </c:extLst>
          </c:dPt>
          <c:dPt>
            <c:idx val="19"/>
            <c:marker>
              <c:symbol val="none"/>
            </c:marker>
            <c:bubble3D val="0"/>
            <c:extLst>
              <c:ext xmlns:c16="http://schemas.microsoft.com/office/drawing/2014/chart" uri="{C3380CC4-5D6E-409C-BE32-E72D297353CC}">
                <c16:uniqueId val="{00000019-7522-4DA6-9DB2-9A166EF727AE}"/>
              </c:ext>
            </c:extLst>
          </c:dPt>
          <c:dPt>
            <c:idx val="20"/>
            <c:marker>
              <c:symbol val="none"/>
            </c:marker>
            <c:bubble3D val="0"/>
            <c:extLst>
              <c:ext xmlns:c16="http://schemas.microsoft.com/office/drawing/2014/chart" uri="{C3380CC4-5D6E-409C-BE32-E72D297353CC}">
                <c16:uniqueId val="{0000001A-7522-4DA6-9DB2-9A166EF727AE}"/>
              </c:ext>
            </c:extLst>
          </c:dPt>
          <c:dPt>
            <c:idx val="21"/>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C-7522-4DA6-9DB2-9A166EF727AE}"/>
              </c:ext>
            </c:extLst>
          </c:dPt>
          <c:dPt>
            <c:idx val="22"/>
            <c:marker>
              <c:symbol val="none"/>
            </c:marker>
            <c:bubble3D val="0"/>
            <c:extLst>
              <c:ext xmlns:c16="http://schemas.microsoft.com/office/drawing/2014/chart" uri="{C3380CC4-5D6E-409C-BE32-E72D297353CC}">
                <c16:uniqueId val="{0000001D-7522-4DA6-9DB2-9A166EF727AE}"/>
              </c:ext>
            </c:extLst>
          </c:dPt>
          <c:dPt>
            <c:idx val="23"/>
            <c:marker>
              <c:symbol val="none"/>
            </c:marker>
            <c:bubble3D val="0"/>
            <c:extLst>
              <c:ext xmlns:c16="http://schemas.microsoft.com/office/drawing/2014/chart" uri="{C3380CC4-5D6E-409C-BE32-E72D297353CC}">
                <c16:uniqueId val="{0000001E-7522-4DA6-9DB2-9A166EF727AE}"/>
              </c:ext>
            </c:extLst>
          </c:dPt>
          <c:dPt>
            <c:idx val="24"/>
            <c:marker>
              <c:symbol val="square"/>
              <c:size val="7"/>
              <c:spPr>
                <a:solidFill>
                  <a:srgbClr val="18586E"/>
                </a:solidFill>
                <a:ln w="9525">
                  <a:solidFill>
                    <a:srgbClr val="18586E"/>
                  </a:solidFill>
                </a:ln>
                <a:effectLst/>
              </c:spPr>
            </c:marker>
            <c:bubble3D val="0"/>
            <c:spPr>
              <a:ln w="19050" cap="rnd">
                <a:solidFill>
                  <a:srgbClr val="18586E"/>
                </a:solidFill>
                <a:round/>
              </a:ln>
              <a:effectLst/>
            </c:spPr>
            <c:extLst>
              <c:ext xmlns:c16="http://schemas.microsoft.com/office/drawing/2014/chart" uri="{C3380CC4-5D6E-409C-BE32-E72D297353CC}">
                <c16:uniqueId val="{00000020-7522-4DA6-9DB2-9A166EF727AE}"/>
              </c:ext>
            </c:extLst>
          </c:dPt>
          <c:dPt>
            <c:idx val="25"/>
            <c:marker>
              <c:symbol val="none"/>
            </c:marker>
            <c:bubble3D val="0"/>
            <c:extLst>
              <c:ext xmlns:c16="http://schemas.microsoft.com/office/drawing/2014/chart" uri="{C3380CC4-5D6E-409C-BE32-E72D297353CC}">
                <c16:uniqueId val="{00000021-7522-4DA6-9DB2-9A166EF727AE}"/>
              </c:ext>
            </c:extLst>
          </c:dPt>
          <c:dPt>
            <c:idx val="26"/>
            <c:marker>
              <c:symbol val="none"/>
            </c:marker>
            <c:bubble3D val="0"/>
            <c:extLst>
              <c:ext xmlns:c16="http://schemas.microsoft.com/office/drawing/2014/chart" uri="{C3380CC4-5D6E-409C-BE32-E72D297353CC}">
                <c16:uniqueId val="{00000022-7522-4DA6-9DB2-9A166EF727AE}"/>
              </c:ext>
            </c:extLst>
          </c:dPt>
          <c:dPt>
            <c:idx val="27"/>
            <c:marker>
              <c:symbol val="square"/>
              <c:size val="7"/>
              <c:spPr>
                <a:solidFill>
                  <a:srgbClr val="18586E"/>
                </a:solidFill>
                <a:ln w="9525">
                  <a:solidFill>
                    <a:srgbClr val="18586E"/>
                  </a:solidFill>
                </a:ln>
                <a:effectLst/>
              </c:spPr>
            </c:marker>
            <c:bubble3D val="0"/>
            <c:spPr>
              <a:ln w="19050" cap="rnd">
                <a:solidFill>
                  <a:srgbClr val="18586E"/>
                </a:solidFill>
                <a:round/>
              </a:ln>
              <a:effectLst/>
            </c:spPr>
            <c:extLst>
              <c:ext xmlns:c16="http://schemas.microsoft.com/office/drawing/2014/chart" uri="{C3380CC4-5D6E-409C-BE32-E72D297353CC}">
                <c16:uniqueId val="{00000024-7522-4DA6-9DB2-9A166EF727AE}"/>
              </c:ext>
            </c:extLst>
          </c:dPt>
          <c:dPt>
            <c:idx val="28"/>
            <c:marker>
              <c:symbol val="none"/>
            </c:marker>
            <c:bubble3D val="0"/>
            <c:extLst>
              <c:ext xmlns:c16="http://schemas.microsoft.com/office/drawing/2014/chart" uri="{C3380CC4-5D6E-409C-BE32-E72D297353CC}">
                <c16:uniqueId val="{00000025-7522-4DA6-9DB2-9A166EF727AE}"/>
              </c:ext>
            </c:extLst>
          </c:dPt>
          <c:dPt>
            <c:idx val="29"/>
            <c:marker>
              <c:symbol val="none"/>
            </c:marker>
            <c:bubble3D val="0"/>
            <c:extLst>
              <c:ext xmlns:c16="http://schemas.microsoft.com/office/drawing/2014/chart" uri="{C3380CC4-5D6E-409C-BE32-E72D297353CC}">
                <c16:uniqueId val="{00000026-7522-4DA6-9DB2-9A166EF727AE}"/>
              </c:ext>
            </c:extLst>
          </c:dPt>
          <c:dPt>
            <c:idx val="30"/>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8-7522-4DA6-9DB2-9A166EF727AE}"/>
              </c:ext>
            </c:extLst>
          </c:dPt>
          <c:dPt>
            <c:idx val="31"/>
            <c:marker>
              <c:symbol val="none"/>
            </c:marker>
            <c:bubble3D val="0"/>
            <c:extLst>
              <c:ext xmlns:c16="http://schemas.microsoft.com/office/drawing/2014/chart" uri="{C3380CC4-5D6E-409C-BE32-E72D297353CC}">
                <c16:uniqueId val="{00000029-7522-4DA6-9DB2-9A166EF727AE}"/>
              </c:ext>
            </c:extLst>
          </c:dPt>
          <c:dPt>
            <c:idx val="32"/>
            <c:marker>
              <c:symbol val="none"/>
            </c:marker>
            <c:bubble3D val="0"/>
            <c:extLst>
              <c:ext xmlns:c16="http://schemas.microsoft.com/office/drawing/2014/chart" uri="{C3380CC4-5D6E-409C-BE32-E72D297353CC}">
                <c16:uniqueId val="{0000002A-7522-4DA6-9DB2-9A166EF727AE}"/>
              </c:ext>
            </c:extLst>
          </c:dPt>
          <c:dPt>
            <c:idx val="3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C-7522-4DA6-9DB2-9A166EF727AE}"/>
              </c:ext>
            </c:extLst>
          </c:dPt>
          <c:dPt>
            <c:idx val="34"/>
            <c:marker>
              <c:symbol val="none"/>
            </c:marker>
            <c:bubble3D val="0"/>
            <c:extLst>
              <c:ext xmlns:c16="http://schemas.microsoft.com/office/drawing/2014/chart" uri="{C3380CC4-5D6E-409C-BE32-E72D297353CC}">
                <c16:uniqueId val="{0000002D-7522-4DA6-9DB2-9A166EF727AE}"/>
              </c:ext>
            </c:extLst>
          </c:dPt>
          <c:dPt>
            <c:idx val="35"/>
            <c:marker>
              <c:symbol val="none"/>
            </c:marker>
            <c:bubble3D val="0"/>
            <c:extLst>
              <c:ext xmlns:c16="http://schemas.microsoft.com/office/drawing/2014/chart" uri="{C3380CC4-5D6E-409C-BE32-E72D297353CC}">
                <c16:uniqueId val="{0000002E-7522-4DA6-9DB2-9A166EF727AE}"/>
              </c:ext>
            </c:extLst>
          </c:dPt>
          <c:xVal>
            <c:numRef>
              <c:f>TiD!$A$1:$A$36</c:f>
              <c:numCache>
                <c:formatCode>General</c:formatCode>
                <c:ptCount val="36"/>
                <c:pt idx="0">
                  <c:v>1.04</c:v>
                </c:pt>
                <c:pt idx="1">
                  <c:v>1</c:v>
                </c:pt>
                <c:pt idx="2">
                  <c:v>1.08</c:v>
                </c:pt>
                <c:pt idx="3">
                  <c:v>1.07</c:v>
                </c:pt>
                <c:pt idx="4">
                  <c:v>0.99</c:v>
                </c:pt>
                <c:pt idx="5">
                  <c:v>1.1399999999999999</c:v>
                </c:pt>
                <c:pt idx="6">
                  <c:v>1.1100000000000001</c:v>
                </c:pt>
                <c:pt idx="7">
                  <c:v>1.01</c:v>
                </c:pt>
                <c:pt idx="8">
                  <c:v>1.21</c:v>
                </c:pt>
                <c:pt idx="9">
                  <c:v>0.6</c:v>
                </c:pt>
                <c:pt idx="10">
                  <c:v>0.47</c:v>
                </c:pt>
                <c:pt idx="11">
                  <c:v>0.89</c:v>
                </c:pt>
                <c:pt idx="12">
                  <c:v>1.05</c:v>
                </c:pt>
                <c:pt idx="13">
                  <c:v>0.98</c:v>
                </c:pt>
                <c:pt idx="14">
                  <c:v>1.1000000000000001</c:v>
                </c:pt>
                <c:pt idx="15">
                  <c:v>0.91</c:v>
                </c:pt>
                <c:pt idx="16">
                  <c:v>0.79</c:v>
                </c:pt>
                <c:pt idx="17">
                  <c:v>1.04</c:v>
                </c:pt>
                <c:pt idx="18">
                  <c:v>0.9</c:v>
                </c:pt>
                <c:pt idx="19">
                  <c:v>0.72</c:v>
                </c:pt>
                <c:pt idx="20">
                  <c:v>1.1100000000000001</c:v>
                </c:pt>
                <c:pt idx="21">
                  <c:v>0.85</c:v>
                </c:pt>
                <c:pt idx="22">
                  <c:v>0.61</c:v>
                </c:pt>
                <c:pt idx="23">
                  <c:v>1.08</c:v>
                </c:pt>
                <c:pt idx="27">
                  <c:v>1.52</c:v>
                </c:pt>
                <c:pt idx="28">
                  <c:v>1</c:v>
                </c:pt>
                <c:pt idx="29">
                  <c:v>2.17</c:v>
                </c:pt>
                <c:pt idx="30">
                  <c:v>1.03</c:v>
                </c:pt>
                <c:pt idx="31">
                  <c:v>0.98</c:v>
                </c:pt>
                <c:pt idx="32">
                  <c:v>1.07</c:v>
                </c:pt>
                <c:pt idx="33">
                  <c:v>1</c:v>
                </c:pt>
                <c:pt idx="34">
                  <c:v>0.97</c:v>
                </c:pt>
                <c:pt idx="35">
                  <c:v>1.02</c:v>
                </c:pt>
              </c:numCache>
            </c:numRef>
          </c:xVal>
          <c:yVal>
            <c:numRef>
              <c:f>TiD!$B$1:$B$36</c:f>
              <c:numCache>
                <c:formatCode>General</c:formatCode>
                <c:ptCount val="36"/>
                <c:pt idx="0">
                  <c:v>12</c:v>
                </c:pt>
                <c:pt idx="1">
                  <c:v>12</c:v>
                </c:pt>
                <c:pt idx="2">
                  <c:v>12</c:v>
                </c:pt>
                <c:pt idx="3">
                  <c:v>11</c:v>
                </c:pt>
                <c:pt idx="4">
                  <c:v>11</c:v>
                </c:pt>
                <c:pt idx="5">
                  <c:v>11</c:v>
                </c:pt>
                <c:pt idx="6">
                  <c:v>10</c:v>
                </c:pt>
                <c:pt idx="7">
                  <c:v>10</c:v>
                </c:pt>
                <c:pt idx="8">
                  <c:v>10</c:v>
                </c:pt>
                <c:pt idx="9">
                  <c:v>9</c:v>
                </c:pt>
                <c:pt idx="10">
                  <c:v>9</c:v>
                </c:pt>
                <c:pt idx="11">
                  <c:v>9</c:v>
                </c:pt>
                <c:pt idx="12">
                  <c:v>8</c:v>
                </c:pt>
                <c:pt idx="13">
                  <c:v>8</c:v>
                </c:pt>
                <c:pt idx="14">
                  <c:v>8</c:v>
                </c:pt>
                <c:pt idx="15">
                  <c:v>7</c:v>
                </c:pt>
                <c:pt idx="16">
                  <c:v>7</c:v>
                </c:pt>
                <c:pt idx="17">
                  <c:v>7</c:v>
                </c:pt>
                <c:pt idx="18">
                  <c:v>6</c:v>
                </c:pt>
                <c:pt idx="19">
                  <c:v>6</c:v>
                </c:pt>
                <c:pt idx="20">
                  <c:v>6</c:v>
                </c:pt>
                <c:pt idx="21">
                  <c:v>5</c:v>
                </c:pt>
                <c:pt idx="22">
                  <c:v>5</c:v>
                </c:pt>
                <c:pt idx="23">
                  <c:v>5</c:v>
                </c:pt>
                <c:pt idx="24">
                  <c:v>4</c:v>
                </c:pt>
                <c:pt idx="25">
                  <c:v>4</c:v>
                </c:pt>
                <c:pt idx="26">
                  <c:v>4</c:v>
                </c:pt>
                <c:pt idx="27">
                  <c:v>3</c:v>
                </c:pt>
                <c:pt idx="28">
                  <c:v>3</c:v>
                </c:pt>
                <c:pt idx="29">
                  <c:v>3</c:v>
                </c:pt>
                <c:pt idx="30">
                  <c:v>2</c:v>
                </c:pt>
                <c:pt idx="31">
                  <c:v>2</c:v>
                </c:pt>
                <c:pt idx="32">
                  <c:v>2</c:v>
                </c:pt>
                <c:pt idx="33">
                  <c:v>1</c:v>
                </c:pt>
                <c:pt idx="34">
                  <c:v>1</c:v>
                </c:pt>
                <c:pt idx="35">
                  <c:v>1</c:v>
                </c:pt>
              </c:numCache>
            </c:numRef>
          </c:yVal>
          <c:smooth val="0"/>
          <c:extLst>
            <c:ext xmlns:c16="http://schemas.microsoft.com/office/drawing/2014/chart" uri="{C3380CC4-5D6E-409C-BE32-E72D297353CC}">
              <c16:uniqueId val="{0000002F-7522-4DA6-9DB2-9A166EF727AE}"/>
            </c:ext>
          </c:extLst>
        </c:ser>
        <c:dLbls>
          <c:showLegendKey val="0"/>
          <c:showVal val="0"/>
          <c:showCatName val="0"/>
          <c:showSerName val="0"/>
          <c:showPercent val="0"/>
          <c:showBubbleSize val="0"/>
        </c:dLbls>
        <c:axId val="159595104"/>
        <c:axId val="159587424"/>
      </c:scatterChart>
      <c:valAx>
        <c:axId val="159595104"/>
        <c:scaling>
          <c:orientation val="minMax"/>
          <c:max val="3"/>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87424"/>
        <c:crosses val="autoZero"/>
        <c:crossBetween val="midCat"/>
      </c:valAx>
      <c:valAx>
        <c:axId val="159587424"/>
        <c:scaling>
          <c:orientation val="minMax"/>
          <c:max val="13"/>
          <c:min val="0"/>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951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rgbClr val="18586E"/>
              </a:solidFill>
              <a:round/>
            </a:ln>
            <a:effectLst/>
          </c:spPr>
          <c:marker>
            <c:symbol val="circle"/>
            <c:size val="5"/>
            <c:spPr>
              <a:solidFill>
                <a:srgbClr val="18586E"/>
              </a:solidFill>
              <a:ln w="9525">
                <a:solidFill>
                  <a:srgbClr val="18586E"/>
                </a:solidFill>
              </a:ln>
              <a:effectLst/>
            </c:spPr>
          </c:marker>
          <c:dPt>
            <c:idx val="0"/>
            <c:marker>
              <c:symbol val="square"/>
              <c:size val="7"/>
              <c:spPr>
                <a:solidFill>
                  <a:srgbClr val="18586E"/>
                </a:solidFill>
                <a:ln w="9525">
                  <a:solidFill>
                    <a:srgbClr val="18586E"/>
                  </a:solidFill>
                </a:ln>
                <a:effectLst/>
              </c:spPr>
            </c:marker>
            <c:bubble3D val="0"/>
            <c:extLst>
              <c:ext xmlns:c16="http://schemas.microsoft.com/office/drawing/2014/chart" uri="{C3380CC4-5D6E-409C-BE32-E72D297353CC}">
                <c16:uniqueId val="{00000000-A2AE-4077-B770-7202772864B3}"/>
              </c:ext>
            </c:extLst>
          </c:dPt>
          <c:dPt>
            <c:idx val="1"/>
            <c:marker>
              <c:symbol val="none"/>
            </c:marker>
            <c:bubble3D val="0"/>
            <c:extLst>
              <c:ext xmlns:c16="http://schemas.microsoft.com/office/drawing/2014/chart" uri="{C3380CC4-5D6E-409C-BE32-E72D297353CC}">
                <c16:uniqueId val="{00000001-A2AE-4077-B770-7202772864B3}"/>
              </c:ext>
            </c:extLst>
          </c:dPt>
          <c:dPt>
            <c:idx val="2"/>
            <c:marker>
              <c:symbol val="none"/>
            </c:marker>
            <c:bubble3D val="0"/>
            <c:extLst>
              <c:ext xmlns:c16="http://schemas.microsoft.com/office/drawing/2014/chart" uri="{C3380CC4-5D6E-409C-BE32-E72D297353CC}">
                <c16:uniqueId val="{00000002-A2AE-4077-B770-7202772864B3}"/>
              </c:ext>
            </c:extLst>
          </c:dPt>
          <c:dPt>
            <c:idx val="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4-A2AE-4077-B770-7202772864B3}"/>
              </c:ext>
            </c:extLst>
          </c:dPt>
          <c:dPt>
            <c:idx val="4"/>
            <c:marker>
              <c:symbol val="none"/>
            </c:marker>
            <c:bubble3D val="0"/>
            <c:extLst>
              <c:ext xmlns:c16="http://schemas.microsoft.com/office/drawing/2014/chart" uri="{C3380CC4-5D6E-409C-BE32-E72D297353CC}">
                <c16:uniqueId val="{00000005-A2AE-4077-B770-7202772864B3}"/>
              </c:ext>
            </c:extLst>
          </c:dPt>
          <c:dPt>
            <c:idx val="5"/>
            <c:marker>
              <c:symbol val="none"/>
            </c:marker>
            <c:bubble3D val="0"/>
            <c:extLst>
              <c:ext xmlns:c16="http://schemas.microsoft.com/office/drawing/2014/chart" uri="{C3380CC4-5D6E-409C-BE32-E72D297353CC}">
                <c16:uniqueId val="{00000006-A2AE-4077-B770-7202772864B3}"/>
              </c:ext>
            </c:extLst>
          </c:dPt>
          <c:dPt>
            <c:idx val="6"/>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8-A2AE-4077-B770-7202772864B3}"/>
              </c:ext>
            </c:extLst>
          </c:dPt>
          <c:dPt>
            <c:idx val="7"/>
            <c:marker>
              <c:symbol val="none"/>
            </c:marker>
            <c:bubble3D val="0"/>
            <c:extLst>
              <c:ext xmlns:c16="http://schemas.microsoft.com/office/drawing/2014/chart" uri="{C3380CC4-5D6E-409C-BE32-E72D297353CC}">
                <c16:uniqueId val="{00000009-A2AE-4077-B770-7202772864B3}"/>
              </c:ext>
            </c:extLst>
          </c:dPt>
          <c:dPt>
            <c:idx val="8"/>
            <c:marker>
              <c:symbol val="none"/>
            </c:marker>
            <c:bubble3D val="0"/>
            <c:extLst>
              <c:ext xmlns:c16="http://schemas.microsoft.com/office/drawing/2014/chart" uri="{C3380CC4-5D6E-409C-BE32-E72D297353CC}">
                <c16:uniqueId val="{0000000A-A2AE-4077-B770-7202772864B3}"/>
              </c:ext>
            </c:extLst>
          </c:dPt>
          <c:dPt>
            <c:idx val="9"/>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0C-A2AE-4077-B770-7202772864B3}"/>
              </c:ext>
            </c:extLst>
          </c:dPt>
          <c:dPt>
            <c:idx val="10"/>
            <c:marker>
              <c:symbol val="none"/>
            </c:marker>
            <c:bubble3D val="0"/>
            <c:extLst>
              <c:ext xmlns:c16="http://schemas.microsoft.com/office/drawing/2014/chart" uri="{C3380CC4-5D6E-409C-BE32-E72D297353CC}">
                <c16:uniqueId val="{0000000D-A2AE-4077-B770-7202772864B3}"/>
              </c:ext>
            </c:extLst>
          </c:dPt>
          <c:dPt>
            <c:idx val="11"/>
            <c:marker>
              <c:symbol val="none"/>
            </c:marker>
            <c:bubble3D val="0"/>
            <c:extLst>
              <c:ext xmlns:c16="http://schemas.microsoft.com/office/drawing/2014/chart" uri="{C3380CC4-5D6E-409C-BE32-E72D297353CC}">
                <c16:uniqueId val="{0000000E-A2AE-4077-B770-7202772864B3}"/>
              </c:ext>
            </c:extLst>
          </c:dPt>
          <c:dPt>
            <c:idx val="12"/>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0-A2AE-4077-B770-7202772864B3}"/>
              </c:ext>
            </c:extLst>
          </c:dPt>
          <c:dPt>
            <c:idx val="13"/>
            <c:marker>
              <c:symbol val="none"/>
            </c:marker>
            <c:bubble3D val="0"/>
            <c:extLst>
              <c:ext xmlns:c16="http://schemas.microsoft.com/office/drawing/2014/chart" uri="{C3380CC4-5D6E-409C-BE32-E72D297353CC}">
                <c16:uniqueId val="{00000011-A2AE-4077-B770-7202772864B3}"/>
              </c:ext>
            </c:extLst>
          </c:dPt>
          <c:dPt>
            <c:idx val="14"/>
            <c:marker>
              <c:symbol val="none"/>
            </c:marker>
            <c:bubble3D val="0"/>
            <c:extLst>
              <c:ext xmlns:c16="http://schemas.microsoft.com/office/drawing/2014/chart" uri="{C3380CC4-5D6E-409C-BE32-E72D297353CC}">
                <c16:uniqueId val="{00000012-A2AE-4077-B770-7202772864B3}"/>
              </c:ext>
            </c:extLst>
          </c:dPt>
          <c:dPt>
            <c:idx val="15"/>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4-A2AE-4077-B770-7202772864B3}"/>
              </c:ext>
            </c:extLst>
          </c:dPt>
          <c:dPt>
            <c:idx val="16"/>
            <c:marker>
              <c:symbol val="none"/>
            </c:marker>
            <c:bubble3D val="0"/>
            <c:extLst>
              <c:ext xmlns:c16="http://schemas.microsoft.com/office/drawing/2014/chart" uri="{C3380CC4-5D6E-409C-BE32-E72D297353CC}">
                <c16:uniqueId val="{00000015-A2AE-4077-B770-7202772864B3}"/>
              </c:ext>
            </c:extLst>
          </c:dPt>
          <c:dPt>
            <c:idx val="17"/>
            <c:marker>
              <c:symbol val="none"/>
            </c:marker>
            <c:bubble3D val="0"/>
            <c:extLst>
              <c:ext xmlns:c16="http://schemas.microsoft.com/office/drawing/2014/chart" uri="{C3380CC4-5D6E-409C-BE32-E72D297353CC}">
                <c16:uniqueId val="{00000016-A2AE-4077-B770-7202772864B3}"/>
              </c:ext>
            </c:extLst>
          </c:dPt>
          <c:dPt>
            <c:idx val="18"/>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8-A2AE-4077-B770-7202772864B3}"/>
              </c:ext>
            </c:extLst>
          </c:dPt>
          <c:dPt>
            <c:idx val="19"/>
            <c:marker>
              <c:symbol val="none"/>
            </c:marker>
            <c:bubble3D val="0"/>
            <c:extLst>
              <c:ext xmlns:c16="http://schemas.microsoft.com/office/drawing/2014/chart" uri="{C3380CC4-5D6E-409C-BE32-E72D297353CC}">
                <c16:uniqueId val="{00000019-A2AE-4077-B770-7202772864B3}"/>
              </c:ext>
            </c:extLst>
          </c:dPt>
          <c:dPt>
            <c:idx val="20"/>
            <c:marker>
              <c:symbol val="none"/>
            </c:marker>
            <c:bubble3D val="0"/>
            <c:extLst>
              <c:ext xmlns:c16="http://schemas.microsoft.com/office/drawing/2014/chart" uri="{C3380CC4-5D6E-409C-BE32-E72D297353CC}">
                <c16:uniqueId val="{0000001A-A2AE-4077-B770-7202772864B3}"/>
              </c:ext>
            </c:extLst>
          </c:dPt>
          <c:dPt>
            <c:idx val="21"/>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1C-A2AE-4077-B770-7202772864B3}"/>
              </c:ext>
            </c:extLst>
          </c:dPt>
          <c:dPt>
            <c:idx val="22"/>
            <c:marker>
              <c:symbol val="none"/>
            </c:marker>
            <c:bubble3D val="0"/>
            <c:extLst>
              <c:ext xmlns:c16="http://schemas.microsoft.com/office/drawing/2014/chart" uri="{C3380CC4-5D6E-409C-BE32-E72D297353CC}">
                <c16:uniqueId val="{0000001D-A2AE-4077-B770-7202772864B3}"/>
              </c:ext>
            </c:extLst>
          </c:dPt>
          <c:dPt>
            <c:idx val="23"/>
            <c:marker>
              <c:symbol val="none"/>
            </c:marker>
            <c:bubble3D val="0"/>
            <c:extLst>
              <c:ext xmlns:c16="http://schemas.microsoft.com/office/drawing/2014/chart" uri="{C3380CC4-5D6E-409C-BE32-E72D297353CC}">
                <c16:uniqueId val="{0000001E-A2AE-4077-B770-7202772864B3}"/>
              </c:ext>
            </c:extLst>
          </c:dPt>
          <c:dPt>
            <c:idx val="24"/>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0-A2AE-4077-B770-7202772864B3}"/>
              </c:ext>
            </c:extLst>
          </c:dPt>
          <c:dPt>
            <c:idx val="25"/>
            <c:marker>
              <c:symbol val="none"/>
            </c:marker>
            <c:bubble3D val="0"/>
            <c:extLst>
              <c:ext xmlns:c16="http://schemas.microsoft.com/office/drawing/2014/chart" uri="{C3380CC4-5D6E-409C-BE32-E72D297353CC}">
                <c16:uniqueId val="{00000021-A2AE-4077-B770-7202772864B3}"/>
              </c:ext>
            </c:extLst>
          </c:dPt>
          <c:dPt>
            <c:idx val="26"/>
            <c:marker>
              <c:symbol val="none"/>
            </c:marker>
            <c:bubble3D val="0"/>
            <c:extLst>
              <c:ext xmlns:c16="http://schemas.microsoft.com/office/drawing/2014/chart" uri="{C3380CC4-5D6E-409C-BE32-E72D297353CC}">
                <c16:uniqueId val="{00000022-A2AE-4077-B770-7202772864B3}"/>
              </c:ext>
            </c:extLst>
          </c:dPt>
          <c:dPt>
            <c:idx val="27"/>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4-A2AE-4077-B770-7202772864B3}"/>
              </c:ext>
            </c:extLst>
          </c:dPt>
          <c:dPt>
            <c:idx val="28"/>
            <c:marker>
              <c:symbol val="none"/>
            </c:marker>
            <c:bubble3D val="0"/>
            <c:extLst>
              <c:ext xmlns:c16="http://schemas.microsoft.com/office/drawing/2014/chart" uri="{C3380CC4-5D6E-409C-BE32-E72D297353CC}">
                <c16:uniqueId val="{00000025-A2AE-4077-B770-7202772864B3}"/>
              </c:ext>
            </c:extLst>
          </c:dPt>
          <c:dPt>
            <c:idx val="29"/>
            <c:marker>
              <c:symbol val="none"/>
            </c:marker>
            <c:bubble3D val="0"/>
            <c:extLst>
              <c:ext xmlns:c16="http://schemas.microsoft.com/office/drawing/2014/chart" uri="{C3380CC4-5D6E-409C-BE32-E72D297353CC}">
                <c16:uniqueId val="{00000026-A2AE-4077-B770-7202772864B3}"/>
              </c:ext>
            </c:extLst>
          </c:dPt>
          <c:dPt>
            <c:idx val="30"/>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8-A2AE-4077-B770-7202772864B3}"/>
              </c:ext>
            </c:extLst>
          </c:dPt>
          <c:dPt>
            <c:idx val="31"/>
            <c:marker>
              <c:symbol val="none"/>
            </c:marker>
            <c:bubble3D val="0"/>
            <c:extLst>
              <c:ext xmlns:c16="http://schemas.microsoft.com/office/drawing/2014/chart" uri="{C3380CC4-5D6E-409C-BE32-E72D297353CC}">
                <c16:uniqueId val="{00000029-A2AE-4077-B770-7202772864B3}"/>
              </c:ext>
            </c:extLst>
          </c:dPt>
          <c:dPt>
            <c:idx val="32"/>
            <c:marker>
              <c:symbol val="none"/>
            </c:marker>
            <c:bubble3D val="0"/>
            <c:extLst>
              <c:ext xmlns:c16="http://schemas.microsoft.com/office/drawing/2014/chart" uri="{C3380CC4-5D6E-409C-BE32-E72D297353CC}">
                <c16:uniqueId val="{0000002A-A2AE-4077-B770-7202772864B3}"/>
              </c:ext>
            </c:extLst>
          </c:dPt>
          <c:dPt>
            <c:idx val="33"/>
            <c:marker>
              <c:symbol val="square"/>
              <c:size val="7"/>
              <c:spPr>
                <a:solidFill>
                  <a:srgbClr val="18586E"/>
                </a:solidFill>
                <a:ln w="9525">
                  <a:solidFill>
                    <a:srgbClr val="18586E"/>
                  </a:solidFill>
                </a:ln>
                <a:effectLst/>
              </c:spPr>
            </c:marker>
            <c:bubble3D val="0"/>
            <c:spPr>
              <a:ln w="19050" cap="rnd">
                <a:noFill/>
                <a:round/>
              </a:ln>
              <a:effectLst/>
            </c:spPr>
            <c:extLst>
              <c:ext xmlns:c16="http://schemas.microsoft.com/office/drawing/2014/chart" uri="{C3380CC4-5D6E-409C-BE32-E72D297353CC}">
                <c16:uniqueId val="{0000002C-A2AE-4077-B770-7202772864B3}"/>
              </c:ext>
            </c:extLst>
          </c:dPt>
          <c:dPt>
            <c:idx val="34"/>
            <c:marker>
              <c:symbol val="none"/>
            </c:marker>
            <c:bubble3D val="0"/>
            <c:extLst>
              <c:ext xmlns:c16="http://schemas.microsoft.com/office/drawing/2014/chart" uri="{C3380CC4-5D6E-409C-BE32-E72D297353CC}">
                <c16:uniqueId val="{0000002D-A2AE-4077-B770-7202772864B3}"/>
              </c:ext>
            </c:extLst>
          </c:dPt>
          <c:dPt>
            <c:idx val="35"/>
            <c:marker>
              <c:symbol val="none"/>
            </c:marker>
            <c:bubble3D val="0"/>
            <c:extLst>
              <c:ext xmlns:c16="http://schemas.microsoft.com/office/drawing/2014/chart" uri="{C3380CC4-5D6E-409C-BE32-E72D297353CC}">
                <c16:uniqueId val="{0000002E-A2AE-4077-B770-7202772864B3}"/>
              </c:ext>
            </c:extLst>
          </c:dPt>
          <c:xVal>
            <c:numRef>
              <c:f>T1D進展!$A$1:$A$36</c:f>
              <c:numCache>
                <c:formatCode>General</c:formatCode>
                <c:ptCount val="36"/>
                <c:pt idx="0">
                  <c:v>1.05</c:v>
                </c:pt>
                <c:pt idx="1">
                  <c:v>1</c:v>
                </c:pt>
                <c:pt idx="2">
                  <c:v>1.0900000000000001</c:v>
                </c:pt>
                <c:pt idx="3">
                  <c:v>1.1100000000000001</c:v>
                </c:pt>
                <c:pt idx="4">
                  <c:v>1</c:v>
                </c:pt>
                <c:pt idx="5">
                  <c:v>1.23</c:v>
                </c:pt>
                <c:pt idx="6">
                  <c:v>1.08</c:v>
                </c:pt>
                <c:pt idx="7">
                  <c:v>0.98</c:v>
                </c:pt>
                <c:pt idx="8">
                  <c:v>1.18</c:v>
                </c:pt>
                <c:pt idx="9">
                  <c:v>0.94</c:v>
                </c:pt>
                <c:pt idx="10">
                  <c:v>0.77</c:v>
                </c:pt>
                <c:pt idx="11">
                  <c:v>1.08</c:v>
                </c:pt>
                <c:pt idx="12">
                  <c:v>1.03</c:v>
                </c:pt>
                <c:pt idx="13">
                  <c:v>0.95</c:v>
                </c:pt>
                <c:pt idx="14">
                  <c:v>1.1000000000000001</c:v>
                </c:pt>
                <c:pt idx="15">
                  <c:v>0.96</c:v>
                </c:pt>
                <c:pt idx="16">
                  <c:v>0.74</c:v>
                </c:pt>
                <c:pt idx="17">
                  <c:v>1.2</c:v>
                </c:pt>
                <c:pt idx="18">
                  <c:v>1.03</c:v>
                </c:pt>
                <c:pt idx="19">
                  <c:v>0.75</c:v>
                </c:pt>
                <c:pt idx="20">
                  <c:v>1.28</c:v>
                </c:pt>
                <c:pt idx="21">
                  <c:v>0.81</c:v>
                </c:pt>
                <c:pt idx="22">
                  <c:v>0.46</c:v>
                </c:pt>
                <c:pt idx="23">
                  <c:v>1.18</c:v>
                </c:pt>
                <c:pt idx="24">
                  <c:v>0.69</c:v>
                </c:pt>
                <c:pt idx="25">
                  <c:v>0.24</c:v>
                </c:pt>
                <c:pt idx="26">
                  <c:v>1.53</c:v>
                </c:pt>
                <c:pt idx="27">
                  <c:v>1.41</c:v>
                </c:pt>
                <c:pt idx="28">
                  <c:v>0.74</c:v>
                </c:pt>
                <c:pt idx="29">
                  <c:v>2.54</c:v>
                </c:pt>
                <c:pt idx="30">
                  <c:v>1.08</c:v>
                </c:pt>
                <c:pt idx="31">
                  <c:v>1.03</c:v>
                </c:pt>
                <c:pt idx="32">
                  <c:v>1.1399999999999999</c:v>
                </c:pt>
                <c:pt idx="33">
                  <c:v>1.01</c:v>
                </c:pt>
                <c:pt idx="34">
                  <c:v>0.97</c:v>
                </c:pt>
                <c:pt idx="35">
                  <c:v>1.04</c:v>
                </c:pt>
              </c:numCache>
            </c:numRef>
          </c:xVal>
          <c:yVal>
            <c:numRef>
              <c:f>T1D進展!$B$1:$B$36</c:f>
              <c:numCache>
                <c:formatCode>General</c:formatCode>
                <c:ptCount val="36"/>
                <c:pt idx="0">
                  <c:v>12</c:v>
                </c:pt>
                <c:pt idx="1">
                  <c:v>12</c:v>
                </c:pt>
                <c:pt idx="2">
                  <c:v>12</c:v>
                </c:pt>
                <c:pt idx="3">
                  <c:v>11</c:v>
                </c:pt>
                <c:pt idx="4">
                  <c:v>11</c:v>
                </c:pt>
                <c:pt idx="5">
                  <c:v>11</c:v>
                </c:pt>
                <c:pt idx="6">
                  <c:v>10</c:v>
                </c:pt>
                <c:pt idx="7">
                  <c:v>10</c:v>
                </c:pt>
                <c:pt idx="8">
                  <c:v>10</c:v>
                </c:pt>
                <c:pt idx="9">
                  <c:v>9</c:v>
                </c:pt>
                <c:pt idx="10">
                  <c:v>9</c:v>
                </c:pt>
                <c:pt idx="11">
                  <c:v>9</c:v>
                </c:pt>
                <c:pt idx="12">
                  <c:v>8</c:v>
                </c:pt>
                <c:pt idx="13">
                  <c:v>8</c:v>
                </c:pt>
                <c:pt idx="14">
                  <c:v>8</c:v>
                </c:pt>
                <c:pt idx="15">
                  <c:v>7</c:v>
                </c:pt>
                <c:pt idx="16">
                  <c:v>7</c:v>
                </c:pt>
                <c:pt idx="17">
                  <c:v>7</c:v>
                </c:pt>
                <c:pt idx="18">
                  <c:v>6</c:v>
                </c:pt>
                <c:pt idx="19">
                  <c:v>6</c:v>
                </c:pt>
                <c:pt idx="20">
                  <c:v>6</c:v>
                </c:pt>
                <c:pt idx="21">
                  <c:v>5</c:v>
                </c:pt>
                <c:pt idx="22">
                  <c:v>5</c:v>
                </c:pt>
                <c:pt idx="23">
                  <c:v>5</c:v>
                </c:pt>
                <c:pt idx="24">
                  <c:v>4</c:v>
                </c:pt>
                <c:pt idx="25">
                  <c:v>4</c:v>
                </c:pt>
                <c:pt idx="26">
                  <c:v>4</c:v>
                </c:pt>
                <c:pt idx="27">
                  <c:v>3</c:v>
                </c:pt>
                <c:pt idx="28">
                  <c:v>3</c:v>
                </c:pt>
                <c:pt idx="29">
                  <c:v>3</c:v>
                </c:pt>
                <c:pt idx="30">
                  <c:v>2</c:v>
                </c:pt>
                <c:pt idx="31">
                  <c:v>2</c:v>
                </c:pt>
                <c:pt idx="32">
                  <c:v>2</c:v>
                </c:pt>
                <c:pt idx="33">
                  <c:v>1</c:v>
                </c:pt>
                <c:pt idx="34">
                  <c:v>1</c:v>
                </c:pt>
                <c:pt idx="35">
                  <c:v>1</c:v>
                </c:pt>
              </c:numCache>
            </c:numRef>
          </c:yVal>
          <c:smooth val="0"/>
          <c:extLst>
            <c:ext xmlns:c16="http://schemas.microsoft.com/office/drawing/2014/chart" uri="{C3380CC4-5D6E-409C-BE32-E72D297353CC}">
              <c16:uniqueId val="{0000002F-A2AE-4077-B770-7202772864B3}"/>
            </c:ext>
          </c:extLst>
        </c:ser>
        <c:dLbls>
          <c:showLegendKey val="0"/>
          <c:showVal val="0"/>
          <c:showCatName val="0"/>
          <c:showSerName val="0"/>
          <c:showPercent val="0"/>
          <c:showBubbleSize val="0"/>
        </c:dLbls>
        <c:axId val="159595104"/>
        <c:axId val="159587424"/>
      </c:scatterChart>
      <c:valAx>
        <c:axId val="15959510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87424"/>
        <c:crosses val="autoZero"/>
        <c:crossBetween val="midCat"/>
      </c:valAx>
      <c:valAx>
        <c:axId val="159587424"/>
        <c:scaling>
          <c:orientation val="minMax"/>
          <c:max val="13"/>
          <c:min val="0"/>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ja-JP"/>
          </a:p>
        </c:txPr>
        <c:crossAx val="1595951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2024/12/17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2024/12/17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843659"/>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果物、ベリー類、野菜の摂取が小児の</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膵島自己免疫および</a:t>
            </a:r>
            <a:r>
              <a:rPr lang="en-US" altLang="ja-JP" sz="2800" b="1" dirty="0">
                <a:solidFill>
                  <a:srgbClr val="002060"/>
                </a:solidFill>
                <a:latin typeface="Meiryo UI" panose="020B0604030504040204" pitchFamily="50" charset="-128"/>
                <a:ea typeface="Meiryo UI" panose="020B0604030504040204" pitchFamily="50" charset="-128"/>
              </a:rPr>
              <a:t>1</a:t>
            </a:r>
            <a:r>
              <a:rPr lang="ja-JP" altLang="en-US" sz="2800" b="1" dirty="0">
                <a:solidFill>
                  <a:srgbClr val="002060"/>
                </a:solidFill>
                <a:latin typeface="Meiryo UI" panose="020B0604030504040204" pitchFamily="50" charset="-128"/>
                <a:ea typeface="Meiryo UI" panose="020B0604030504040204" pitchFamily="50" charset="-128"/>
              </a:rPr>
              <a:t>型糖尿病リスクに及ぼす影響</a:t>
            </a:r>
            <a:r>
              <a:rPr lang="en-US" altLang="ja-JP" sz="2800" b="1" dirty="0">
                <a:solidFill>
                  <a:srgbClr val="002060"/>
                </a:solidFill>
                <a:latin typeface="Meiryo UI" panose="020B0604030504040204" pitchFamily="50" charset="-128"/>
                <a:ea typeface="Meiryo UI" panose="020B0604030504040204" pitchFamily="50" charset="-128"/>
              </a:rPr>
              <a:t>-DIPP</a:t>
            </a:r>
            <a:r>
              <a:rPr lang="ja-JP" altLang="en-US" sz="2800" b="1" dirty="0">
                <a:solidFill>
                  <a:srgbClr val="002060"/>
                </a:solidFill>
                <a:latin typeface="Meiryo UI" panose="020B0604030504040204" pitchFamily="50" charset="-128"/>
                <a:ea typeface="Meiryo UI" panose="020B0604030504040204" pitchFamily="50" charset="-128"/>
              </a:rPr>
              <a:t>出生コホート研究</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622782"/>
            <a:ext cx="8356452" cy="877163"/>
          </a:xfrm>
          <a:prstGeom prst="rect">
            <a:avLst/>
          </a:prstGeom>
        </p:spPr>
        <p:txBody>
          <a:bodyPr vert="horz" lIns="91440" tIns="45720" rIns="91440" bIns="45720" rtlCol="0" anchor="b">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ts val="0"/>
              </a:spcBef>
              <a:buNone/>
            </a:pPr>
            <a:r>
              <a:rPr lang="en-US" altLang="ja-JP" sz="1700" b="0" i="0" u="none" strike="noStrike" baseline="0" dirty="0">
                <a:latin typeface="Meiryo UI" panose="020B0604030504040204" pitchFamily="50" charset="-128"/>
                <a:ea typeface="Meiryo UI" panose="020B0604030504040204" pitchFamily="50" charset="-128"/>
              </a:rPr>
              <a:t>Fruit, berry, and vegetable consumption </a:t>
            </a:r>
          </a:p>
          <a:p>
            <a:pPr marL="0" indent="0">
              <a:lnSpc>
                <a:spcPct val="100000"/>
              </a:lnSpc>
              <a:spcBef>
                <a:spcPts val="0"/>
              </a:spcBef>
              <a:buNone/>
            </a:pPr>
            <a:r>
              <a:rPr lang="en-US" altLang="ja-JP" sz="1700" b="0" i="0" u="none" strike="noStrike" baseline="0" dirty="0">
                <a:latin typeface="Meiryo UI" panose="020B0604030504040204" pitchFamily="50" charset="-128"/>
                <a:ea typeface="Meiryo UI" panose="020B0604030504040204" pitchFamily="50" charset="-128"/>
              </a:rPr>
              <a:t>and the risk of islet autoimmunity and type 1 diabetes in children</a:t>
            </a:r>
          </a:p>
          <a:p>
            <a:pPr marL="0" indent="0">
              <a:lnSpc>
                <a:spcPct val="100000"/>
              </a:lnSpc>
              <a:spcBef>
                <a:spcPts val="0"/>
              </a:spcBef>
              <a:buNone/>
            </a:pPr>
            <a:r>
              <a:rPr lang="en-US" altLang="ja-JP" sz="1700" b="0" i="0" u="none" strike="noStrike" baseline="0" dirty="0">
                <a:latin typeface="Meiryo UI" panose="020B0604030504040204" pitchFamily="50" charset="-128"/>
                <a:ea typeface="Meiryo UI" panose="020B0604030504040204" pitchFamily="50" charset="-128"/>
              </a:rPr>
              <a:t>-the Type 1 Diabetes Prediction and Prevention birth cohort study</a:t>
            </a:r>
            <a:endParaRPr lang="ja-JP" altLang="en-US" sz="17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7935032" cy="369332"/>
          </a:xfrm>
          <a:prstGeom prst="rect">
            <a:avLst/>
          </a:prstGeom>
          <a:noFill/>
        </p:spPr>
        <p:txBody>
          <a:bodyPr wrap="square" anchor="b">
            <a:spAutoFit/>
          </a:bodyPr>
          <a:lstStyle/>
          <a:p>
            <a:r>
              <a:rPr lang="fi-FI" altLang="ja-JP" b="0" i="0" u="none" strike="noStrike" baseline="0" dirty="0">
                <a:latin typeface="Meiryo UI" panose="020B0604030504040204" pitchFamily="50" charset="-128"/>
                <a:ea typeface="Meiryo UI" panose="020B0604030504040204" pitchFamily="50" charset="-128"/>
              </a:rPr>
              <a:t>Mattila M, et al. Am J Clin Nutr 119(2): 537-545, 2024</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MAT-JP-2408723-1.0-12/2024</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734177"/>
            <a:ext cx="6166606" cy="307777"/>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あべのメディカルクリニック 院長 川村 智行先生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8C9DC6-493C-D8F6-0892-8D10E947FA43}"/>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C4A0CA3-89E5-9224-DD16-205D3E58AA43}"/>
              </a:ext>
            </a:extLst>
          </p:cNvPr>
          <p:cNvSpPr txBox="1"/>
          <p:nvPr/>
        </p:nvSpPr>
        <p:spPr>
          <a:xfrm>
            <a:off x="244799" y="225884"/>
            <a:ext cx="7921739" cy="480131"/>
          </a:xfrm>
          <a:prstGeom prst="rect">
            <a:avLst/>
          </a:prstGeom>
          <a:noFill/>
        </p:spPr>
        <p:txBody>
          <a:bodyPr wrap="squar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果物、ベリー類、野菜の摂取と各アウトカムとの関連</a:t>
            </a:r>
          </a:p>
        </p:txBody>
      </p:sp>
      <p:sp>
        <p:nvSpPr>
          <p:cNvPr id="2" name="テキスト ボックス 1">
            <a:extLst>
              <a:ext uri="{FF2B5EF4-FFF2-40B4-BE49-F238E27FC236}">
                <a16:creationId xmlns:a16="http://schemas.microsoft.com/office/drawing/2014/main" id="{755F1B94-416D-A315-356E-07FCB5016D6D}"/>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
        <p:nvSpPr>
          <p:cNvPr id="26" name="テキスト ボックス 25">
            <a:extLst>
              <a:ext uri="{FF2B5EF4-FFF2-40B4-BE49-F238E27FC236}">
                <a16:creationId xmlns:a16="http://schemas.microsoft.com/office/drawing/2014/main" id="{D35EB8B3-3405-D6DF-57D2-1A82A40A49E5}"/>
              </a:ext>
            </a:extLst>
          </p:cNvPr>
          <p:cNvSpPr txBox="1"/>
          <p:nvPr/>
        </p:nvSpPr>
        <p:spPr>
          <a:xfrm>
            <a:off x="7808634" y="6445674"/>
            <a:ext cx="1335366"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3</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FE1B578A-C120-7C55-B3D0-CF9593683248}"/>
              </a:ext>
            </a:extLst>
          </p:cNvPr>
          <p:cNvGraphicFramePr>
            <a:graphicFrameLocks noGrp="1"/>
          </p:cNvGraphicFramePr>
          <p:nvPr>
            <p:extLst>
              <p:ext uri="{D42A27DB-BD31-4B8C-83A1-F6EECF244321}">
                <p14:modId xmlns:p14="http://schemas.microsoft.com/office/powerpoint/2010/main" val="2479682778"/>
              </p:ext>
            </p:extLst>
          </p:nvPr>
        </p:nvGraphicFramePr>
        <p:xfrm>
          <a:off x="375202" y="1372099"/>
          <a:ext cx="8280377" cy="4320000"/>
        </p:xfrm>
        <a:graphic>
          <a:graphicData uri="http://schemas.openxmlformats.org/drawingml/2006/table">
            <a:tbl>
              <a:tblPr>
                <a:tableStyleId>{5C22544A-7EE6-4342-B048-85BDC9FD1C3A}</a:tableStyleId>
              </a:tblPr>
              <a:tblGrid>
                <a:gridCol w="1692377">
                  <a:extLst>
                    <a:ext uri="{9D8B030D-6E8A-4147-A177-3AD203B41FA5}">
                      <a16:colId xmlns:a16="http://schemas.microsoft.com/office/drawing/2014/main" val="4265404157"/>
                    </a:ext>
                  </a:extLst>
                </a:gridCol>
                <a:gridCol w="4428000">
                  <a:extLst>
                    <a:ext uri="{9D8B030D-6E8A-4147-A177-3AD203B41FA5}">
                      <a16:colId xmlns:a16="http://schemas.microsoft.com/office/drawing/2014/main" val="444842972"/>
                    </a:ext>
                  </a:extLst>
                </a:gridCol>
                <a:gridCol w="1440000">
                  <a:extLst>
                    <a:ext uri="{9D8B030D-6E8A-4147-A177-3AD203B41FA5}">
                      <a16:colId xmlns:a16="http://schemas.microsoft.com/office/drawing/2014/main" val="2528131472"/>
                    </a:ext>
                  </a:extLst>
                </a:gridCol>
                <a:gridCol w="720000">
                  <a:extLst>
                    <a:ext uri="{9D8B030D-6E8A-4147-A177-3AD203B41FA5}">
                      <a16:colId xmlns:a16="http://schemas.microsoft.com/office/drawing/2014/main" val="2726383241"/>
                    </a:ext>
                  </a:extLst>
                </a:gridCol>
              </a:tblGrid>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果物（ベリー類除く）</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1.05 (1.00, 1.09)</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0.049</a:t>
                      </a:r>
                    </a:p>
                  </a:txBody>
                  <a:tcPr marL="0" marR="0" marT="5443"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556727871"/>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リンゴ</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1.11 (1.00, 1.23)</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0.043</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444395556"/>
                  </a:ext>
                </a:extLst>
              </a:tr>
              <a:tr h="360000">
                <a:tc>
                  <a:txBody>
                    <a:bodyPr/>
                    <a:lstStyle/>
                    <a:p>
                      <a:pPr algn="r" fontAlgn="t"/>
                      <a:r>
                        <a:rPr lang="ja-JP" altLang="en-US" sz="1050" b="1" u="none" strike="noStrike">
                          <a:effectLst/>
                          <a:latin typeface="Meiryo UI" panose="020B0604030504040204" pitchFamily="50" charset="-128"/>
                          <a:ea typeface="Meiryo UI" panose="020B0604030504040204" pitchFamily="50" charset="-128"/>
                        </a:rPr>
                        <a:t>バナナ</a:t>
                      </a:r>
                      <a:endParaRPr lang="ja-JP" altLang="en-US" sz="1050" b="1" i="0" u="none" strike="noStrike">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1.08 (0.98, 1.18)</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0.116</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729178750"/>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ベリー類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0.94 (0.77, 1.08)</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0.449</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001776996"/>
                  </a:ext>
                </a:extLst>
              </a:tr>
              <a:tr h="360000">
                <a:tc>
                  <a:txBody>
                    <a:bodyPr/>
                    <a:lstStyle/>
                    <a:p>
                      <a:pPr algn="r" fontAlgn="t"/>
                      <a:r>
                        <a:rPr lang="ja-JP" altLang="en-US" sz="1050" b="1" u="none" strike="noStrike">
                          <a:effectLst/>
                          <a:latin typeface="Meiryo UI" panose="020B0604030504040204" pitchFamily="50" charset="-128"/>
                          <a:ea typeface="Meiryo UI" panose="020B0604030504040204" pitchFamily="50" charset="-128"/>
                        </a:rPr>
                        <a:t>果菜類</a:t>
                      </a:r>
                      <a:endParaRPr lang="ja-JP" altLang="en-US" sz="1050" b="1" i="0" u="none" strike="noStrike">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1.03 (0.95, 1.10)</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0.399</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447986635"/>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根菜類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0.96 (0.74, 1.20)</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0.784</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286446675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葉菜類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1.03 (0.75, 1.28)</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0.730</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334289668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アブラナ科野菜</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0.81 (0.46, 1.18)</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0.376</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3533519273"/>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豆類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0.69 (0.24, 1.53)</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0.467</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81138560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タマネギ</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1.41 (0.74, 2.54)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0.267</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4275064647"/>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ジャガイモ</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1.08 (1.03, 1.14)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0.004</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093983539"/>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果物・野菜ジュース</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1.01 (0.97, 1.04)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0.578</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extLst>
                  <a:ext uri="{0D108BD9-81ED-4DB2-BD59-A6C34878D82A}">
                    <a16:rowId xmlns:a16="http://schemas.microsoft.com/office/drawing/2014/main" val="2341046193"/>
                  </a:ext>
                </a:extLst>
              </a:tr>
            </a:tbl>
          </a:graphicData>
        </a:graphic>
      </p:graphicFrame>
      <p:cxnSp>
        <p:nvCxnSpPr>
          <p:cNvPr id="4" name="直線コネクタ 3">
            <a:extLst>
              <a:ext uri="{FF2B5EF4-FFF2-40B4-BE49-F238E27FC236}">
                <a16:creationId xmlns:a16="http://schemas.microsoft.com/office/drawing/2014/main" id="{072F0D1E-EC4D-09AA-2B8F-F21ECFFBF4A3}"/>
              </a:ext>
            </a:extLst>
          </p:cNvPr>
          <p:cNvCxnSpPr/>
          <p:nvPr/>
        </p:nvCxnSpPr>
        <p:spPr>
          <a:xfrm flipV="1">
            <a:off x="3540577" y="1376355"/>
            <a:ext cx="0" cy="435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グラフ 5">
            <a:extLst>
              <a:ext uri="{FF2B5EF4-FFF2-40B4-BE49-F238E27FC236}">
                <a16:creationId xmlns:a16="http://schemas.microsoft.com/office/drawing/2014/main" id="{7081679E-D54E-30D0-8443-1C5C1AD6B877}"/>
              </a:ext>
            </a:extLst>
          </p:cNvPr>
          <p:cNvGraphicFramePr>
            <a:graphicFrameLocks/>
          </p:cNvGraphicFramePr>
          <p:nvPr>
            <p:extLst>
              <p:ext uri="{D42A27DB-BD31-4B8C-83A1-F6EECF244321}">
                <p14:modId xmlns:p14="http://schemas.microsoft.com/office/powerpoint/2010/main" val="2328696821"/>
              </p:ext>
            </p:extLst>
          </p:nvPr>
        </p:nvGraphicFramePr>
        <p:xfrm>
          <a:off x="1774133" y="1054009"/>
          <a:ext cx="4896000" cy="5119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表 6">
            <a:extLst>
              <a:ext uri="{FF2B5EF4-FFF2-40B4-BE49-F238E27FC236}">
                <a16:creationId xmlns:a16="http://schemas.microsoft.com/office/drawing/2014/main" id="{8A62310E-9F35-2256-1A31-BED84AE4D7C6}"/>
              </a:ext>
            </a:extLst>
          </p:cNvPr>
          <p:cNvGraphicFramePr>
            <a:graphicFrameLocks noGrp="1"/>
          </p:cNvGraphicFramePr>
          <p:nvPr>
            <p:extLst>
              <p:ext uri="{D42A27DB-BD31-4B8C-83A1-F6EECF244321}">
                <p14:modId xmlns:p14="http://schemas.microsoft.com/office/powerpoint/2010/main" val="654025864"/>
              </p:ext>
            </p:extLst>
          </p:nvPr>
        </p:nvGraphicFramePr>
        <p:xfrm>
          <a:off x="2066055" y="5702314"/>
          <a:ext cx="4427274" cy="45720"/>
        </p:xfrm>
        <a:graphic>
          <a:graphicData uri="http://schemas.openxmlformats.org/drawingml/2006/table">
            <a:tbl>
              <a:tblPr firstRow="1" bandRow="1">
                <a:tableStyleId>{5C22544A-7EE6-4342-B048-85BDC9FD1C3A}</a:tableStyleId>
              </a:tblPr>
              <a:tblGrid>
                <a:gridCol w="737879">
                  <a:extLst>
                    <a:ext uri="{9D8B030D-6E8A-4147-A177-3AD203B41FA5}">
                      <a16:colId xmlns:a16="http://schemas.microsoft.com/office/drawing/2014/main" val="3215410384"/>
                    </a:ext>
                  </a:extLst>
                </a:gridCol>
                <a:gridCol w="737879">
                  <a:extLst>
                    <a:ext uri="{9D8B030D-6E8A-4147-A177-3AD203B41FA5}">
                      <a16:colId xmlns:a16="http://schemas.microsoft.com/office/drawing/2014/main" val="972946612"/>
                    </a:ext>
                  </a:extLst>
                </a:gridCol>
                <a:gridCol w="737879">
                  <a:extLst>
                    <a:ext uri="{9D8B030D-6E8A-4147-A177-3AD203B41FA5}">
                      <a16:colId xmlns:a16="http://schemas.microsoft.com/office/drawing/2014/main" val="3692892240"/>
                    </a:ext>
                  </a:extLst>
                </a:gridCol>
                <a:gridCol w="737879">
                  <a:extLst>
                    <a:ext uri="{9D8B030D-6E8A-4147-A177-3AD203B41FA5}">
                      <a16:colId xmlns:a16="http://schemas.microsoft.com/office/drawing/2014/main" val="3335734839"/>
                    </a:ext>
                  </a:extLst>
                </a:gridCol>
                <a:gridCol w="737879">
                  <a:extLst>
                    <a:ext uri="{9D8B030D-6E8A-4147-A177-3AD203B41FA5}">
                      <a16:colId xmlns:a16="http://schemas.microsoft.com/office/drawing/2014/main" val="2454176143"/>
                    </a:ext>
                  </a:extLst>
                </a:gridCol>
                <a:gridCol w="737879">
                  <a:extLst>
                    <a:ext uri="{9D8B030D-6E8A-4147-A177-3AD203B41FA5}">
                      <a16:colId xmlns:a16="http://schemas.microsoft.com/office/drawing/2014/main" val="3207570661"/>
                    </a:ext>
                  </a:extLst>
                </a:gridCol>
              </a:tblGrid>
              <a:tr h="0">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939546"/>
                  </a:ext>
                </a:extLst>
              </a:tr>
            </a:tbl>
          </a:graphicData>
        </a:graphic>
      </p:graphicFrame>
      <p:sp>
        <p:nvSpPr>
          <p:cNvPr id="8" name="テキスト ボックス 7">
            <a:extLst>
              <a:ext uri="{FF2B5EF4-FFF2-40B4-BE49-F238E27FC236}">
                <a16:creationId xmlns:a16="http://schemas.microsoft.com/office/drawing/2014/main" id="{E80AD468-1538-C222-E7BA-C89343B3ABF7}"/>
              </a:ext>
            </a:extLst>
          </p:cNvPr>
          <p:cNvSpPr txBox="1"/>
          <p:nvPr/>
        </p:nvSpPr>
        <p:spPr>
          <a:xfrm>
            <a:off x="6372658" y="944550"/>
            <a:ext cx="1736626" cy="430887"/>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ハザード比（</a:t>
            </a:r>
            <a:r>
              <a:rPr kumimoji="1" lang="en-US" altLang="ja-JP" sz="1100" b="1" dirty="0">
                <a:latin typeface="Meiryo UI" panose="020B0604030504040204" pitchFamily="50" charset="-128"/>
                <a:ea typeface="Meiryo UI" panose="020B0604030504040204" pitchFamily="50" charset="-128"/>
              </a:rPr>
              <a:t>95%CI</a:t>
            </a:r>
            <a:r>
              <a:rPr kumimoji="1" lang="ja-JP" altLang="en-US" sz="1100" b="1" dirty="0">
                <a:latin typeface="Meiryo UI" panose="020B0604030504040204" pitchFamily="50" charset="-128"/>
                <a:ea typeface="Meiryo UI" panose="020B0604030504040204" pitchFamily="50" charset="-128"/>
              </a:rPr>
              <a:t>）</a:t>
            </a:r>
            <a:r>
              <a:rPr kumimoji="1" lang="en-US" altLang="ja-JP" sz="1100" b="1" baseline="30000" dirty="0">
                <a:latin typeface="Meiryo UI" panose="020B0604030504040204" pitchFamily="50" charset="-128"/>
                <a:ea typeface="Meiryo UI" panose="020B0604030504040204" pitchFamily="50" charset="-128"/>
              </a:rPr>
              <a:t> *</a:t>
            </a:r>
            <a:endParaRPr kumimoji="1" lang="en-US" altLang="ja-JP" sz="1100"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n/N=64/505</a:t>
            </a:r>
          </a:p>
        </p:txBody>
      </p:sp>
      <p:sp>
        <p:nvSpPr>
          <p:cNvPr id="9" name="テキスト ボックス 8">
            <a:extLst>
              <a:ext uri="{FF2B5EF4-FFF2-40B4-BE49-F238E27FC236}">
                <a16:creationId xmlns:a16="http://schemas.microsoft.com/office/drawing/2014/main" id="{B9BB9CB3-CAE0-ADCB-1788-0AA54F924704}"/>
              </a:ext>
            </a:extLst>
          </p:cNvPr>
          <p:cNvSpPr txBox="1"/>
          <p:nvPr/>
        </p:nvSpPr>
        <p:spPr>
          <a:xfrm>
            <a:off x="7994417" y="1111810"/>
            <a:ext cx="603582" cy="261610"/>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P</a:t>
            </a:r>
            <a:r>
              <a:rPr kumimoji="1" lang="ja-JP" altLang="en-US" sz="1100" b="1" dirty="0">
                <a:latin typeface="Meiryo UI" panose="020B0604030504040204" pitchFamily="50" charset="-128"/>
                <a:ea typeface="Meiryo UI" panose="020B0604030504040204" pitchFamily="50" charset="-128"/>
              </a:rPr>
              <a:t>値</a:t>
            </a:r>
            <a:endParaRPr kumimoji="1" lang="en-US" altLang="ja-JP" sz="11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416441A7-91D5-127C-3E5B-1779A702E5CB}"/>
              </a:ext>
            </a:extLst>
          </p:cNvPr>
          <p:cNvSpPr txBox="1"/>
          <p:nvPr/>
        </p:nvSpPr>
        <p:spPr>
          <a:xfrm>
            <a:off x="375202" y="1003404"/>
            <a:ext cx="5149298" cy="338554"/>
          </a:xfrm>
          <a:prstGeom prst="rect">
            <a:avLst/>
          </a:prstGeom>
          <a:noFill/>
        </p:spPr>
        <p:txBody>
          <a:bodyPr wrap="square" rtlCol="0">
            <a:spAutoFit/>
          </a:bodyPr>
          <a:lstStyle/>
          <a:p>
            <a:r>
              <a:rPr kumimoji="1" lang="ja-JP" altLang="en-US" sz="1600" b="1" dirty="0">
                <a:solidFill>
                  <a:srgbClr val="18586E"/>
                </a:solidFill>
                <a:latin typeface="Meiryo UI" panose="020B0604030504040204" pitchFamily="50" charset="-128"/>
                <a:ea typeface="Meiryo UI" panose="020B0604030504040204" pitchFamily="50" charset="-128"/>
              </a:rPr>
              <a:t>■</a:t>
            </a:r>
            <a:r>
              <a:rPr kumimoji="1" lang="en-US" altLang="ja-JP" sz="1600" b="1" dirty="0">
                <a:solidFill>
                  <a:srgbClr val="18586E"/>
                </a:solidFill>
                <a:latin typeface="Meiryo UI" panose="020B0604030504040204" pitchFamily="50" charset="-128"/>
                <a:ea typeface="Meiryo UI" panose="020B0604030504040204" pitchFamily="50" charset="-128"/>
              </a:rPr>
              <a:t>1</a:t>
            </a:r>
            <a:r>
              <a:rPr kumimoji="1" lang="ja-JP" altLang="en-US" sz="1600" b="1" dirty="0">
                <a:solidFill>
                  <a:srgbClr val="18586E"/>
                </a:solidFill>
                <a:latin typeface="Meiryo UI" panose="020B0604030504040204" pitchFamily="50" charset="-128"/>
                <a:ea typeface="Meiryo UI" panose="020B0604030504040204" pitchFamily="50" charset="-128"/>
              </a:rPr>
              <a:t>型糖尿病への進展（総エネルギー摂取量調整後）</a:t>
            </a:r>
            <a:endParaRPr kumimoji="1" lang="ja-JP" altLang="en-US" sz="1100" b="1" dirty="0">
              <a:solidFill>
                <a:srgbClr val="18586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A3454DE6-3A9E-61D9-99B3-6CE1050522F6}"/>
              </a:ext>
            </a:extLst>
          </p:cNvPr>
          <p:cNvSpPr txBox="1"/>
          <p:nvPr/>
        </p:nvSpPr>
        <p:spPr>
          <a:xfrm>
            <a:off x="374400" y="5911200"/>
            <a:ext cx="8397568" cy="415498"/>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各食品の摂取量</a:t>
            </a:r>
            <a:r>
              <a:rPr kumimoji="1" lang="en-US" altLang="ja-JP" sz="1050" dirty="0">
                <a:latin typeface="Meiryo UI" panose="020B0604030504040204" pitchFamily="50" charset="-128"/>
                <a:ea typeface="Meiryo UI" panose="020B0604030504040204" pitchFamily="50" charset="-128"/>
              </a:rPr>
              <a:t>1g/MJ</a:t>
            </a:r>
            <a:r>
              <a:rPr kumimoji="1" lang="ja-JP" altLang="en-US" sz="1050" dirty="0">
                <a:latin typeface="Meiryo UI" panose="020B0604030504040204" pitchFamily="50" charset="-128"/>
                <a:ea typeface="Meiryo UI" panose="020B0604030504040204" pitchFamily="50" charset="-128"/>
              </a:rPr>
              <a:t>増加あたりのハザード比および信頼区間（性別、</a:t>
            </a:r>
            <a:r>
              <a:rPr kumimoji="1" lang="en-US" altLang="ja-JP" sz="1050" dirty="0">
                <a:latin typeface="Meiryo UI" panose="020B0604030504040204" pitchFamily="50" charset="-128"/>
                <a:ea typeface="Meiryo UI" panose="020B0604030504040204" pitchFamily="50" charset="-128"/>
              </a:rPr>
              <a:t>HLA</a:t>
            </a:r>
            <a:r>
              <a:rPr kumimoji="1" lang="ja-JP" altLang="en-US" sz="1050" dirty="0">
                <a:latin typeface="Meiryo UI" panose="020B0604030504040204" pitchFamily="50" charset="-128"/>
                <a:ea typeface="Meiryo UI" panose="020B0604030504040204" pitchFamily="50" charset="-128"/>
              </a:rPr>
              <a:t>遺伝子型、病型を問わない糖尿病の家族歴、総エネルギー摂取量、抗体陽転時の年齢で調整）</a:t>
            </a:r>
            <a:endParaRPr kumimoji="1" lang="en-US" altLang="ja-JP" sz="105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0249289C-47B3-DE98-F505-49517B642EF8}"/>
              </a:ext>
            </a:extLst>
          </p:cNvPr>
          <p:cNvSpPr txBox="1"/>
          <p:nvPr/>
        </p:nvSpPr>
        <p:spPr>
          <a:xfrm>
            <a:off x="1937656" y="5750907"/>
            <a:ext cx="5633805"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0             0.5            1             1.5             2             2.5             3</a:t>
            </a:r>
          </a:p>
        </p:txBody>
      </p:sp>
      <p:sp>
        <p:nvSpPr>
          <p:cNvPr id="13" name="テキスト ボックス 12">
            <a:extLst>
              <a:ext uri="{FF2B5EF4-FFF2-40B4-BE49-F238E27FC236}">
                <a16:creationId xmlns:a16="http://schemas.microsoft.com/office/drawing/2014/main" id="{EE86F1CC-70BD-0B73-613B-5DA277171883}"/>
              </a:ext>
            </a:extLst>
          </p:cNvPr>
          <p:cNvSpPr txBox="1"/>
          <p:nvPr/>
        </p:nvSpPr>
        <p:spPr>
          <a:xfrm>
            <a:off x="389573" y="6238905"/>
            <a:ext cx="8364854"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ジョイントモデル［縦断的データ（食品摂取量）： 線形混合効果モデル、生存データ（膵島自己免疫の検出または</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型糖尿病発症）：</a:t>
            </a:r>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比例ハザードモデル］注：</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値は全て名目上の</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値を示している</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89763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D062E-F0FE-9525-2751-4D2715B2A87F}"/>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9B66D31-79D5-3B6F-F051-38512EA50D09}"/>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a:t>
            </a:r>
          </a:p>
        </p:txBody>
      </p:sp>
      <p:sp>
        <p:nvSpPr>
          <p:cNvPr id="6" name="テキスト ボックス 5">
            <a:extLst>
              <a:ext uri="{FF2B5EF4-FFF2-40B4-BE49-F238E27FC236}">
                <a16:creationId xmlns:a16="http://schemas.microsoft.com/office/drawing/2014/main" id="{0FFCFFD6-D15B-18D0-8D07-E3C8F7CD460E}"/>
              </a:ext>
            </a:extLst>
          </p:cNvPr>
          <p:cNvSpPr txBox="1"/>
          <p:nvPr/>
        </p:nvSpPr>
        <p:spPr>
          <a:xfrm>
            <a:off x="628788" y="1168365"/>
            <a:ext cx="7886424" cy="5435719"/>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年間の追跡期間中に、</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247</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4.4%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）で膵島自己免疫が検出され、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1.7%</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型糖尿病を発症した。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種類以上の膵島関連自己抗体が持続陽性となった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505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例のうち、</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12.7%</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）が最初の抗体陽転から</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歳までの間に</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型糖尿病を発症した。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膵島自己免疫の検出リスクの低下との間に有意な関連が認められた食品はアブラナ科野菜のみであった。また、総エネルギー摂取量調整後、膵島自己免疫の検出リスクの上昇との間に有意な関連が認められた食品は果物（ベリー類除く）およびバナナであっ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ベリー類の摂取は、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型糖尿病の発症リスク低下との間に有意な関連が認められた。一方、果物（ベリー類除く）およびバナナの摂取は、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型糖尿病の発症リスク上昇との間に有意な関連が認められた。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果物（ベリー類除く）、リンゴ類、ジャガイモの摂取は、抗体陽転後の</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型糖尿病への進展リスク上昇との間に有意な関連が認められた。</a:t>
            </a:r>
          </a:p>
        </p:txBody>
      </p:sp>
      <p:sp>
        <p:nvSpPr>
          <p:cNvPr id="4" name="テキスト ボックス 3">
            <a:extLst>
              <a:ext uri="{FF2B5EF4-FFF2-40B4-BE49-F238E27FC236}">
                <a16:creationId xmlns:a16="http://schemas.microsoft.com/office/drawing/2014/main" id="{CA9680C3-6763-435C-65B4-76ACAD97A461}"/>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Tree>
    <p:extLst>
      <p:ext uri="{BB962C8B-B14F-4D97-AF65-F5344CB8AC3E}">
        <p14:creationId xmlns:p14="http://schemas.microsoft.com/office/powerpoint/2010/main" val="207096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5" y="1209166"/>
            <a:ext cx="8063151" cy="5082097"/>
          </a:xfrm>
          <a:prstGeom prst="rect">
            <a:avLst/>
          </a:prstGeom>
          <a:noFill/>
        </p:spPr>
        <p:txBody>
          <a:bodyPr wrap="square">
            <a:spAutoFit/>
          </a:bodyPr>
          <a:lstStyle/>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本研究は、フィンランドにおいて疾患感受性の高い</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HLA</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を持つ子どもを対象とした大規模な出生コホートを用いた前向き研究である。経時的に丁寧に行われた食事調査と膵島関連自己抗体測定結果に基づき、果物・野菜の摂取が</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型糖尿病のリスクに及ぼす影響を検討した。</a:t>
            </a:r>
          </a:p>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その結果、アブラナ科野菜の摂取は膵島関連自己抗体の陽転リスク低下、ベリー類の摂取は</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型糖尿病の発症リスク低下と関連が認められた。一方、バナナの摂取は膵島関連自己抗体の陽転および</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型糖尿病の発症リスクの両方を上昇させる可能性が示唆された。</a:t>
            </a:r>
          </a:p>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この研究では、調査された食品が加熱や加工されたものであるかどうかを区別して扱っている点が興味深い。アブラナ科の野菜（キャベツ、白菜、小松菜、ブロッコリーなど）とベリー類は、いずれも抗酸化作用があり炎症を抑えることが知られている。特に、アブラナ科野菜は関節リウマチの発症予防効果が報告されている</a:t>
            </a:r>
            <a:r>
              <a:rPr lang="en-US" altLang="ja-JP" sz="1600" kern="100" baseline="300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型糖尿病の発症との関係についての報告は今回が初めてである。</a:t>
            </a:r>
          </a:p>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バナナは糖質量が多い果物であるため、糖質摂取による体重増加が関係しているのかもしれない。乳幼児の早期の体重増加が</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型糖尿病の発症に関係があるという報告</a:t>
            </a:r>
            <a:r>
              <a:rPr lang="en-US" altLang="ja-JP" sz="1600" kern="100" baseline="30000" dirty="0">
                <a:latin typeface="Meiryo UI" panose="020B0604030504040204" pitchFamily="50" charset="-128"/>
                <a:ea typeface="Meiryo UI" panose="020B0604030504040204" pitchFamily="50" charset="-128"/>
                <a:cs typeface="Times New Roman" panose="02020603050405020304" pitchFamily="18" charset="0"/>
              </a:rPr>
              <a:t>2) </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があるが、今回は体重との関係については言及されていない。</a:t>
            </a:r>
          </a:p>
          <a:p>
            <a:pPr marL="285750" indent="-285750">
              <a:lnSpc>
                <a:spcPct val="120000"/>
              </a:lnSpc>
              <a:buClr>
                <a:srgbClr val="D82B83"/>
              </a:buClr>
              <a:buFont typeface="Wingdings" panose="05000000000000000000" pitchFamily="2" charset="2"/>
              <a:buChar char="l"/>
              <a:defRPr/>
            </a:pP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本研究はある特定の地域で行われたものであるため、食習慣の異なる他の地域での検討が必要である。また、</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型糖尿病は幼児期発症とそれ以降の発症では、関連している</a:t>
            </a:r>
            <a:r>
              <a:rPr lang="en-US" altLang="ja-JP" sz="1600" kern="100" dirty="0">
                <a:latin typeface="Meiryo UI" panose="020B0604030504040204" pitchFamily="50" charset="-128"/>
                <a:ea typeface="Meiryo UI" panose="020B0604030504040204" pitchFamily="50" charset="-128"/>
                <a:cs typeface="Times New Roman" panose="02020603050405020304" pitchFamily="18" charset="0"/>
              </a:rPr>
              <a:t>HLA</a:t>
            </a:r>
            <a:r>
              <a:rPr lang="ja-JP" altLang="en-US" sz="1600" kern="100" dirty="0">
                <a:latin typeface="Meiryo UI" panose="020B0604030504040204" pitchFamily="50" charset="-128"/>
                <a:ea typeface="Meiryo UI" panose="020B0604030504040204" pitchFamily="50" charset="-128"/>
                <a:cs typeface="Times New Roman" panose="02020603050405020304" pitchFamily="18" charset="0"/>
              </a:rPr>
              <a:t>や関連自己抗体の陽性率が異なるため、異なる年齢層でも検討が必要である。</a:t>
            </a:r>
            <a:endParaRPr lang="en-US" altLang="ja-JP" sz="1600"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B8A9398A-1E8B-B442-236F-2022D09BDF4A}"/>
              </a:ext>
            </a:extLst>
          </p:cNvPr>
          <p:cNvSpPr txBox="1"/>
          <p:nvPr/>
        </p:nvSpPr>
        <p:spPr>
          <a:xfrm>
            <a:off x="3390900" y="6221828"/>
            <a:ext cx="5212675" cy="415498"/>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1) Yuanyuan D, et al. Nutrients 16(23): 4050, 2024</a:t>
            </a:r>
          </a:p>
          <a:p>
            <a:pPr algn="r"/>
            <a:r>
              <a:rPr lang="fr-FR" altLang="ja-JP" sz="1050" b="0" i="0" u="none" strike="noStrike" baseline="0" dirty="0">
                <a:latin typeface="Meiryo UI" panose="020B0604030504040204" pitchFamily="50" charset="-128"/>
                <a:ea typeface="Meiryo UI" panose="020B0604030504040204" pitchFamily="50" charset="-128"/>
              </a:rPr>
              <a:t>2) Harder T, et al. Am J Epidemiol 15: 169(12): 1428-36,15 June 2009</a:t>
            </a:r>
            <a:endParaRPr lang="pt-BR" altLang="ja-JP" sz="1050" b="0" i="0" u="none" strike="noStrike" baseline="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DEBCA2CC-B112-B92D-3F9F-7D0231B64AD9}"/>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Tree>
    <p:extLst>
      <p:ext uri="{BB962C8B-B14F-4D97-AF65-F5344CB8AC3E}">
        <p14:creationId xmlns:p14="http://schemas.microsoft.com/office/powerpoint/2010/main" val="2298106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D291F-F91E-AABF-CED5-379BC47C72F9}"/>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7C8A26-4FC5-11C0-84CD-72C65A9F17C6}"/>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研究の限界</a:t>
            </a:r>
          </a:p>
        </p:txBody>
      </p:sp>
      <p:sp>
        <p:nvSpPr>
          <p:cNvPr id="6" name="テキスト ボックス 5">
            <a:extLst>
              <a:ext uri="{FF2B5EF4-FFF2-40B4-BE49-F238E27FC236}">
                <a16:creationId xmlns:a16="http://schemas.microsoft.com/office/drawing/2014/main" id="{340670C3-2D56-FD11-C636-1E97D9BB6B4F}"/>
              </a:ext>
            </a:extLst>
          </p:cNvPr>
          <p:cNvSpPr txBox="1"/>
          <p:nvPr/>
        </p:nvSpPr>
        <p:spPr>
          <a:xfrm>
            <a:off x="628788" y="1862022"/>
            <a:ext cx="7886424" cy="3773725"/>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本研究で観察された関連性に因果関係があるかどうかを判断することはできない</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型糖尿病の遺伝的リスクを有する小児例を対象としたため、本研究の結果は全ての小児集団に一般化できない</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本研究で考慮しなかった未測定の交絡因子に起因する残余交絡の可能性を排除することはできない</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多重性の調整後は、バナナの摂取と膵島自己免疫の検出リスクとの間のみで有意な関連が認められた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本研究では新規性のある結果が得られたため、これが偶然観察された結果あるいは特定の食習慣が反映された結果であった可能性がある</a:t>
            </a:r>
          </a:p>
        </p:txBody>
      </p:sp>
      <p:sp>
        <p:nvSpPr>
          <p:cNvPr id="4" name="テキスト ボックス 3">
            <a:extLst>
              <a:ext uri="{FF2B5EF4-FFF2-40B4-BE49-F238E27FC236}">
                <a16:creationId xmlns:a16="http://schemas.microsoft.com/office/drawing/2014/main" id="{8E93B4AB-3209-150E-AAA5-6A63FA037146}"/>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Tree>
    <p:extLst>
      <p:ext uri="{BB962C8B-B14F-4D97-AF65-F5344CB8AC3E}">
        <p14:creationId xmlns:p14="http://schemas.microsoft.com/office/powerpoint/2010/main" val="37590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163166"/>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098092"/>
            <a:ext cx="7211743" cy="1323439"/>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果物やベリー類、野菜の摂取は、抗酸化物質などを介した炎症の抑制</a:t>
            </a:r>
            <a:r>
              <a:rPr lang="en-US" altLang="ja-JP" sz="1600" i="0" u="none" strike="noStrike" baseline="3000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、血中ビタミン</a:t>
            </a:r>
            <a:r>
              <a:rPr lang="en-US" altLang="ja-JP" sz="1600" i="0" u="none" strike="noStrike" baseline="0" dirty="0">
                <a:latin typeface="Meiryo UI" panose="020B0604030504040204" pitchFamily="50" charset="-128"/>
                <a:ea typeface="Meiryo UI" panose="020B0604030504040204" pitchFamily="50" charset="-128"/>
              </a:rPr>
              <a:t>C</a:t>
            </a:r>
            <a:r>
              <a:rPr lang="ja-JP" altLang="en-US" sz="1600" i="0" u="none" strike="noStrike" baseline="0" dirty="0">
                <a:latin typeface="Meiryo UI" panose="020B0604030504040204" pitchFamily="50" charset="-128"/>
                <a:ea typeface="Meiryo UI" panose="020B0604030504040204" pitchFamily="50" charset="-128"/>
              </a:rPr>
              <a:t>濃度上昇による膵島関連自己抗体の発現リスク低下</a:t>
            </a:r>
            <a:r>
              <a:rPr lang="en-US" altLang="ja-JP" sz="1600" i="0" u="none" strike="noStrike" baseline="3000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、腸内細菌叢の調節</a:t>
            </a:r>
            <a:r>
              <a:rPr lang="en-US" altLang="ja-JP" sz="1600" i="0" u="none" strike="noStrike" baseline="3000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などを介して、</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型糖尿病の発症リスクを低下させる可能性が示唆されている。その一方、これまでに果物やベリー類、野菜の摂取と、</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型糖尿病をはじめとした自己免疫疾患との関連について検討する前向き研究はほとんど行われていなかった。</a:t>
            </a:r>
            <a:endParaRPr lang="ja-JP" altLang="en-US" sz="4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4" y="2875863"/>
            <a:ext cx="7116243" cy="830997"/>
          </a:xfrm>
          <a:prstGeom prst="rect">
            <a:avLst/>
          </a:prstGeom>
          <a:noFill/>
        </p:spPr>
        <p:txBody>
          <a:bodyPr wrap="square">
            <a:spAutoFit/>
          </a:bodyPr>
          <a:lstStyle/>
          <a:p>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型糖尿病の遺伝的リスクを有する小児を対象とした前向きコホート研究において、果物やベリー類、野菜の摂取と膵島自己免疫の検出または</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型糖尿病の発症との関連について検討する。</a:t>
            </a:r>
            <a:endParaRPr lang="ja-JP" altLang="en-US" sz="16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2923208"/>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5" name="テキスト ボックス 4">
            <a:extLst>
              <a:ext uri="{FF2B5EF4-FFF2-40B4-BE49-F238E27FC236}">
                <a16:creationId xmlns:a16="http://schemas.microsoft.com/office/drawing/2014/main" id="{CFCF308E-FF3D-B415-CD75-0FFCAFC49C37}"/>
              </a:ext>
            </a:extLst>
          </p:cNvPr>
          <p:cNvSpPr txBox="1"/>
          <p:nvPr/>
        </p:nvSpPr>
        <p:spPr>
          <a:xfrm>
            <a:off x="1533235" y="3823590"/>
            <a:ext cx="7116243" cy="2800767"/>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本研究は、フィンランドの前向き出生コホート研究</a:t>
            </a:r>
            <a:r>
              <a:rPr lang="en-US" altLang="ja-JP" sz="1600" b="0" i="0" u="none" strike="noStrike" baseline="0" dirty="0">
                <a:latin typeface="Meiryo UI" panose="020B0604030504040204" pitchFamily="50" charset="-128"/>
                <a:ea typeface="Meiryo UI" panose="020B0604030504040204" pitchFamily="50" charset="-128"/>
              </a:rPr>
              <a:t>DIPP</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Finnish Type 1 Diabetes Prediction and Prevention</a:t>
            </a:r>
            <a:r>
              <a:rPr lang="ja-JP" altLang="en-US" sz="1600" b="0" i="0" u="none" strike="noStrike" baseline="0" dirty="0">
                <a:latin typeface="Meiryo UI" panose="020B0604030504040204" pitchFamily="50" charset="-128"/>
                <a:ea typeface="Meiryo UI" panose="020B0604030504040204" pitchFamily="50" charset="-128"/>
              </a:rPr>
              <a:t>）の一環として実施されている</a:t>
            </a:r>
            <a:r>
              <a:rPr lang="en-US" altLang="ja-JP" sz="1600" b="0" i="0" u="none" strike="noStrike" baseline="0" dirty="0">
                <a:latin typeface="Meiryo UI" panose="020B0604030504040204" pitchFamily="50" charset="-128"/>
                <a:ea typeface="Meiryo UI" panose="020B0604030504040204" pitchFamily="50" charset="-128"/>
              </a:rPr>
              <a:t>DIPP</a:t>
            </a:r>
            <a:r>
              <a:rPr lang="ja-JP" altLang="en-US" sz="1600" b="0" i="0" u="none" strike="noStrike" baseline="0" dirty="0">
                <a:latin typeface="Meiryo UI" panose="020B0604030504040204" pitchFamily="50" charset="-128"/>
                <a:ea typeface="Meiryo UI" panose="020B0604030504040204" pitchFamily="50" charset="-128"/>
              </a:rPr>
              <a:t>栄養研究の一部である。</a:t>
            </a:r>
            <a:r>
              <a:rPr lang="en-US" altLang="ja-JP" sz="1600" b="0" i="0" u="none" strike="noStrike" baseline="0" dirty="0">
                <a:latin typeface="Meiryo UI" panose="020B0604030504040204" pitchFamily="50" charset="-128"/>
                <a:ea typeface="Meiryo UI" panose="020B0604030504040204" pitchFamily="50" charset="-128"/>
              </a:rPr>
              <a:t>1996</a:t>
            </a:r>
            <a:r>
              <a:rPr lang="ja-JP" altLang="en-US" sz="1600" b="0" i="0" u="none" strike="noStrike" baseline="0" dirty="0">
                <a:latin typeface="Meiryo UI" panose="020B0604030504040204" pitchFamily="50" charset="-128"/>
                <a:ea typeface="Meiryo UI" panose="020B0604030504040204" pitchFamily="50" charset="-128"/>
              </a:rPr>
              <a:t>年</a:t>
            </a:r>
            <a:r>
              <a:rPr lang="en-US" altLang="ja-JP" sz="1600" b="0" i="0" u="none" strike="noStrike" baseline="0" dirty="0">
                <a:latin typeface="Meiryo UI" panose="020B0604030504040204" pitchFamily="50" charset="-128"/>
                <a:ea typeface="Meiryo UI" panose="020B0604030504040204" pitchFamily="50" charset="-128"/>
              </a:rPr>
              <a:t>9</a:t>
            </a:r>
            <a:r>
              <a:rPr lang="ja-JP" altLang="en-US" sz="1600" b="0" i="0" u="none" strike="noStrike" baseline="0" dirty="0">
                <a:latin typeface="Meiryo UI" panose="020B0604030504040204" pitchFamily="50" charset="-128"/>
                <a:ea typeface="Meiryo UI" panose="020B0604030504040204" pitchFamily="50" charset="-128"/>
              </a:rPr>
              <a:t>月～</a:t>
            </a:r>
            <a:r>
              <a:rPr lang="en-US" altLang="ja-JP" sz="1600" b="0" i="0" u="none" strike="noStrike" baseline="0" dirty="0">
                <a:latin typeface="Meiryo UI" panose="020B0604030504040204" pitchFamily="50" charset="-128"/>
                <a:ea typeface="Meiryo UI" panose="020B0604030504040204" pitchFamily="50" charset="-128"/>
              </a:rPr>
              <a:t>2004</a:t>
            </a:r>
            <a:r>
              <a:rPr lang="ja-JP" altLang="en-US" sz="1600" b="0" i="0" u="none" strike="noStrike" baseline="0" dirty="0">
                <a:latin typeface="Meiryo UI" panose="020B0604030504040204" pitchFamily="50" charset="-128"/>
                <a:ea typeface="Meiryo UI" panose="020B0604030504040204" pitchFamily="50" charset="-128"/>
              </a:rPr>
              <a:t>年</a:t>
            </a:r>
            <a:r>
              <a:rPr lang="en-US" altLang="ja-JP" sz="1600" b="0" i="0" u="none" strike="noStrike" baseline="0" dirty="0">
                <a:latin typeface="Meiryo UI" panose="020B0604030504040204" pitchFamily="50" charset="-128"/>
                <a:ea typeface="Meiryo UI" panose="020B0604030504040204" pitchFamily="50" charset="-128"/>
              </a:rPr>
              <a:t>9</a:t>
            </a:r>
            <a:r>
              <a:rPr lang="ja-JP" altLang="en-US" sz="1600" b="0" i="0" u="none" strike="noStrike" baseline="0" dirty="0">
                <a:latin typeface="Meiryo UI" panose="020B0604030504040204" pitchFamily="50" charset="-128"/>
                <a:ea typeface="Meiryo UI" panose="020B0604030504040204" pitchFamily="50" charset="-128"/>
              </a:rPr>
              <a:t>月の期間中に</a:t>
            </a:r>
            <a:r>
              <a:rPr lang="en-US" altLang="ja-JP" sz="1600" b="0" i="0" u="none" strike="noStrike" baseline="0" dirty="0">
                <a:latin typeface="Meiryo UI" panose="020B0604030504040204" pitchFamily="50" charset="-128"/>
                <a:ea typeface="Meiryo UI" panose="020B0604030504040204" pitchFamily="50" charset="-128"/>
              </a:rPr>
              <a:t>Oulu</a:t>
            </a:r>
            <a:r>
              <a:rPr lang="ja-JP" altLang="en-US" sz="1600" b="0" i="0" u="none" strike="noStrike" baseline="0" dirty="0">
                <a:latin typeface="Meiryo UI" panose="020B0604030504040204" pitchFamily="50" charset="-128"/>
                <a:ea typeface="Meiryo UI" panose="020B0604030504040204" pitchFamily="50" charset="-128"/>
              </a:rPr>
              <a:t>大学病院および</a:t>
            </a:r>
            <a:r>
              <a:rPr lang="en-US" altLang="ja-JP" sz="1600" b="0" i="0" u="none" strike="noStrike" baseline="0" dirty="0">
                <a:latin typeface="Meiryo UI" panose="020B0604030504040204" pitchFamily="50" charset="-128"/>
                <a:ea typeface="Meiryo UI" panose="020B0604030504040204" pitchFamily="50" charset="-128"/>
              </a:rPr>
              <a:t>Tampere</a:t>
            </a:r>
            <a:r>
              <a:rPr lang="ja-JP" altLang="en-US" sz="1600" b="0" i="0" u="none" strike="noStrike" baseline="0" dirty="0">
                <a:latin typeface="Meiryo UI" panose="020B0604030504040204" pitchFamily="50" charset="-128"/>
                <a:ea typeface="Meiryo UI" panose="020B0604030504040204" pitchFamily="50" charset="-128"/>
              </a:rPr>
              <a:t>大学病院で出生した小児のうち、出生時の</a:t>
            </a:r>
            <a:r>
              <a:rPr lang="en-US" altLang="ja-JP" sz="1600" b="0" i="0" u="none" strike="noStrike" baseline="0" dirty="0">
                <a:latin typeface="Meiryo UI" panose="020B0604030504040204" pitchFamily="50" charset="-128"/>
                <a:ea typeface="Meiryo UI" panose="020B0604030504040204" pitchFamily="50" charset="-128"/>
              </a:rPr>
              <a:t>HLA</a:t>
            </a:r>
            <a:r>
              <a:rPr lang="ja-JP" altLang="en-US" sz="1600" b="0" i="0" u="none" strike="noStrike" baseline="0" dirty="0">
                <a:latin typeface="Meiryo UI" panose="020B0604030504040204" pitchFamily="50" charset="-128"/>
                <a:ea typeface="Meiryo UI" panose="020B0604030504040204" pitchFamily="50" charset="-128"/>
              </a:rPr>
              <a:t>遺伝子型スクリーニングで</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型糖尿病の遺伝的リスクが中等度以上であった者を対象とした。そのうち、膵島自己免疫コホートでは、自己抗体測定を</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回以上受けており、</a:t>
            </a:r>
            <a:r>
              <a:rPr lang="en-US" altLang="ja-JP" sz="1600" b="0" i="0" u="none" strike="noStrike" baseline="0" dirty="0">
                <a:latin typeface="Meiryo UI" panose="020B0604030504040204" pitchFamily="50" charset="-128"/>
                <a:ea typeface="Meiryo UI" panose="020B0604030504040204" pitchFamily="50" charset="-128"/>
              </a:rPr>
              <a:t>3</a:t>
            </a:r>
            <a:r>
              <a:rPr lang="ja-JP" altLang="en-US" sz="1600" b="0" i="0" u="none" strike="noStrike" baseline="0" dirty="0">
                <a:latin typeface="Meiryo UI" panose="020B0604030504040204" pitchFamily="50" charset="-128"/>
                <a:ea typeface="Meiryo UI" panose="020B0604030504040204" pitchFamily="50" charset="-128"/>
              </a:rPr>
              <a:t>日間の食事記録のうち</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日分以上の完成された記録を有する</a:t>
            </a:r>
            <a:r>
              <a:rPr lang="en-US" altLang="ja-JP" sz="1600" b="0" i="0" u="none" strike="noStrike" baseline="0" dirty="0">
                <a:latin typeface="Meiryo UI" panose="020B0604030504040204" pitchFamily="50" charset="-128"/>
                <a:ea typeface="Meiryo UI" panose="020B0604030504040204" pitchFamily="50" charset="-128"/>
              </a:rPr>
              <a:t>5,626</a:t>
            </a:r>
            <a:r>
              <a:rPr lang="ja-JP" altLang="en-US" sz="1600" b="0" i="0" u="none" strike="noStrike" baseline="0" dirty="0">
                <a:latin typeface="Meiryo UI" panose="020B0604030504040204" pitchFamily="50" charset="-128"/>
                <a:ea typeface="Meiryo UI" panose="020B0604030504040204" pitchFamily="50" charset="-128"/>
              </a:rPr>
              <a:t>例を解析対象とした。</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型糖尿病コホートでは、</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型糖尿病の状態に関する情報が入手可能であり、</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件以上の完成された食事記録を有する</a:t>
            </a:r>
            <a:r>
              <a:rPr lang="en-US" altLang="ja-JP" sz="1600" b="0" i="0" u="none" strike="noStrike" baseline="0" dirty="0">
                <a:latin typeface="Meiryo UI" panose="020B0604030504040204" pitchFamily="50" charset="-128"/>
                <a:ea typeface="Meiryo UI" panose="020B0604030504040204" pitchFamily="50" charset="-128"/>
              </a:rPr>
              <a:t>5,674</a:t>
            </a:r>
            <a:r>
              <a:rPr lang="ja-JP" altLang="en-US" sz="1600" b="0" i="0" u="none" strike="noStrike" baseline="0" dirty="0">
                <a:latin typeface="Meiryo UI" panose="020B0604030504040204" pitchFamily="50" charset="-128"/>
                <a:ea typeface="Meiryo UI" panose="020B0604030504040204" pitchFamily="50" charset="-128"/>
              </a:rPr>
              <a:t>例を解析対象とした。また、膵島自己免疫コホートのうち、</a:t>
            </a:r>
            <a:r>
              <a:rPr lang="en-US" altLang="ja-JP" sz="1600" b="0" i="0" u="none" strike="noStrike" baseline="0" dirty="0">
                <a:latin typeface="Meiryo UI" panose="020B0604030504040204" pitchFamily="50" charset="-128"/>
                <a:ea typeface="Meiryo UI" panose="020B0604030504040204" pitchFamily="50" charset="-128"/>
              </a:rPr>
              <a:t>6</a:t>
            </a:r>
            <a:r>
              <a:rPr lang="ja-JP" altLang="en-US" sz="1600" b="0" i="0" u="none" strike="noStrike" baseline="0" dirty="0">
                <a:latin typeface="Meiryo UI" panose="020B0604030504040204" pitchFamily="50" charset="-128"/>
                <a:ea typeface="Meiryo UI" panose="020B0604030504040204" pitchFamily="50" charset="-128"/>
              </a:rPr>
              <a:t>歳までに</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種類以上の膵島自己抗体持続陽性を示し、抗体陽転時以降の食事記録を有する</a:t>
            </a:r>
            <a:r>
              <a:rPr lang="en-US" altLang="ja-JP" sz="1600" b="0" i="0" u="none" strike="noStrike" baseline="0" dirty="0">
                <a:latin typeface="Meiryo UI" panose="020B0604030504040204" pitchFamily="50" charset="-128"/>
                <a:ea typeface="Meiryo UI" panose="020B0604030504040204" pitchFamily="50" charset="-128"/>
              </a:rPr>
              <a:t>505</a:t>
            </a:r>
            <a:r>
              <a:rPr lang="ja-JP" altLang="en-US" sz="1600" b="0" i="0" u="none" strike="noStrike" baseline="0" dirty="0">
                <a:latin typeface="Meiryo UI" panose="020B0604030504040204" pitchFamily="50" charset="-128"/>
                <a:ea typeface="Meiryo UI" panose="020B0604030504040204" pitchFamily="50" charset="-128"/>
              </a:rPr>
              <a:t>例を進展コホートの解析対象とした。</a:t>
            </a:r>
          </a:p>
        </p:txBody>
      </p:sp>
      <p:grpSp>
        <p:nvGrpSpPr>
          <p:cNvPr id="7" name="グループ化 6">
            <a:extLst>
              <a:ext uri="{FF2B5EF4-FFF2-40B4-BE49-F238E27FC236}">
                <a16:creationId xmlns:a16="http://schemas.microsoft.com/office/drawing/2014/main" id="{2DF8EDFC-CE6C-A0AF-C9E7-D18154E509DC}"/>
              </a:ext>
            </a:extLst>
          </p:cNvPr>
          <p:cNvGrpSpPr/>
          <p:nvPr/>
        </p:nvGrpSpPr>
        <p:grpSpPr>
          <a:xfrm>
            <a:off x="302849" y="3885049"/>
            <a:ext cx="1058213" cy="490087"/>
            <a:chOff x="286872" y="2811911"/>
            <a:chExt cx="1058213" cy="490087"/>
          </a:xfrm>
        </p:grpSpPr>
        <p:sp>
          <p:nvSpPr>
            <p:cNvPr id="12" name="四角形: 角を丸くする 11">
              <a:extLst>
                <a:ext uri="{FF2B5EF4-FFF2-40B4-BE49-F238E27FC236}">
                  <a16:creationId xmlns:a16="http://schemas.microsoft.com/office/drawing/2014/main" id="{FB23C78B-98AD-E3EF-73AD-0AC867DB8769}"/>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2C22ED97-EB77-9015-C14F-8EBA9EA8CB2A}"/>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14" name="テキスト ボックス 13">
            <a:extLst>
              <a:ext uri="{FF2B5EF4-FFF2-40B4-BE49-F238E27FC236}">
                <a16:creationId xmlns:a16="http://schemas.microsoft.com/office/drawing/2014/main" id="{0C39974C-3C91-627A-6A24-657011FC3DCA}"/>
              </a:ext>
            </a:extLst>
          </p:cNvPr>
          <p:cNvSpPr txBox="1"/>
          <p:nvPr/>
        </p:nvSpPr>
        <p:spPr>
          <a:xfrm>
            <a:off x="1936255" y="2402105"/>
            <a:ext cx="6811504" cy="415498"/>
          </a:xfrm>
          <a:prstGeom prst="rect">
            <a:avLst/>
          </a:prstGeom>
          <a:noFill/>
        </p:spPr>
        <p:txBody>
          <a:bodyPr wrap="square" anchor="b">
            <a:spAutoFit/>
          </a:bodyPr>
          <a:lstStyle/>
          <a:p>
            <a:pPr algn="r"/>
            <a:r>
              <a:rPr lang="en-US" altLang="ja-JP" sz="1050" b="0" i="0" u="none" strike="noStrike" baseline="0" dirty="0">
                <a:latin typeface="Meiryo UI" panose="020B0604030504040204" pitchFamily="50" charset="-128"/>
                <a:ea typeface="Meiryo UI" panose="020B0604030504040204" pitchFamily="50" charset="-128"/>
              </a:rPr>
              <a:t>1) </a:t>
            </a:r>
            <a:r>
              <a:rPr lang="en-US" altLang="ja-JP" sz="1050" b="0" i="0" u="none" strike="noStrike" baseline="0" dirty="0" err="1">
                <a:latin typeface="Meiryo UI" panose="020B0604030504040204" pitchFamily="50" charset="-128"/>
                <a:ea typeface="Meiryo UI" panose="020B0604030504040204" pitchFamily="50" charset="-128"/>
              </a:rPr>
              <a:t>Minihane</a:t>
            </a:r>
            <a:r>
              <a:rPr lang="en-US" altLang="ja-JP" sz="1050" b="0" i="0" u="none" strike="noStrike" baseline="0" dirty="0">
                <a:latin typeface="Meiryo UI" panose="020B0604030504040204" pitchFamily="50" charset="-128"/>
                <a:ea typeface="Meiryo UI" panose="020B0604030504040204" pitchFamily="50" charset="-128"/>
              </a:rPr>
              <a:t> AM, et al. Br J </a:t>
            </a:r>
            <a:r>
              <a:rPr lang="en-US" altLang="ja-JP" sz="1050" b="0" i="0" u="none" strike="noStrike" baseline="0" dirty="0" err="1">
                <a:latin typeface="Meiryo UI" panose="020B0604030504040204" pitchFamily="50" charset="-128"/>
                <a:ea typeface="Meiryo UI" panose="020B0604030504040204" pitchFamily="50" charset="-128"/>
              </a:rPr>
              <a:t>Nutr</a:t>
            </a:r>
            <a:r>
              <a:rPr lang="en-US" altLang="ja-JP" sz="1050" b="0" i="0" u="none" strike="noStrike" baseline="0" dirty="0">
                <a:latin typeface="Meiryo UI" panose="020B0604030504040204" pitchFamily="50" charset="-128"/>
                <a:ea typeface="Meiryo UI" panose="020B0604030504040204" pitchFamily="50" charset="-128"/>
              </a:rPr>
              <a:t> 114(7): 999-1012, 2015</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2) Mattila M, et al. </a:t>
            </a:r>
            <a:r>
              <a:rPr lang="en-US" altLang="ja-JP" sz="1050" b="0" i="0" u="none" strike="noStrike" baseline="0" dirty="0" err="1">
                <a:latin typeface="Meiryo UI" panose="020B0604030504040204" pitchFamily="50" charset="-128"/>
                <a:ea typeface="Meiryo UI" panose="020B0604030504040204" pitchFamily="50" charset="-128"/>
              </a:rPr>
              <a:t>Diabetologia</a:t>
            </a:r>
            <a:r>
              <a:rPr lang="en-US" altLang="ja-JP" sz="1050" b="0" i="0" u="none" strike="noStrike" baseline="0" dirty="0">
                <a:latin typeface="Meiryo UI" panose="020B0604030504040204" pitchFamily="50" charset="-128"/>
                <a:ea typeface="Meiryo UI" panose="020B0604030504040204" pitchFamily="50" charset="-128"/>
              </a:rPr>
              <a:t> 63(2): 278-286, 2020</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3) </a:t>
            </a:r>
            <a:r>
              <a:rPr lang="en-US" altLang="ja-JP" sz="1050" b="0" i="0" u="none" strike="noStrike" baseline="0" dirty="0" err="1">
                <a:latin typeface="Meiryo UI" panose="020B0604030504040204" pitchFamily="50" charset="-128"/>
                <a:ea typeface="Meiryo UI" panose="020B0604030504040204" pitchFamily="50" charset="-128"/>
              </a:rPr>
              <a:t>Lavefve</a:t>
            </a:r>
            <a:r>
              <a:rPr lang="en-US" altLang="ja-JP" sz="1050" b="0" i="0" u="none" strike="noStrike" baseline="0" dirty="0">
                <a:latin typeface="Meiryo UI" panose="020B0604030504040204" pitchFamily="50" charset="-128"/>
                <a:ea typeface="Meiryo UI" panose="020B0604030504040204" pitchFamily="50" charset="-128"/>
              </a:rPr>
              <a:t> L, et al. Food </a:t>
            </a:r>
            <a:r>
              <a:rPr lang="en-US" altLang="ja-JP" sz="1050" b="0" i="0" u="none" strike="noStrike" baseline="0" dirty="0" err="1">
                <a:latin typeface="Meiryo UI" panose="020B0604030504040204" pitchFamily="50" charset="-128"/>
                <a:ea typeface="Meiryo UI" panose="020B0604030504040204" pitchFamily="50" charset="-128"/>
              </a:rPr>
              <a:t>Funct</a:t>
            </a:r>
            <a:r>
              <a:rPr lang="en-US" altLang="ja-JP" sz="1050" b="0" i="0" u="none" strike="noStrike" baseline="0" dirty="0">
                <a:latin typeface="Meiryo UI" panose="020B0604030504040204" pitchFamily="50" charset="-128"/>
                <a:ea typeface="Meiryo UI" panose="020B0604030504040204" pitchFamily="50" charset="-128"/>
              </a:rPr>
              <a:t> 11(1): 45-65, 2020</a:t>
            </a:r>
            <a:endParaRPr lang="pt-B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07A3A-63B9-8137-6D59-115B276BCC2F}"/>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9CDC10E0-1A5B-3272-42FB-152FC8CF3BB1}"/>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6" name="グループ化 25">
            <a:extLst>
              <a:ext uri="{FF2B5EF4-FFF2-40B4-BE49-F238E27FC236}">
                <a16:creationId xmlns:a16="http://schemas.microsoft.com/office/drawing/2014/main" id="{EC33633E-CE6F-8028-1746-8444DAC42D08}"/>
              </a:ext>
            </a:extLst>
          </p:cNvPr>
          <p:cNvGrpSpPr/>
          <p:nvPr/>
        </p:nvGrpSpPr>
        <p:grpSpPr>
          <a:xfrm>
            <a:off x="302849" y="1346400"/>
            <a:ext cx="1058213" cy="490087"/>
            <a:chOff x="286872" y="2822072"/>
            <a:chExt cx="1058213" cy="490087"/>
          </a:xfrm>
        </p:grpSpPr>
        <p:sp>
          <p:nvSpPr>
            <p:cNvPr id="27" name="四角形: 角を丸くする 26">
              <a:extLst>
                <a:ext uri="{FF2B5EF4-FFF2-40B4-BE49-F238E27FC236}">
                  <a16:creationId xmlns:a16="http://schemas.microsoft.com/office/drawing/2014/main" id="{9CBAE00A-649F-5F2F-7BB2-1D6248242A7A}"/>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8A257E4-1AFE-EEF7-9D79-F0D1161CE4FF}"/>
                </a:ext>
              </a:extLst>
            </p:cNvPr>
            <p:cNvSpPr txBox="1"/>
            <p:nvPr/>
          </p:nvSpPr>
          <p:spPr>
            <a:xfrm>
              <a:off x="286872" y="2847468"/>
              <a:ext cx="1058212"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方法①</a:t>
              </a:r>
            </a:p>
          </p:txBody>
        </p:sp>
      </p:grpSp>
      <p:sp>
        <p:nvSpPr>
          <p:cNvPr id="19" name="テキスト ボックス 18">
            <a:extLst>
              <a:ext uri="{FF2B5EF4-FFF2-40B4-BE49-F238E27FC236}">
                <a16:creationId xmlns:a16="http://schemas.microsoft.com/office/drawing/2014/main" id="{0CDB9719-20B6-B3B8-BB61-4A693C96FAFD}"/>
              </a:ext>
            </a:extLst>
          </p:cNvPr>
          <p:cNvSpPr txBox="1"/>
          <p:nvPr/>
        </p:nvSpPr>
        <p:spPr>
          <a:xfrm>
            <a:off x="1536016" y="1281600"/>
            <a:ext cx="7211743" cy="3785652"/>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膵島自己抗体のフォローアップ研究参加者は、</a:t>
            </a:r>
            <a:r>
              <a:rPr lang="en-US" altLang="ja-JP" sz="1600" i="0" u="none" strike="noStrike" baseline="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12</a:t>
            </a:r>
            <a:r>
              <a:rPr lang="ja-JP" altLang="en-US" sz="1600" i="0" u="none" strike="noStrike" baseline="0" dirty="0">
                <a:latin typeface="Meiryo UI" panose="020B0604030504040204" pitchFamily="50" charset="-128"/>
                <a:ea typeface="Meiryo UI" panose="020B0604030504040204" pitchFamily="50" charset="-128"/>
              </a:rPr>
              <a:t>カ月間隔で膵島細胞抗体（</a:t>
            </a:r>
            <a:r>
              <a:rPr lang="en-US" altLang="ja-JP" sz="1600" i="0" u="none" strike="noStrike" baseline="0" dirty="0">
                <a:latin typeface="Meiryo UI" panose="020B0604030504040204" pitchFamily="50" charset="-128"/>
                <a:ea typeface="Meiryo UI" panose="020B0604030504040204" pitchFamily="50" charset="-128"/>
              </a:rPr>
              <a:t>ICA</a:t>
            </a:r>
            <a:r>
              <a:rPr lang="ja-JP" altLang="en-US" sz="1600" i="0" u="none" strike="noStrike" baseline="0" dirty="0">
                <a:latin typeface="Meiryo UI" panose="020B0604030504040204" pitchFamily="50" charset="-128"/>
                <a:ea typeface="Meiryo UI" panose="020B0604030504040204" pitchFamily="50" charset="-128"/>
              </a:rPr>
              <a:t>）のスクリーニングを行い、</a:t>
            </a:r>
            <a:r>
              <a:rPr lang="en-US" altLang="ja-JP" sz="1600" i="0" u="none" strike="noStrike" baseline="0" dirty="0">
                <a:latin typeface="Meiryo UI" panose="020B0604030504040204" pitchFamily="50" charset="-128"/>
                <a:ea typeface="Meiryo UI" panose="020B0604030504040204" pitchFamily="50" charset="-128"/>
              </a:rPr>
              <a:t>ICA</a:t>
            </a:r>
            <a:r>
              <a:rPr lang="ja-JP" altLang="en-US" sz="1600" i="0" u="none" strike="noStrike" baseline="0" dirty="0">
                <a:latin typeface="Meiryo UI" panose="020B0604030504040204" pitchFamily="50" charset="-128"/>
                <a:ea typeface="Meiryo UI" panose="020B0604030504040204" pitchFamily="50" charset="-128"/>
              </a:rPr>
              <a:t>陽性であった場合はインスリン自己抗体、</a:t>
            </a:r>
            <a:r>
              <a:rPr lang="en-US" altLang="ja-JP" sz="1600" i="0" u="none" strike="noStrike" baseline="0" dirty="0">
                <a:latin typeface="Meiryo UI" panose="020B0604030504040204" pitchFamily="50" charset="-128"/>
                <a:ea typeface="Meiryo UI" panose="020B0604030504040204" pitchFamily="50" charset="-128"/>
              </a:rPr>
              <a:t>GAD</a:t>
            </a:r>
            <a:r>
              <a:rPr lang="ja-JP" altLang="en-US" sz="1600" i="0" u="none" strike="noStrike" baseline="0" dirty="0">
                <a:latin typeface="Meiryo UI" panose="020B0604030504040204" pitchFamily="50" charset="-128"/>
                <a:ea typeface="Meiryo UI" panose="020B0604030504040204" pitchFamily="50" charset="-128"/>
              </a:rPr>
              <a:t>抗体、</a:t>
            </a:r>
            <a:r>
              <a:rPr lang="en-US" altLang="ja-JP" sz="1600" i="0" u="none" strike="noStrike" baseline="0" dirty="0">
                <a:latin typeface="Meiryo UI" panose="020B0604030504040204" pitchFamily="50" charset="-128"/>
                <a:ea typeface="Meiryo UI" panose="020B0604030504040204" pitchFamily="50" charset="-128"/>
              </a:rPr>
              <a:t>IA-2</a:t>
            </a:r>
            <a:r>
              <a:rPr lang="ja-JP" altLang="en-US" sz="1600" i="0" u="none" strike="noStrike" baseline="0" dirty="0">
                <a:latin typeface="Meiryo UI" panose="020B0604030504040204" pitchFamily="50" charset="-128"/>
                <a:ea typeface="Meiryo UI" panose="020B0604030504040204" pitchFamily="50" charset="-128"/>
              </a:rPr>
              <a:t>抗体を測定した。膵島自己免疫の検出は、</a:t>
            </a:r>
            <a:r>
              <a:rPr lang="en-US" altLang="ja-JP" sz="1600" i="0" u="none" strike="noStrike" baseline="0" dirty="0">
                <a:latin typeface="Meiryo UI" panose="020B0604030504040204" pitchFamily="50" charset="-128"/>
                <a:ea typeface="Meiryo UI" panose="020B0604030504040204" pitchFamily="50" charset="-128"/>
              </a:rPr>
              <a:t>ICA</a:t>
            </a:r>
            <a:r>
              <a:rPr lang="ja-JP" altLang="en-US" sz="1600" i="0" u="none" strike="noStrike" baseline="0" dirty="0">
                <a:latin typeface="Meiryo UI" panose="020B0604030504040204" pitchFamily="50" charset="-128"/>
                <a:ea typeface="Meiryo UI" panose="020B0604030504040204" pitchFamily="50" charset="-128"/>
              </a:rPr>
              <a:t>および他の膵島関連自己抗体</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種類以上が持続陽性、または</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型糖尿病の罹患で定義した。</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型糖尿病の診断データは、</a:t>
            </a:r>
            <a:r>
              <a:rPr lang="en-US" altLang="ja-JP" sz="1600" i="0" u="none" strike="noStrike" baseline="0" dirty="0">
                <a:latin typeface="Meiryo UI" panose="020B0604030504040204" pitchFamily="50" charset="-128"/>
                <a:ea typeface="Meiryo UI" panose="020B0604030504040204" pitchFamily="50" charset="-128"/>
              </a:rPr>
              <a:t>2017</a:t>
            </a:r>
            <a:r>
              <a:rPr lang="ja-JP" altLang="en-US" sz="1600" i="0" u="none" strike="noStrike" baseline="0" dirty="0">
                <a:latin typeface="Meiryo UI" panose="020B0604030504040204" pitchFamily="50" charset="-128"/>
                <a:ea typeface="Meiryo UI" panose="020B0604030504040204" pitchFamily="50" charset="-128"/>
              </a:rPr>
              <a:t>年</a:t>
            </a:r>
            <a:r>
              <a:rPr lang="en-US" altLang="ja-JP" sz="1600" i="0" u="none" strike="noStrike" baseline="0" dirty="0">
                <a:latin typeface="Meiryo UI" panose="020B0604030504040204" pitchFamily="50" charset="-128"/>
                <a:ea typeface="Meiryo UI" panose="020B0604030504040204" pitchFamily="50" charset="-128"/>
              </a:rPr>
              <a:t>5</a:t>
            </a:r>
            <a:r>
              <a:rPr lang="ja-JP" altLang="en-US" sz="1600" i="0" u="none" strike="noStrike" baseline="0" dirty="0">
                <a:latin typeface="Meiryo UI" panose="020B0604030504040204" pitchFamily="50" charset="-128"/>
                <a:ea typeface="Meiryo UI" panose="020B0604030504040204" pitchFamily="50" charset="-128"/>
              </a:rPr>
              <a:t>月にフィンランド小児糖尿病登録データおよび大学病院から入手した。進展解析では、</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種類以上の膵島関連自己抗体（</a:t>
            </a:r>
            <a:r>
              <a:rPr lang="en-US" altLang="ja-JP" sz="1600" i="0" u="none" strike="noStrike" baseline="0" dirty="0">
                <a:latin typeface="Meiryo UI" panose="020B0604030504040204" pitchFamily="50" charset="-128"/>
                <a:ea typeface="Meiryo UI" panose="020B0604030504040204" pitchFamily="50" charset="-128"/>
              </a:rPr>
              <a:t>ICA</a:t>
            </a:r>
            <a:r>
              <a:rPr lang="ja-JP" altLang="en-US" sz="1600" i="0" u="none" strike="noStrike" baseline="0" dirty="0">
                <a:latin typeface="Meiryo UI" panose="020B0604030504040204" pitchFamily="50" charset="-128"/>
                <a:ea typeface="Meiryo UI" panose="020B0604030504040204" pitchFamily="50" charset="-128"/>
              </a:rPr>
              <a:t>、インスリン自己抗体、</a:t>
            </a:r>
            <a:r>
              <a:rPr lang="en-US" altLang="ja-JP" sz="1600" i="0" u="none" strike="noStrike" baseline="0" dirty="0">
                <a:latin typeface="Meiryo UI" panose="020B0604030504040204" pitchFamily="50" charset="-128"/>
                <a:ea typeface="Meiryo UI" panose="020B0604030504040204" pitchFamily="50" charset="-128"/>
              </a:rPr>
              <a:t>GAD</a:t>
            </a:r>
            <a:r>
              <a:rPr lang="ja-JP" altLang="en-US" sz="1600" i="0" u="none" strike="noStrike" baseline="0" dirty="0">
                <a:latin typeface="Meiryo UI" panose="020B0604030504040204" pitchFamily="50" charset="-128"/>
                <a:ea typeface="Meiryo UI" panose="020B0604030504040204" pitchFamily="50" charset="-128"/>
              </a:rPr>
              <a:t>抗体、</a:t>
            </a:r>
            <a:r>
              <a:rPr lang="en-US" altLang="ja-JP" sz="1600" i="0" u="none" strike="noStrike" baseline="0" dirty="0">
                <a:latin typeface="Meiryo UI" panose="020B0604030504040204" pitchFamily="50" charset="-128"/>
                <a:ea typeface="Meiryo UI" panose="020B0604030504040204" pitchFamily="50" charset="-128"/>
              </a:rPr>
              <a:t>IA-2</a:t>
            </a:r>
            <a:r>
              <a:rPr lang="ja-JP" altLang="en-US" sz="1600" i="0" u="none" strike="noStrike" baseline="0" dirty="0">
                <a:latin typeface="Meiryo UI" panose="020B0604030504040204" pitchFamily="50" charset="-128"/>
                <a:ea typeface="Meiryo UI" panose="020B0604030504040204" pitchFamily="50" charset="-128"/>
              </a:rPr>
              <a:t>抗体）が持続陽性であった小児の</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型糖尿病リスクを評価した。</a:t>
            </a:r>
          </a:p>
          <a:p>
            <a:r>
              <a:rPr lang="ja-JP" altLang="en-US" sz="1600" i="0" u="none" strike="noStrike" baseline="0" dirty="0">
                <a:latin typeface="Meiryo UI" panose="020B0604030504040204" pitchFamily="50" charset="-128"/>
                <a:ea typeface="Meiryo UI" panose="020B0604030504040204" pitchFamily="50" charset="-128"/>
              </a:rPr>
              <a:t>食事内容は、生後</a:t>
            </a:r>
            <a:r>
              <a:rPr lang="en-US" altLang="ja-JP" sz="1600" i="0" u="none" strike="noStrike" baseline="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6</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12</a:t>
            </a:r>
            <a:r>
              <a:rPr lang="ja-JP" altLang="en-US" sz="1600" i="0" u="none" strike="noStrike" baseline="0" dirty="0">
                <a:latin typeface="Meiryo UI" panose="020B0604030504040204" pitchFamily="50" charset="-128"/>
                <a:ea typeface="Meiryo UI" panose="020B0604030504040204" pitchFamily="50" charset="-128"/>
              </a:rPr>
              <a:t>カ月および</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5</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6</a:t>
            </a:r>
            <a:r>
              <a:rPr lang="ja-JP" altLang="en-US" sz="1600" i="0" u="none" strike="noStrike" baseline="0" dirty="0">
                <a:latin typeface="Meiryo UI" panose="020B0604030504040204" pitchFamily="50" charset="-128"/>
                <a:ea typeface="Meiryo UI" panose="020B0604030504040204" pitchFamily="50" charset="-128"/>
              </a:rPr>
              <a:t>歳の受診時に</a:t>
            </a:r>
            <a:r>
              <a:rPr lang="en-US" altLang="ja-JP" sz="1600" i="0" u="none" strike="noStrike" baseline="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日間（平日</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日</a:t>
            </a:r>
            <a:r>
              <a:rPr lang="en-US" altLang="ja-JP" sz="1600" i="0" u="none" strike="noStrike" baseline="0" dirty="0">
                <a:latin typeface="Meiryo UI" panose="020B0604030504040204" pitchFamily="50" charset="-128"/>
                <a:ea typeface="Meiryo UI" panose="020B0604030504040204" pitchFamily="50" charset="-128"/>
              </a:rPr>
              <a:t>/</a:t>
            </a:r>
            <a:r>
              <a:rPr lang="ja-JP" altLang="en-US" sz="1600" i="0" u="none" strike="noStrike" baseline="0" dirty="0">
                <a:latin typeface="Meiryo UI" panose="020B0604030504040204" pitchFamily="50" charset="-128"/>
                <a:ea typeface="Meiryo UI" panose="020B0604030504040204" pitchFamily="50" charset="-128"/>
              </a:rPr>
              <a:t>休日</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日）の食事記録を用いて評価した。食事量、レシピ、調理法、食品のブランド名を対象者の家族が記入し、回収時には研修を受けた看護師が記入漏れの有無などを確認し、必要に応じて補完した。特別な食事や食事制限に関する情報は別途、受診時に構造化された質問票を用いて収集した。食事データの算出にはフィンランド全国食品成分データベースを用いたが、未加工品と加工品で分けた解析を可能とするため外部計算モデルを作成した。本研究で評価した果物と野菜の分類と、各グループ内の食品の例は</a:t>
            </a:r>
            <a:r>
              <a:rPr lang="ja-JP" altLang="en-US" sz="1600" b="1" i="0" u="none" strike="noStrike" baseline="0" dirty="0">
                <a:latin typeface="Meiryo UI" panose="020B0604030504040204" pitchFamily="50" charset="-128"/>
                <a:ea typeface="Meiryo UI" panose="020B0604030504040204" pitchFamily="50" charset="-128"/>
              </a:rPr>
              <a:t>次頁の表</a:t>
            </a:r>
            <a:r>
              <a:rPr lang="ja-JP" altLang="en-US" sz="1600" i="0" u="none" strike="noStrike" baseline="0" dirty="0">
                <a:latin typeface="Meiryo UI" panose="020B0604030504040204" pitchFamily="50" charset="-128"/>
                <a:ea typeface="Meiryo UI" panose="020B0604030504040204" pitchFamily="50" charset="-128"/>
              </a:rPr>
              <a:t>の通りである。</a:t>
            </a:r>
          </a:p>
        </p:txBody>
      </p:sp>
      <p:sp>
        <p:nvSpPr>
          <p:cNvPr id="3" name="テキスト ボックス 2">
            <a:extLst>
              <a:ext uri="{FF2B5EF4-FFF2-40B4-BE49-F238E27FC236}">
                <a16:creationId xmlns:a16="http://schemas.microsoft.com/office/drawing/2014/main" id="{21566FAE-6752-75D3-F47B-EE536A52BD32}"/>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Tree>
    <p:extLst>
      <p:ext uri="{BB962C8B-B14F-4D97-AF65-F5344CB8AC3E}">
        <p14:creationId xmlns:p14="http://schemas.microsoft.com/office/powerpoint/2010/main" val="1727718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A8336-7D20-9F5A-7ADF-C29B29388657}"/>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D1D9277D-91F7-7A33-145C-19FE9C870D4A}"/>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6" name="グループ化 25">
            <a:extLst>
              <a:ext uri="{FF2B5EF4-FFF2-40B4-BE49-F238E27FC236}">
                <a16:creationId xmlns:a16="http://schemas.microsoft.com/office/drawing/2014/main" id="{29A494A4-49A8-C598-7DFF-80B6676BF249}"/>
              </a:ext>
            </a:extLst>
          </p:cNvPr>
          <p:cNvGrpSpPr/>
          <p:nvPr/>
        </p:nvGrpSpPr>
        <p:grpSpPr>
          <a:xfrm>
            <a:off x="302849" y="1346272"/>
            <a:ext cx="1058213" cy="490087"/>
            <a:chOff x="286872" y="2822072"/>
            <a:chExt cx="1058213" cy="490087"/>
          </a:xfrm>
        </p:grpSpPr>
        <p:sp>
          <p:nvSpPr>
            <p:cNvPr id="27" name="四角形: 角を丸くする 26">
              <a:extLst>
                <a:ext uri="{FF2B5EF4-FFF2-40B4-BE49-F238E27FC236}">
                  <a16:creationId xmlns:a16="http://schemas.microsoft.com/office/drawing/2014/main" id="{BC8D8CE8-E6A3-B19B-811D-9C64AD36462E}"/>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B281240B-CD99-70D9-429F-1EA21A0D01B1}"/>
                </a:ext>
              </a:extLst>
            </p:cNvPr>
            <p:cNvSpPr txBox="1"/>
            <p:nvPr/>
          </p:nvSpPr>
          <p:spPr>
            <a:xfrm>
              <a:off x="286872" y="2847468"/>
              <a:ext cx="1058212"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方法②</a:t>
              </a:r>
            </a:p>
          </p:txBody>
        </p:sp>
      </p:grpSp>
      <p:sp>
        <p:nvSpPr>
          <p:cNvPr id="19" name="テキスト ボックス 18">
            <a:extLst>
              <a:ext uri="{FF2B5EF4-FFF2-40B4-BE49-F238E27FC236}">
                <a16:creationId xmlns:a16="http://schemas.microsoft.com/office/drawing/2014/main" id="{7CCD0BD4-A473-CA23-743F-16C81B5706B0}"/>
              </a:ext>
            </a:extLst>
          </p:cNvPr>
          <p:cNvSpPr txBox="1"/>
          <p:nvPr/>
        </p:nvSpPr>
        <p:spPr>
          <a:xfrm>
            <a:off x="1536016" y="1281472"/>
            <a:ext cx="7211743" cy="2554545"/>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縦断的データと生存データを単一モデルに統合したジョイントモデルを用いて、長期的な果物、ベリー類、野菜の摂取状況と、膵島自己免疫の検出または</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型糖尿病発症との関連について解析した。食品摂取量に関する縦断的サブモデルは線形混合効果モデルにより構築し、膵島自己免疫の検出／</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型糖尿病発症に関する生存サブモデルは</a:t>
            </a:r>
            <a:r>
              <a:rPr lang="en-US" altLang="ja-JP" sz="1600" i="0" u="none" strike="noStrike" baseline="0" dirty="0">
                <a:latin typeface="Meiryo UI" panose="020B0604030504040204" pitchFamily="50" charset="-128"/>
                <a:ea typeface="Meiryo UI" panose="020B0604030504040204" pitchFamily="50" charset="-128"/>
              </a:rPr>
              <a:t>Cox</a:t>
            </a:r>
            <a:r>
              <a:rPr lang="ja-JP" altLang="en-US" sz="1600" i="0" u="none" strike="noStrike" baseline="0" dirty="0">
                <a:latin typeface="Meiryo UI" panose="020B0604030504040204" pitchFamily="50" charset="-128"/>
                <a:ea typeface="Meiryo UI" panose="020B0604030504040204" pitchFamily="50" charset="-128"/>
              </a:rPr>
              <a:t>比例ハザードモデルの構造を用いて構築した。</a:t>
            </a:r>
          </a:p>
          <a:p>
            <a:r>
              <a:rPr lang="ja-JP" altLang="en-US" sz="1600" i="0" u="none" strike="noStrike" baseline="0" dirty="0">
                <a:latin typeface="Meiryo UI" panose="020B0604030504040204" pitchFamily="50" charset="-128"/>
                <a:ea typeface="Meiryo UI" panose="020B0604030504040204" pitchFamily="50" charset="-128"/>
              </a:rPr>
              <a:t>全てのアウトカムについて総エネルギー摂取量で調整し、それぞれの野菜・果物グループごとに解析を行った。膵島自己免疫の検出に関しては、総エネルギー摂取量未調整での解析も行った。全てのモデルにおいて、潜在的な交絡因子</a:t>
            </a:r>
            <a:r>
              <a:rPr lang="en-US" altLang="ja-JP" sz="1600" i="0" u="none" strike="noStrike" baseline="0" dirty="0">
                <a:latin typeface="Meiryo UI" panose="020B0604030504040204" pitchFamily="50" charset="-128"/>
                <a:ea typeface="Meiryo UI" panose="020B0604030504040204" pitchFamily="50" charset="-128"/>
              </a:rPr>
              <a:t>[</a:t>
            </a:r>
            <a:r>
              <a:rPr lang="ja-JP" altLang="en-US" sz="1600" i="0" u="none" strike="noStrike" baseline="0" dirty="0">
                <a:latin typeface="Meiryo UI" panose="020B0604030504040204" pitchFamily="50" charset="-128"/>
                <a:ea typeface="Meiryo UI" panose="020B0604030504040204" pitchFamily="50" charset="-128"/>
              </a:rPr>
              <a:t>性別（男性／女性）、</a:t>
            </a:r>
            <a:r>
              <a:rPr lang="en-US" altLang="ja-JP" sz="1600" i="0" u="none" strike="noStrike" baseline="0" dirty="0">
                <a:latin typeface="Meiryo UI" panose="020B0604030504040204" pitchFamily="50" charset="-128"/>
                <a:ea typeface="Meiryo UI" panose="020B0604030504040204" pitchFamily="50" charset="-128"/>
              </a:rPr>
              <a:t>HLA</a:t>
            </a:r>
            <a:r>
              <a:rPr lang="ja-JP" altLang="en-US" sz="1600" i="0" u="none" strike="noStrike" baseline="0" dirty="0">
                <a:latin typeface="Meiryo UI" panose="020B0604030504040204" pitchFamily="50" charset="-128"/>
                <a:ea typeface="Meiryo UI" panose="020B0604030504040204" pitchFamily="50" charset="-128"/>
              </a:rPr>
              <a:t>遺伝子型（高リスク／中等度リスク）、糖尿病家族歴（あり／なし）</a:t>
            </a:r>
            <a:r>
              <a:rPr lang="en-US" altLang="ja-JP" sz="1600" i="0" u="none" strike="noStrike" baseline="0" dirty="0">
                <a:latin typeface="Meiryo UI" panose="020B0604030504040204" pitchFamily="50" charset="-128"/>
                <a:ea typeface="Meiryo UI" panose="020B0604030504040204" pitchFamily="50" charset="-128"/>
              </a:rPr>
              <a:t>]</a:t>
            </a:r>
            <a:r>
              <a:rPr lang="ja-JP" altLang="en-US" sz="1600" i="0" u="none" strike="noStrike" baseline="0" dirty="0">
                <a:latin typeface="Meiryo UI" panose="020B0604030504040204" pitchFamily="50" charset="-128"/>
                <a:ea typeface="Meiryo UI" panose="020B0604030504040204" pitchFamily="50" charset="-128"/>
              </a:rPr>
              <a:t>で調整した。進展解析では、抗体陽転時年齢でも調整した。</a:t>
            </a:r>
          </a:p>
        </p:txBody>
      </p:sp>
      <p:sp>
        <p:nvSpPr>
          <p:cNvPr id="3" name="テキスト ボックス 2">
            <a:extLst>
              <a:ext uri="{FF2B5EF4-FFF2-40B4-BE49-F238E27FC236}">
                <a16:creationId xmlns:a16="http://schemas.microsoft.com/office/drawing/2014/main" id="{63891E18-8E03-5E06-4E3A-E04D8814E87A}"/>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graphicFrame>
        <p:nvGraphicFramePr>
          <p:cNvPr id="5" name="表 4">
            <a:extLst>
              <a:ext uri="{FF2B5EF4-FFF2-40B4-BE49-F238E27FC236}">
                <a16:creationId xmlns:a16="http://schemas.microsoft.com/office/drawing/2014/main" id="{5753BA39-1D15-3165-0722-83581651B56E}"/>
              </a:ext>
            </a:extLst>
          </p:cNvPr>
          <p:cNvGraphicFramePr>
            <a:graphicFrameLocks noGrp="1"/>
          </p:cNvGraphicFramePr>
          <p:nvPr>
            <p:extLst>
              <p:ext uri="{D42A27DB-BD31-4B8C-83A1-F6EECF244321}">
                <p14:modId xmlns:p14="http://schemas.microsoft.com/office/powerpoint/2010/main" val="782081681"/>
              </p:ext>
            </p:extLst>
          </p:nvPr>
        </p:nvGraphicFramePr>
        <p:xfrm>
          <a:off x="1632165" y="3937780"/>
          <a:ext cx="3456000" cy="1711117"/>
        </p:xfrm>
        <a:graphic>
          <a:graphicData uri="http://schemas.openxmlformats.org/drawingml/2006/table">
            <a:tbl>
              <a:tblPr>
                <a:tableStyleId>{5C22544A-7EE6-4342-B048-85BDC9FD1C3A}</a:tableStyleId>
              </a:tblPr>
              <a:tblGrid>
                <a:gridCol w="1116000">
                  <a:extLst>
                    <a:ext uri="{9D8B030D-6E8A-4147-A177-3AD203B41FA5}">
                      <a16:colId xmlns:a16="http://schemas.microsoft.com/office/drawing/2014/main" val="3179062674"/>
                    </a:ext>
                  </a:extLst>
                </a:gridCol>
                <a:gridCol w="936000">
                  <a:extLst>
                    <a:ext uri="{9D8B030D-6E8A-4147-A177-3AD203B41FA5}">
                      <a16:colId xmlns:a16="http://schemas.microsoft.com/office/drawing/2014/main" val="2751403188"/>
                    </a:ext>
                  </a:extLst>
                </a:gridCol>
                <a:gridCol w="1404000">
                  <a:extLst>
                    <a:ext uri="{9D8B030D-6E8A-4147-A177-3AD203B41FA5}">
                      <a16:colId xmlns:a16="http://schemas.microsoft.com/office/drawing/2014/main" val="3734259781"/>
                    </a:ext>
                  </a:extLst>
                </a:gridCol>
              </a:tblGrid>
              <a:tr h="187032">
                <a:tc>
                  <a:txBody>
                    <a:bodyPr/>
                    <a:lstStyle/>
                    <a:p>
                      <a:pPr algn="ctr" fontAlgn="ctr"/>
                      <a:r>
                        <a:rPr lang="ja-JP" altLang="en-US" sz="1100" b="1" u="none" strike="noStrike" dirty="0">
                          <a:solidFill>
                            <a:schemeClr val="tx1"/>
                          </a:solidFill>
                          <a:effectLst/>
                          <a:latin typeface="Meiryo UI" panose="020B0604030504040204" pitchFamily="50" charset="-128"/>
                          <a:ea typeface="Meiryo UI" panose="020B0604030504040204" pitchFamily="50" charset="-128"/>
                        </a:rPr>
                        <a:t>主グループ</a:t>
                      </a:r>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4822" marR="4822" marT="4822" marB="0" anchor="ctr">
                    <a:lnB w="12700" cap="flat" cmpd="sng" algn="ctr">
                      <a:solidFill>
                        <a:schemeClr val="tx1"/>
                      </a:solidFill>
                      <a:prstDash val="solid"/>
                      <a:round/>
                      <a:headEnd type="none" w="med" len="med"/>
                      <a:tailEnd type="none" w="med" len="med"/>
                    </a:lnB>
                    <a:solidFill>
                      <a:srgbClr val="B6B9CF"/>
                    </a:solidFill>
                  </a:tcPr>
                </a:tc>
                <a:tc>
                  <a:txBody>
                    <a:bodyPr/>
                    <a:lstStyle/>
                    <a:p>
                      <a:pPr algn="ctr" fontAlgn="ctr"/>
                      <a:r>
                        <a:rPr lang="ja-JP" altLang="en-US" sz="1100" b="1" u="none" strike="noStrike" dirty="0">
                          <a:solidFill>
                            <a:schemeClr val="tx1"/>
                          </a:solidFill>
                          <a:effectLst/>
                          <a:latin typeface="Meiryo UI" panose="020B0604030504040204" pitchFamily="50" charset="-128"/>
                          <a:ea typeface="Meiryo UI" panose="020B0604030504040204" pitchFamily="50" charset="-128"/>
                        </a:rPr>
                        <a:t>副グループ</a:t>
                      </a:r>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4822" marR="4822" marT="4822" marB="0" anchor="ctr">
                    <a:lnB w="12700" cap="flat" cmpd="sng" algn="ctr">
                      <a:solidFill>
                        <a:schemeClr val="tx1"/>
                      </a:solidFill>
                      <a:prstDash val="solid"/>
                      <a:round/>
                      <a:headEnd type="none" w="med" len="med"/>
                      <a:tailEnd type="none" w="med" len="med"/>
                    </a:lnB>
                    <a:solidFill>
                      <a:srgbClr val="B6B9CF"/>
                    </a:solidFill>
                  </a:tcPr>
                </a:tc>
                <a:tc>
                  <a:txBody>
                    <a:bodyPr/>
                    <a:lstStyle/>
                    <a:p>
                      <a:pPr algn="ctr" fontAlgn="ctr"/>
                      <a:r>
                        <a:rPr lang="ja-JP" altLang="en-US" sz="1100" b="1"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4822" marR="4822" marT="4822" marB="0" anchor="ctr">
                    <a:lnB w="12700" cap="flat" cmpd="sng" algn="ctr">
                      <a:solidFill>
                        <a:schemeClr val="tx1"/>
                      </a:solidFill>
                      <a:prstDash val="solid"/>
                      <a:round/>
                      <a:headEnd type="none" w="med" len="med"/>
                      <a:tailEnd type="none" w="med" len="med"/>
                    </a:lnB>
                    <a:solidFill>
                      <a:srgbClr val="B6B9CF"/>
                    </a:solidFill>
                  </a:tcPr>
                </a:tc>
                <a:extLst>
                  <a:ext uri="{0D108BD9-81ED-4DB2-BD59-A6C34878D82A}">
                    <a16:rowId xmlns:a16="http://schemas.microsoft.com/office/drawing/2014/main" val="2603108711"/>
                  </a:ext>
                </a:extLst>
              </a:tr>
              <a:tr h="170505">
                <a:tc>
                  <a:txBody>
                    <a:bodyPr/>
                    <a:lstStyle/>
                    <a:p>
                      <a:pPr algn="l" fontAlgn="ctr"/>
                      <a:r>
                        <a:rPr lang="ja-JP" altLang="en-US" sz="1000" b="1" u="none" strike="noStrike" dirty="0">
                          <a:effectLst/>
                          <a:latin typeface="Meiryo UI" panose="020B0604030504040204" pitchFamily="50" charset="-128"/>
                          <a:ea typeface="Meiryo UI" panose="020B0604030504040204" pitchFamily="50" charset="-128"/>
                        </a:rPr>
                        <a:t>果物</a:t>
                      </a:r>
                      <a:endParaRPr lang="en-US" altLang="ja-JP" sz="10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リンゴ類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リンゴ、洋ナシ</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8EAD7"/>
                    </a:solidFill>
                  </a:tcPr>
                </a:tc>
                <a:extLst>
                  <a:ext uri="{0D108BD9-81ED-4DB2-BD59-A6C34878D82A}">
                    <a16:rowId xmlns:a16="http://schemas.microsoft.com/office/drawing/2014/main" val="470137408"/>
                  </a:ext>
                </a:extLst>
              </a:tr>
              <a:tr h="170505">
                <a:tc>
                  <a:txBody>
                    <a:bodyPr/>
                    <a:lstStyle/>
                    <a:p>
                      <a:pPr algn="l" fontAlgn="ctr"/>
                      <a:r>
                        <a:rPr lang="ja-JP" altLang="en-US" sz="1000" b="1" u="none" strike="noStrike" dirty="0">
                          <a:effectLst/>
                          <a:latin typeface="Meiryo UI" panose="020B0604030504040204" pitchFamily="50" charset="-128"/>
                          <a:ea typeface="Meiryo UI" panose="020B0604030504040204" pitchFamily="50" charset="-128"/>
                        </a:rPr>
                        <a:t>（ベリー類除く）</a:t>
                      </a:r>
                      <a:r>
                        <a:rPr lang="en-US" altLang="ja-JP" sz="1000" b="1" u="none" strike="noStrike" baseline="30000" dirty="0">
                          <a:effectLst/>
                          <a:latin typeface="Meiryo UI" panose="020B0604030504040204" pitchFamily="50" charset="-128"/>
                          <a:ea typeface="Meiryo UI" panose="020B0604030504040204" pitchFamily="50" charset="-128"/>
                        </a:rPr>
                        <a:t>1 </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バナナ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tc>
                  <a:txBody>
                    <a:bodyPr/>
                    <a:lstStyle/>
                    <a:p>
                      <a:pPr algn="l" fontAlgn="ct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extLst>
                  <a:ext uri="{0D108BD9-81ED-4DB2-BD59-A6C34878D82A}">
                    <a16:rowId xmlns:a16="http://schemas.microsoft.com/office/drawing/2014/main" val="2247145272"/>
                  </a:ext>
                </a:extLst>
              </a:tr>
              <a:tr h="170505">
                <a:tc>
                  <a:txBody>
                    <a:bodyPr/>
                    <a:lstStyle/>
                    <a:p>
                      <a:pPr algn="l" fontAlgn="ct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柑橘類</a:t>
                      </a:r>
                      <a:r>
                        <a:rPr lang="en-US" altLang="ja-JP" sz="1000" u="none" strike="noStrike" baseline="30000" dirty="0">
                          <a:effectLst/>
                          <a:latin typeface="Meiryo UI" panose="020B0604030504040204" pitchFamily="50" charset="-128"/>
                          <a:ea typeface="Meiryo UI" panose="020B0604030504040204" pitchFamily="50" charset="-128"/>
                        </a:rPr>
                        <a:t>2</a:t>
                      </a:r>
                      <a:endParaRPr lang="en-US" altLang="ja-JP"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tc>
                  <a:txBody>
                    <a:bodyPr/>
                    <a:lstStyle/>
                    <a:p>
                      <a:pPr algn="l" fontAlgn="ct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extLst>
                  <a:ext uri="{0D108BD9-81ED-4DB2-BD59-A6C34878D82A}">
                    <a16:rowId xmlns:a16="http://schemas.microsoft.com/office/drawing/2014/main" val="4000968283"/>
                  </a:ext>
                </a:extLst>
              </a:tr>
              <a:tr h="335780">
                <a:tc>
                  <a:txBody>
                    <a:bodyPr/>
                    <a:lstStyle/>
                    <a:p>
                      <a:pPr algn="l" fontAlgn="ct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その他の果物</a:t>
                      </a:r>
                      <a:r>
                        <a:rPr lang="en-US" altLang="ja-JP" sz="1000" u="none" strike="noStrike" baseline="30000" dirty="0">
                          <a:effectLst/>
                          <a:latin typeface="Meiryo UI" panose="020B0604030504040204" pitchFamily="50" charset="-128"/>
                          <a:ea typeface="Meiryo UI" panose="020B0604030504040204" pitchFamily="50" charset="-128"/>
                        </a:rPr>
                        <a:t>2</a:t>
                      </a:r>
                      <a:endParaRPr lang="en-US" altLang="ja-JP"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グレープフルーツ、メロン、</a:t>
                      </a:r>
                      <a:endParaRPr lang="en-US" altLang="ja-JP" sz="1000" u="none" strike="noStrike" dirty="0">
                        <a:effectLst/>
                        <a:latin typeface="Meiryo UI" panose="020B0604030504040204" pitchFamily="50" charset="-128"/>
                        <a:ea typeface="Meiryo UI" panose="020B0604030504040204" pitchFamily="50" charset="-128"/>
                      </a:endParaRPr>
                    </a:p>
                    <a:p>
                      <a:pPr algn="l" fontAlgn="ctr"/>
                      <a:r>
                        <a:rPr lang="ja-JP" altLang="en-US" sz="1000" u="none" strike="noStrike" dirty="0">
                          <a:effectLst/>
                          <a:latin typeface="Meiryo UI" panose="020B0604030504040204" pitchFamily="50" charset="-128"/>
                          <a:ea typeface="Meiryo UI" panose="020B0604030504040204" pitchFamily="50" charset="-128"/>
                        </a:rPr>
                        <a:t>エキゾチックフルーツ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D7"/>
                    </a:solidFill>
                  </a:tcPr>
                </a:tc>
                <a:extLst>
                  <a:ext uri="{0D108BD9-81ED-4DB2-BD59-A6C34878D82A}">
                    <a16:rowId xmlns:a16="http://schemas.microsoft.com/office/drawing/2014/main" val="781771319"/>
                  </a:ext>
                </a:extLst>
              </a:tr>
              <a:tr h="170505">
                <a:tc>
                  <a:txBody>
                    <a:bodyPr/>
                    <a:lstStyle/>
                    <a:p>
                      <a:pPr algn="l" fontAlgn="ct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ベリー類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EA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イチゴ、ビルベリー</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EAD7"/>
                    </a:solidFill>
                  </a:tcPr>
                </a:tc>
                <a:extLst>
                  <a:ext uri="{0D108BD9-81ED-4DB2-BD59-A6C34878D82A}">
                    <a16:rowId xmlns:a16="http://schemas.microsoft.com/office/drawing/2014/main" val="833421846"/>
                  </a:ext>
                </a:extLst>
              </a:tr>
              <a:tr h="335780">
                <a:tc>
                  <a:txBody>
                    <a:bodyPr/>
                    <a:lstStyle/>
                    <a:p>
                      <a:pPr algn="l" fontAlgn="ctr"/>
                      <a:r>
                        <a:rPr lang="ja-JP" altLang="en-US" sz="1000" b="1" u="none" strike="noStrike" dirty="0">
                          <a:effectLst/>
                          <a:latin typeface="Meiryo UI" panose="020B0604030504040204" pitchFamily="50" charset="-128"/>
                          <a:ea typeface="Meiryo UI" panose="020B0604030504040204" pitchFamily="50" charset="-128"/>
                        </a:rPr>
                        <a:t>野菜</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アブラナ科野菜</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キャベツ、カリフラワー、ブロッコリー</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1710044768"/>
                  </a:ext>
                </a:extLst>
              </a:tr>
              <a:tr h="170505">
                <a:tc>
                  <a:txBody>
                    <a:bodyPr/>
                    <a:lstStyle/>
                    <a:p>
                      <a:pPr algn="l" fontAlgn="ctr"/>
                      <a:r>
                        <a:rPr lang="ja-JP" altLang="en-US" sz="1000" b="1" u="none" strike="noStrike" dirty="0">
                          <a:effectLst/>
                          <a:latin typeface="Meiryo UI" panose="020B0604030504040204" pitchFamily="50" charset="-128"/>
                          <a:ea typeface="Meiryo UI" panose="020B0604030504040204" pitchFamily="50" charset="-128"/>
                        </a:rPr>
                        <a:t>（ジャガイモ除く）</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果菜類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トマト、キュウリ</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3196543655"/>
                  </a:ext>
                </a:extLst>
              </a:tr>
            </a:tbl>
          </a:graphicData>
        </a:graphic>
      </p:graphicFrame>
      <p:graphicFrame>
        <p:nvGraphicFramePr>
          <p:cNvPr id="7" name="表 6">
            <a:extLst>
              <a:ext uri="{FF2B5EF4-FFF2-40B4-BE49-F238E27FC236}">
                <a16:creationId xmlns:a16="http://schemas.microsoft.com/office/drawing/2014/main" id="{3CA1B02A-56D8-1C4D-FF0D-F1B72F2FE1F5}"/>
              </a:ext>
            </a:extLst>
          </p:cNvPr>
          <p:cNvGraphicFramePr>
            <a:graphicFrameLocks noGrp="1"/>
          </p:cNvGraphicFramePr>
          <p:nvPr>
            <p:extLst>
              <p:ext uri="{D42A27DB-BD31-4B8C-83A1-F6EECF244321}">
                <p14:modId xmlns:p14="http://schemas.microsoft.com/office/powerpoint/2010/main" val="3151394655"/>
              </p:ext>
            </p:extLst>
          </p:nvPr>
        </p:nvGraphicFramePr>
        <p:xfrm>
          <a:off x="5291759" y="3937780"/>
          <a:ext cx="3456000" cy="1868338"/>
        </p:xfrm>
        <a:graphic>
          <a:graphicData uri="http://schemas.openxmlformats.org/drawingml/2006/table">
            <a:tbl>
              <a:tblPr>
                <a:tableStyleId>{5C22544A-7EE6-4342-B048-85BDC9FD1C3A}</a:tableStyleId>
              </a:tblPr>
              <a:tblGrid>
                <a:gridCol w="1116000">
                  <a:extLst>
                    <a:ext uri="{9D8B030D-6E8A-4147-A177-3AD203B41FA5}">
                      <a16:colId xmlns:a16="http://schemas.microsoft.com/office/drawing/2014/main" val="3179062674"/>
                    </a:ext>
                  </a:extLst>
                </a:gridCol>
                <a:gridCol w="936000">
                  <a:extLst>
                    <a:ext uri="{9D8B030D-6E8A-4147-A177-3AD203B41FA5}">
                      <a16:colId xmlns:a16="http://schemas.microsoft.com/office/drawing/2014/main" val="2751403188"/>
                    </a:ext>
                  </a:extLst>
                </a:gridCol>
                <a:gridCol w="1404000">
                  <a:extLst>
                    <a:ext uri="{9D8B030D-6E8A-4147-A177-3AD203B41FA5}">
                      <a16:colId xmlns:a16="http://schemas.microsoft.com/office/drawing/2014/main" val="3734259781"/>
                    </a:ext>
                  </a:extLst>
                </a:gridCol>
              </a:tblGrid>
              <a:tr h="185712">
                <a:tc>
                  <a:txBody>
                    <a:bodyPr/>
                    <a:lstStyle/>
                    <a:p>
                      <a:pPr algn="ctr" fontAlgn="ctr"/>
                      <a:r>
                        <a:rPr lang="ja-JP" altLang="en-US" sz="1100" b="1" u="none" strike="noStrike" dirty="0">
                          <a:solidFill>
                            <a:schemeClr val="tx1"/>
                          </a:solidFill>
                          <a:effectLst/>
                          <a:latin typeface="Meiryo UI" panose="020B0604030504040204" pitchFamily="50" charset="-128"/>
                          <a:ea typeface="Meiryo UI" panose="020B0604030504040204" pitchFamily="50" charset="-128"/>
                        </a:rPr>
                        <a:t>主グループ</a:t>
                      </a:r>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4822" marR="4822" marT="4822" marB="0" anchor="ctr">
                    <a:lnB w="12700" cap="flat" cmpd="sng" algn="ctr">
                      <a:solidFill>
                        <a:schemeClr val="tx1"/>
                      </a:solidFill>
                      <a:prstDash val="solid"/>
                      <a:round/>
                      <a:headEnd type="none" w="med" len="med"/>
                      <a:tailEnd type="none" w="med" len="med"/>
                    </a:lnB>
                    <a:solidFill>
                      <a:srgbClr val="B6B9CF"/>
                    </a:solidFill>
                  </a:tcPr>
                </a:tc>
                <a:tc>
                  <a:txBody>
                    <a:bodyPr/>
                    <a:lstStyle/>
                    <a:p>
                      <a:pPr algn="ctr" fontAlgn="ctr"/>
                      <a:r>
                        <a:rPr lang="ja-JP" altLang="en-US" sz="1100" b="1" u="none" strike="noStrike" dirty="0">
                          <a:solidFill>
                            <a:schemeClr val="tx1"/>
                          </a:solidFill>
                          <a:effectLst/>
                          <a:latin typeface="Meiryo UI" panose="020B0604030504040204" pitchFamily="50" charset="-128"/>
                          <a:ea typeface="Meiryo UI" panose="020B0604030504040204" pitchFamily="50" charset="-128"/>
                        </a:rPr>
                        <a:t>副グループ</a:t>
                      </a:r>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4822" marR="4822" marT="4822" marB="0" anchor="ctr">
                    <a:lnB w="12700" cap="flat" cmpd="sng" algn="ctr">
                      <a:solidFill>
                        <a:schemeClr val="tx1"/>
                      </a:solidFill>
                      <a:prstDash val="solid"/>
                      <a:round/>
                      <a:headEnd type="none" w="med" len="med"/>
                      <a:tailEnd type="none" w="med" len="med"/>
                    </a:lnB>
                    <a:solidFill>
                      <a:srgbClr val="B6B9CF"/>
                    </a:solidFill>
                  </a:tcPr>
                </a:tc>
                <a:tc>
                  <a:txBody>
                    <a:bodyPr/>
                    <a:lstStyle/>
                    <a:p>
                      <a:pPr algn="ctr" fontAlgn="ctr"/>
                      <a:r>
                        <a:rPr lang="ja-JP" altLang="en-US" sz="1100" b="1"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marL="4822" marR="4822" marT="4822" marB="0" anchor="ctr">
                    <a:lnB w="12700" cap="flat" cmpd="sng" algn="ctr">
                      <a:solidFill>
                        <a:schemeClr val="tx1"/>
                      </a:solidFill>
                      <a:prstDash val="solid"/>
                      <a:round/>
                      <a:headEnd type="none" w="med" len="med"/>
                      <a:tailEnd type="none" w="med" len="med"/>
                    </a:lnB>
                    <a:solidFill>
                      <a:srgbClr val="B6B9CF"/>
                    </a:solidFill>
                  </a:tcPr>
                </a:tc>
                <a:extLst>
                  <a:ext uri="{0D108BD9-81ED-4DB2-BD59-A6C34878D82A}">
                    <a16:rowId xmlns:a16="http://schemas.microsoft.com/office/drawing/2014/main" val="2603108711"/>
                  </a:ext>
                </a:extLst>
              </a:tr>
              <a:tr h="169301">
                <a:tc>
                  <a:txBody>
                    <a:bodyPr/>
                    <a:lstStyle/>
                    <a:p>
                      <a:pPr algn="l" fontAlgn="ctr"/>
                      <a:endParaRPr lang="ja-JP" altLang="en-US" sz="1000" b="1" i="0" u="none" strike="noStrike">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葉菜類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レタス、ホウレン草</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307843713"/>
                  </a:ext>
                </a:extLst>
              </a:tr>
              <a:tr h="169301">
                <a:tc>
                  <a:txBody>
                    <a:bodyPr/>
                    <a:lstStyle/>
                    <a:p>
                      <a:pPr algn="l" fontAlgn="ct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豆類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豆、エンドウ豆</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4018364099"/>
                  </a:ext>
                </a:extLst>
              </a:tr>
              <a:tr h="169301">
                <a:tc>
                  <a:txBody>
                    <a:bodyPr/>
                    <a:lstStyle/>
                    <a:p>
                      <a:pPr algn="l" fontAlgn="ctr"/>
                      <a:endParaRPr lang="ja-JP" altLang="en-US" sz="1000" b="1" i="0" u="none" strike="noStrike">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タマネギ類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タマネギ、西洋ネギ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1493565525"/>
                  </a:ext>
                </a:extLst>
              </a:tr>
              <a:tr h="169301">
                <a:tc>
                  <a:txBody>
                    <a:bodyPr/>
                    <a:lstStyle/>
                    <a:p>
                      <a:pPr algn="l" fontAlgn="ctr"/>
                      <a:endParaRPr lang="ja-JP" altLang="en-US" sz="1000" b="1" i="0" u="none" strike="noStrike">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根菜類</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ニンジン、カブ、ビート</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2416695636"/>
                  </a:ext>
                </a:extLst>
              </a:tr>
              <a:tr h="169301">
                <a:tc>
                  <a:txBody>
                    <a:bodyPr/>
                    <a:lstStyle/>
                    <a:p>
                      <a:pPr algn="l" fontAlgn="ct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キノコ類</a:t>
                      </a:r>
                      <a:r>
                        <a:rPr lang="en-US" altLang="ja-JP" sz="1000" u="none" strike="noStrike" baseline="30000" dirty="0">
                          <a:effectLst/>
                          <a:latin typeface="Meiryo UI" panose="020B0604030504040204" pitchFamily="50" charset="-128"/>
                          <a:ea typeface="Meiryo UI" panose="020B0604030504040204" pitchFamily="50" charset="-128"/>
                        </a:rPr>
                        <a:t>2</a:t>
                      </a:r>
                      <a:endParaRPr lang="en-US" altLang="ja-JP"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3523992684"/>
                  </a:ext>
                </a:extLst>
              </a:tr>
              <a:tr h="169301">
                <a:tc>
                  <a:txBody>
                    <a:bodyPr/>
                    <a:lstStyle/>
                    <a:p>
                      <a:pPr algn="l" fontAlgn="ctr"/>
                      <a:endParaRPr lang="ja-JP" altLang="en-US" sz="1000" b="1" i="0" u="none" strike="noStrike">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ナッツ・種子類</a:t>
                      </a:r>
                      <a:r>
                        <a:rPr lang="en-US" altLang="ja-JP" sz="1000" u="none" strike="noStrike" baseline="30000" dirty="0">
                          <a:effectLst/>
                          <a:latin typeface="Meiryo UI" panose="020B0604030504040204" pitchFamily="50" charset="-128"/>
                          <a:ea typeface="Meiryo UI" panose="020B0604030504040204" pitchFamily="50" charset="-128"/>
                        </a:rPr>
                        <a:t>2</a:t>
                      </a:r>
                      <a:endParaRPr lang="en-US" altLang="ja-JP"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tc>
                  <a:txBody>
                    <a:bodyPr/>
                    <a:lstStyle/>
                    <a:p>
                      <a:pPr algn="l" fontAlgn="ct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2212715330"/>
                  </a:ext>
                </a:extLst>
              </a:tr>
              <a:tr h="333410">
                <a:tc>
                  <a:txBody>
                    <a:bodyPr/>
                    <a:lstStyle/>
                    <a:p>
                      <a:pPr algn="l" fontAlgn="ct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ジャガイモ</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ED7"/>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ボイルポテト、フライドポテト、他のジャガイモベース食品</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ED7"/>
                    </a:solidFill>
                  </a:tcPr>
                </a:tc>
                <a:extLst>
                  <a:ext uri="{0D108BD9-81ED-4DB2-BD59-A6C34878D82A}">
                    <a16:rowId xmlns:a16="http://schemas.microsoft.com/office/drawing/2014/main" val="3825855530"/>
                  </a:ext>
                </a:extLst>
              </a:tr>
              <a:tr h="333410">
                <a:tc>
                  <a:txBody>
                    <a:bodyPr/>
                    <a:lstStyle/>
                    <a:p>
                      <a:pPr algn="l" fontAlgn="ctr"/>
                      <a:r>
                        <a:rPr lang="ja-JP" altLang="en-US" sz="1000" b="1" u="none" strike="noStrike" dirty="0">
                          <a:effectLst/>
                          <a:latin typeface="Meiryo UI" panose="020B0604030504040204" pitchFamily="50" charset="-128"/>
                          <a:ea typeface="Meiryo UI" panose="020B0604030504040204" pitchFamily="50" charset="-128"/>
                        </a:rPr>
                        <a:t>ジュース</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BE4F1"/>
                    </a:solidFill>
                  </a:tcPr>
                </a:tc>
                <a:tc>
                  <a:txBody>
                    <a:bodyPr/>
                    <a:lstStyle/>
                    <a:p>
                      <a:pPr algn="l"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％果物</a:t>
                      </a:r>
                      <a:r>
                        <a:rPr lang="en-US" altLang="ja-JP" sz="1000" u="none" strike="noStrike" dirty="0">
                          <a:effectLst/>
                          <a:latin typeface="Meiryo UI" panose="020B0604030504040204" pitchFamily="50" charset="-128"/>
                          <a:ea typeface="Meiryo UI" panose="020B0604030504040204" pitchFamily="50" charset="-128"/>
                        </a:rPr>
                        <a:t>/</a:t>
                      </a:r>
                    </a:p>
                    <a:p>
                      <a:pPr algn="l" fontAlgn="ctr"/>
                      <a:r>
                        <a:rPr lang="ja-JP" altLang="en-US" sz="1000" u="none" strike="noStrike" dirty="0">
                          <a:effectLst/>
                          <a:latin typeface="Meiryo UI" panose="020B0604030504040204" pitchFamily="50" charset="-128"/>
                          <a:ea typeface="Meiryo UI" panose="020B0604030504040204" pitchFamily="50" charset="-128"/>
                        </a:rPr>
                        <a:t>野菜ジュース</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BE4F1"/>
                    </a:solidFill>
                  </a:tcPr>
                </a:tc>
                <a:tc>
                  <a:txBody>
                    <a:bodyPr/>
                    <a:lstStyle/>
                    <a:p>
                      <a:pPr algn="l" fontAlgn="ctr"/>
                      <a:r>
                        <a:rPr lang="ja-JP" altLang="en-US" sz="1000" u="none" strike="noStrike" dirty="0">
                          <a:effectLst/>
                          <a:latin typeface="Meiryo UI" panose="020B0604030504040204" pitchFamily="50" charset="-128"/>
                          <a:ea typeface="Meiryo UI" panose="020B0604030504040204" pitchFamily="50" charset="-128"/>
                        </a:rPr>
                        <a:t>リンゴジュース、オレンジジュース、キャロットジュース</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4822" marR="4822" marT="4822"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BE4F1"/>
                    </a:solidFill>
                  </a:tcPr>
                </a:tc>
                <a:extLst>
                  <a:ext uri="{0D108BD9-81ED-4DB2-BD59-A6C34878D82A}">
                    <a16:rowId xmlns:a16="http://schemas.microsoft.com/office/drawing/2014/main" val="3037717561"/>
                  </a:ext>
                </a:extLst>
              </a:tr>
            </a:tbl>
          </a:graphicData>
        </a:graphic>
      </p:graphicFrame>
      <p:sp>
        <p:nvSpPr>
          <p:cNvPr id="9" name="テキスト ボックス 8">
            <a:extLst>
              <a:ext uri="{FF2B5EF4-FFF2-40B4-BE49-F238E27FC236}">
                <a16:creationId xmlns:a16="http://schemas.microsoft.com/office/drawing/2014/main" id="{853B4353-8B4F-2096-B055-7D45CB4D95BA}"/>
              </a:ext>
            </a:extLst>
          </p:cNvPr>
          <p:cNvSpPr txBox="1"/>
          <p:nvPr/>
        </p:nvSpPr>
        <p:spPr>
          <a:xfrm>
            <a:off x="1632165" y="5823099"/>
            <a:ext cx="7155272" cy="369332"/>
          </a:xfrm>
          <a:prstGeom prst="rect">
            <a:avLst/>
          </a:prstGeom>
          <a:noFill/>
        </p:spPr>
        <p:txBody>
          <a:bodyPr wrap="square" anchor="b">
            <a:spAutoFit/>
          </a:bodyPr>
          <a:lstStyle/>
          <a:p>
            <a:pPr algn="r"/>
            <a:r>
              <a:rPr lang="en-US" altLang="ja-JP" sz="900" b="0" i="0" u="none" strike="noStrike" baseline="0" dirty="0">
                <a:latin typeface="Meiryo UI" panose="020B0604030504040204" pitchFamily="50" charset="-128"/>
                <a:ea typeface="Meiryo UI" panose="020B0604030504040204" pitchFamily="50" charset="-128"/>
              </a:rPr>
              <a:t>1 </a:t>
            </a:r>
            <a:r>
              <a:rPr lang="ja-JP" altLang="en-US" sz="900" b="0" i="0" u="none" strike="noStrike" baseline="0" dirty="0">
                <a:latin typeface="Meiryo UI" panose="020B0604030504040204" pitchFamily="50" charset="-128"/>
                <a:ea typeface="Meiryo UI" panose="020B0604030504040204" pitchFamily="50" charset="-128"/>
              </a:rPr>
              <a:t>当初は果物全体（ベリー類除く）で分析されたが、関連性が認められたため小グループに分けられた</a:t>
            </a:r>
          </a:p>
          <a:p>
            <a:pPr algn="r"/>
            <a:r>
              <a:rPr lang="en-US" altLang="ja-JP" sz="900" b="0" i="0" u="none" strike="noStrike" baseline="0" dirty="0">
                <a:latin typeface="Meiryo UI" panose="020B0604030504040204" pitchFamily="50" charset="-128"/>
                <a:ea typeface="Meiryo UI" panose="020B0604030504040204" pitchFamily="50" charset="-128"/>
              </a:rPr>
              <a:t>2 </a:t>
            </a:r>
            <a:r>
              <a:rPr lang="ja-JP" altLang="en-US" sz="900" b="0" i="0" u="none" strike="noStrike" baseline="0" dirty="0">
                <a:latin typeface="Meiryo UI" panose="020B0604030504040204" pitchFamily="50" charset="-128"/>
                <a:ea typeface="Meiryo UI" panose="020B0604030504040204" pitchFamily="50" charset="-128"/>
              </a:rPr>
              <a:t>摂取率が低かったため（</a:t>
            </a:r>
            <a:r>
              <a:rPr lang="en-US" altLang="ja-JP" sz="900" b="0" i="0" u="none" strike="noStrike" baseline="0" dirty="0">
                <a:latin typeface="Meiryo UI" panose="020B0604030504040204" pitchFamily="50" charset="-128"/>
                <a:ea typeface="Meiryo UI" panose="020B0604030504040204" pitchFamily="50" charset="-128"/>
              </a:rPr>
              <a:t>20%</a:t>
            </a:r>
            <a:r>
              <a:rPr lang="ja-JP" altLang="en-US" sz="900" b="0" i="0" u="none" strike="noStrike" baseline="0" dirty="0">
                <a:latin typeface="Meiryo UI" panose="020B0604030504040204" pitchFamily="50" charset="-128"/>
                <a:ea typeface="Meiryo UI" panose="020B0604030504040204" pitchFamily="50" charset="-128"/>
              </a:rPr>
              <a:t>～</a:t>
            </a:r>
            <a:r>
              <a:rPr lang="en-US" altLang="ja-JP" sz="900" b="0" i="0" u="none" strike="noStrike" baseline="0" dirty="0">
                <a:latin typeface="Meiryo UI" panose="020B0604030504040204" pitchFamily="50" charset="-128"/>
                <a:ea typeface="Meiryo UI" panose="020B0604030504040204" pitchFamily="50" charset="-128"/>
              </a:rPr>
              <a:t>30%</a:t>
            </a:r>
            <a:r>
              <a:rPr lang="ja-JP" altLang="en-US" sz="900" b="0" i="0" u="none" strike="noStrike" baseline="0" dirty="0">
                <a:latin typeface="Meiryo UI" panose="020B0604030504040204" pitchFamily="50" charset="-128"/>
                <a:ea typeface="Meiryo UI" panose="020B0604030504040204" pitchFamily="50" charset="-128"/>
              </a:rPr>
              <a:t>未満）個別には分析されていないが、果物・野菜全体としての評価には含まれている</a:t>
            </a:r>
          </a:p>
        </p:txBody>
      </p:sp>
    </p:spTree>
    <p:extLst>
      <p:ext uri="{BB962C8B-B14F-4D97-AF65-F5344CB8AC3E}">
        <p14:creationId xmlns:p14="http://schemas.microsoft.com/office/powerpoint/2010/main" val="2405169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A4883-BDDB-5947-27E0-7F76B75FD9B8}"/>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F343688A-E607-6D17-F6E9-A8A7A7E8D05B}"/>
              </a:ext>
            </a:extLst>
          </p:cNvPr>
          <p:cNvSpPr txBox="1"/>
          <p:nvPr/>
        </p:nvSpPr>
        <p:spPr>
          <a:xfrm>
            <a:off x="244800" y="194400"/>
            <a:ext cx="2310248"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参加者の構成</a:t>
            </a:r>
          </a:p>
        </p:txBody>
      </p:sp>
      <p:sp>
        <p:nvSpPr>
          <p:cNvPr id="3" name="テキスト ボックス 2">
            <a:extLst>
              <a:ext uri="{FF2B5EF4-FFF2-40B4-BE49-F238E27FC236}">
                <a16:creationId xmlns:a16="http://schemas.microsoft.com/office/drawing/2014/main" id="{CBA17A1A-FCBD-EFC9-0D63-7507E1D6DBE9}"/>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grpSp>
        <p:nvGrpSpPr>
          <p:cNvPr id="35" name="グループ化 34">
            <a:extLst>
              <a:ext uri="{FF2B5EF4-FFF2-40B4-BE49-F238E27FC236}">
                <a16:creationId xmlns:a16="http://schemas.microsoft.com/office/drawing/2014/main" id="{8F2DAE31-F556-776E-492B-41E4B49D9FAE}"/>
              </a:ext>
            </a:extLst>
          </p:cNvPr>
          <p:cNvGrpSpPr/>
          <p:nvPr/>
        </p:nvGrpSpPr>
        <p:grpSpPr>
          <a:xfrm>
            <a:off x="441436" y="1191871"/>
            <a:ext cx="8473082" cy="5441577"/>
            <a:chOff x="128452" y="1103586"/>
            <a:chExt cx="8817596" cy="5738226"/>
          </a:xfrm>
        </p:grpSpPr>
        <p:sp>
          <p:nvSpPr>
            <p:cNvPr id="2" name="テキスト ボックス 1">
              <a:extLst>
                <a:ext uri="{FF2B5EF4-FFF2-40B4-BE49-F238E27FC236}">
                  <a16:creationId xmlns:a16="http://schemas.microsoft.com/office/drawing/2014/main" id="{6412842E-965E-14AC-D8D6-D2A7C9EAED9E}"/>
                </a:ext>
              </a:extLst>
            </p:cNvPr>
            <p:cNvSpPr txBox="1"/>
            <p:nvPr/>
          </p:nvSpPr>
          <p:spPr>
            <a:xfrm>
              <a:off x="128452" y="6598396"/>
              <a:ext cx="7976470" cy="243416"/>
            </a:xfrm>
            <a:prstGeom prst="rect">
              <a:avLst/>
            </a:prstGeom>
            <a:noFill/>
          </p:spPr>
          <p:txBody>
            <a:bodyPr wrap="square" rtlCol="0">
              <a:spAutoFit/>
            </a:bodyPr>
            <a:lstStyle/>
            <a:p>
              <a:r>
                <a:rPr kumimoji="1" lang="ja-JP" altLang="en-US" sz="900" dirty="0">
                  <a:latin typeface="Meiryo UI" panose="020B0604030504040204" pitchFamily="50" charset="-128"/>
                  <a:ea typeface="Meiryo UI" panose="020B0604030504040204" pitchFamily="50" charset="-128"/>
                </a:rPr>
                <a:t>膵島自己抗体コホートは</a:t>
              </a: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型糖尿病コホートの一部である。進展コホート（</a:t>
              </a: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種類以上の自己抗体が持続陽性）は膵島自己抗体コホートの一部である。</a:t>
              </a:r>
            </a:p>
          </p:txBody>
        </p:sp>
        <p:grpSp>
          <p:nvGrpSpPr>
            <p:cNvPr id="4" name="グループ化 3">
              <a:extLst>
                <a:ext uri="{FF2B5EF4-FFF2-40B4-BE49-F238E27FC236}">
                  <a16:creationId xmlns:a16="http://schemas.microsoft.com/office/drawing/2014/main" id="{1FF38447-710F-105C-C65E-6A267CD3FFC2}"/>
                </a:ext>
              </a:extLst>
            </p:cNvPr>
            <p:cNvGrpSpPr/>
            <p:nvPr/>
          </p:nvGrpSpPr>
          <p:grpSpPr>
            <a:xfrm>
              <a:off x="128452" y="1103586"/>
              <a:ext cx="8817596" cy="5429744"/>
              <a:chOff x="23519" y="758359"/>
              <a:chExt cx="8817596" cy="5774971"/>
            </a:xfrm>
          </p:grpSpPr>
          <p:sp>
            <p:nvSpPr>
              <p:cNvPr id="5" name="四角形: 角を丸くする 4">
                <a:extLst>
                  <a:ext uri="{FF2B5EF4-FFF2-40B4-BE49-F238E27FC236}">
                    <a16:creationId xmlns:a16="http://schemas.microsoft.com/office/drawing/2014/main" id="{4023FC75-1349-C40D-1094-9349140A1BDF}"/>
                  </a:ext>
                </a:extLst>
              </p:cNvPr>
              <p:cNvSpPr/>
              <p:nvPr/>
            </p:nvSpPr>
            <p:spPr>
              <a:xfrm>
                <a:off x="1992007" y="758359"/>
                <a:ext cx="3467179" cy="576943"/>
              </a:xfrm>
              <a:prstGeom prst="roundRect">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スクリーニング</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n=54,350</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38AF0C99-B0BD-A666-02BB-54063EA12F29}"/>
                  </a:ext>
                </a:extLst>
              </p:cNvPr>
              <p:cNvSpPr/>
              <p:nvPr/>
            </p:nvSpPr>
            <p:spPr>
              <a:xfrm>
                <a:off x="1998811" y="1746779"/>
                <a:ext cx="3460375" cy="576943"/>
              </a:xfrm>
              <a:prstGeom prst="roundRect">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tx1"/>
                    </a:solidFill>
                    <a:latin typeface="Meiryo UI" panose="020B0604030504040204" pitchFamily="50" charset="-128"/>
                    <a:ea typeface="Meiryo UI" panose="020B0604030504040204" pitchFamily="50" charset="-128"/>
                  </a:rPr>
                  <a:t>1</a:t>
                </a:r>
                <a:r>
                  <a:rPr kumimoji="1" lang="ja-JP" altLang="en-US" sz="1200" b="1" dirty="0">
                    <a:solidFill>
                      <a:schemeClr val="tx1"/>
                    </a:solidFill>
                    <a:latin typeface="Meiryo UI" panose="020B0604030504040204" pitchFamily="50" charset="-128"/>
                    <a:ea typeface="Meiryo UI" panose="020B0604030504040204" pitchFamily="50" charset="-128"/>
                  </a:rPr>
                  <a:t>型糖尿病の遺伝的リスク上昇</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n=8,293</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855E118B-4884-44C4-DD0C-8513B6182546}"/>
                  </a:ext>
                </a:extLst>
              </p:cNvPr>
              <p:cNvSpPr/>
              <p:nvPr/>
            </p:nvSpPr>
            <p:spPr>
              <a:xfrm>
                <a:off x="1998811" y="2724375"/>
                <a:ext cx="3460375" cy="576943"/>
              </a:xfrm>
              <a:prstGeom prst="roundRect">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フォローアップ研究に招待</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n=7,782</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2BDC090D-6D63-7DBB-0E49-556D555E5358}"/>
                  </a:ext>
                </a:extLst>
              </p:cNvPr>
              <p:cNvSpPr/>
              <p:nvPr/>
            </p:nvSpPr>
            <p:spPr>
              <a:xfrm>
                <a:off x="4177930" y="3437958"/>
                <a:ext cx="1970315" cy="403600"/>
              </a:xfrm>
              <a:prstGeom prst="roundRect">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拒否　</a:t>
                </a:r>
                <a:r>
                  <a:rPr kumimoji="1" lang="en-US" altLang="ja-JP" sz="1200" b="1" dirty="0">
                    <a:solidFill>
                      <a:schemeClr val="tx1"/>
                    </a:solidFill>
                    <a:latin typeface="Meiryo UI" panose="020B0604030504040204" pitchFamily="50" charset="-128"/>
                    <a:ea typeface="Meiryo UI" panose="020B0604030504040204" pitchFamily="50" charset="-128"/>
                  </a:rPr>
                  <a:t>n=1,702</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0063E376-30FB-BDED-5212-76A7C81F127D}"/>
                  </a:ext>
                </a:extLst>
              </p:cNvPr>
              <p:cNvSpPr/>
              <p:nvPr/>
            </p:nvSpPr>
            <p:spPr>
              <a:xfrm>
                <a:off x="6035307" y="2322248"/>
                <a:ext cx="1970315" cy="403600"/>
              </a:xfrm>
              <a:prstGeom prst="roundRect">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追跡不能　</a:t>
                </a:r>
                <a:r>
                  <a:rPr kumimoji="1" lang="en-US" altLang="ja-JP" sz="1200" b="1" dirty="0">
                    <a:solidFill>
                      <a:schemeClr val="tx1"/>
                    </a:solidFill>
                    <a:latin typeface="Meiryo UI" panose="020B0604030504040204" pitchFamily="50" charset="-128"/>
                    <a:ea typeface="Meiryo UI" panose="020B0604030504040204" pitchFamily="50" charset="-128"/>
                  </a:rPr>
                  <a:t>n=511</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F5CAD16E-D773-03F8-427A-62EE751A5E1D}"/>
                  </a:ext>
                </a:extLst>
              </p:cNvPr>
              <p:cNvSpPr/>
              <p:nvPr/>
            </p:nvSpPr>
            <p:spPr>
              <a:xfrm>
                <a:off x="23519" y="4878357"/>
                <a:ext cx="1872342" cy="744207"/>
              </a:xfrm>
              <a:prstGeom prst="roundRect">
                <a:avLst>
                  <a:gd name="adj" fmla="val 8622"/>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食事またはエネルギー</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摂取データなし　</a:t>
                </a:r>
                <a:r>
                  <a:rPr kumimoji="1" lang="en-US" altLang="ja-JP" sz="1200" b="1" dirty="0">
                    <a:solidFill>
                      <a:schemeClr val="tx1"/>
                    </a:solidFill>
                    <a:latin typeface="Meiryo UI" panose="020B0604030504040204" pitchFamily="50" charset="-128"/>
                    <a:ea typeface="Meiryo UI" panose="020B0604030504040204" pitchFamily="50" charset="-128"/>
                  </a:rPr>
                  <a:t>n=2,108</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18AEF76B-F1E9-B799-B23D-0AE52C278B3D}"/>
                  </a:ext>
                </a:extLst>
              </p:cNvPr>
              <p:cNvSpPr/>
              <p:nvPr/>
            </p:nvSpPr>
            <p:spPr>
              <a:xfrm>
                <a:off x="4049590" y="4878357"/>
                <a:ext cx="1872342" cy="744207"/>
              </a:xfrm>
              <a:prstGeom prst="roundRect">
                <a:avLst>
                  <a:gd name="adj" fmla="val 9353"/>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食事またはエネルギー</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摂取データなし　</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n=454</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3" name="四角形: 角を丸くする 12">
                <a:extLst>
                  <a:ext uri="{FF2B5EF4-FFF2-40B4-BE49-F238E27FC236}">
                    <a16:creationId xmlns:a16="http://schemas.microsoft.com/office/drawing/2014/main" id="{F3DB79E4-DA4D-F787-31FD-05767D761B28}"/>
                  </a:ext>
                </a:extLst>
              </p:cNvPr>
              <p:cNvSpPr/>
              <p:nvPr/>
            </p:nvSpPr>
            <p:spPr>
              <a:xfrm>
                <a:off x="7020029" y="4749163"/>
                <a:ext cx="1821086" cy="1002438"/>
              </a:xfrm>
              <a:prstGeom prst="roundRect">
                <a:avLst>
                  <a:gd name="adj" fmla="val 6284"/>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抗体陽転時以降の</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食事またはエネルギー</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ja-JP" altLang="en-US" sz="1200" b="1" dirty="0">
                    <a:solidFill>
                      <a:schemeClr val="tx1"/>
                    </a:solidFill>
                    <a:latin typeface="Meiryo UI" panose="020B0604030504040204" pitchFamily="50" charset="-128"/>
                    <a:ea typeface="Meiryo UI" panose="020B0604030504040204" pitchFamily="50" charset="-128"/>
                  </a:rPr>
                  <a:t>摂取データなし　</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n=143</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78B6CFF7-1194-72C3-5F80-3F2A2D40159E}"/>
                  </a:ext>
                </a:extLst>
              </p:cNvPr>
              <p:cNvSpPr/>
              <p:nvPr/>
            </p:nvSpPr>
            <p:spPr>
              <a:xfrm>
                <a:off x="2515279" y="3961991"/>
                <a:ext cx="2423894" cy="576943"/>
              </a:xfrm>
              <a:prstGeom prst="roundRect">
                <a:avLst>
                  <a:gd name="adj" fmla="val 11007"/>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膵島自己抗体のフォローアップ研究に登録</a:t>
                </a:r>
                <a:r>
                  <a:rPr kumimoji="1" lang="en-US" altLang="ja-JP" sz="1200" b="1" dirty="0">
                    <a:solidFill>
                      <a:schemeClr val="tx1"/>
                    </a:solidFill>
                    <a:latin typeface="Meiryo UI" panose="020B0604030504040204" pitchFamily="50" charset="-128"/>
                    <a:ea typeface="Meiryo UI" panose="020B0604030504040204" pitchFamily="50" charset="-128"/>
                  </a:rPr>
                  <a:t>  n=6,080</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a16="http://schemas.microsoft.com/office/drawing/2014/main" id="{85C83DB4-1D30-C339-E8AA-C361A84DB57F}"/>
                  </a:ext>
                </a:extLst>
              </p:cNvPr>
              <p:cNvSpPr/>
              <p:nvPr/>
            </p:nvSpPr>
            <p:spPr>
              <a:xfrm>
                <a:off x="5494324" y="3961991"/>
                <a:ext cx="2461532" cy="576943"/>
              </a:xfrm>
              <a:prstGeom prst="roundRect">
                <a:avLst>
                  <a:gd name="adj" fmla="val 11007"/>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tx1"/>
                    </a:solidFill>
                    <a:latin typeface="Meiryo UI" panose="020B0604030504040204" pitchFamily="50" charset="-128"/>
                    <a:ea typeface="Meiryo UI" panose="020B0604030504040204" pitchFamily="50" charset="-128"/>
                  </a:rPr>
                  <a:t>6</a:t>
                </a:r>
                <a:r>
                  <a:rPr kumimoji="1" lang="ja-JP" altLang="en-US" sz="1200" b="1" dirty="0">
                    <a:solidFill>
                      <a:schemeClr val="tx1"/>
                    </a:solidFill>
                    <a:latin typeface="Meiryo UI" panose="020B0604030504040204" pitchFamily="50" charset="-128"/>
                    <a:ea typeface="Meiryo UI" panose="020B0604030504040204" pitchFamily="50" charset="-128"/>
                  </a:rPr>
                  <a:t>歳までに</a:t>
                </a:r>
                <a:r>
                  <a:rPr kumimoji="1" lang="en-US" altLang="ja-JP" sz="1200" b="1" dirty="0">
                    <a:solidFill>
                      <a:schemeClr val="tx1"/>
                    </a:solidFill>
                    <a:latin typeface="Meiryo UI" panose="020B0604030504040204" pitchFamily="50" charset="-128"/>
                    <a:ea typeface="Meiryo UI" panose="020B0604030504040204" pitchFamily="50" charset="-128"/>
                  </a:rPr>
                  <a:t>1</a:t>
                </a:r>
                <a:r>
                  <a:rPr kumimoji="1" lang="ja-JP" altLang="en-US" sz="1200" b="1" dirty="0">
                    <a:solidFill>
                      <a:schemeClr val="tx1"/>
                    </a:solidFill>
                    <a:latin typeface="Meiryo UI" panose="020B0604030504040204" pitchFamily="50" charset="-128"/>
                    <a:ea typeface="Meiryo UI" panose="020B0604030504040204" pitchFamily="50" charset="-128"/>
                  </a:rPr>
                  <a:t>種類以上の膵島自己抗体持続陽性　</a:t>
                </a:r>
                <a:r>
                  <a:rPr kumimoji="1" lang="en-US" altLang="ja-JP" sz="1200" b="1" dirty="0">
                    <a:solidFill>
                      <a:schemeClr val="tx1"/>
                    </a:solidFill>
                    <a:latin typeface="Meiryo UI" panose="020B0604030504040204" pitchFamily="50" charset="-128"/>
                    <a:ea typeface="Meiryo UI" panose="020B0604030504040204" pitchFamily="50" charset="-128"/>
                  </a:rPr>
                  <a:t>n=648</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6" name="四角形: 角を丸くする 15">
                <a:extLst>
                  <a:ext uri="{FF2B5EF4-FFF2-40B4-BE49-F238E27FC236}">
                    <a16:creationId xmlns:a16="http://schemas.microsoft.com/office/drawing/2014/main" id="{AC57CE34-5FA9-F1F7-079D-8F134C1A6F48}"/>
                  </a:ext>
                </a:extLst>
              </p:cNvPr>
              <p:cNvSpPr/>
              <p:nvPr/>
            </p:nvSpPr>
            <p:spPr>
              <a:xfrm>
                <a:off x="222950" y="5956387"/>
                <a:ext cx="2196193" cy="576943"/>
              </a:xfrm>
              <a:prstGeom prst="roundRect">
                <a:avLst>
                  <a:gd name="adj" fmla="val 10063"/>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tx1"/>
                    </a:solidFill>
                    <a:latin typeface="Meiryo UI" panose="020B0604030504040204" pitchFamily="50" charset="-128"/>
                    <a:ea typeface="Meiryo UI" panose="020B0604030504040204" pitchFamily="50" charset="-128"/>
                  </a:rPr>
                  <a:t>1</a:t>
                </a:r>
                <a:r>
                  <a:rPr kumimoji="1" lang="ja-JP" altLang="en-US" sz="1200" b="1" dirty="0">
                    <a:solidFill>
                      <a:schemeClr val="tx1"/>
                    </a:solidFill>
                    <a:latin typeface="Meiryo UI" panose="020B0604030504040204" pitchFamily="50" charset="-128"/>
                    <a:ea typeface="Meiryo UI" panose="020B0604030504040204" pitchFamily="50" charset="-128"/>
                  </a:rPr>
                  <a:t>型糖尿病コホート</a:t>
                </a:r>
                <a:r>
                  <a:rPr kumimoji="1" lang="en-US" altLang="ja-JP" sz="1200" b="1" dirty="0">
                    <a:solidFill>
                      <a:schemeClr val="tx1"/>
                    </a:solidFill>
                    <a:latin typeface="Meiryo UI" panose="020B0604030504040204" pitchFamily="50" charset="-128"/>
                    <a:ea typeface="Meiryo UI" panose="020B0604030504040204" pitchFamily="50" charset="-128"/>
                  </a:rPr>
                  <a:t>n=5,674</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a16="http://schemas.microsoft.com/office/drawing/2014/main" id="{A6B8A314-2440-1DCD-E6AE-EBB09B1D3B0D}"/>
                  </a:ext>
                </a:extLst>
              </p:cNvPr>
              <p:cNvSpPr/>
              <p:nvPr/>
            </p:nvSpPr>
            <p:spPr>
              <a:xfrm>
                <a:off x="2629130" y="5956387"/>
                <a:ext cx="2196193" cy="576943"/>
              </a:xfrm>
              <a:prstGeom prst="roundRect">
                <a:avLst>
                  <a:gd name="adj" fmla="val 11950"/>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膵島自己免疫コホート</a:t>
                </a:r>
                <a:r>
                  <a:rPr kumimoji="1" lang="en-US" altLang="ja-JP" sz="1200" b="1" dirty="0">
                    <a:solidFill>
                      <a:schemeClr val="tx1"/>
                    </a:solidFill>
                    <a:latin typeface="Meiryo UI" panose="020B0604030504040204" pitchFamily="50" charset="-128"/>
                    <a:ea typeface="Meiryo UI" panose="020B0604030504040204" pitchFamily="50" charset="-128"/>
                  </a:rPr>
                  <a:t>n=5,626</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A861DFDB-83F9-EC52-D393-8CD98FAA04ED}"/>
                  </a:ext>
                </a:extLst>
              </p:cNvPr>
              <p:cNvSpPr/>
              <p:nvPr/>
            </p:nvSpPr>
            <p:spPr>
              <a:xfrm>
                <a:off x="5591713" y="5956387"/>
                <a:ext cx="2196193" cy="576943"/>
              </a:xfrm>
              <a:prstGeom prst="roundRect">
                <a:avLst>
                  <a:gd name="adj" fmla="val 8177"/>
                </a:avLst>
              </a:prstGeom>
              <a:solidFill>
                <a:srgbClr val="DAE9F7"/>
              </a:solidFill>
              <a:ln w="28575">
                <a:solidFill>
                  <a:srgbClr val="2B6E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rPr>
                  <a:t>進展コホート</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n=505</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cxnSp>
            <p:nvCxnSpPr>
              <p:cNvPr id="20" name="直線矢印コネクタ 19">
                <a:extLst>
                  <a:ext uri="{FF2B5EF4-FFF2-40B4-BE49-F238E27FC236}">
                    <a16:creationId xmlns:a16="http://schemas.microsoft.com/office/drawing/2014/main" id="{4A32C9AD-63D6-475D-DC18-F2ECD299317E}"/>
                  </a:ext>
                </a:extLst>
              </p:cNvPr>
              <p:cNvCxnSpPr>
                <a:cxnSpLocks/>
              </p:cNvCxnSpPr>
              <p:nvPr/>
            </p:nvCxnSpPr>
            <p:spPr>
              <a:xfrm>
                <a:off x="2219862" y="3301318"/>
                <a:ext cx="0" cy="262800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B76C8C76-7021-4E36-7B18-BBA01294FA73}"/>
                  </a:ext>
                </a:extLst>
              </p:cNvPr>
              <p:cNvCxnSpPr>
                <a:cxnSpLocks/>
              </p:cNvCxnSpPr>
              <p:nvPr/>
            </p:nvCxnSpPr>
            <p:spPr>
              <a:xfrm flipH="1">
                <a:off x="3725525" y="4538934"/>
                <a:ext cx="3403" cy="1417453"/>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EC87D08B-3625-250A-4D96-478666458C36}"/>
                  </a:ext>
                </a:extLst>
              </p:cNvPr>
              <p:cNvCxnSpPr>
                <a:cxnSpLocks/>
              </p:cNvCxnSpPr>
              <p:nvPr/>
            </p:nvCxnSpPr>
            <p:spPr>
              <a:xfrm>
                <a:off x="6689810" y="4538934"/>
                <a:ext cx="0" cy="140400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43E3E165-5D82-6CA3-FFF7-165339A26661}"/>
                  </a:ext>
                </a:extLst>
              </p:cNvPr>
              <p:cNvCxnSpPr>
                <a:cxnSpLocks/>
                <a:stCxn id="14" idx="3"/>
                <a:endCxn id="15" idx="1"/>
              </p:cNvCxnSpPr>
              <p:nvPr/>
            </p:nvCxnSpPr>
            <p:spPr>
              <a:xfrm>
                <a:off x="4939173" y="4250463"/>
                <a:ext cx="555151" cy="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EB7276D-EBF9-F966-987A-1389A244576E}"/>
                  </a:ext>
                </a:extLst>
              </p:cNvPr>
              <p:cNvCxnSpPr>
                <a:cxnSpLocks/>
              </p:cNvCxnSpPr>
              <p:nvPr/>
            </p:nvCxnSpPr>
            <p:spPr>
              <a:xfrm>
                <a:off x="3727226" y="5250460"/>
                <a:ext cx="324000" cy="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1E5DD8BA-5682-1CF4-CBB4-405F564FEBB5}"/>
                  </a:ext>
                </a:extLst>
              </p:cNvPr>
              <p:cNvCxnSpPr>
                <a:cxnSpLocks/>
              </p:cNvCxnSpPr>
              <p:nvPr/>
            </p:nvCxnSpPr>
            <p:spPr>
              <a:xfrm>
                <a:off x="1895862" y="5250382"/>
                <a:ext cx="324000" cy="0"/>
              </a:xfrm>
              <a:prstGeom prst="straightConnector1">
                <a:avLst/>
              </a:prstGeom>
              <a:ln w="19050">
                <a:solidFill>
                  <a:srgbClr val="2B6EA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5D484F1F-CCB5-2806-FED9-3CE62400E053}"/>
                  </a:ext>
                </a:extLst>
              </p:cNvPr>
              <p:cNvCxnSpPr>
                <a:cxnSpLocks/>
              </p:cNvCxnSpPr>
              <p:nvPr/>
            </p:nvCxnSpPr>
            <p:spPr>
              <a:xfrm>
                <a:off x="6696029" y="5250460"/>
                <a:ext cx="324000" cy="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D733312-A02C-22FE-FB10-39B29BDB294F}"/>
                  </a:ext>
                </a:extLst>
              </p:cNvPr>
              <p:cNvCxnSpPr>
                <a:cxnSpLocks/>
                <a:endCxn id="14" idx="0"/>
              </p:cNvCxnSpPr>
              <p:nvPr/>
            </p:nvCxnSpPr>
            <p:spPr>
              <a:xfrm>
                <a:off x="3727226" y="3301318"/>
                <a:ext cx="0" cy="660673"/>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27288D72-7D3D-1EB1-05A1-B8002EC03BC5}"/>
                  </a:ext>
                </a:extLst>
              </p:cNvPr>
              <p:cNvCxnSpPr>
                <a:cxnSpLocks/>
              </p:cNvCxnSpPr>
              <p:nvPr/>
            </p:nvCxnSpPr>
            <p:spPr>
              <a:xfrm>
                <a:off x="3725940" y="3644790"/>
                <a:ext cx="450705" cy="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9237F5A-2026-B637-7304-66F3E00D75E7}"/>
                  </a:ext>
                </a:extLst>
              </p:cNvPr>
              <p:cNvCxnSpPr>
                <a:cxnSpLocks/>
                <a:endCxn id="7" idx="0"/>
              </p:cNvCxnSpPr>
              <p:nvPr/>
            </p:nvCxnSpPr>
            <p:spPr>
              <a:xfrm>
                <a:off x="3727226" y="2323722"/>
                <a:ext cx="1773" cy="400653"/>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6BAC673-CF35-FD57-D0C6-411073FCC4AD}"/>
                  </a:ext>
                </a:extLst>
              </p:cNvPr>
              <p:cNvCxnSpPr>
                <a:cxnSpLocks/>
              </p:cNvCxnSpPr>
              <p:nvPr/>
            </p:nvCxnSpPr>
            <p:spPr>
              <a:xfrm>
                <a:off x="3723823" y="2520237"/>
                <a:ext cx="2311484" cy="0"/>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F8AE2C3B-733E-15E5-EE27-E99497420536}"/>
                  </a:ext>
                </a:extLst>
              </p:cNvPr>
              <p:cNvCxnSpPr>
                <a:cxnSpLocks/>
              </p:cNvCxnSpPr>
              <p:nvPr/>
            </p:nvCxnSpPr>
            <p:spPr>
              <a:xfrm>
                <a:off x="3723823" y="1336873"/>
                <a:ext cx="1773" cy="400653"/>
              </a:xfrm>
              <a:prstGeom prst="straightConnector1">
                <a:avLst/>
              </a:prstGeom>
              <a:ln w="19050">
                <a:solidFill>
                  <a:srgbClr val="2B6EA0"/>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9146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D6D4B-67D7-001E-075A-1FFD462B82C8}"/>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ADC9BD-34D0-7467-24AF-5A0854E1F916}"/>
              </a:ext>
            </a:extLst>
          </p:cNvPr>
          <p:cNvSpPr txBox="1"/>
          <p:nvPr/>
        </p:nvSpPr>
        <p:spPr>
          <a:xfrm>
            <a:off x="244800" y="225884"/>
            <a:ext cx="3028393" cy="480131"/>
          </a:xfrm>
          <a:prstGeom prst="rect">
            <a:avLst/>
          </a:prstGeom>
          <a:noFill/>
        </p:spPr>
        <p:txBody>
          <a:bodyPr wrap="non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参加者の背景因子</a:t>
            </a:r>
          </a:p>
        </p:txBody>
      </p:sp>
      <p:sp>
        <p:nvSpPr>
          <p:cNvPr id="2" name="テキスト ボックス 1">
            <a:extLst>
              <a:ext uri="{FF2B5EF4-FFF2-40B4-BE49-F238E27FC236}">
                <a16:creationId xmlns:a16="http://schemas.microsoft.com/office/drawing/2014/main" id="{6548C94B-9CB6-98F0-2CB8-514CE6E6FAC7}"/>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graphicFrame>
        <p:nvGraphicFramePr>
          <p:cNvPr id="6" name="表 5">
            <a:extLst>
              <a:ext uri="{FF2B5EF4-FFF2-40B4-BE49-F238E27FC236}">
                <a16:creationId xmlns:a16="http://schemas.microsoft.com/office/drawing/2014/main" id="{17F21D95-F7C5-E567-4710-3A1702BC3FA0}"/>
              </a:ext>
            </a:extLst>
          </p:cNvPr>
          <p:cNvGraphicFramePr>
            <a:graphicFrameLocks noGrp="1"/>
          </p:cNvGraphicFramePr>
          <p:nvPr>
            <p:extLst>
              <p:ext uri="{D42A27DB-BD31-4B8C-83A1-F6EECF244321}">
                <p14:modId xmlns:p14="http://schemas.microsoft.com/office/powerpoint/2010/main" val="2836678370"/>
              </p:ext>
            </p:extLst>
          </p:nvPr>
        </p:nvGraphicFramePr>
        <p:xfrm>
          <a:off x="558000" y="1185568"/>
          <a:ext cx="8028000" cy="4729655"/>
        </p:xfrm>
        <a:graphic>
          <a:graphicData uri="http://schemas.openxmlformats.org/drawingml/2006/table">
            <a:tbl>
              <a:tblPr>
                <a:tableStyleId>{5C22544A-7EE6-4342-B048-85BDC9FD1C3A}</a:tableStyleId>
              </a:tblPr>
              <a:tblGrid>
                <a:gridCol w="1980000">
                  <a:extLst>
                    <a:ext uri="{9D8B030D-6E8A-4147-A177-3AD203B41FA5}">
                      <a16:colId xmlns:a16="http://schemas.microsoft.com/office/drawing/2014/main" val="3342634629"/>
                    </a:ext>
                  </a:extLst>
                </a:gridCol>
                <a:gridCol w="1008000">
                  <a:extLst>
                    <a:ext uri="{9D8B030D-6E8A-4147-A177-3AD203B41FA5}">
                      <a16:colId xmlns:a16="http://schemas.microsoft.com/office/drawing/2014/main" val="1683096056"/>
                    </a:ext>
                  </a:extLst>
                </a:gridCol>
                <a:gridCol w="1008000">
                  <a:extLst>
                    <a:ext uri="{9D8B030D-6E8A-4147-A177-3AD203B41FA5}">
                      <a16:colId xmlns:a16="http://schemas.microsoft.com/office/drawing/2014/main" val="934869980"/>
                    </a:ext>
                  </a:extLst>
                </a:gridCol>
                <a:gridCol w="1008000">
                  <a:extLst>
                    <a:ext uri="{9D8B030D-6E8A-4147-A177-3AD203B41FA5}">
                      <a16:colId xmlns:a16="http://schemas.microsoft.com/office/drawing/2014/main" val="3922355686"/>
                    </a:ext>
                  </a:extLst>
                </a:gridCol>
                <a:gridCol w="1008000">
                  <a:extLst>
                    <a:ext uri="{9D8B030D-6E8A-4147-A177-3AD203B41FA5}">
                      <a16:colId xmlns:a16="http://schemas.microsoft.com/office/drawing/2014/main" val="593689171"/>
                    </a:ext>
                  </a:extLst>
                </a:gridCol>
                <a:gridCol w="1008000">
                  <a:extLst>
                    <a:ext uri="{9D8B030D-6E8A-4147-A177-3AD203B41FA5}">
                      <a16:colId xmlns:a16="http://schemas.microsoft.com/office/drawing/2014/main" val="1326873367"/>
                    </a:ext>
                  </a:extLst>
                </a:gridCol>
                <a:gridCol w="1008000">
                  <a:extLst>
                    <a:ext uri="{9D8B030D-6E8A-4147-A177-3AD203B41FA5}">
                      <a16:colId xmlns:a16="http://schemas.microsoft.com/office/drawing/2014/main" val="1012438734"/>
                    </a:ext>
                  </a:extLst>
                </a:gridCol>
              </a:tblGrid>
              <a:tr h="278215">
                <a:tc rowSpan="2">
                  <a:txBody>
                    <a:bodyPr/>
                    <a:lstStyle/>
                    <a:p>
                      <a:pPr algn="l" fontAlgn="b"/>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p>
                    <a:p>
                      <a:pPr algn="l" fontAlgn="b"/>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endParaRPr lang="ja-JP" alt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2852" marR="2852"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膵島自己免疫コホート</a:t>
                      </a:r>
                      <a:endParaRPr lang="ja-JP" alt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2852"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45D5F"/>
                    </a:solidFill>
                  </a:tcPr>
                </a:tc>
                <a:tc hMerge="1">
                  <a:txBody>
                    <a:bodyPr/>
                    <a:lstStyle/>
                    <a:p>
                      <a:endParaRPr kumimoji="1" lang="ja-JP" altLang="en-US"/>
                    </a:p>
                  </a:txBody>
                  <a:tcPr/>
                </a:tc>
                <a:tc gridSpan="2">
                  <a:txBody>
                    <a:bodyPr/>
                    <a:lstStyle/>
                    <a:p>
                      <a:pPr algn="ctr" fontAlgn="t"/>
                      <a:r>
                        <a:rPr lang="en-US" altLang="ja-JP" sz="1050" b="1" u="none" strike="noStrike" dirty="0">
                          <a:solidFill>
                            <a:schemeClr val="bg1"/>
                          </a:solidFill>
                          <a:effectLst/>
                          <a:latin typeface="Meiryo UI" panose="020B0604030504040204" pitchFamily="50" charset="-128"/>
                          <a:ea typeface="Meiryo UI" panose="020B0604030504040204" pitchFamily="50" charset="-128"/>
                        </a:rPr>
                        <a:t>1</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型糖尿病コホート</a:t>
                      </a:r>
                      <a:r>
                        <a:rPr lang="en-US" altLang="ja-JP" sz="1050" b="1" u="none" strike="noStrike" baseline="30000" dirty="0">
                          <a:solidFill>
                            <a:schemeClr val="bg1"/>
                          </a:solidFill>
                          <a:effectLst/>
                          <a:latin typeface="Meiryo UI" panose="020B0604030504040204" pitchFamily="50" charset="-128"/>
                          <a:ea typeface="Meiryo UI" panose="020B0604030504040204" pitchFamily="50" charset="-128"/>
                        </a:rPr>
                        <a:t>1</a:t>
                      </a:r>
                      <a:endParaRPr lang="en-US" altLang="ja-JP" sz="1050" b="1" i="0" u="none" strike="noStrike" baseline="30000" dirty="0">
                        <a:solidFill>
                          <a:schemeClr val="bg1"/>
                        </a:solidFill>
                        <a:effectLst/>
                        <a:latin typeface="Meiryo UI" panose="020B0604030504040204" pitchFamily="50" charset="-128"/>
                        <a:ea typeface="Meiryo UI" panose="020B0604030504040204" pitchFamily="50" charset="-128"/>
                      </a:endParaRPr>
                    </a:p>
                  </a:txBody>
                  <a:tcPr marL="2852"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45D5F"/>
                    </a:solidFill>
                  </a:tcPr>
                </a:tc>
                <a:tc hMerge="1">
                  <a:txBody>
                    <a:bodyPr/>
                    <a:lstStyle/>
                    <a:p>
                      <a:endParaRPr kumimoji="1" lang="ja-JP" altLang="en-US"/>
                    </a:p>
                  </a:txBody>
                  <a:tcPr/>
                </a:tc>
                <a:tc gridSpan="2">
                  <a:txBody>
                    <a:bodyPr/>
                    <a:lstStyle/>
                    <a:p>
                      <a:pPr algn="ctr" fontAlgn="t"/>
                      <a:r>
                        <a:rPr lang="en-US" altLang="ja-JP" sz="1050" b="1" u="none" strike="noStrike" dirty="0">
                          <a:solidFill>
                            <a:schemeClr val="bg1"/>
                          </a:solidFill>
                          <a:effectLst/>
                          <a:latin typeface="Meiryo UI" panose="020B0604030504040204" pitchFamily="50" charset="-128"/>
                          <a:ea typeface="Meiryo UI" panose="020B0604030504040204" pitchFamily="50" charset="-128"/>
                        </a:rPr>
                        <a:t>1</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型糖尿病進行コホート</a:t>
                      </a:r>
                      <a:r>
                        <a:rPr lang="en-US" altLang="ja-JP" sz="1050" b="1" u="none" strike="noStrike" baseline="30000" dirty="0">
                          <a:solidFill>
                            <a:schemeClr val="bg1"/>
                          </a:solidFill>
                          <a:effectLst/>
                          <a:latin typeface="Meiryo UI" panose="020B0604030504040204" pitchFamily="50" charset="-128"/>
                          <a:ea typeface="Meiryo UI" panose="020B0604030504040204" pitchFamily="50" charset="-128"/>
                        </a:rPr>
                        <a:t>1</a:t>
                      </a:r>
                      <a:endParaRPr lang="en-US" altLang="ja-JP" sz="1050" b="1" i="0" u="none" strike="noStrike" dirty="0">
                        <a:solidFill>
                          <a:schemeClr val="bg1"/>
                        </a:solidFill>
                        <a:effectLst/>
                        <a:latin typeface="Meiryo UI" panose="020B0604030504040204" pitchFamily="50" charset="-128"/>
                        <a:ea typeface="Meiryo UI" panose="020B0604030504040204" pitchFamily="50" charset="-128"/>
                      </a:endParaRPr>
                    </a:p>
                  </a:txBody>
                  <a:tcPr marL="2852" marR="2852"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45D5F"/>
                    </a:solidFill>
                  </a:tcPr>
                </a:tc>
                <a:tc hMerge="1">
                  <a:txBody>
                    <a:bodyPr/>
                    <a:lstStyle/>
                    <a:p>
                      <a:endParaRPr kumimoji="1" lang="ja-JP" altLang="en-US"/>
                    </a:p>
                  </a:txBody>
                  <a:tcPr/>
                </a:tc>
                <a:extLst>
                  <a:ext uri="{0D108BD9-81ED-4DB2-BD59-A6C34878D82A}">
                    <a16:rowId xmlns:a16="http://schemas.microsoft.com/office/drawing/2014/main" val="1491148513"/>
                  </a:ext>
                </a:extLst>
              </a:tr>
              <a:tr h="397450">
                <a:tc vMerge="1">
                  <a:txBody>
                    <a:bodyPr/>
                    <a:lstStyle/>
                    <a:p>
                      <a:endParaRPr dirty="0"/>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t"/>
                      <a:r>
                        <a:rPr lang="ja-JP" altLang="en-US" sz="1050" b="1" u="none" strike="noStrike">
                          <a:solidFill>
                            <a:schemeClr val="bg1"/>
                          </a:solidFill>
                          <a:effectLst/>
                          <a:latin typeface="Meiryo UI" panose="020B0604030504040204" pitchFamily="50" charset="-128"/>
                          <a:ea typeface="Meiryo UI" panose="020B0604030504040204" pitchFamily="50" charset="-128"/>
                        </a:rPr>
                        <a:t>全体</a:t>
                      </a:r>
                      <a:br>
                        <a:rPr lang="ja-JP" altLang="en-US" sz="1050" b="1" u="none" strike="noStrike">
                          <a:solidFill>
                            <a:schemeClr val="bg1"/>
                          </a:solidFill>
                          <a:effectLst/>
                          <a:latin typeface="Meiryo UI" panose="020B0604030504040204" pitchFamily="50" charset="-128"/>
                          <a:ea typeface="Meiryo UI" panose="020B0604030504040204" pitchFamily="50" charset="-128"/>
                        </a:rPr>
                      </a:br>
                      <a:r>
                        <a:rPr lang="ja-JP" altLang="en-US" sz="1050" b="1" u="none" strike="noStrike">
                          <a:solidFill>
                            <a:schemeClr val="bg1"/>
                          </a:solidFill>
                          <a:effectLst/>
                          <a:latin typeface="Meiryo UI" panose="020B0604030504040204" pitchFamily="50" charset="-128"/>
                          <a:ea typeface="Meiryo UI" panose="020B0604030504040204" pitchFamily="50" charset="-128"/>
                        </a:rPr>
                        <a:t>（</a:t>
                      </a:r>
                      <a:r>
                        <a:rPr lang="en-US" sz="1050" b="1" u="none" strike="noStrike">
                          <a:solidFill>
                            <a:schemeClr val="bg1"/>
                          </a:solidFill>
                          <a:effectLst/>
                          <a:latin typeface="Meiryo UI" panose="020B0604030504040204" pitchFamily="50" charset="-128"/>
                          <a:ea typeface="Meiryo UI" panose="020B0604030504040204" pitchFamily="50" charset="-128"/>
                        </a:rPr>
                        <a:t>n=5,626）</a:t>
                      </a:r>
                      <a:endParaRPr lang="en-US" sz="1050" b="1" i="0" u="none" strike="noStrike">
                        <a:solidFill>
                          <a:schemeClr val="bg1"/>
                        </a:solidFill>
                        <a:effectLst/>
                        <a:latin typeface="Meiryo UI" panose="020B0604030504040204" pitchFamily="50" charset="-128"/>
                        <a:ea typeface="Meiryo UI" panose="020B0604030504040204" pitchFamily="50" charset="-128"/>
                      </a:endParaRPr>
                    </a:p>
                  </a:txBody>
                  <a:tcPr marL="59899"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tc>
                  <a:txBody>
                    <a:bodyPr/>
                    <a:lstStyle/>
                    <a:p>
                      <a:pPr algn="ctr" fontAlgn="t"/>
                      <a:r>
                        <a:rPr lang="zh-TW" altLang="en-US" sz="1050" b="1" u="none" strike="noStrike" dirty="0">
                          <a:solidFill>
                            <a:schemeClr val="bg1"/>
                          </a:solidFill>
                          <a:effectLst/>
                          <a:latin typeface="Meiryo UI" panose="020B0604030504040204" pitchFamily="50" charset="-128"/>
                          <a:ea typeface="Meiryo UI" panose="020B0604030504040204" pitchFamily="50" charset="-128"/>
                        </a:rPr>
                        <a:t>膵島自己免疫</a:t>
                      </a:r>
                      <a:br>
                        <a:rPr lang="zh-TW" altLang="en-US" sz="1050" b="1" u="none" strike="noStrike" dirty="0">
                          <a:solidFill>
                            <a:schemeClr val="bg1"/>
                          </a:solidFill>
                          <a:effectLst/>
                          <a:latin typeface="Meiryo UI" panose="020B0604030504040204" pitchFamily="50" charset="-128"/>
                          <a:ea typeface="Meiryo UI" panose="020B0604030504040204" pitchFamily="50" charset="-128"/>
                        </a:rPr>
                      </a:br>
                      <a:r>
                        <a:rPr lang="zh-TW" altLang="en-US" sz="1050" b="1" u="none" strike="noStrike" dirty="0">
                          <a:solidFill>
                            <a:schemeClr val="bg1"/>
                          </a:solidFill>
                          <a:effectLst/>
                          <a:latin typeface="Meiryo UI" panose="020B0604030504040204" pitchFamily="50" charset="-128"/>
                          <a:ea typeface="Meiryo UI" panose="020B0604030504040204" pitchFamily="50" charset="-128"/>
                        </a:rPr>
                        <a:t>（</a:t>
                      </a:r>
                      <a:r>
                        <a:rPr lang="en-US" altLang="zh-TW" sz="1050" b="1" u="none" strike="noStrike" dirty="0">
                          <a:solidFill>
                            <a:schemeClr val="bg1"/>
                          </a:solidFill>
                          <a:effectLst/>
                          <a:latin typeface="Meiryo UI" panose="020B0604030504040204" pitchFamily="50" charset="-128"/>
                          <a:ea typeface="Meiryo UI" panose="020B0604030504040204" pitchFamily="50" charset="-128"/>
                        </a:rPr>
                        <a:t>n=247</a:t>
                      </a:r>
                      <a:r>
                        <a:rPr lang="zh-TW" altLang="en-US" sz="1050" b="1" u="none" strike="noStrike" dirty="0">
                          <a:solidFill>
                            <a:schemeClr val="bg1"/>
                          </a:solidFill>
                          <a:effectLst/>
                          <a:latin typeface="Meiryo UI" panose="020B0604030504040204" pitchFamily="50" charset="-128"/>
                          <a:ea typeface="Meiryo UI" panose="020B0604030504040204" pitchFamily="50" charset="-128"/>
                        </a:rPr>
                        <a:t>）</a:t>
                      </a:r>
                      <a:endParaRPr lang="zh-TW" alt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59899"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tc>
                  <a:txBody>
                    <a:bodyPr/>
                    <a:lstStyle/>
                    <a:p>
                      <a:pPr algn="ctr" fontAlgn="t"/>
                      <a:r>
                        <a:rPr lang="ja-JP" altLang="en-US" sz="1050" b="1" u="none" strike="noStrike">
                          <a:solidFill>
                            <a:schemeClr val="bg1"/>
                          </a:solidFill>
                          <a:effectLst/>
                          <a:latin typeface="Meiryo UI" panose="020B0604030504040204" pitchFamily="50" charset="-128"/>
                          <a:ea typeface="Meiryo UI" panose="020B0604030504040204" pitchFamily="50" charset="-128"/>
                        </a:rPr>
                        <a:t>全体</a:t>
                      </a:r>
                      <a:br>
                        <a:rPr lang="ja-JP" altLang="en-US" sz="1050" b="1" u="none" strike="noStrike">
                          <a:solidFill>
                            <a:schemeClr val="bg1"/>
                          </a:solidFill>
                          <a:effectLst/>
                          <a:latin typeface="Meiryo UI" panose="020B0604030504040204" pitchFamily="50" charset="-128"/>
                          <a:ea typeface="Meiryo UI" panose="020B0604030504040204" pitchFamily="50" charset="-128"/>
                        </a:rPr>
                      </a:br>
                      <a:r>
                        <a:rPr lang="ja-JP" altLang="en-US" sz="1050" b="1" u="none" strike="noStrike">
                          <a:solidFill>
                            <a:schemeClr val="bg1"/>
                          </a:solidFill>
                          <a:effectLst/>
                          <a:latin typeface="Meiryo UI" panose="020B0604030504040204" pitchFamily="50" charset="-128"/>
                          <a:ea typeface="Meiryo UI" panose="020B0604030504040204" pitchFamily="50" charset="-128"/>
                        </a:rPr>
                        <a:t>（</a:t>
                      </a:r>
                      <a:r>
                        <a:rPr lang="en-US" sz="1050" b="1" u="none" strike="noStrike">
                          <a:solidFill>
                            <a:schemeClr val="bg1"/>
                          </a:solidFill>
                          <a:effectLst/>
                          <a:latin typeface="Meiryo UI" panose="020B0604030504040204" pitchFamily="50" charset="-128"/>
                          <a:ea typeface="Meiryo UI" panose="020B0604030504040204" pitchFamily="50" charset="-128"/>
                        </a:rPr>
                        <a:t>n=5,674）</a:t>
                      </a:r>
                      <a:endParaRPr lang="en-US" sz="1050" b="1" i="0" u="none" strike="noStrike">
                        <a:solidFill>
                          <a:schemeClr val="bg1"/>
                        </a:solidFill>
                        <a:effectLst/>
                        <a:latin typeface="Meiryo UI" panose="020B0604030504040204" pitchFamily="50" charset="-128"/>
                        <a:ea typeface="Meiryo UI" panose="020B0604030504040204" pitchFamily="50" charset="-128"/>
                      </a:endParaRPr>
                    </a:p>
                  </a:txBody>
                  <a:tcPr marL="59899"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tc>
                  <a:txBody>
                    <a:bodyPr/>
                    <a:lstStyle/>
                    <a:p>
                      <a:pPr algn="ctr" fontAlgn="t"/>
                      <a:r>
                        <a:rPr lang="en-US" altLang="ja-JP" sz="1050" b="1" u="none" strike="noStrike">
                          <a:solidFill>
                            <a:schemeClr val="bg1"/>
                          </a:solidFill>
                          <a:effectLst/>
                          <a:latin typeface="Meiryo UI" panose="020B0604030504040204" pitchFamily="50" charset="-128"/>
                          <a:ea typeface="Meiryo UI" panose="020B0604030504040204" pitchFamily="50" charset="-128"/>
                        </a:rPr>
                        <a:t>1</a:t>
                      </a:r>
                      <a:r>
                        <a:rPr lang="ja-JP" altLang="en-US" sz="1050" b="1" u="none" strike="noStrike">
                          <a:solidFill>
                            <a:schemeClr val="bg1"/>
                          </a:solidFill>
                          <a:effectLst/>
                          <a:latin typeface="Meiryo UI" panose="020B0604030504040204" pitchFamily="50" charset="-128"/>
                          <a:ea typeface="Meiryo UI" panose="020B0604030504040204" pitchFamily="50" charset="-128"/>
                        </a:rPr>
                        <a:t>型糖尿病</a:t>
                      </a:r>
                      <a:br>
                        <a:rPr lang="ja-JP" altLang="en-US" sz="1050" b="1" u="none" strike="noStrike">
                          <a:solidFill>
                            <a:schemeClr val="bg1"/>
                          </a:solidFill>
                          <a:effectLst/>
                          <a:latin typeface="Meiryo UI" panose="020B0604030504040204" pitchFamily="50" charset="-128"/>
                          <a:ea typeface="Meiryo UI" panose="020B0604030504040204" pitchFamily="50" charset="-128"/>
                        </a:rPr>
                      </a:br>
                      <a:r>
                        <a:rPr lang="ja-JP" altLang="en-US" sz="1050" b="1" u="none" strike="noStrike">
                          <a:solidFill>
                            <a:schemeClr val="bg1"/>
                          </a:solidFill>
                          <a:effectLst/>
                          <a:latin typeface="Meiryo UI" panose="020B0604030504040204" pitchFamily="50" charset="-128"/>
                          <a:ea typeface="Meiryo UI" panose="020B0604030504040204" pitchFamily="50" charset="-128"/>
                        </a:rPr>
                        <a:t>（</a:t>
                      </a:r>
                      <a:r>
                        <a:rPr lang="en-US" sz="1050" b="1" u="none" strike="noStrike">
                          <a:solidFill>
                            <a:schemeClr val="bg1"/>
                          </a:solidFill>
                          <a:effectLst/>
                          <a:latin typeface="Meiryo UI" panose="020B0604030504040204" pitchFamily="50" charset="-128"/>
                          <a:ea typeface="Meiryo UI" panose="020B0604030504040204" pitchFamily="50" charset="-128"/>
                        </a:rPr>
                        <a:t>n=94）</a:t>
                      </a:r>
                      <a:endParaRPr lang="en-US" sz="1050" b="1" i="0" u="none" strike="noStrike">
                        <a:solidFill>
                          <a:schemeClr val="bg1"/>
                        </a:solidFill>
                        <a:effectLst/>
                        <a:latin typeface="Meiryo UI" panose="020B0604030504040204" pitchFamily="50" charset="-128"/>
                        <a:ea typeface="Meiryo UI" panose="020B0604030504040204" pitchFamily="50" charset="-128"/>
                      </a:endParaRPr>
                    </a:p>
                  </a:txBody>
                  <a:tcPr marL="59899"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tc>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全体</a:t>
                      </a:r>
                      <a:br>
                        <a:rPr lang="ja-JP" altLang="en-US" sz="1050" b="1" u="none" strike="noStrike" dirty="0">
                          <a:solidFill>
                            <a:schemeClr val="bg1"/>
                          </a:solidFill>
                          <a:effectLst/>
                          <a:latin typeface="Meiryo UI" panose="020B0604030504040204" pitchFamily="50" charset="-128"/>
                          <a:ea typeface="Meiryo UI" panose="020B0604030504040204" pitchFamily="50" charset="-128"/>
                        </a:rPr>
                      </a:br>
                      <a:r>
                        <a:rPr lang="ja-JP" altLang="en-US"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n=505）</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2852" marR="2852"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tc>
                  <a:txBody>
                    <a:bodyPr/>
                    <a:lstStyle/>
                    <a:p>
                      <a:pPr algn="ctr" fontAlgn="t"/>
                      <a:r>
                        <a:rPr lang="en-US" altLang="ja-JP" sz="1050" b="1" u="none" strike="noStrike" dirty="0">
                          <a:solidFill>
                            <a:schemeClr val="bg1"/>
                          </a:solidFill>
                          <a:effectLst/>
                          <a:latin typeface="Meiryo UI" panose="020B0604030504040204" pitchFamily="50" charset="-128"/>
                          <a:ea typeface="Meiryo UI" panose="020B0604030504040204" pitchFamily="50" charset="-128"/>
                        </a:rPr>
                        <a:t>1</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型糖尿病</a:t>
                      </a:r>
                      <a:br>
                        <a:rPr lang="ja-JP" altLang="en-US" sz="1050" b="1" u="none" strike="noStrike" dirty="0">
                          <a:solidFill>
                            <a:schemeClr val="bg1"/>
                          </a:solidFill>
                          <a:effectLst/>
                          <a:latin typeface="Meiryo UI" panose="020B0604030504040204" pitchFamily="50" charset="-128"/>
                          <a:ea typeface="Meiryo UI" panose="020B0604030504040204" pitchFamily="50" charset="-128"/>
                        </a:rPr>
                      </a:br>
                      <a:r>
                        <a:rPr lang="ja-JP" altLang="en-US"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n=64）</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2852" marR="2852"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845D5F"/>
                    </a:solidFill>
                  </a:tcPr>
                </a:tc>
                <a:extLst>
                  <a:ext uri="{0D108BD9-81ED-4DB2-BD59-A6C34878D82A}">
                    <a16:rowId xmlns:a16="http://schemas.microsoft.com/office/drawing/2014/main" val="716440831"/>
                  </a:ext>
                </a:extLst>
              </a:tr>
              <a:tr h="238470">
                <a:tc gridSpan="7">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性別</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76967963"/>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男性</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2988 (53.1)</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148 (59.9)</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3010 (53.0)</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54 (57.4)</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285 (56.4)</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42 (65.5)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860282919"/>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女性</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2638 (46.9)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99 (40.1)</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2664 (47.0)</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40 (42.6)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220 (43.6)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22 (34.4)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extLst>
                  <a:ext uri="{0D108BD9-81ED-4DB2-BD59-A6C34878D82A}">
                    <a16:rowId xmlns:a16="http://schemas.microsoft.com/office/drawing/2014/main" val="775052171"/>
                  </a:ext>
                </a:extLst>
              </a:tr>
              <a:tr h="238470">
                <a:tc gridSpan="7">
                  <a:txBody>
                    <a:bodyPr/>
                    <a:lstStyle/>
                    <a:p>
                      <a:pPr algn="l" fontAlgn="t"/>
                      <a:r>
                        <a:rPr lang="en-US" altLang="ja-JP" sz="1050" b="1" u="none" strike="noStrike" dirty="0">
                          <a:effectLst/>
                          <a:latin typeface="Meiryo UI" panose="020B0604030504040204" pitchFamily="50" charset="-128"/>
                          <a:ea typeface="Meiryo UI" panose="020B0604030504040204" pitchFamily="50" charset="-128"/>
                        </a:rPr>
                        <a:t>HLA-DQB1</a:t>
                      </a:r>
                      <a:r>
                        <a:rPr lang="ja-JP" altLang="en-US" sz="1050" b="1" u="none" strike="noStrike" dirty="0">
                          <a:effectLst/>
                          <a:latin typeface="Meiryo UI" panose="020B0604030504040204" pitchFamily="50" charset="-128"/>
                          <a:ea typeface="Meiryo UI" panose="020B0604030504040204" pitchFamily="50" charset="-128"/>
                        </a:rPr>
                        <a:t>によるリスク</a:t>
                      </a:r>
                      <a:r>
                        <a:rPr lang="en-US" altLang="ja-JP" sz="1050" b="1" u="none" strike="noStrike" baseline="30000" dirty="0">
                          <a:solidFill>
                            <a:schemeClr val="tx1"/>
                          </a:solidFill>
                          <a:effectLst/>
                          <a:latin typeface="Meiryo UI" panose="020B0604030504040204" pitchFamily="50" charset="-128"/>
                          <a:ea typeface="Meiryo UI" panose="020B0604030504040204" pitchFamily="50" charset="-128"/>
                        </a:rPr>
                        <a:t>2</a:t>
                      </a:r>
                      <a:r>
                        <a:rPr lang="ja-JP" altLang="en-US" sz="1050" b="1" u="none" strike="noStrike" dirty="0">
                          <a:effectLst/>
                          <a:latin typeface="Meiryo UI" panose="020B0604030504040204" pitchFamily="50" charset="-128"/>
                          <a:ea typeface="Meiryo UI" panose="020B0604030504040204" pitchFamily="50" charset="-128"/>
                        </a:rPr>
                        <a:t>　</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hMerge="1">
                  <a:txBody>
                    <a:bodyPr/>
                    <a:lstStyle/>
                    <a:p>
                      <a:endParaRPr/>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marL="2852" marR="2852" marT="28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9381030"/>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高</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1102 (19.6)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77 (31.2)</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1109 (19.5)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35 (37.2)</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116 (23.0)</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23 (35.9)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067984746"/>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中</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4524 (80.4)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170 (68.8)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4565 (80.5)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59 (62.8)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389 (77.0)</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41 (64.1)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extLst>
                  <a:ext uri="{0D108BD9-81ED-4DB2-BD59-A6C34878D82A}">
                    <a16:rowId xmlns:a16="http://schemas.microsoft.com/office/drawing/2014/main" val="787423092"/>
                  </a:ext>
                </a:extLst>
              </a:tr>
              <a:tr h="238470">
                <a:tc gridSpan="7">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糖尿病の家族歴</a:t>
                      </a:r>
                      <a:r>
                        <a:rPr lang="en-US" altLang="ja-JP" sz="1050" b="1" u="none" strike="noStrike" baseline="30000" dirty="0">
                          <a:solidFill>
                            <a:schemeClr val="tx1"/>
                          </a:solidFill>
                          <a:effectLst/>
                          <a:latin typeface="Meiryo UI" panose="020B0604030504040204" pitchFamily="50" charset="-128"/>
                          <a:ea typeface="Meiryo UI" panose="020B0604030504040204" pitchFamily="50" charset="-128"/>
                        </a:rPr>
                        <a:t>3</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03833540"/>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あり</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333 (5.9)</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30 (12.2)</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333 (5.9)</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 (14.9)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43 (8.5)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 (14.1)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975728016"/>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なし</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5080 (90.3)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211 (85.4)</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5125 (90.3)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78 (83.0)</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452 (89.5)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54 (84.4)</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807789458"/>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不明</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213 (3.8)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6 (2.4)</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216 (3.8)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 (2.1)</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 (2.0)</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 (1.6)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extLst>
                  <a:ext uri="{0D108BD9-81ED-4DB2-BD59-A6C34878D82A}">
                    <a16:rowId xmlns:a16="http://schemas.microsoft.com/office/drawing/2014/main" val="1335843995"/>
                  </a:ext>
                </a:extLst>
              </a:tr>
              <a:tr h="238470">
                <a:tc gridSpan="7">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母親の職業教育</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06051810"/>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なし</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356 (6.3)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26 (10.5)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360 (6.3)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8 (8.5)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35 (6.9)</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 (4.7)</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170662722"/>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専門学校・コース</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1499 (26.6)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61 (24.7)</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1510 (26.6)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21 (22.3)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120 (23.8)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 (18.8)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830906616"/>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a:t>
                      </a:r>
                      <a:r>
                        <a:rPr lang="zh-TW" altLang="en-US" sz="1050" b="1" u="none" strike="noStrike" dirty="0">
                          <a:effectLst/>
                          <a:latin typeface="Meiryo UI" panose="020B0604030504040204" pitchFamily="50" charset="-128"/>
                          <a:ea typeface="Meiryo UI" panose="020B0604030504040204" pitchFamily="50" charset="-128"/>
                        </a:rPr>
                        <a:t>中等職業教育</a:t>
                      </a:r>
                      <a:endParaRPr lang="zh-TW"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2395 (42.6)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88 (35.6)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2412 (42.5)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34 (36.2)</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213 (42.2)</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23 (35.9)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1156080815"/>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大学での履修または学位</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1220 (21.7)</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65 (26.3)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1234 (21.7)</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28 (29.8)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128 (25.3)</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24 (37.5)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5F3EB"/>
                    </a:solidFill>
                  </a:tcPr>
                </a:tc>
                <a:extLst>
                  <a:ext uri="{0D108BD9-81ED-4DB2-BD59-A6C34878D82A}">
                    <a16:rowId xmlns:a16="http://schemas.microsoft.com/office/drawing/2014/main" val="2359471950"/>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　不明</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156 (2.8)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7 (2.8)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158 (2.8)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 (3.2)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9 (1.8)</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 (3.1)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extLst>
                  <a:ext uri="{0D108BD9-81ED-4DB2-BD59-A6C34878D82A}">
                    <a16:rowId xmlns:a16="http://schemas.microsoft.com/office/drawing/2014/main" val="3862355968"/>
                  </a:ext>
                </a:extLst>
              </a:tr>
              <a:tr h="23847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抗体陽転時の年齢中央値 </a:t>
                      </a:r>
                      <a:r>
                        <a:rPr lang="en-US" altLang="ja-JP" sz="1050" b="1" u="none" strike="noStrike" dirty="0">
                          <a:effectLst/>
                          <a:latin typeface="Meiryo UI" panose="020B0604030504040204" pitchFamily="50" charset="-128"/>
                          <a:ea typeface="Meiryo UI" panose="020B0604030504040204" pitchFamily="50" charset="-128"/>
                        </a:rPr>
                        <a:t>(IQR)</a:t>
                      </a:r>
                      <a:endParaRPr lang="en-US" altLang="ja-JP"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b"/>
                      <a:r>
                        <a:rPr lang="ja-JP" altLang="en-US" sz="1050" u="none" strike="noStrike">
                          <a:effectLst/>
                          <a:latin typeface="Meiryo UI" panose="020B0604030504040204" pitchFamily="50" charset="-128"/>
                          <a:ea typeface="Meiryo UI" panose="020B0604030504040204" pitchFamily="50" charset="-128"/>
                        </a:rPr>
                        <a:t>　</a:t>
                      </a:r>
                      <a:endParaRPr lang="ja-JP" altLang="en-US"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2.5 (1.3–3.6)</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b"/>
                      <a:r>
                        <a:rPr lang="ja-JP" altLang="en-US" sz="1050" u="none" strike="noStrike">
                          <a:effectLst/>
                          <a:latin typeface="Meiryo UI" panose="020B0604030504040204" pitchFamily="50" charset="-128"/>
                          <a:ea typeface="Meiryo UI" panose="020B0604030504040204" pitchFamily="50" charset="-128"/>
                        </a:rPr>
                        <a:t>　</a:t>
                      </a:r>
                      <a:endParaRPr lang="ja-JP" altLang="en-US"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4.0 (2.9–5.0)</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1.9 (1.2–3.5)</a:t>
                      </a:r>
                      <a:endParaRPr lang="en-US" altLang="ja-JP" sz="1050" b="0" i="0" u="none" strike="noStrike">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3.5 (2.4–4.7)</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2852"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F3EB"/>
                    </a:solidFill>
                  </a:tcPr>
                </a:tc>
                <a:extLst>
                  <a:ext uri="{0D108BD9-81ED-4DB2-BD59-A6C34878D82A}">
                    <a16:rowId xmlns:a16="http://schemas.microsoft.com/office/drawing/2014/main" val="1037267380"/>
                  </a:ext>
                </a:extLst>
              </a:tr>
            </a:tbl>
          </a:graphicData>
        </a:graphic>
      </p:graphicFrame>
      <p:sp>
        <p:nvSpPr>
          <p:cNvPr id="7" name="テキスト ボックス 6">
            <a:extLst>
              <a:ext uri="{FF2B5EF4-FFF2-40B4-BE49-F238E27FC236}">
                <a16:creationId xmlns:a16="http://schemas.microsoft.com/office/drawing/2014/main" id="{B16001B7-EE99-55D9-F544-28D777167D31}"/>
              </a:ext>
            </a:extLst>
          </p:cNvPr>
          <p:cNvSpPr txBox="1"/>
          <p:nvPr/>
        </p:nvSpPr>
        <p:spPr>
          <a:xfrm>
            <a:off x="558000" y="5985785"/>
            <a:ext cx="8028000" cy="646331"/>
          </a:xfrm>
          <a:prstGeom prst="rect">
            <a:avLst/>
          </a:prstGeom>
          <a:noFill/>
        </p:spPr>
        <p:txBody>
          <a:bodyPr wrap="square" rtlCol="0">
            <a:spAutoFit/>
          </a:bodyPr>
          <a:lstStyle/>
          <a:p>
            <a:r>
              <a:rPr kumimoji="1" lang="ja-JP" altLang="en-US" sz="900" dirty="0">
                <a:latin typeface="Meiryo UI" panose="020B0604030504040204" pitchFamily="50" charset="-128"/>
                <a:ea typeface="Meiryo UI" panose="020B0604030504040204" pitchFamily="50" charset="-128"/>
              </a:rPr>
              <a:t>特に指定のない場合は</a:t>
            </a:r>
            <a:r>
              <a:rPr kumimoji="1" lang="en-US" altLang="ja-JP" sz="900" dirty="0">
                <a:latin typeface="Meiryo UI" panose="020B0604030504040204" pitchFamily="50" charset="-128"/>
                <a:ea typeface="Meiryo UI" panose="020B0604030504040204" pitchFamily="50" charset="-128"/>
              </a:rPr>
              <a:t>n(%)</a:t>
            </a:r>
          </a:p>
          <a:p>
            <a:r>
              <a:rPr kumimoji="1" lang="en-US" altLang="ja-JP" sz="900" dirty="0">
                <a:latin typeface="Meiryo UI" panose="020B0604030504040204" pitchFamily="50" charset="-128"/>
                <a:ea typeface="Meiryo UI" panose="020B0604030504040204" pitchFamily="50" charset="-128"/>
              </a:rPr>
              <a:t>1. </a:t>
            </a:r>
            <a:r>
              <a:rPr kumimoji="1" lang="ja-JP" altLang="en-US" sz="900" dirty="0">
                <a:latin typeface="Meiryo UI" panose="020B0604030504040204" pitchFamily="50" charset="-128"/>
                <a:ea typeface="Meiryo UI" panose="020B0604030504040204" pitchFamily="50" charset="-128"/>
              </a:rPr>
              <a:t>小児</a:t>
            </a: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型糖尿病患者</a:t>
            </a:r>
            <a:r>
              <a:rPr kumimoji="1" lang="en-US" altLang="ja-JP" sz="900" dirty="0">
                <a:latin typeface="Meiryo UI" panose="020B0604030504040204" pitchFamily="50" charset="-128"/>
                <a:ea typeface="Meiryo UI" panose="020B0604030504040204" pitchFamily="50" charset="-128"/>
              </a:rPr>
              <a:t>94</a:t>
            </a:r>
            <a:r>
              <a:rPr kumimoji="1" lang="ja-JP" altLang="en-US" sz="900" dirty="0">
                <a:latin typeface="Meiryo UI" panose="020B0604030504040204" pitchFamily="50" charset="-128"/>
                <a:ea typeface="Meiryo UI" panose="020B0604030504040204" pitchFamily="50" charset="-128"/>
              </a:rPr>
              <a:t>例のうち、</a:t>
            </a:r>
            <a:r>
              <a:rPr kumimoji="1" lang="en-US" altLang="ja-JP" sz="900" dirty="0">
                <a:latin typeface="Meiryo UI" panose="020B0604030504040204" pitchFamily="50" charset="-128"/>
                <a:ea typeface="Meiryo UI" panose="020B0604030504040204" pitchFamily="50" charset="-128"/>
              </a:rPr>
              <a:t>14</a:t>
            </a:r>
            <a:r>
              <a:rPr kumimoji="1" lang="ja-JP" altLang="en-US" sz="900" dirty="0">
                <a:latin typeface="Meiryo UI" panose="020B0604030504040204" pitchFamily="50" charset="-128"/>
                <a:ea typeface="Meiryo UI" panose="020B0604030504040204" pitchFamily="50" charset="-128"/>
              </a:rPr>
              <a:t>例は</a:t>
            </a: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種類以上の自己抗体持続陽性の基準に合致せず、</a:t>
            </a:r>
            <a:r>
              <a:rPr kumimoji="1" lang="en-US" altLang="ja-JP" sz="900" dirty="0">
                <a:latin typeface="Meiryo UI" panose="020B0604030504040204" pitchFamily="50" charset="-128"/>
                <a:ea typeface="Meiryo UI" panose="020B0604030504040204" pitchFamily="50" charset="-128"/>
              </a:rPr>
              <a:t>15</a:t>
            </a:r>
            <a:r>
              <a:rPr kumimoji="1" lang="ja-JP" altLang="en-US" sz="900" dirty="0">
                <a:latin typeface="Meiryo UI" panose="020B0604030504040204" pitchFamily="50" charset="-128"/>
                <a:ea typeface="Meiryo UI" panose="020B0604030504040204" pitchFamily="50" charset="-128"/>
              </a:rPr>
              <a:t>例は入手可能な食事記録が抗体陽転前のみであったため除外した。さらに、</a:t>
            </a: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例は自己抗体の測定データがなかった。その結果、最初の抗体陽転後</a:t>
            </a:r>
            <a:r>
              <a:rPr kumimoji="1" lang="en-US" altLang="ja-JP" sz="900" dirty="0">
                <a:latin typeface="Meiryo UI" panose="020B0604030504040204" pitchFamily="50" charset="-128"/>
                <a:ea typeface="Meiryo UI" panose="020B0604030504040204" pitchFamily="50" charset="-128"/>
              </a:rPr>
              <a:t>6</a:t>
            </a:r>
            <a:r>
              <a:rPr kumimoji="1" lang="ja-JP" altLang="en-US" sz="900" dirty="0">
                <a:latin typeface="Meiryo UI" panose="020B0604030504040204" pitchFamily="50" charset="-128"/>
                <a:ea typeface="Meiryo UI" panose="020B0604030504040204" pitchFamily="50" charset="-128"/>
              </a:rPr>
              <a:t>歳までに</a:t>
            </a: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型糖尿病に進展した小児例は</a:t>
            </a:r>
            <a:r>
              <a:rPr kumimoji="1" lang="en-US" altLang="ja-JP" sz="900" dirty="0">
                <a:latin typeface="Meiryo UI" panose="020B0604030504040204" pitchFamily="50" charset="-128"/>
                <a:ea typeface="Meiryo UI" panose="020B0604030504040204" pitchFamily="50" charset="-128"/>
              </a:rPr>
              <a:t>64</a:t>
            </a:r>
            <a:r>
              <a:rPr kumimoji="1" lang="ja-JP" altLang="en-US" sz="900" dirty="0">
                <a:latin typeface="Meiryo UI" panose="020B0604030504040204" pitchFamily="50" charset="-128"/>
                <a:ea typeface="Meiryo UI" panose="020B0604030504040204" pitchFamily="50" charset="-128"/>
              </a:rPr>
              <a:t>例であった　</a:t>
            </a:r>
            <a:r>
              <a:rPr kumimoji="1" lang="en-US" altLang="ja-JP" sz="900" dirty="0">
                <a:latin typeface="Meiryo UI" panose="020B0604030504040204" pitchFamily="50" charset="-128"/>
                <a:ea typeface="Meiryo UI" panose="020B0604030504040204" pitchFamily="50" charset="-128"/>
              </a:rPr>
              <a:t>2. </a:t>
            </a:r>
            <a:r>
              <a:rPr kumimoji="1" lang="ja-JP" altLang="en-US" sz="900" dirty="0">
                <a:latin typeface="Meiryo UI" panose="020B0604030504040204" pitchFamily="50" charset="-128"/>
                <a:ea typeface="Meiryo UI" panose="020B0604030504040204" pitchFamily="50" charset="-128"/>
              </a:rPr>
              <a:t>高リスク遺伝子型：</a:t>
            </a:r>
            <a:r>
              <a:rPr kumimoji="1" lang="en-US" altLang="ja-JP" sz="900" dirty="0">
                <a:latin typeface="Meiryo UI" panose="020B0604030504040204" pitchFamily="50" charset="-128"/>
                <a:ea typeface="Meiryo UI" panose="020B0604030504040204" pitchFamily="50" charset="-128"/>
              </a:rPr>
              <a:t>HLA-DQB1</a:t>
            </a:r>
            <a:r>
              <a:rPr kumimoji="1" lang="ja-JP" altLang="en-US" sz="900" dirty="0">
                <a:latin typeface="Meiryo UI" panose="020B0604030504040204" pitchFamily="50" charset="-128"/>
                <a:ea typeface="Meiryo UI" panose="020B0604030504040204" pitchFamily="50" charset="-128"/>
              </a:rPr>
              <a:t>アイソタイプ</a:t>
            </a:r>
            <a:r>
              <a:rPr kumimoji="1" lang="en-US" altLang="ja-JP" sz="900" i="1" dirty="0">
                <a:latin typeface="Meiryo UI" panose="020B0604030504040204" pitchFamily="50" charset="-128"/>
                <a:ea typeface="Meiryo UI" panose="020B0604030504040204" pitchFamily="50" charset="-128"/>
              </a:rPr>
              <a:t>(HLA-DQB1)(*02/*03:02)</a:t>
            </a:r>
            <a:r>
              <a:rPr kumimoji="1" lang="ja-JP" altLang="en-US" sz="900" dirty="0">
                <a:latin typeface="Meiryo UI" panose="020B0604030504040204" pitchFamily="50" charset="-128"/>
                <a:ea typeface="Meiryo UI" panose="020B0604030504040204" pitchFamily="50" charset="-128"/>
              </a:rPr>
              <a:t>、中等度リスク遺伝子型：</a:t>
            </a:r>
            <a:r>
              <a:rPr kumimoji="1" lang="en-US" altLang="ja-JP" sz="900" i="1" dirty="0">
                <a:latin typeface="Meiryo UI" panose="020B0604030504040204" pitchFamily="50" charset="-128"/>
                <a:ea typeface="Meiryo UI" panose="020B0604030504040204" pitchFamily="50" charset="-128"/>
              </a:rPr>
              <a:t>HLA-DQB1*03:02/x(x</a:t>
            </a:r>
            <a:r>
              <a:rPr kumimoji="1" lang="ja-JP" altLang="en-US" sz="900" i="1" dirty="0">
                <a:latin typeface="Meiryo UI" panose="020B0604030504040204" pitchFamily="50" charset="-128"/>
                <a:ea typeface="Meiryo UI" panose="020B0604030504040204" pitchFamily="50" charset="-128"/>
              </a:rPr>
              <a:t>≠</a:t>
            </a:r>
            <a:r>
              <a:rPr kumimoji="1" lang="en-US" altLang="ja-JP" sz="900" i="1" dirty="0">
                <a:latin typeface="Meiryo UI" panose="020B0604030504040204" pitchFamily="50" charset="-128"/>
                <a:ea typeface="Meiryo UI" panose="020B0604030504040204" pitchFamily="50" charset="-128"/>
              </a:rPr>
              <a:t>*02, *03:01, *06:02)</a:t>
            </a:r>
            <a:r>
              <a:rPr kumimoji="1" lang="ja-JP" altLang="en-US" sz="900" i="1"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3. </a:t>
            </a:r>
            <a:r>
              <a:rPr kumimoji="1" lang="ja-JP" altLang="en-US" sz="900" dirty="0">
                <a:latin typeface="Meiryo UI" panose="020B0604030504040204" pitchFamily="50" charset="-128"/>
                <a:ea typeface="Meiryo UI" panose="020B0604030504040204" pitchFamily="50" charset="-128"/>
              </a:rPr>
              <a:t>糖尿病の全病型</a:t>
            </a:r>
          </a:p>
        </p:txBody>
      </p:sp>
    </p:spTree>
    <p:extLst>
      <p:ext uri="{BB962C8B-B14F-4D97-AF65-F5344CB8AC3E}">
        <p14:creationId xmlns:p14="http://schemas.microsoft.com/office/powerpoint/2010/main" val="3317224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89BF332-8A79-61D9-3CDA-79506B6E2921}"/>
              </a:ext>
            </a:extLst>
          </p:cNvPr>
          <p:cNvSpPr txBox="1"/>
          <p:nvPr/>
        </p:nvSpPr>
        <p:spPr>
          <a:xfrm>
            <a:off x="244799" y="225884"/>
            <a:ext cx="7921739" cy="480131"/>
          </a:xfrm>
          <a:prstGeom prst="rect">
            <a:avLst/>
          </a:prstGeom>
          <a:noFill/>
        </p:spPr>
        <p:txBody>
          <a:bodyPr wrap="squar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果物、ベリー類、野菜の摂取と各アウトカムとの関連</a:t>
            </a:r>
          </a:p>
        </p:txBody>
      </p:sp>
      <p:sp>
        <p:nvSpPr>
          <p:cNvPr id="2" name="テキスト ボックス 1">
            <a:extLst>
              <a:ext uri="{FF2B5EF4-FFF2-40B4-BE49-F238E27FC236}">
                <a16:creationId xmlns:a16="http://schemas.microsoft.com/office/drawing/2014/main" id="{A63EFE43-2986-827C-52C7-3C2313E8F45A}"/>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graphicFrame>
        <p:nvGraphicFramePr>
          <p:cNvPr id="16" name="表 15">
            <a:extLst>
              <a:ext uri="{FF2B5EF4-FFF2-40B4-BE49-F238E27FC236}">
                <a16:creationId xmlns:a16="http://schemas.microsoft.com/office/drawing/2014/main" id="{EBCD8215-AE2C-47C8-8250-D8BB5304A37F}"/>
              </a:ext>
            </a:extLst>
          </p:cNvPr>
          <p:cNvGraphicFramePr>
            <a:graphicFrameLocks noGrp="1"/>
          </p:cNvGraphicFramePr>
          <p:nvPr>
            <p:extLst>
              <p:ext uri="{D42A27DB-BD31-4B8C-83A1-F6EECF244321}">
                <p14:modId xmlns:p14="http://schemas.microsoft.com/office/powerpoint/2010/main" val="324300684"/>
              </p:ext>
            </p:extLst>
          </p:nvPr>
        </p:nvGraphicFramePr>
        <p:xfrm>
          <a:off x="375202" y="1372609"/>
          <a:ext cx="8280377" cy="4320000"/>
        </p:xfrm>
        <a:graphic>
          <a:graphicData uri="http://schemas.openxmlformats.org/drawingml/2006/table">
            <a:tbl>
              <a:tblPr>
                <a:tableStyleId>{5C22544A-7EE6-4342-B048-85BDC9FD1C3A}</a:tableStyleId>
              </a:tblPr>
              <a:tblGrid>
                <a:gridCol w="1692377">
                  <a:extLst>
                    <a:ext uri="{9D8B030D-6E8A-4147-A177-3AD203B41FA5}">
                      <a16:colId xmlns:a16="http://schemas.microsoft.com/office/drawing/2014/main" val="4265404157"/>
                    </a:ext>
                  </a:extLst>
                </a:gridCol>
                <a:gridCol w="4428000">
                  <a:extLst>
                    <a:ext uri="{9D8B030D-6E8A-4147-A177-3AD203B41FA5}">
                      <a16:colId xmlns:a16="http://schemas.microsoft.com/office/drawing/2014/main" val="444842972"/>
                    </a:ext>
                  </a:extLst>
                </a:gridCol>
                <a:gridCol w="1440000">
                  <a:extLst>
                    <a:ext uri="{9D8B030D-6E8A-4147-A177-3AD203B41FA5}">
                      <a16:colId xmlns:a16="http://schemas.microsoft.com/office/drawing/2014/main" val="2528131472"/>
                    </a:ext>
                  </a:extLst>
                </a:gridCol>
                <a:gridCol w="720000">
                  <a:extLst>
                    <a:ext uri="{9D8B030D-6E8A-4147-A177-3AD203B41FA5}">
                      <a16:colId xmlns:a16="http://schemas.microsoft.com/office/drawing/2014/main" val="2726383241"/>
                    </a:ext>
                  </a:extLst>
                </a:gridCol>
              </a:tblGrid>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果物（ベリー類除く）</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1.05 (1.01, 1.09)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0.018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556727871"/>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リンゴ</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1.07 (0.98, 1.16)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0.132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44439555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バナナ</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1.14 (1.05, 1.23)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729178750"/>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ベリー類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0.93 (0.82, 1.06)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0.325</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00177699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1.03 (0.96, 1.10)</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0.362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447986635"/>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根菜類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1.00 (0.87, 1.12)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0.963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286446675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葉菜類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0.91 (0.65, 1.20)</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0.578</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334289668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アブラナ科野菜</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0.63 (0.31, 0.97)</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0.036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3533519273"/>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豆類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0.80 (0.39, 1.33)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0.506</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81138560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タマネギ</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1.23 (0.81, 1.83)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0.352</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4275064647"/>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ジャガイモ</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1.06 (1.01, 1.11)</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0.009</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093983539"/>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果物・野菜ジュース</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1.00 (0.97, 1.03)</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0.980</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4741"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extLst>
                  <a:ext uri="{0D108BD9-81ED-4DB2-BD59-A6C34878D82A}">
                    <a16:rowId xmlns:a16="http://schemas.microsoft.com/office/drawing/2014/main" val="2341046193"/>
                  </a:ext>
                </a:extLst>
              </a:tr>
            </a:tbl>
          </a:graphicData>
        </a:graphic>
      </p:graphicFrame>
      <p:cxnSp>
        <p:nvCxnSpPr>
          <p:cNvPr id="17" name="直線コネクタ 16">
            <a:extLst>
              <a:ext uri="{FF2B5EF4-FFF2-40B4-BE49-F238E27FC236}">
                <a16:creationId xmlns:a16="http://schemas.microsoft.com/office/drawing/2014/main" id="{98500A5A-1591-D1A3-0EAB-B83145B41147}"/>
              </a:ext>
            </a:extLst>
          </p:cNvPr>
          <p:cNvCxnSpPr/>
          <p:nvPr/>
        </p:nvCxnSpPr>
        <p:spPr>
          <a:xfrm flipV="1">
            <a:off x="3540577" y="1376355"/>
            <a:ext cx="0" cy="435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8" name="グラフ 17">
            <a:extLst>
              <a:ext uri="{FF2B5EF4-FFF2-40B4-BE49-F238E27FC236}">
                <a16:creationId xmlns:a16="http://schemas.microsoft.com/office/drawing/2014/main" id="{FE1C9BCB-ACBA-065A-4859-8E2DEF9D592D}"/>
              </a:ext>
            </a:extLst>
          </p:cNvPr>
          <p:cNvGraphicFramePr>
            <a:graphicFrameLocks/>
          </p:cNvGraphicFramePr>
          <p:nvPr>
            <p:extLst>
              <p:ext uri="{D42A27DB-BD31-4B8C-83A1-F6EECF244321}">
                <p14:modId xmlns:p14="http://schemas.microsoft.com/office/powerpoint/2010/main" val="1089033411"/>
              </p:ext>
            </p:extLst>
          </p:nvPr>
        </p:nvGraphicFramePr>
        <p:xfrm>
          <a:off x="1767028" y="1054558"/>
          <a:ext cx="4896000" cy="5118651"/>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ボックス 18">
            <a:extLst>
              <a:ext uri="{FF2B5EF4-FFF2-40B4-BE49-F238E27FC236}">
                <a16:creationId xmlns:a16="http://schemas.microsoft.com/office/drawing/2014/main" id="{8CA996E6-A276-C861-8ED9-A5C07B85E6DF}"/>
              </a:ext>
            </a:extLst>
          </p:cNvPr>
          <p:cNvSpPr txBox="1"/>
          <p:nvPr/>
        </p:nvSpPr>
        <p:spPr>
          <a:xfrm>
            <a:off x="375201" y="1003404"/>
            <a:ext cx="4975127" cy="338554"/>
          </a:xfrm>
          <a:prstGeom prst="rect">
            <a:avLst/>
          </a:prstGeom>
          <a:noFill/>
        </p:spPr>
        <p:txBody>
          <a:bodyPr wrap="square" rtlCol="0">
            <a:spAutoFit/>
          </a:bodyPr>
          <a:lstStyle/>
          <a:p>
            <a:r>
              <a:rPr kumimoji="1" lang="ja-JP" altLang="en-US" sz="1600" b="1" dirty="0">
                <a:solidFill>
                  <a:srgbClr val="18586E"/>
                </a:solidFill>
                <a:latin typeface="Meiryo UI" panose="020B0604030504040204" pitchFamily="50" charset="-128"/>
                <a:ea typeface="Meiryo UI" panose="020B0604030504040204" pitchFamily="50" charset="-128"/>
              </a:rPr>
              <a:t>■膵島自己免疫の検出（総エネルギー摂取量未調整）</a:t>
            </a:r>
            <a:endParaRPr kumimoji="1" lang="ja-JP" altLang="en-US" sz="1100" b="1" dirty="0">
              <a:solidFill>
                <a:srgbClr val="18586E"/>
              </a:solidFill>
              <a:latin typeface="Meiryo UI" panose="020B0604030504040204" pitchFamily="50" charset="-128"/>
              <a:ea typeface="Meiryo UI" panose="020B0604030504040204" pitchFamily="50" charset="-128"/>
            </a:endParaRPr>
          </a:p>
        </p:txBody>
      </p:sp>
      <p:graphicFrame>
        <p:nvGraphicFramePr>
          <p:cNvPr id="20" name="表 19">
            <a:extLst>
              <a:ext uri="{FF2B5EF4-FFF2-40B4-BE49-F238E27FC236}">
                <a16:creationId xmlns:a16="http://schemas.microsoft.com/office/drawing/2014/main" id="{8FF2C56E-1F06-B077-BF5F-06E0E6CE79FB}"/>
              </a:ext>
            </a:extLst>
          </p:cNvPr>
          <p:cNvGraphicFramePr>
            <a:graphicFrameLocks noGrp="1"/>
          </p:cNvGraphicFramePr>
          <p:nvPr>
            <p:extLst>
              <p:ext uri="{D42A27DB-BD31-4B8C-83A1-F6EECF244321}">
                <p14:modId xmlns:p14="http://schemas.microsoft.com/office/powerpoint/2010/main" val="753944271"/>
              </p:ext>
            </p:extLst>
          </p:nvPr>
        </p:nvGraphicFramePr>
        <p:xfrm>
          <a:off x="2066055" y="5702314"/>
          <a:ext cx="4427274" cy="45720"/>
        </p:xfrm>
        <a:graphic>
          <a:graphicData uri="http://schemas.openxmlformats.org/drawingml/2006/table">
            <a:tbl>
              <a:tblPr firstRow="1" bandRow="1">
                <a:tableStyleId>{5C22544A-7EE6-4342-B048-85BDC9FD1C3A}</a:tableStyleId>
              </a:tblPr>
              <a:tblGrid>
                <a:gridCol w="737879">
                  <a:extLst>
                    <a:ext uri="{9D8B030D-6E8A-4147-A177-3AD203B41FA5}">
                      <a16:colId xmlns:a16="http://schemas.microsoft.com/office/drawing/2014/main" val="3215410384"/>
                    </a:ext>
                  </a:extLst>
                </a:gridCol>
                <a:gridCol w="737879">
                  <a:extLst>
                    <a:ext uri="{9D8B030D-6E8A-4147-A177-3AD203B41FA5}">
                      <a16:colId xmlns:a16="http://schemas.microsoft.com/office/drawing/2014/main" val="972946612"/>
                    </a:ext>
                  </a:extLst>
                </a:gridCol>
                <a:gridCol w="737879">
                  <a:extLst>
                    <a:ext uri="{9D8B030D-6E8A-4147-A177-3AD203B41FA5}">
                      <a16:colId xmlns:a16="http://schemas.microsoft.com/office/drawing/2014/main" val="3692892240"/>
                    </a:ext>
                  </a:extLst>
                </a:gridCol>
                <a:gridCol w="737879">
                  <a:extLst>
                    <a:ext uri="{9D8B030D-6E8A-4147-A177-3AD203B41FA5}">
                      <a16:colId xmlns:a16="http://schemas.microsoft.com/office/drawing/2014/main" val="3335734839"/>
                    </a:ext>
                  </a:extLst>
                </a:gridCol>
                <a:gridCol w="737879">
                  <a:extLst>
                    <a:ext uri="{9D8B030D-6E8A-4147-A177-3AD203B41FA5}">
                      <a16:colId xmlns:a16="http://schemas.microsoft.com/office/drawing/2014/main" val="2454176143"/>
                    </a:ext>
                  </a:extLst>
                </a:gridCol>
                <a:gridCol w="737879">
                  <a:extLst>
                    <a:ext uri="{9D8B030D-6E8A-4147-A177-3AD203B41FA5}">
                      <a16:colId xmlns:a16="http://schemas.microsoft.com/office/drawing/2014/main" val="3207570661"/>
                    </a:ext>
                  </a:extLst>
                </a:gridCol>
              </a:tblGrid>
              <a:tr h="0">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939546"/>
                  </a:ext>
                </a:extLst>
              </a:tr>
            </a:tbl>
          </a:graphicData>
        </a:graphic>
      </p:graphicFrame>
      <p:sp>
        <p:nvSpPr>
          <p:cNvPr id="21" name="テキスト ボックス 20">
            <a:extLst>
              <a:ext uri="{FF2B5EF4-FFF2-40B4-BE49-F238E27FC236}">
                <a16:creationId xmlns:a16="http://schemas.microsoft.com/office/drawing/2014/main" id="{FCD679DA-80C7-07B4-9D97-AC61271C75B3}"/>
              </a:ext>
            </a:extLst>
          </p:cNvPr>
          <p:cNvSpPr txBox="1"/>
          <p:nvPr/>
        </p:nvSpPr>
        <p:spPr>
          <a:xfrm>
            <a:off x="6372658" y="944550"/>
            <a:ext cx="1736626" cy="430887"/>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ハザード比（</a:t>
            </a:r>
            <a:r>
              <a:rPr kumimoji="1" lang="en-US" altLang="ja-JP" sz="1100" b="1" dirty="0">
                <a:latin typeface="Meiryo UI" panose="020B0604030504040204" pitchFamily="50" charset="-128"/>
                <a:ea typeface="Meiryo UI" panose="020B0604030504040204" pitchFamily="50" charset="-128"/>
              </a:rPr>
              <a:t>95%CI</a:t>
            </a:r>
            <a:r>
              <a:rPr kumimoji="1" lang="ja-JP" altLang="en-US" sz="1100" b="1" dirty="0">
                <a:latin typeface="Meiryo UI" panose="020B0604030504040204" pitchFamily="50" charset="-128"/>
                <a:ea typeface="Meiryo UI" panose="020B0604030504040204" pitchFamily="50" charset="-128"/>
              </a:rPr>
              <a:t>）</a:t>
            </a:r>
            <a:r>
              <a:rPr kumimoji="1" lang="en-US" altLang="ja-JP" sz="1100" b="1" baseline="30000" dirty="0">
                <a:latin typeface="Meiryo UI" panose="020B0604030504040204" pitchFamily="50" charset="-128"/>
                <a:ea typeface="Meiryo UI" panose="020B0604030504040204" pitchFamily="50" charset="-128"/>
              </a:rPr>
              <a:t>*</a:t>
            </a:r>
          </a:p>
          <a:p>
            <a:pPr algn="ctr"/>
            <a:r>
              <a:rPr kumimoji="1" lang="en-US" altLang="ja-JP" sz="1100" b="1" dirty="0">
                <a:latin typeface="Meiryo UI" panose="020B0604030504040204" pitchFamily="50" charset="-128"/>
                <a:ea typeface="Meiryo UI" panose="020B0604030504040204" pitchFamily="50" charset="-128"/>
              </a:rPr>
              <a:t>n/N=247/5,626</a:t>
            </a:r>
          </a:p>
        </p:txBody>
      </p:sp>
      <p:sp>
        <p:nvSpPr>
          <p:cNvPr id="22" name="テキスト ボックス 21">
            <a:extLst>
              <a:ext uri="{FF2B5EF4-FFF2-40B4-BE49-F238E27FC236}">
                <a16:creationId xmlns:a16="http://schemas.microsoft.com/office/drawing/2014/main" id="{91B68078-3A2B-8B6E-7379-D73FB2173DBC}"/>
              </a:ext>
            </a:extLst>
          </p:cNvPr>
          <p:cNvSpPr txBox="1"/>
          <p:nvPr/>
        </p:nvSpPr>
        <p:spPr>
          <a:xfrm>
            <a:off x="7994417" y="1111810"/>
            <a:ext cx="603582" cy="261610"/>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P</a:t>
            </a:r>
            <a:r>
              <a:rPr kumimoji="1" lang="ja-JP" altLang="en-US" sz="1100" b="1" dirty="0">
                <a:latin typeface="Meiryo UI" panose="020B0604030504040204" pitchFamily="50" charset="-128"/>
                <a:ea typeface="Meiryo UI" panose="020B0604030504040204" pitchFamily="50" charset="-128"/>
              </a:rPr>
              <a:t>値</a:t>
            </a:r>
            <a:endParaRPr kumimoji="1" lang="en-US" altLang="ja-JP" sz="11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46129AD0-B0A8-5561-E692-5F6917E073A0}"/>
              </a:ext>
            </a:extLst>
          </p:cNvPr>
          <p:cNvSpPr txBox="1"/>
          <p:nvPr/>
        </p:nvSpPr>
        <p:spPr>
          <a:xfrm>
            <a:off x="383411" y="5924569"/>
            <a:ext cx="7475671"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各食品の摂取量</a:t>
            </a:r>
            <a:r>
              <a:rPr kumimoji="1" lang="en-US" altLang="ja-JP" sz="1050" dirty="0">
                <a:latin typeface="Meiryo UI" panose="020B0604030504040204" pitchFamily="50" charset="-128"/>
                <a:ea typeface="Meiryo UI" panose="020B0604030504040204" pitchFamily="50" charset="-128"/>
              </a:rPr>
              <a:t>10g</a:t>
            </a:r>
            <a:r>
              <a:rPr kumimoji="1" lang="ja-JP" altLang="en-US" sz="1050" dirty="0">
                <a:latin typeface="Meiryo UI" panose="020B0604030504040204" pitchFamily="50" charset="-128"/>
                <a:ea typeface="Meiryo UI" panose="020B0604030504040204" pitchFamily="50" charset="-128"/>
              </a:rPr>
              <a:t>増加あたりのハザード比および信頼区間（性別、</a:t>
            </a:r>
            <a:r>
              <a:rPr kumimoji="1" lang="en-US" altLang="ja-JP" sz="1050" dirty="0">
                <a:latin typeface="Meiryo UI" panose="020B0604030504040204" pitchFamily="50" charset="-128"/>
                <a:ea typeface="Meiryo UI" panose="020B0604030504040204" pitchFamily="50" charset="-128"/>
              </a:rPr>
              <a:t>HLA</a:t>
            </a:r>
            <a:r>
              <a:rPr kumimoji="1" lang="ja-JP" altLang="en-US" sz="1050" dirty="0">
                <a:latin typeface="Meiryo UI" panose="020B0604030504040204" pitchFamily="50" charset="-128"/>
                <a:ea typeface="Meiryo UI" panose="020B0604030504040204" pitchFamily="50" charset="-128"/>
              </a:rPr>
              <a:t>遺伝子型、病型を問わない糖尿病の家族歴で調整）</a:t>
            </a:r>
            <a:endParaRPr kumimoji="1" lang="en-US" altLang="ja-JP" sz="105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8C540713-293D-D969-237D-FE3E0AD94C9F}"/>
              </a:ext>
            </a:extLst>
          </p:cNvPr>
          <p:cNvSpPr txBox="1"/>
          <p:nvPr/>
        </p:nvSpPr>
        <p:spPr>
          <a:xfrm>
            <a:off x="1937656" y="5750907"/>
            <a:ext cx="5633805"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0             0.5            1             1.5             2             2.5             3</a:t>
            </a:r>
          </a:p>
        </p:txBody>
      </p:sp>
      <p:sp>
        <p:nvSpPr>
          <p:cNvPr id="25" name="テキスト ボックス 24">
            <a:extLst>
              <a:ext uri="{FF2B5EF4-FFF2-40B4-BE49-F238E27FC236}">
                <a16:creationId xmlns:a16="http://schemas.microsoft.com/office/drawing/2014/main" id="{559023DB-0A87-75C4-F131-628AA93F433D}"/>
              </a:ext>
            </a:extLst>
          </p:cNvPr>
          <p:cNvSpPr txBox="1"/>
          <p:nvPr/>
        </p:nvSpPr>
        <p:spPr>
          <a:xfrm>
            <a:off x="389573" y="6238905"/>
            <a:ext cx="8364854"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ジョイントモデル［縦断的データ（食品摂取量）： 線形混合効果モデル、生存データ（膵島自己免疫の検出または</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型糖尿病発症）：</a:t>
            </a:r>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比例ハザードモデル］注：</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値は全て名目上の</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値を示している</a:t>
            </a:r>
            <a:endParaRPr kumimoji="1" lang="en-US" altLang="ja-JP" sz="105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E7AB9187-FE93-286C-813C-D212FD020E58}"/>
              </a:ext>
            </a:extLst>
          </p:cNvPr>
          <p:cNvSpPr txBox="1"/>
          <p:nvPr/>
        </p:nvSpPr>
        <p:spPr>
          <a:xfrm>
            <a:off x="7808634" y="6445674"/>
            <a:ext cx="1335366"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3</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6218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CD202-7C1E-7902-CA09-1779790264D7}"/>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441FE52-8FBB-4F70-156B-7401AA12FCF9}"/>
              </a:ext>
            </a:extLst>
          </p:cNvPr>
          <p:cNvSpPr txBox="1"/>
          <p:nvPr/>
        </p:nvSpPr>
        <p:spPr>
          <a:xfrm>
            <a:off x="244799" y="225884"/>
            <a:ext cx="7921739" cy="480131"/>
          </a:xfrm>
          <a:prstGeom prst="rect">
            <a:avLst/>
          </a:prstGeom>
          <a:noFill/>
        </p:spPr>
        <p:txBody>
          <a:bodyPr wrap="squar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果物、ベリー類、野菜の摂取と各アウトカムとの関連</a:t>
            </a:r>
          </a:p>
        </p:txBody>
      </p:sp>
      <p:sp>
        <p:nvSpPr>
          <p:cNvPr id="2" name="テキスト ボックス 1">
            <a:extLst>
              <a:ext uri="{FF2B5EF4-FFF2-40B4-BE49-F238E27FC236}">
                <a16:creationId xmlns:a16="http://schemas.microsoft.com/office/drawing/2014/main" id="{E2554F38-1CE1-11D0-F414-31DF1E454E3A}"/>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
        <p:nvSpPr>
          <p:cNvPr id="26" name="テキスト ボックス 25">
            <a:extLst>
              <a:ext uri="{FF2B5EF4-FFF2-40B4-BE49-F238E27FC236}">
                <a16:creationId xmlns:a16="http://schemas.microsoft.com/office/drawing/2014/main" id="{A789E585-61F3-BC10-4FA7-4A503F6A9482}"/>
              </a:ext>
            </a:extLst>
          </p:cNvPr>
          <p:cNvSpPr txBox="1"/>
          <p:nvPr/>
        </p:nvSpPr>
        <p:spPr>
          <a:xfrm>
            <a:off x="7808634" y="6445674"/>
            <a:ext cx="1335366"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3</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D2A8BAAD-0F92-477C-9474-DB5CEC2ECD0C}"/>
              </a:ext>
            </a:extLst>
          </p:cNvPr>
          <p:cNvGraphicFramePr>
            <a:graphicFrameLocks noGrp="1"/>
          </p:cNvGraphicFramePr>
          <p:nvPr>
            <p:extLst>
              <p:ext uri="{D42A27DB-BD31-4B8C-83A1-F6EECF244321}">
                <p14:modId xmlns:p14="http://schemas.microsoft.com/office/powerpoint/2010/main" val="1825110544"/>
              </p:ext>
            </p:extLst>
          </p:nvPr>
        </p:nvGraphicFramePr>
        <p:xfrm>
          <a:off x="375202" y="1372099"/>
          <a:ext cx="8280377" cy="4320000"/>
        </p:xfrm>
        <a:graphic>
          <a:graphicData uri="http://schemas.openxmlformats.org/drawingml/2006/table">
            <a:tbl>
              <a:tblPr>
                <a:tableStyleId>{5C22544A-7EE6-4342-B048-85BDC9FD1C3A}</a:tableStyleId>
              </a:tblPr>
              <a:tblGrid>
                <a:gridCol w="1692377">
                  <a:extLst>
                    <a:ext uri="{9D8B030D-6E8A-4147-A177-3AD203B41FA5}">
                      <a16:colId xmlns:a16="http://schemas.microsoft.com/office/drawing/2014/main" val="4265404157"/>
                    </a:ext>
                  </a:extLst>
                </a:gridCol>
                <a:gridCol w="4428000">
                  <a:extLst>
                    <a:ext uri="{9D8B030D-6E8A-4147-A177-3AD203B41FA5}">
                      <a16:colId xmlns:a16="http://schemas.microsoft.com/office/drawing/2014/main" val="444842972"/>
                    </a:ext>
                  </a:extLst>
                </a:gridCol>
                <a:gridCol w="1440000">
                  <a:extLst>
                    <a:ext uri="{9D8B030D-6E8A-4147-A177-3AD203B41FA5}">
                      <a16:colId xmlns:a16="http://schemas.microsoft.com/office/drawing/2014/main" val="2528131472"/>
                    </a:ext>
                  </a:extLst>
                </a:gridCol>
                <a:gridCol w="720000">
                  <a:extLst>
                    <a:ext uri="{9D8B030D-6E8A-4147-A177-3AD203B41FA5}">
                      <a16:colId xmlns:a16="http://schemas.microsoft.com/office/drawing/2014/main" val="2726383241"/>
                    </a:ext>
                  </a:extLst>
                </a:gridCol>
              </a:tblGrid>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果物（ベリー類除く）</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1.02 (1.00, 1.04)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0.020</a:t>
                      </a:r>
                    </a:p>
                  </a:txBody>
                  <a:tcPr marL="0" marR="0" marT="5443"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556727871"/>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リンゴ</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1.02 (0.98, 1.06)</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0.336</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44439555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バナナ</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1.08 (1.04, 1.12)</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&lt;0.001</a:t>
                      </a:r>
                      <a:r>
                        <a:rPr lang="en-US" altLang="ja-JP" sz="1050" b="0" i="0" u="none" strike="noStrike" baseline="30000" dirty="0">
                          <a:solidFill>
                            <a:srgbClr val="002060"/>
                          </a:solidFill>
                          <a:effectLst/>
                          <a:latin typeface="Meiryo UI" panose="020B0604030504040204" pitchFamily="50" charset="-128"/>
                          <a:ea typeface="Meiryo UI" panose="020B0604030504040204" pitchFamily="50" charset="-128"/>
                        </a:rPr>
                        <a:t>**</a:t>
                      </a:r>
                      <a:endParaRPr lang="ja-JP" altLang="en-US" sz="1050" b="0" i="0" u="none" strike="noStrike" baseline="30000" dirty="0">
                        <a:solidFill>
                          <a:srgbClr val="002060"/>
                        </a:solidFill>
                        <a:effectLst/>
                        <a:latin typeface="Meiryo UI" panose="020B0604030504040204" pitchFamily="50" charset="-128"/>
                        <a:ea typeface="Meiryo UI" panose="020B0604030504040204" pitchFamily="50" charset="-128"/>
                      </a:endParaRP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729178750"/>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ベリー類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0.97 (0.90, 1.03)</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0.342</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00177699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1.02 (0.98, 1.05)</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0.388</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447986635"/>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根菜類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0.98 (0.93, 1.03)</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0.445</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286446675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葉菜類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0.94 (0.83, 1.04)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0.252</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334289668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アブラナ科野菜</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0.83 (0.72, 0.95)</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0.007</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3533519273"/>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豆類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0.98 (0.73, 1.22)</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0.976</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81138560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タマネギ</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1.20 (0.98, 1.44)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0.077</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4275064647"/>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ジャガイモ</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1.02 (1.00, 1.04)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0.051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093983539"/>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果物・野菜ジュース</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1.00 (0.99, 1.01)</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0.741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extLst>
                  <a:ext uri="{0D108BD9-81ED-4DB2-BD59-A6C34878D82A}">
                    <a16:rowId xmlns:a16="http://schemas.microsoft.com/office/drawing/2014/main" val="2341046193"/>
                  </a:ext>
                </a:extLst>
              </a:tr>
            </a:tbl>
          </a:graphicData>
        </a:graphic>
      </p:graphicFrame>
      <p:cxnSp>
        <p:nvCxnSpPr>
          <p:cNvPr id="4" name="直線コネクタ 3">
            <a:extLst>
              <a:ext uri="{FF2B5EF4-FFF2-40B4-BE49-F238E27FC236}">
                <a16:creationId xmlns:a16="http://schemas.microsoft.com/office/drawing/2014/main" id="{D616EA53-756F-4895-1482-A9FAD5BC1D12}"/>
              </a:ext>
            </a:extLst>
          </p:cNvPr>
          <p:cNvCxnSpPr/>
          <p:nvPr/>
        </p:nvCxnSpPr>
        <p:spPr>
          <a:xfrm flipV="1">
            <a:off x="3540577" y="1376355"/>
            <a:ext cx="0" cy="435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グラフ 5">
            <a:extLst>
              <a:ext uri="{FF2B5EF4-FFF2-40B4-BE49-F238E27FC236}">
                <a16:creationId xmlns:a16="http://schemas.microsoft.com/office/drawing/2014/main" id="{8CF35E24-3682-1B43-FF33-94BDF848CED9}"/>
              </a:ext>
            </a:extLst>
          </p:cNvPr>
          <p:cNvGraphicFramePr>
            <a:graphicFrameLocks/>
          </p:cNvGraphicFramePr>
          <p:nvPr>
            <p:extLst>
              <p:ext uri="{D42A27DB-BD31-4B8C-83A1-F6EECF244321}">
                <p14:modId xmlns:p14="http://schemas.microsoft.com/office/powerpoint/2010/main" val="4235160341"/>
              </p:ext>
            </p:extLst>
          </p:nvPr>
        </p:nvGraphicFramePr>
        <p:xfrm>
          <a:off x="1772329" y="1054009"/>
          <a:ext cx="4896000" cy="5119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表 6">
            <a:extLst>
              <a:ext uri="{FF2B5EF4-FFF2-40B4-BE49-F238E27FC236}">
                <a16:creationId xmlns:a16="http://schemas.microsoft.com/office/drawing/2014/main" id="{5D89BB8F-1A94-625E-BAE0-FE6B840ED2C3}"/>
              </a:ext>
            </a:extLst>
          </p:cNvPr>
          <p:cNvGraphicFramePr>
            <a:graphicFrameLocks noGrp="1"/>
          </p:cNvGraphicFramePr>
          <p:nvPr>
            <p:extLst>
              <p:ext uri="{D42A27DB-BD31-4B8C-83A1-F6EECF244321}">
                <p14:modId xmlns:p14="http://schemas.microsoft.com/office/powerpoint/2010/main" val="82703525"/>
              </p:ext>
            </p:extLst>
          </p:nvPr>
        </p:nvGraphicFramePr>
        <p:xfrm>
          <a:off x="2066055" y="5702314"/>
          <a:ext cx="4427274" cy="45720"/>
        </p:xfrm>
        <a:graphic>
          <a:graphicData uri="http://schemas.openxmlformats.org/drawingml/2006/table">
            <a:tbl>
              <a:tblPr firstRow="1" bandRow="1">
                <a:tableStyleId>{5C22544A-7EE6-4342-B048-85BDC9FD1C3A}</a:tableStyleId>
              </a:tblPr>
              <a:tblGrid>
                <a:gridCol w="737879">
                  <a:extLst>
                    <a:ext uri="{9D8B030D-6E8A-4147-A177-3AD203B41FA5}">
                      <a16:colId xmlns:a16="http://schemas.microsoft.com/office/drawing/2014/main" val="3215410384"/>
                    </a:ext>
                  </a:extLst>
                </a:gridCol>
                <a:gridCol w="737879">
                  <a:extLst>
                    <a:ext uri="{9D8B030D-6E8A-4147-A177-3AD203B41FA5}">
                      <a16:colId xmlns:a16="http://schemas.microsoft.com/office/drawing/2014/main" val="972946612"/>
                    </a:ext>
                  </a:extLst>
                </a:gridCol>
                <a:gridCol w="737879">
                  <a:extLst>
                    <a:ext uri="{9D8B030D-6E8A-4147-A177-3AD203B41FA5}">
                      <a16:colId xmlns:a16="http://schemas.microsoft.com/office/drawing/2014/main" val="3692892240"/>
                    </a:ext>
                  </a:extLst>
                </a:gridCol>
                <a:gridCol w="737879">
                  <a:extLst>
                    <a:ext uri="{9D8B030D-6E8A-4147-A177-3AD203B41FA5}">
                      <a16:colId xmlns:a16="http://schemas.microsoft.com/office/drawing/2014/main" val="3335734839"/>
                    </a:ext>
                  </a:extLst>
                </a:gridCol>
                <a:gridCol w="737879">
                  <a:extLst>
                    <a:ext uri="{9D8B030D-6E8A-4147-A177-3AD203B41FA5}">
                      <a16:colId xmlns:a16="http://schemas.microsoft.com/office/drawing/2014/main" val="2454176143"/>
                    </a:ext>
                  </a:extLst>
                </a:gridCol>
                <a:gridCol w="737879">
                  <a:extLst>
                    <a:ext uri="{9D8B030D-6E8A-4147-A177-3AD203B41FA5}">
                      <a16:colId xmlns:a16="http://schemas.microsoft.com/office/drawing/2014/main" val="3207570661"/>
                    </a:ext>
                  </a:extLst>
                </a:gridCol>
              </a:tblGrid>
              <a:tr h="0">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939546"/>
                  </a:ext>
                </a:extLst>
              </a:tr>
            </a:tbl>
          </a:graphicData>
        </a:graphic>
      </p:graphicFrame>
      <p:sp>
        <p:nvSpPr>
          <p:cNvPr id="8" name="テキスト ボックス 7">
            <a:extLst>
              <a:ext uri="{FF2B5EF4-FFF2-40B4-BE49-F238E27FC236}">
                <a16:creationId xmlns:a16="http://schemas.microsoft.com/office/drawing/2014/main" id="{B973BD2E-EA82-A9A4-4F88-74C83AD2B47D}"/>
              </a:ext>
            </a:extLst>
          </p:cNvPr>
          <p:cNvSpPr txBox="1"/>
          <p:nvPr/>
        </p:nvSpPr>
        <p:spPr>
          <a:xfrm>
            <a:off x="6372658" y="944550"/>
            <a:ext cx="1736626" cy="430887"/>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ハザード比（</a:t>
            </a:r>
            <a:r>
              <a:rPr kumimoji="1" lang="en-US" altLang="ja-JP" sz="1100" b="1" dirty="0">
                <a:latin typeface="Meiryo UI" panose="020B0604030504040204" pitchFamily="50" charset="-128"/>
                <a:ea typeface="Meiryo UI" panose="020B0604030504040204" pitchFamily="50" charset="-128"/>
              </a:rPr>
              <a:t>95%CI</a:t>
            </a:r>
            <a:r>
              <a:rPr kumimoji="1" lang="ja-JP" altLang="en-US" sz="1100" b="1" dirty="0">
                <a:latin typeface="Meiryo UI" panose="020B0604030504040204" pitchFamily="50" charset="-128"/>
                <a:ea typeface="Meiryo UI" panose="020B0604030504040204" pitchFamily="50" charset="-128"/>
              </a:rPr>
              <a:t>）</a:t>
            </a:r>
            <a:r>
              <a:rPr kumimoji="1" lang="en-US" altLang="ja-JP" sz="1100" b="1" baseline="30000" dirty="0">
                <a:latin typeface="Meiryo UI" panose="020B0604030504040204" pitchFamily="50" charset="-128"/>
                <a:ea typeface="Meiryo UI" panose="020B0604030504040204" pitchFamily="50" charset="-128"/>
              </a:rPr>
              <a:t> *</a:t>
            </a:r>
            <a:endParaRPr kumimoji="1" lang="en-US" altLang="ja-JP" sz="1100"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n/N=247/5,626</a:t>
            </a:r>
          </a:p>
        </p:txBody>
      </p:sp>
      <p:sp>
        <p:nvSpPr>
          <p:cNvPr id="9" name="テキスト ボックス 8">
            <a:extLst>
              <a:ext uri="{FF2B5EF4-FFF2-40B4-BE49-F238E27FC236}">
                <a16:creationId xmlns:a16="http://schemas.microsoft.com/office/drawing/2014/main" id="{249727B9-B445-2E17-4A2E-19C7438C17F2}"/>
              </a:ext>
            </a:extLst>
          </p:cNvPr>
          <p:cNvSpPr txBox="1"/>
          <p:nvPr/>
        </p:nvSpPr>
        <p:spPr>
          <a:xfrm>
            <a:off x="7994417" y="1111810"/>
            <a:ext cx="603582" cy="261610"/>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P</a:t>
            </a:r>
            <a:r>
              <a:rPr kumimoji="1" lang="ja-JP" altLang="en-US" sz="1100" b="1" dirty="0">
                <a:latin typeface="Meiryo UI" panose="020B0604030504040204" pitchFamily="50" charset="-128"/>
                <a:ea typeface="Meiryo UI" panose="020B0604030504040204" pitchFamily="50" charset="-128"/>
              </a:rPr>
              <a:t>値</a:t>
            </a:r>
            <a:endParaRPr kumimoji="1" lang="en-US" altLang="ja-JP" sz="11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54A0B51C-8662-6CFD-5706-79239C1AAA6C}"/>
              </a:ext>
            </a:extLst>
          </p:cNvPr>
          <p:cNvSpPr txBox="1"/>
          <p:nvPr/>
        </p:nvSpPr>
        <p:spPr>
          <a:xfrm>
            <a:off x="375201" y="1003404"/>
            <a:ext cx="5094325" cy="338554"/>
          </a:xfrm>
          <a:prstGeom prst="rect">
            <a:avLst/>
          </a:prstGeom>
          <a:noFill/>
        </p:spPr>
        <p:txBody>
          <a:bodyPr wrap="square" rtlCol="0">
            <a:spAutoFit/>
          </a:bodyPr>
          <a:lstStyle/>
          <a:p>
            <a:r>
              <a:rPr kumimoji="1" lang="ja-JP" altLang="en-US" sz="1600" b="1" dirty="0">
                <a:solidFill>
                  <a:srgbClr val="18586E"/>
                </a:solidFill>
                <a:latin typeface="Meiryo UI" panose="020B0604030504040204" pitchFamily="50" charset="-128"/>
                <a:ea typeface="Meiryo UI" panose="020B0604030504040204" pitchFamily="50" charset="-128"/>
              </a:rPr>
              <a:t>■膵島自己免疫の検出（総エネルギー摂取量調整後）</a:t>
            </a:r>
            <a:endParaRPr kumimoji="1" lang="ja-JP" altLang="en-US" sz="1100" b="1" dirty="0">
              <a:solidFill>
                <a:srgbClr val="18586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476880D6-7A35-6146-56B7-08CAC7F35083}"/>
              </a:ext>
            </a:extLst>
          </p:cNvPr>
          <p:cNvSpPr txBox="1"/>
          <p:nvPr/>
        </p:nvSpPr>
        <p:spPr>
          <a:xfrm>
            <a:off x="375201" y="5910901"/>
            <a:ext cx="8620036" cy="415498"/>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各食品の摂取量</a:t>
            </a:r>
            <a:r>
              <a:rPr kumimoji="1" lang="en-US" altLang="ja-JP" sz="1050" dirty="0">
                <a:latin typeface="Meiryo UI" panose="020B0604030504040204" pitchFamily="50" charset="-128"/>
                <a:ea typeface="Meiryo UI" panose="020B0604030504040204" pitchFamily="50" charset="-128"/>
              </a:rPr>
              <a:t>1g/MJ</a:t>
            </a:r>
            <a:r>
              <a:rPr kumimoji="1" lang="ja-JP" altLang="en-US" sz="1050" dirty="0">
                <a:latin typeface="Meiryo UI" panose="020B0604030504040204" pitchFamily="50" charset="-128"/>
                <a:ea typeface="Meiryo UI" panose="020B0604030504040204" pitchFamily="50" charset="-128"/>
              </a:rPr>
              <a:t>増加あたりのハザード比および信頼区間（性別、</a:t>
            </a:r>
            <a:r>
              <a:rPr kumimoji="1" lang="en-US" altLang="ja-JP" sz="1050" dirty="0">
                <a:latin typeface="Meiryo UI" panose="020B0604030504040204" pitchFamily="50" charset="-128"/>
                <a:ea typeface="Meiryo UI" panose="020B0604030504040204" pitchFamily="50" charset="-128"/>
              </a:rPr>
              <a:t>HLA</a:t>
            </a:r>
            <a:r>
              <a:rPr kumimoji="1" lang="ja-JP" altLang="en-US" sz="1050" dirty="0">
                <a:latin typeface="Meiryo UI" panose="020B0604030504040204" pitchFamily="50" charset="-128"/>
                <a:ea typeface="Meiryo UI" panose="020B0604030504040204" pitchFamily="50" charset="-128"/>
              </a:rPr>
              <a:t>遺伝子型、病型を問わない糖尿病の家族歴、総エネルギー摂取量で調整）</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多重性調整後の</a:t>
            </a:r>
            <a:r>
              <a:rPr kumimoji="1" lang="en-US" altLang="ja-JP" sz="1050" dirty="0">
                <a:latin typeface="Meiryo UI" panose="020B0604030504040204" pitchFamily="50" charset="-128"/>
                <a:ea typeface="Meiryo UI" panose="020B0604030504040204" pitchFamily="50" charset="-128"/>
              </a:rPr>
              <a:t>P&lt;0.05 </a:t>
            </a:r>
          </a:p>
        </p:txBody>
      </p:sp>
      <p:sp>
        <p:nvSpPr>
          <p:cNvPr id="12" name="テキスト ボックス 11">
            <a:extLst>
              <a:ext uri="{FF2B5EF4-FFF2-40B4-BE49-F238E27FC236}">
                <a16:creationId xmlns:a16="http://schemas.microsoft.com/office/drawing/2014/main" id="{F68BFE2F-21C4-A53B-3693-A43E6950F425}"/>
              </a:ext>
            </a:extLst>
          </p:cNvPr>
          <p:cNvSpPr txBox="1"/>
          <p:nvPr/>
        </p:nvSpPr>
        <p:spPr>
          <a:xfrm>
            <a:off x="1937656" y="5750907"/>
            <a:ext cx="5633805"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0             0.5            1             1.5             2             2.5             3</a:t>
            </a:r>
          </a:p>
        </p:txBody>
      </p:sp>
      <p:sp>
        <p:nvSpPr>
          <p:cNvPr id="13" name="テキスト ボックス 12">
            <a:extLst>
              <a:ext uri="{FF2B5EF4-FFF2-40B4-BE49-F238E27FC236}">
                <a16:creationId xmlns:a16="http://schemas.microsoft.com/office/drawing/2014/main" id="{2D93A9A9-7C37-26CB-564E-4B646BF44FE2}"/>
              </a:ext>
            </a:extLst>
          </p:cNvPr>
          <p:cNvSpPr txBox="1"/>
          <p:nvPr/>
        </p:nvSpPr>
        <p:spPr>
          <a:xfrm>
            <a:off x="389573" y="6238905"/>
            <a:ext cx="8364854"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ジョイントモデル［縦断的データ（食品摂取量）： 線形混合効果モデル、生存データ（膵島自己免疫の検出または</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型糖尿病発症）：</a:t>
            </a:r>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比例ハザードモデル］注：</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値は全て名目上の</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値を示している</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9461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66D30-089F-92F8-25C7-3F783FAC2BCD}"/>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F8058A0-832E-8ED0-9DEA-557DB8BE18C0}"/>
              </a:ext>
            </a:extLst>
          </p:cNvPr>
          <p:cNvSpPr txBox="1"/>
          <p:nvPr/>
        </p:nvSpPr>
        <p:spPr>
          <a:xfrm>
            <a:off x="244799" y="225884"/>
            <a:ext cx="7921739" cy="480131"/>
          </a:xfrm>
          <a:prstGeom prst="rect">
            <a:avLst/>
          </a:prstGeom>
          <a:noFill/>
        </p:spPr>
        <p:txBody>
          <a:bodyPr wrap="squar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果物、ベリー類、野菜の摂取と各アウトカムとの関連</a:t>
            </a:r>
          </a:p>
        </p:txBody>
      </p:sp>
      <p:sp>
        <p:nvSpPr>
          <p:cNvPr id="2" name="テキスト ボックス 1">
            <a:extLst>
              <a:ext uri="{FF2B5EF4-FFF2-40B4-BE49-F238E27FC236}">
                <a16:creationId xmlns:a16="http://schemas.microsoft.com/office/drawing/2014/main" id="{D304B8D4-5A39-AE41-8E37-CB0E970F3CC8}"/>
              </a:ext>
            </a:extLst>
          </p:cNvPr>
          <p:cNvSpPr txBox="1"/>
          <p:nvPr/>
        </p:nvSpPr>
        <p:spPr>
          <a:xfrm>
            <a:off x="1188518" y="6604084"/>
            <a:ext cx="7955482" cy="253916"/>
          </a:xfrm>
          <a:prstGeom prst="rect">
            <a:avLst/>
          </a:prstGeom>
          <a:noFill/>
        </p:spPr>
        <p:txBody>
          <a:bodyPr wrap="square" anchor="b">
            <a:spAutoFit/>
          </a:bodyPr>
          <a:lstStyle/>
          <a:p>
            <a:pPr algn="r"/>
            <a:r>
              <a:rPr lang="fi-FI" altLang="ja-JP" sz="1050" b="0" i="0" u="none" strike="noStrike" baseline="0" dirty="0">
                <a:latin typeface="Meiryo UI" panose="020B0604030504040204" pitchFamily="50" charset="-128"/>
                <a:ea typeface="Meiryo UI" panose="020B0604030504040204" pitchFamily="50" charset="-128"/>
              </a:rPr>
              <a:t>Mattila M, et al. Am J Clin Nutr 119(2): 537-545, 2024</a:t>
            </a:r>
          </a:p>
        </p:txBody>
      </p:sp>
      <p:sp>
        <p:nvSpPr>
          <p:cNvPr id="26" name="テキスト ボックス 25">
            <a:extLst>
              <a:ext uri="{FF2B5EF4-FFF2-40B4-BE49-F238E27FC236}">
                <a16:creationId xmlns:a16="http://schemas.microsoft.com/office/drawing/2014/main" id="{B5F33CE2-B38E-42A5-C709-5241CABF507E}"/>
              </a:ext>
            </a:extLst>
          </p:cNvPr>
          <p:cNvSpPr txBox="1"/>
          <p:nvPr/>
        </p:nvSpPr>
        <p:spPr>
          <a:xfrm>
            <a:off x="7808634" y="6445674"/>
            <a:ext cx="1335366"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Table. 3</a:t>
            </a:r>
            <a:r>
              <a:rPr kumimoji="1" lang="ja-JP" altLang="en-US" sz="1050" dirty="0">
                <a:latin typeface="Meiryo UI" panose="020B0604030504040204" pitchFamily="50" charset="-128"/>
                <a:ea typeface="Meiryo UI" panose="020B0604030504040204" pitchFamily="50" charset="-128"/>
              </a:rPr>
              <a:t>より作図</a:t>
            </a:r>
            <a:endParaRPr kumimoji="1" lang="en-US" altLang="ja-JP" sz="105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6A4D207-8289-FA8F-F720-11103BCC9E96}"/>
              </a:ext>
            </a:extLst>
          </p:cNvPr>
          <p:cNvSpPr txBox="1"/>
          <p:nvPr/>
        </p:nvSpPr>
        <p:spPr>
          <a:xfrm>
            <a:off x="389573" y="6238905"/>
            <a:ext cx="8364854"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ジョイントモデル［縦断的データ（食品摂取量）： 線形混合効果モデル、生存データ（膵島自己免疫の検出または</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型糖尿病発症）：</a:t>
            </a:r>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比例ハザードモデル］注：</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値は全て名目上の</a:t>
            </a:r>
            <a:r>
              <a:rPr kumimoji="1" lang="en-US" altLang="ja-JP" sz="1050" dirty="0">
                <a:latin typeface="Meiryo UI" panose="020B0604030504040204" pitchFamily="50" charset="-128"/>
                <a:ea typeface="Meiryo UI" panose="020B0604030504040204" pitchFamily="50" charset="-128"/>
              </a:rPr>
              <a:t>P</a:t>
            </a:r>
            <a:r>
              <a:rPr kumimoji="1" lang="ja-JP" altLang="en-US" sz="1050" dirty="0">
                <a:latin typeface="Meiryo UI" panose="020B0604030504040204" pitchFamily="50" charset="-128"/>
                <a:ea typeface="Meiryo UI" panose="020B0604030504040204" pitchFamily="50" charset="-128"/>
              </a:rPr>
              <a:t>値を示している</a:t>
            </a:r>
            <a:endParaRPr kumimoji="1" lang="en-US" altLang="ja-JP" sz="1050" dirty="0">
              <a:latin typeface="Meiryo UI" panose="020B0604030504040204" pitchFamily="50" charset="-128"/>
              <a:ea typeface="Meiryo UI" panose="020B0604030504040204" pitchFamily="50" charset="-128"/>
            </a:endParaRPr>
          </a:p>
        </p:txBody>
      </p:sp>
      <p:graphicFrame>
        <p:nvGraphicFramePr>
          <p:cNvPr id="4" name="表 3">
            <a:extLst>
              <a:ext uri="{FF2B5EF4-FFF2-40B4-BE49-F238E27FC236}">
                <a16:creationId xmlns:a16="http://schemas.microsoft.com/office/drawing/2014/main" id="{A6BD8D70-1A69-460B-3F9C-47D4DB7C20A3}"/>
              </a:ext>
            </a:extLst>
          </p:cNvPr>
          <p:cNvGraphicFramePr>
            <a:graphicFrameLocks noGrp="1"/>
          </p:cNvGraphicFramePr>
          <p:nvPr>
            <p:extLst>
              <p:ext uri="{D42A27DB-BD31-4B8C-83A1-F6EECF244321}">
                <p14:modId xmlns:p14="http://schemas.microsoft.com/office/powerpoint/2010/main" val="2991472796"/>
              </p:ext>
            </p:extLst>
          </p:nvPr>
        </p:nvGraphicFramePr>
        <p:xfrm>
          <a:off x="375202" y="1378405"/>
          <a:ext cx="8280377" cy="4320000"/>
        </p:xfrm>
        <a:graphic>
          <a:graphicData uri="http://schemas.openxmlformats.org/drawingml/2006/table">
            <a:tbl>
              <a:tblPr>
                <a:tableStyleId>{5C22544A-7EE6-4342-B048-85BDC9FD1C3A}</a:tableStyleId>
              </a:tblPr>
              <a:tblGrid>
                <a:gridCol w="1692377">
                  <a:extLst>
                    <a:ext uri="{9D8B030D-6E8A-4147-A177-3AD203B41FA5}">
                      <a16:colId xmlns:a16="http://schemas.microsoft.com/office/drawing/2014/main" val="4265404157"/>
                    </a:ext>
                  </a:extLst>
                </a:gridCol>
                <a:gridCol w="4428000">
                  <a:extLst>
                    <a:ext uri="{9D8B030D-6E8A-4147-A177-3AD203B41FA5}">
                      <a16:colId xmlns:a16="http://schemas.microsoft.com/office/drawing/2014/main" val="444842972"/>
                    </a:ext>
                  </a:extLst>
                </a:gridCol>
                <a:gridCol w="1440000">
                  <a:extLst>
                    <a:ext uri="{9D8B030D-6E8A-4147-A177-3AD203B41FA5}">
                      <a16:colId xmlns:a16="http://schemas.microsoft.com/office/drawing/2014/main" val="2528131472"/>
                    </a:ext>
                  </a:extLst>
                </a:gridCol>
                <a:gridCol w="720000">
                  <a:extLst>
                    <a:ext uri="{9D8B030D-6E8A-4147-A177-3AD203B41FA5}">
                      <a16:colId xmlns:a16="http://schemas.microsoft.com/office/drawing/2014/main" val="2726383241"/>
                    </a:ext>
                  </a:extLst>
                </a:gridCol>
              </a:tblGrid>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果物（ベリー類除く）</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1.04 (1.00, 1.08)</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0.036</a:t>
                      </a:r>
                    </a:p>
                  </a:txBody>
                  <a:tcPr marL="0" marR="0" marT="5443"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556727871"/>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リンゴ</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1.07 (0.99, 1.14)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0.081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44439555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バナナ</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1.11 (1.01, 1.21)</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0.031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729178750"/>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ベリー類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0.60 (0.47, 0.89)</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0.002</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100177699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1.05 (0.98, 1.10)</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0.131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1447986635"/>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根菜類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0.91 (0.79, 1.04)</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0.185</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286446675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葉菜類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0.90 (0.72, 1.11)</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0.431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3342896684"/>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アブラナ科野菜</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0.85 (0.61, 1.08)</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0.301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3533519273"/>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豆類</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   -</a:t>
                      </a:r>
                      <a:r>
                        <a:rPr lang="en-US" altLang="ja-JP" sz="1050" b="0" i="0" u="none" strike="noStrike" baseline="30000" dirty="0">
                          <a:solidFill>
                            <a:srgbClr val="000000"/>
                          </a:solidFill>
                          <a:effectLst/>
                          <a:latin typeface="Meiryo UI" panose="020B0604030504040204" pitchFamily="50" charset="-128"/>
                          <a:ea typeface="Meiryo UI" panose="020B0604030504040204" pitchFamily="50" charset="-128"/>
                        </a:rPr>
                        <a:t>**</a:t>
                      </a:r>
                      <a:endParaRPr lang="ja-JP" altLang="en-US" sz="105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811385606"/>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タマネギ</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1.52 (1.00, 2.17)</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0.051</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8EBE0"/>
                    </a:solidFill>
                  </a:tcPr>
                </a:tc>
                <a:extLst>
                  <a:ext uri="{0D108BD9-81ED-4DB2-BD59-A6C34878D82A}">
                    <a16:rowId xmlns:a16="http://schemas.microsoft.com/office/drawing/2014/main" val="4275064647"/>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ジャガイモ</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1.03 (0.98, 1.07)</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0.262</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7"/>
                    </a:solidFill>
                  </a:tcPr>
                </a:tc>
                <a:extLst>
                  <a:ext uri="{0D108BD9-81ED-4DB2-BD59-A6C34878D82A}">
                    <a16:rowId xmlns:a16="http://schemas.microsoft.com/office/drawing/2014/main" val="2093983539"/>
                  </a:ext>
                </a:extLst>
              </a:tr>
              <a:tr h="360000">
                <a:tc>
                  <a:txBody>
                    <a:bodyPr/>
                    <a:lstStyle/>
                    <a:p>
                      <a:pPr algn="r" fontAlgn="t"/>
                      <a:r>
                        <a:rPr lang="ja-JP" altLang="en-US" sz="1050" b="1" u="none" strike="noStrike" dirty="0">
                          <a:effectLst/>
                          <a:latin typeface="Meiryo UI" panose="020B0604030504040204" pitchFamily="50" charset="-128"/>
                          <a:ea typeface="Meiryo UI" panose="020B0604030504040204" pitchFamily="50" charset="-128"/>
                        </a:rPr>
                        <a:t>果物・野菜ジュース</a:t>
                      </a:r>
                      <a:endParaRPr lang="ja-JP" alt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99552" marR="4741" marT="474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1.00 (0.97, 1.02)</a:t>
                      </a:r>
                    </a:p>
                  </a:txBody>
                  <a:tcPr marL="0" marR="0" marT="54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tc>
                  <a:txBody>
                    <a:bodyPr/>
                    <a:lstStyle/>
                    <a:p>
                      <a:pPr algn="ctr" fontAlgn="t"/>
                      <a:r>
                        <a:rPr lang="en-US" altLang="ja-JP" sz="1050" b="0" i="0" u="none" strike="noStrike" dirty="0">
                          <a:solidFill>
                            <a:srgbClr val="000000"/>
                          </a:solidFill>
                          <a:effectLst/>
                          <a:latin typeface="Meiryo UI" panose="020B0604030504040204" pitchFamily="50" charset="-128"/>
                          <a:ea typeface="Meiryo UI" panose="020B0604030504040204" pitchFamily="50" charset="-128"/>
                        </a:rPr>
                        <a:t>0.830</a:t>
                      </a:r>
                    </a:p>
                  </a:txBody>
                  <a:tcPr marL="0" marR="0" marT="5443"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EBE0"/>
                    </a:solidFill>
                  </a:tcPr>
                </a:tc>
                <a:extLst>
                  <a:ext uri="{0D108BD9-81ED-4DB2-BD59-A6C34878D82A}">
                    <a16:rowId xmlns:a16="http://schemas.microsoft.com/office/drawing/2014/main" val="2341046193"/>
                  </a:ext>
                </a:extLst>
              </a:tr>
            </a:tbl>
          </a:graphicData>
        </a:graphic>
      </p:graphicFrame>
      <p:cxnSp>
        <p:nvCxnSpPr>
          <p:cNvPr id="6" name="直線コネクタ 5">
            <a:extLst>
              <a:ext uri="{FF2B5EF4-FFF2-40B4-BE49-F238E27FC236}">
                <a16:creationId xmlns:a16="http://schemas.microsoft.com/office/drawing/2014/main" id="{02A57817-3E61-FF61-F302-AE67130D6D9D}"/>
              </a:ext>
            </a:extLst>
          </p:cNvPr>
          <p:cNvCxnSpPr/>
          <p:nvPr/>
        </p:nvCxnSpPr>
        <p:spPr>
          <a:xfrm flipV="1">
            <a:off x="3540577" y="1382661"/>
            <a:ext cx="0" cy="435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7" name="グラフ 6">
            <a:extLst>
              <a:ext uri="{FF2B5EF4-FFF2-40B4-BE49-F238E27FC236}">
                <a16:creationId xmlns:a16="http://schemas.microsoft.com/office/drawing/2014/main" id="{6AE6D34B-E702-8F42-D736-7AABEAE1D994}"/>
              </a:ext>
            </a:extLst>
          </p:cNvPr>
          <p:cNvGraphicFramePr>
            <a:graphicFrameLocks/>
          </p:cNvGraphicFramePr>
          <p:nvPr>
            <p:extLst>
              <p:ext uri="{D42A27DB-BD31-4B8C-83A1-F6EECF244321}">
                <p14:modId xmlns:p14="http://schemas.microsoft.com/office/powerpoint/2010/main" val="1617562896"/>
              </p:ext>
            </p:extLst>
          </p:nvPr>
        </p:nvGraphicFramePr>
        <p:xfrm>
          <a:off x="1769165" y="1060315"/>
          <a:ext cx="4896000" cy="5119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表 7">
            <a:extLst>
              <a:ext uri="{FF2B5EF4-FFF2-40B4-BE49-F238E27FC236}">
                <a16:creationId xmlns:a16="http://schemas.microsoft.com/office/drawing/2014/main" id="{07C10AE7-BD66-CA15-54FB-CD781A679755}"/>
              </a:ext>
            </a:extLst>
          </p:cNvPr>
          <p:cNvGraphicFramePr>
            <a:graphicFrameLocks noGrp="1"/>
          </p:cNvGraphicFramePr>
          <p:nvPr>
            <p:extLst>
              <p:ext uri="{D42A27DB-BD31-4B8C-83A1-F6EECF244321}">
                <p14:modId xmlns:p14="http://schemas.microsoft.com/office/powerpoint/2010/main" val="2301925649"/>
              </p:ext>
            </p:extLst>
          </p:nvPr>
        </p:nvGraphicFramePr>
        <p:xfrm>
          <a:off x="2066055" y="5708620"/>
          <a:ext cx="4427274" cy="45720"/>
        </p:xfrm>
        <a:graphic>
          <a:graphicData uri="http://schemas.openxmlformats.org/drawingml/2006/table">
            <a:tbl>
              <a:tblPr firstRow="1" bandRow="1">
                <a:tableStyleId>{5C22544A-7EE6-4342-B048-85BDC9FD1C3A}</a:tableStyleId>
              </a:tblPr>
              <a:tblGrid>
                <a:gridCol w="737879">
                  <a:extLst>
                    <a:ext uri="{9D8B030D-6E8A-4147-A177-3AD203B41FA5}">
                      <a16:colId xmlns:a16="http://schemas.microsoft.com/office/drawing/2014/main" val="3215410384"/>
                    </a:ext>
                  </a:extLst>
                </a:gridCol>
                <a:gridCol w="737879">
                  <a:extLst>
                    <a:ext uri="{9D8B030D-6E8A-4147-A177-3AD203B41FA5}">
                      <a16:colId xmlns:a16="http://schemas.microsoft.com/office/drawing/2014/main" val="972946612"/>
                    </a:ext>
                  </a:extLst>
                </a:gridCol>
                <a:gridCol w="737879">
                  <a:extLst>
                    <a:ext uri="{9D8B030D-6E8A-4147-A177-3AD203B41FA5}">
                      <a16:colId xmlns:a16="http://schemas.microsoft.com/office/drawing/2014/main" val="3692892240"/>
                    </a:ext>
                  </a:extLst>
                </a:gridCol>
                <a:gridCol w="737879">
                  <a:extLst>
                    <a:ext uri="{9D8B030D-6E8A-4147-A177-3AD203B41FA5}">
                      <a16:colId xmlns:a16="http://schemas.microsoft.com/office/drawing/2014/main" val="3335734839"/>
                    </a:ext>
                  </a:extLst>
                </a:gridCol>
                <a:gridCol w="737879">
                  <a:extLst>
                    <a:ext uri="{9D8B030D-6E8A-4147-A177-3AD203B41FA5}">
                      <a16:colId xmlns:a16="http://schemas.microsoft.com/office/drawing/2014/main" val="2454176143"/>
                    </a:ext>
                  </a:extLst>
                </a:gridCol>
                <a:gridCol w="737879">
                  <a:extLst>
                    <a:ext uri="{9D8B030D-6E8A-4147-A177-3AD203B41FA5}">
                      <a16:colId xmlns:a16="http://schemas.microsoft.com/office/drawing/2014/main" val="3207570661"/>
                    </a:ext>
                  </a:extLst>
                </a:gridCol>
              </a:tblGrid>
              <a:tr h="0">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3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939546"/>
                  </a:ext>
                </a:extLst>
              </a:tr>
            </a:tbl>
          </a:graphicData>
        </a:graphic>
      </p:graphicFrame>
      <p:sp>
        <p:nvSpPr>
          <p:cNvPr id="9" name="テキスト ボックス 8">
            <a:extLst>
              <a:ext uri="{FF2B5EF4-FFF2-40B4-BE49-F238E27FC236}">
                <a16:creationId xmlns:a16="http://schemas.microsoft.com/office/drawing/2014/main" id="{E9194240-0158-13E4-3C6F-F5075431F8AE}"/>
              </a:ext>
            </a:extLst>
          </p:cNvPr>
          <p:cNvSpPr txBox="1"/>
          <p:nvPr/>
        </p:nvSpPr>
        <p:spPr>
          <a:xfrm>
            <a:off x="6372658" y="950856"/>
            <a:ext cx="1736626" cy="430887"/>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ハザード比（</a:t>
            </a:r>
            <a:r>
              <a:rPr kumimoji="1" lang="en-US" altLang="ja-JP" sz="1100" b="1" dirty="0">
                <a:latin typeface="Meiryo UI" panose="020B0604030504040204" pitchFamily="50" charset="-128"/>
                <a:ea typeface="Meiryo UI" panose="020B0604030504040204" pitchFamily="50" charset="-128"/>
              </a:rPr>
              <a:t>95%CI</a:t>
            </a:r>
            <a:r>
              <a:rPr kumimoji="1" lang="ja-JP" altLang="en-US" sz="1100" b="1" dirty="0">
                <a:latin typeface="Meiryo UI" panose="020B0604030504040204" pitchFamily="50" charset="-128"/>
                <a:ea typeface="Meiryo UI" panose="020B0604030504040204" pitchFamily="50" charset="-128"/>
              </a:rPr>
              <a:t>）</a:t>
            </a:r>
            <a:r>
              <a:rPr kumimoji="1" lang="en-US" altLang="ja-JP" sz="1100" b="1" baseline="30000" dirty="0">
                <a:latin typeface="Meiryo UI" panose="020B0604030504040204" pitchFamily="50" charset="-128"/>
                <a:ea typeface="Meiryo UI" panose="020B0604030504040204" pitchFamily="50" charset="-128"/>
              </a:rPr>
              <a:t> *</a:t>
            </a:r>
            <a:endParaRPr kumimoji="1" lang="en-US" altLang="ja-JP" sz="1100"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n/N=94/5,674</a:t>
            </a:r>
          </a:p>
        </p:txBody>
      </p:sp>
      <p:sp>
        <p:nvSpPr>
          <p:cNvPr id="10" name="テキスト ボックス 9">
            <a:extLst>
              <a:ext uri="{FF2B5EF4-FFF2-40B4-BE49-F238E27FC236}">
                <a16:creationId xmlns:a16="http://schemas.microsoft.com/office/drawing/2014/main" id="{39659532-F445-2063-95F0-A171E7A9C156}"/>
              </a:ext>
            </a:extLst>
          </p:cNvPr>
          <p:cNvSpPr txBox="1"/>
          <p:nvPr/>
        </p:nvSpPr>
        <p:spPr>
          <a:xfrm>
            <a:off x="7994417" y="1118116"/>
            <a:ext cx="603582" cy="261610"/>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P</a:t>
            </a:r>
            <a:r>
              <a:rPr kumimoji="1" lang="ja-JP" altLang="en-US" sz="1100" b="1" dirty="0">
                <a:latin typeface="Meiryo UI" panose="020B0604030504040204" pitchFamily="50" charset="-128"/>
                <a:ea typeface="Meiryo UI" panose="020B0604030504040204" pitchFamily="50" charset="-128"/>
              </a:rPr>
              <a:t>値</a:t>
            </a:r>
            <a:endParaRPr kumimoji="1" lang="en-US" altLang="ja-JP" sz="11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1EF44FDD-40A5-00BD-ABDE-A8B7EBB3340D}"/>
              </a:ext>
            </a:extLst>
          </p:cNvPr>
          <p:cNvSpPr txBox="1"/>
          <p:nvPr/>
        </p:nvSpPr>
        <p:spPr>
          <a:xfrm>
            <a:off x="375201" y="1009710"/>
            <a:ext cx="5029555" cy="338554"/>
          </a:xfrm>
          <a:prstGeom prst="rect">
            <a:avLst/>
          </a:prstGeom>
          <a:noFill/>
        </p:spPr>
        <p:txBody>
          <a:bodyPr wrap="square" rtlCol="0">
            <a:spAutoFit/>
          </a:bodyPr>
          <a:lstStyle/>
          <a:p>
            <a:r>
              <a:rPr kumimoji="1" lang="ja-JP" altLang="en-US" sz="1600" b="1" dirty="0">
                <a:solidFill>
                  <a:srgbClr val="18586E"/>
                </a:solidFill>
                <a:latin typeface="Meiryo UI" panose="020B0604030504040204" pitchFamily="50" charset="-128"/>
                <a:ea typeface="Meiryo UI" panose="020B0604030504040204" pitchFamily="50" charset="-128"/>
              </a:rPr>
              <a:t>■</a:t>
            </a:r>
            <a:r>
              <a:rPr kumimoji="1" lang="en-US" altLang="ja-JP" sz="1600" b="1" dirty="0">
                <a:solidFill>
                  <a:srgbClr val="18586E"/>
                </a:solidFill>
                <a:latin typeface="Meiryo UI" panose="020B0604030504040204" pitchFamily="50" charset="-128"/>
                <a:ea typeface="Meiryo UI" panose="020B0604030504040204" pitchFamily="50" charset="-128"/>
              </a:rPr>
              <a:t>1</a:t>
            </a:r>
            <a:r>
              <a:rPr kumimoji="1" lang="ja-JP" altLang="en-US" sz="1600" b="1" dirty="0">
                <a:solidFill>
                  <a:srgbClr val="18586E"/>
                </a:solidFill>
                <a:latin typeface="Meiryo UI" panose="020B0604030504040204" pitchFamily="50" charset="-128"/>
                <a:ea typeface="Meiryo UI" panose="020B0604030504040204" pitchFamily="50" charset="-128"/>
              </a:rPr>
              <a:t>型糖尿病発症（総エネルギー摂取量調整後）</a:t>
            </a:r>
            <a:endParaRPr kumimoji="1" lang="ja-JP" altLang="en-US" sz="1100" b="1" dirty="0">
              <a:solidFill>
                <a:srgbClr val="18586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DA09F716-1A89-501D-7D00-678611E66C43}"/>
              </a:ext>
            </a:extLst>
          </p:cNvPr>
          <p:cNvSpPr txBox="1"/>
          <p:nvPr/>
        </p:nvSpPr>
        <p:spPr>
          <a:xfrm>
            <a:off x="374400" y="5911200"/>
            <a:ext cx="8620036" cy="415498"/>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各食品の摂取量</a:t>
            </a:r>
            <a:r>
              <a:rPr kumimoji="1" lang="en-US" altLang="ja-JP" sz="1050" dirty="0">
                <a:latin typeface="Meiryo UI" panose="020B0604030504040204" pitchFamily="50" charset="-128"/>
                <a:ea typeface="Meiryo UI" panose="020B0604030504040204" pitchFamily="50" charset="-128"/>
              </a:rPr>
              <a:t>1g/MJ</a:t>
            </a:r>
            <a:r>
              <a:rPr kumimoji="1" lang="ja-JP" altLang="en-US" sz="1050" dirty="0">
                <a:latin typeface="Meiryo UI" panose="020B0604030504040204" pitchFamily="50" charset="-128"/>
                <a:ea typeface="Meiryo UI" panose="020B0604030504040204" pitchFamily="50" charset="-128"/>
              </a:rPr>
              <a:t>増加あたりのハザード比および信頼区間（性別、</a:t>
            </a:r>
            <a:r>
              <a:rPr kumimoji="1" lang="en-US" altLang="ja-JP" sz="1050" dirty="0">
                <a:latin typeface="Meiryo UI" panose="020B0604030504040204" pitchFamily="50" charset="-128"/>
                <a:ea typeface="Meiryo UI" panose="020B0604030504040204" pitchFamily="50" charset="-128"/>
              </a:rPr>
              <a:t>HLA</a:t>
            </a:r>
            <a:r>
              <a:rPr kumimoji="1" lang="ja-JP" altLang="en-US" sz="1050" dirty="0">
                <a:latin typeface="Meiryo UI" panose="020B0604030504040204" pitchFamily="50" charset="-128"/>
                <a:ea typeface="Meiryo UI" panose="020B0604030504040204" pitchFamily="50" charset="-128"/>
              </a:rPr>
              <a:t>遺伝子型、病型を問わない糖尿病の家族歴、総エネルギー摂取量で調整）</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収束の問題により評価しなかった</a:t>
            </a:r>
            <a:endParaRPr kumimoji="1" lang="en-US" altLang="ja-JP" sz="105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FA5185A-A333-BB38-79C0-5F25FFDB0D45}"/>
              </a:ext>
            </a:extLst>
          </p:cNvPr>
          <p:cNvSpPr txBox="1"/>
          <p:nvPr/>
        </p:nvSpPr>
        <p:spPr>
          <a:xfrm>
            <a:off x="1937656" y="5757213"/>
            <a:ext cx="5633805"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0             0.5            1             1.5             2             2.5             3</a:t>
            </a:r>
          </a:p>
        </p:txBody>
      </p:sp>
    </p:spTree>
    <p:extLst>
      <p:ext uri="{BB962C8B-B14F-4D97-AF65-F5344CB8AC3E}">
        <p14:creationId xmlns:p14="http://schemas.microsoft.com/office/powerpoint/2010/main" val="311876208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4325</TotalTime>
  <Words>3760</Words>
  <Application>Microsoft Office PowerPoint</Application>
  <PresentationFormat>画面に合わせる (4:3)</PresentationFormat>
  <Paragraphs>414</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小池 龍之</cp:lastModifiedBy>
  <cp:revision>43</cp:revision>
  <dcterms:created xsi:type="dcterms:W3CDTF">2022-04-07T06:17:16Z</dcterms:created>
  <dcterms:modified xsi:type="dcterms:W3CDTF">2024-12-17T05:48:14Z</dcterms:modified>
</cp:coreProperties>
</file>