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326" r:id="rId5"/>
    <p:sldId id="325" r:id="rId6"/>
    <p:sldId id="353" r:id="rId7"/>
    <p:sldId id="358" r:id="rId8"/>
    <p:sldId id="351" r:id="rId9"/>
    <p:sldId id="330" r:id="rId10"/>
    <p:sldId id="347" r:id="rId11"/>
    <p:sldId id="359" r:id="rId12"/>
    <p:sldId id="356" r:id="rId13"/>
    <p:sldId id="333" r:id="rId14"/>
    <p:sldId id="35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C0DF"/>
    <a:srgbClr val="E24722"/>
    <a:srgbClr val="EDE4EB"/>
    <a:srgbClr val="FFFEEE"/>
    <a:srgbClr val="942C59"/>
    <a:srgbClr val="3A4A6A"/>
    <a:srgbClr val="D7EBEB"/>
    <a:srgbClr val="005189"/>
    <a:srgbClr val="00A394"/>
    <a:srgbClr val="BDE0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70" autoAdjust="0"/>
    <p:restoredTop sz="94660"/>
  </p:normalViewPr>
  <p:slideViewPr>
    <p:cSldViewPr snapToGrid="0">
      <p:cViewPr varScale="1">
        <p:scale>
          <a:sx n="63" d="100"/>
          <a:sy n="63" d="100"/>
        </p:scale>
        <p:origin x="148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23567;&#27744;&#40845;&#20043;\Desktop\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0"/>
          <c:spPr>
            <a:ln w="19050">
              <a:solidFill>
                <a:srgbClr val="0070C0"/>
              </a:solidFill>
            </a:ln>
          </c:spPr>
          <c:marker>
            <c:symbol val="circle"/>
            <c:size val="10"/>
            <c:spPr>
              <a:solidFill>
                <a:schemeClr val="bg1"/>
              </a:solidFill>
              <a:ln w="19050">
                <a:solidFill>
                  <a:srgbClr val="0070C0"/>
                </a:solidFill>
              </a:ln>
            </c:spPr>
          </c:marker>
          <c:errBars>
            <c:errDir val="y"/>
            <c:errBarType val="both"/>
            <c:errValType val="cust"/>
            <c:noEndCap val="0"/>
            <c:plus>
              <c:numRef>
                <c:f>Sheet1!$A$13:$A$19</c:f>
                <c:numCache>
                  <c:formatCode>General</c:formatCode>
                  <c:ptCount val="7"/>
                  <c:pt idx="0">
                    <c:v>1.06</c:v>
                  </c:pt>
                  <c:pt idx="1">
                    <c:v>1.18</c:v>
                  </c:pt>
                  <c:pt idx="2">
                    <c:v>0.59</c:v>
                  </c:pt>
                  <c:pt idx="3">
                    <c:v>0.77</c:v>
                  </c:pt>
                  <c:pt idx="4">
                    <c:v>0.71</c:v>
                  </c:pt>
                  <c:pt idx="5">
                    <c:v>0.98</c:v>
                  </c:pt>
                  <c:pt idx="6">
                    <c:v>0.73</c:v>
                  </c:pt>
                </c:numCache>
              </c:numRef>
            </c:plus>
            <c:minus>
              <c:numRef>
                <c:f>Sheet1!$B$13:$B$19</c:f>
                <c:numCache>
                  <c:formatCode>General</c:formatCode>
                  <c:ptCount val="7"/>
                  <c:pt idx="0">
                    <c:v>1.06</c:v>
                  </c:pt>
                  <c:pt idx="1">
                    <c:v>1.19</c:v>
                  </c:pt>
                  <c:pt idx="2">
                    <c:v>0.6</c:v>
                  </c:pt>
                  <c:pt idx="3">
                    <c:v>0.77</c:v>
                  </c:pt>
                  <c:pt idx="4">
                    <c:v>0.72</c:v>
                  </c:pt>
                  <c:pt idx="5">
                    <c:v>0.98</c:v>
                  </c:pt>
                  <c:pt idx="6">
                    <c:v>0.73</c:v>
                  </c:pt>
                </c:numCache>
              </c:numRef>
            </c:minus>
            <c:spPr>
              <a:ln w="19050">
                <a:solidFill>
                  <a:srgbClr val="0070C0"/>
                </a:solidFill>
              </a:ln>
            </c:spPr>
          </c:errBars>
          <c:xVal>
            <c:numRef>
              <c:f>Sheet1!$A$4:$A$10</c:f>
              <c:numCache>
                <c:formatCode>General</c:formatCode>
                <c:ptCount val="7"/>
                <c:pt idx="0">
                  <c:v>0.9</c:v>
                </c:pt>
                <c:pt idx="1">
                  <c:v>1.9</c:v>
                </c:pt>
                <c:pt idx="2">
                  <c:v>2.9</c:v>
                </c:pt>
                <c:pt idx="3">
                  <c:v>3.9</c:v>
                </c:pt>
                <c:pt idx="4">
                  <c:v>4.9000000000000004</c:v>
                </c:pt>
                <c:pt idx="5">
                  <c:v>5.9</c:v>
                </c:pt>
                <c:pt idx="6">
                  <c:v>6.9</c:v>
                </c:pt>
              </c:numCache>
            </c:numRef>
          </c:xVal>
          <c:yVal>
            <c:numRef>
              <c:f>Sheet1!$B$4:$B$10</c:f>
              <c:numCache>
                <c:formatCode>General</c:formatCode>
                <c:ptCount val="7"/>
                <c:pt idx="0">
                  <c:v>9.32</c:v>
                </c:pt>
                <c:pt idx="1">
                  <c:v>9.16</c:v>
                </c:pt>
                <c:pt idx="2">
                  <c:v>9.0500000000000007</c:v>
                </c:pt>
                <c:pt idx="3">
                  <c:v>9.66</c:v>
                </c:pt>
                <c:pt idx="4">
                  <c:v>9.6</c:v>
                </c:pt>
                <c:pt idx="5">
                  <c:v>9.08</c:v>
                </c:pt>
                <c:pt idx="6">
                  <c:v>8.8800000000000008</c:v>
                </c:pt>
              </c:numCache>
            </c:numRef>
          </c:yVal>
          <c:smooth val="0"/>
          <c:extLst>
            <c:ext xmlns:c16="http://schemas.microsoft.com/office/drawing/2014/chart" uri="{C3380CC4-5D6E-409C-BE32-E72D297353CC}">
              <c16:uniqueId val="{00000000-1193-46DA-A357-D37254464F01}"/>
            </c:ext>
          </c:extLst>
        </c:ser>
        <c:ser>
          <c:idx val="0"/>
          <c:order val="1"/>
          <c:spPr>
            <a:ln w="19050" cap="rnd">
              <a:solidFill>
                <a:srgbClr val="E24722"/>
              </a:solidFill>
              <a:round/>
            </a:ln>
            <a:effectLst/>
          </c:spPr>
          <c:marker>
            <c:symbol val="circle"/>
            <c:size val="10"/>
            <c:spPr>
              <a:solidFill>
                <a:srgbClr val="E24722"/>
              </a:solidFill>
              <a:ln w="9525">
                <a:solidFill>
                  <a:srgbClr val="E24722"/>
                </a:solidFill>
              </a:ln>
              <a:effectLst/>
            </c:spPr>
          </c:marker>
          <c:errBars>
            <c:errDir val="y"/>
            <c:errBarType val="both"/>
            <c:errValType val="cust"/>
            <c:noEndCap val="0"/>
            <c:plus>
              <c:numRef>
                <c:f>Sheet1!$C$13:$C$19</c:f>
                <c:numCache>
                  <c:formatCode>General</c:formatCode>
                  <c:ptCount val="7"/>
                  <c:pt idx="0">
                    <c:v>1.1000000000000001</c:v>
                  </c:pt>
                  <c:pt idx="1">
                    <c:v>0.71</c:v>
                  </c:pt>
                  <c:pt idx="2">
                    <c:v>0.87</c:v>
                  </c:pt>
                  <c:pt idx="3">
                    <c:v>0.97</c:v>
                  </c:pt>
                  <c:pt idx="4">
                    <c:v>0.92</c:v>
                  </c:pt>
                  <c:pt idx="5">
                    <c:v>1.43</c:v>
                  </c:pt>
                  <c:pt idx="6">
                    <c:v>1.1100000000000001</c:v>
                  </c:pt>
                </c:numCache>
              </c:numRef>
            </c:plus>
            <c:minus>
              <c:numRef>
                <c:f>Sheet1!$D$13:$D$19</c:f>
                <c:numCache>
                  <c:formatCode>General</c:formatCode>
                  <c:ptCount val="7"/>
                  <c:pt idx="0">
                    <c:v>1.05</c:v>
                  </c:pt>
                  <c:pt idx="1">
                    <c:v>0.69</c:v>
                  </c:pt>
                  <c:pt idx="2">
                    <c:v>0.85</c:v>
                  </c:pt>
                  <c:pt idx="3">
                    <c:v>0.95</c:v>
                  </c:pt>
                  <c:pt idx="4">
                    <c:v>1</c:v>
                  </c:pt>
                  <c:pt idx="5">
                    <c:v>1.33</c:v>
                  </c:pt>
                  <c:pt idx="6">
                    <c:v>1</c:v>
                  </c:pt>
                </c:numCache>
              </c:numRef>
            </c:minus>
            <c:spPr>
              <a:ln w="19050">
                <a:solidFill>
                  <a:srgbClr val="E24722"/>
                </a:solidFill>
              </a:ln>
            </c:spPr>
          </c:errBars>
          <c:xVal>
            <c:numRef>
              <c:f>Sheet1!$C$4:$C$10</c:f>
              <c:numCache>
                <c:formatCode>General</c:formatCode>
                <c:ptCount val="7"/>
                <c:pt idx="0">
                  <c:v>1.1000000000000001</c:v>
                </c:pt>
                <c:pt idx="1">
                  <c:v>2.1</c:v>
                </c:pt>
                <c:pt idx="2">
                  <c:v>3.1</c:v>
                </c:pt>
                <c:pt idx="3">
                  <c:v>4.0999999999999996</c:v>
                </c:pt>
                <c:pt idx="4">
                  <c:v>5.0999999999999996</c:v>
                </c:pt>
                <c:pt idx="5">
                  <c:v>6.1</c:v>
                </c:pt>
                <c:pt idx="6">
                  <c:v>7.1</c:v>
                </c:pt>
              </c:numCache>
            </c:numRef>
          </c:xVal>
          <c:yVal>
            <c:numRef>
              <c:f>Sheet1!$D$4:$D$10</c:f>
              <c:numCache>
                <c:formatCode>General</c:formatCode>
                <c:ptCount val="7"/>
                <c:pt idx="0">
                  <c:v>9.0500000000000007</c:v>
                </c:pt>
                <c:pt idx="1">
                  <c:v>8.75</c:v>
                </c:pt>
                <c:pt idx="2">
                  <c:v>8.6</c:v>
                </c:pt>
                <c:pt idx="3">
                  <c:v>9.5500000000000007</c:v>
                </c:pt>
                <c:pt idx="4">
                  <c:v>9.6999999999999993</c:v>
                </c:pt>
                <c:pt idx="5">
                  <c:v>9.3000000000000007</c:v>
                </c:pt>
                <c:pt idx="6">
                  <c:v>9.5</c:v>
                </c:pt>
              </c:numCache>
            </c:numRef>
          </c:yVal>
          <c:smooth val="0"/>
          <c:extLst>
            <c:ext xmlns:c16="http://schemas.microsoft.com/office/drawing/2014/chart" uri="{C3380CC4-5D6E-409C-BE32-E72D297353CC}">
              <c16:uniqueId val="{00000001-1193-46DA-A357-D37254464F01}"/>
            </c:ext>
          </c:extLst>
        </c:ser>
        <c:dLbls>
          <c:showLegendKey val="0"/>
          <c:showVal val="0"/>
          <c:showCatName val="0"/>
          <c:showSerName val="0"/>
          <c:showPercent val="0"/>
          <c:showBubbleSize val="0"/>
        </c:dLbls>
        <c:axId val="1294188544"/>
        <c:axId val="1294187584"/>
      </c:scatterChart>
      <c:valAx>
        <c:axId val="1294188544"/>
        <c:scaling>
          <c:orientation val="minMax"/>
          <c:max val="7.5"/>
          <c:min val="0.5"/>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lang="ja-JP" sz="1050" b="1" i="0" u="none" strike="noStrike" kern="1200" baseline="0">
                <a:noFill/>
                <a:latin typeface="Meiryo UI" panose="020B0604030504040204" pitchFamily="50" charset="-128"/>
                <a:ea typeface="Meiryo UI" panose="020B0604030504040204" pitchFamily="50" charset="-128"/>
                <a:cs typeface="+mn-cs"/>
              </a:defRPr>
            </a:pPr>
            <a:endParaRPr lang="ja-JP"/>
          </a:p>
        </c:txPr>
        <c:crossAx val="1294187584"/>
        <c:crosses val="autoZero"/>
        <c:crossBetween val="midCat"/>
      </c:valAx>
      <c:valAx>
        <c:axId val="1294187584"/>
        <c:scaling>
          <c:orientation val="minMax"/>
          <c:max val="11.2"/>
          <c:min val="7"/>
        </c:scaling>
        <c:delete val="0"/>
        <c:axPos val="l"/>
        <c:numFmt formatCode="General" sourceLinked="1"/>
        <c:majorTickMark val="out"/>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lang="ja-JP" sz="105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294188544"/>
        <c:crosses val="autoZero"/>
        <c:crossBetween val="midCat"/>
        <c:majorUnit val="1"/>
      </c:valAx>
      <c:spPr>
        <a:noFill/>
      </c:spPr>
    </c:plotArea>
    <c:plotVisOnly val="1"/>
    <c:dispBlanksAs val="gap"/>
    <c:showDLblsOverMax val="0"/>
    <c:extLst/>
  </c:chart>
  <c:spPr>
    <a:noFill/>
  </c:spPr>
  <c:txPr>
    <a:bodyPr/>
    <a:lstStyle/>
    <a:p>
      <a:pPr>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0"/>
          <c:spPr>
            <a:ln w="19050">
              <a:solidFill>
                <a:srgbClr val="0070C0"/>
              </a:solidFill>
            </a:ln>
          </c:spPr>
          <c:marker>
            <c:symbol val="circle"/>
            <c:size val="10"/>
            <c:spPr>
              <a:solidFill>
                <a:schemeClr val="bg1"/>
              </a:solidFill>
              <a:ln w="19050">
                <a:solidFill>
                  <a:srgbClr val="0070C0"/>
                </a:solidFill>
              </a:ln>
            </c:spPr>
          </c:marker>
          <c:errBars>
            <c:errDir val="y"/>
            <c:errBarType val="both"/>
            <c:errValType val="cust"/>
            <c:noEndCap val="0"/>
            <c:plus>
              <c:numRef>
                <c:f>'Sheet1 (2)'!$A$13:$A$19</c:f>
                <c:numCache>
                  <c:formatCode>General</c:formatCode>
                  <c:ptCount val="7"/>
                  <c:pt idx="0">
                    <c:v>7.3</c:v>
                  </c:pt>
                  <c:pt idx="1">
                    <c:v>8.6999999999999993</c:v>
                  </c:pt>
                  <c:pt idx="2">
                    <c:v>5.5</c:v>
                  </c:pt>
                  <c:pt idx="3">
                    <c:v>5.4</c:v>
                  </c:pt>
                  <c:pt idx="4">
                    <c:v>6.1</c:v>
                  </c:pt>
                  <c:pt idx="5">
                    <c:v>7.2</c:v>
                  </c:pt>
                  <c:pt idx="6">
                    <c:v>5</c:v>
                  </c:pt>
                </c:numCache>
              </c:numRef>
            </c:plus>
            <c:minus>
              <c:numRef>
                <c:f>'Sheet1 (2)'!$B$13:$B$19</c:f>
                <c:numCache>
                  <c:formatCode>General</c:formatCode>
                  <c:ptCount val="7"/>
                  <c:pt idx="0">
                    <c:v>7.2</c:v>
                  </c:pt>
                  <c:pt idx="1">
                    <c:v>8.6999999999999993</c:v>
                  </c:pt>
                  <c:pt idx="2">
                    <c:v>5.3</c:v>
                  </c:pt>
                  <c:pt idx="3">
                    <c:v>5.3</c:v>
                  </c:pt>
                  <c:pt idx="4">
                    <c:v>6</c:v>
                  </c:pt>
                  <c:pt idx="5">
                    <c:v>7.2</c:v>
                  </c:pt>
                  <c:pt idx="6">
                    <c:v>5</c:v>
                  </c:pt>
                </c:numCache>
              </c:numRef>
            </c:minus>
            <c:spPr>
              <a:ln w="19050">
                <a:solidFill>
                  <a:srgbClr val="0070C0"/>
                </a:solidFill>
              </a:ln>
            </c:spPr>
          </c:errBars>
          <c:xVal>
            <c:numRef>
              <c:f>'Sheet1 (2)'!$A$4:$A$10</c:f>
              <c:numCache>
                <c:formatCode>General</c:formatCode>
                <c:ptCount val="7"/>
                <c:pt idx="0">
                  <c:v>0.9</c:v>
                </c:pt>
                <c:pt idx="1">
                  <c:v>1.9</c:v>
                </c:pt>
                <c:pt idx="2">
                  <c:v>2.9</c:v>
                </c:pt>
                <c:pt idx="3">
                  <c:v>3.9</c:v>
                </c:pt>
                <c:pt idx="4">
                  <c:v>4.9000000000000004</c:v>
                </c:pt>
                <c:pt idx="5">
                  <c:v>5.9</c:v>
                </c:pt>
                <c:pt idx="6">
                  <c:v>6.9</c:v>
                </c:pt>
              </c:numCache>
            </c:numRef>
          </c:xVal>
          <c:yVal>
            <c:numRef>
              <c:f>'Sheet1 (2)'!$B$4:$B$10</c:f>
              <c:numCache>
                <c:formatCode>General</c:formatCode>
                <c:ptCount val="7"/>
                <c:pt idx="0">
                  <c:v>51.4</c:v>
                </c:pt>
                <c:pt idx="1">
                  <c:v>55.3</c:v>
                </c:pt>
                <c:pt idx="2">
                  <c:v>55.1</c:v>
                </c:pt>
                <c:pt idx="3">
                  <c:v>51</c:v>
                </c:pt>
                <c:pt idx="4">
                  <c:v>50.4</c:v>
                </c:pt>
                <c:pt idx="5">
                  <c:v>54.5</c:v>
                </c:pt>
                <c:pt idx="6">
                  <c:v>56.4</c:v>
                </c:pt>
              </c:numCache>
            </c:numRef>
          </c:yVal>
          <c:smooth val="0"/>
          <c:extLst>
            <c:ext xmlns:c16="http://schemas.microsoft.com/office/drawing/2014/chart" uri="{C3380CC4-5D6E-409C-BE32-E72D297353CC}">
              <c16:uniqueId val="{00000000-B1B9-43E0-810D-0AA7586553BB}"/>
            </c:ext>
          </c:extLst>
        </c:ser>
        <c:ser>
          <c:idx val="0"/>
          <c:order val="1"/>
          <c:spPr>
            <a:ln w="19050" cap="rnd">
              <a:solidFill>
                <a:srgbClr val="E24722"/>
              </a:solidFill>
              <a:round/>
            </a:ln>
            <a:effectLst/>
          </c:spPr>
          <c:marker>
            <c:symbol val="circle"/>
            <c:size val="10"/>
            <c:spPr>
              <a:solidFill>
                <a:srgbClr val="E24722"/>
              </a:solidFill>
              <a:ln w="9525">
                <a:solidFill>
                  <a:srgbClr val="E24722"/>
                </a:solidFill>
              </a:ln>
              <a:effectLst/>
            </c:spPr>
          </c:marker>
          <c:errBars>
            <c:errDir val="y"/>
            <c:errBarType val="both"/>
            <c:errValType val="cust"/>
            <c:noEndCap val="0"/>
            <c:plus>
              <c:numRef>
                <c:f>'Sheet1 (2)'!$C$13:$C$19</c:f>
                <c:numCache>
                  <c:formatCode>General</c:formatCode>
                  <c:ptCount val="7"/>
                  <c:pt idx="0">
                    <c:v>8.6</c:v>
                  </c:pt>
                  <c:pt idx="1">
                    <c:v>6.8</c:v>
                  </c:pt>
                  <c:pt idx="2">
                    <c:v>7.9</c:v>
                  </c:pt>
                  <c:pt idx="3">
                    <c:v>8.3000000000000007</c:v>
                  </c:pt>
                  <c:pt idx="4">
                    <c:v>8.3000000000000007</c:v>
                  </c:pt>
                  <c:pt idx="5">
                    <c:v>10</c:v>
                  </c:pt>
                  <c:pt idx="6">
                    <c:v>9.8000000000000007</c:v>
                  </c:pt>
                </c:numCache>
              </c:numRef>
            </c:plus>
            <c:minus>
              <c:numRef>
                <c:f>'Sheet1 (2)'!$D$13:$D$19</c:f>
                <c:numCache>
                  <c:formatCode>General</c:formatCode>
                  <c:ptCount val="7"/>
                  <c:pt idx="0">
                    <c:v>8.5</c:v>
                  </c:pt>
                  <c:pt idx="1">
                    <c:v>6.8</c:v>
                  </c:pt>
                  <c:pt idx="2">
                    <c:v>7.7</c:v>
                  </c:pt>
                  <c:pt idx="3">
                    <c:v>8.3000000000000007</c:v>
                  </c:pt>
                  <c:pt idx="4">
                    <c:v>8.1999999999999993</c:v>
                  </c:pt>
                  <c:pt idx="5">
                    <c:v>10</c:v>
                  </c:pt>
                  <c:pt idx="6">
                    <c:v>9.8000000000000007</c:v>
                  </c:pt>
                </c:numCache>
              </c:numRef>
            </c:minus>
            <c:spPr>
              <a:ln w="19050">
                <a:solidFill>
                  <a:srgbClr val="E24722"/>
                </a:solidFill>
              </a:ln>
            </c:spPr>
          </c:errBars>
          <c:xVal>
            <c:numRef>
              <c:f>'Sheet1 (2)'!$C$4:$C$10</c:f>
              <c:numCache>
                <c:formatCode>General</c:formatCode>
                <c:ptCount val="7"/>
                <c:pt idx="0">
                  <c:v>1.1000000000000001</c:v>
                </c:pt>
                <c:pt idx="1">
                  <c:v>2.1</c:v>
                </c:pt>
                <c:pt idx="2">
                  <c:v>3.1</c:v>
                </c:pt>
                <c:pt idx="3">
                  <c:v>4.0999999999999996</c:v>
                </c:pt>
                <c:pt idx="4">
                  <c:v>5.0999999999999996</c:v>
                </c:pt>
                <c:pt idx="5">
                  <c:v>6.1</c:v>
                </c:pt>
                <c:pt idx="6">
                  <c:v>7.1</c:v>
                </c:pt>
              </c:numCache>
            </c:numRef>
          </c:xVal>
          <c:yVal>
            <c:numRef>
              <c:f>'Sheet1 (2)'!$D$4:$D$10</c:f>
              <c:numCache>
                <c:formatCode>General</c:formatCode>
                <c:ptCount val="7"/>
                <c:pt idx="0">
                  <c:v>55</c:v>
                </c:pt>
                <c:pt idx="1">
                  <c:v>57.8</c:v>
                </c:pt>
                <c:pt idx="2">
                  <c:v>60.3</c:v>
                </c:pt>
                <c:pt idx="3">
                  <c:v>52.1</c:v>
                </c:pt>
                <c:pt idx="4">
                  <c:v>52.3</c:v>
                </c:pt>
                <c:pt idx="5">
                  <c:v>50.4</c:v>
                </c:pt>
                <c:pt idx="6">
                  <c:v>51.4</c:v>
                </c:pt>
              </c:numCache>
            </c:numRef>
          </c:yVal>
          <c:smooth val="0"/>
          <c:extLst>
            <c:ext xmlns:c16="http://schemas.microsoft.com/office/drawing/2014/chart" uri="{C3380CC4-5D6E-409C-BE32-E72D297353CC}">
              <c16:uniqueId val="{00000001-B1B9-43E0-810D-0AA7586553BB}"/>
            </c:ext>
          </c:extLst>
        </c:ser>
        <c:dLbls>
          <c:showLegendKey val="0"/>
          <c:showVal val="0"/>
          <c:showCatName val="0"/>
          <c:showSerName val="0"/>
          <c:showPercent val="0"/>
          <c:showBubbleSize val="0"/>
        </c:dLbls>
        <c:axId val="1294188544"/>
        <c:axId val="1294187584"/>
      </c:scatterChart>
      <c:valAx>
        <c:axId val="1294188544"/>
        <c:scaling>
          <c:orientation val="minMax"/>
          <c:min val="0.5"/>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lang="ja-JP" sz="900" b="0" i="0" u="none" strike="noStrike" kern="1200" baseline="0">
                <a:noFill/>
                <a:latin typeface="+mn-lt"/>
                <a:ea typeface="+mn-ea"/>
                <a:cs typeface="+mn-cs"/>
              </a:defRPr>
            </a:pPr>
            <a:endParaRPr lang="ja-JP"/>
          </a:p>
        </c:txPr>
        <c:crossAx val="1294187584"/>
        <c:crosses val="autoZero"/>
        <c:crossBetween val="midCat"/>
      </c:valAx>
      <c:valAx>
        <c:axId val="1294187584"/>
        <c:scaling>
          <c:orientation val="minMax"/>
          <c:max val="72"/>
          <c:min val="40"/>
        </c:scaling>
        <c:delete val="0"/>
        <c:axPos val="l"/>
        <c:numFmt formatCode="General" sourceLinked="1"/>
        <c:majorTickMark val="out"/>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lang="ja-JP" sz="105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294188544"/>
        <c:crosses val="autoZero"/>
        <c:crossBetween val="midCat"/>
        <c:majorUnit val="10"/>
      </c:valAx>
      <c:spPr>
        <a:noFill/>
        <a:ln w="25400">
          <a:noFill/>
        </a:ln>
      </c:spPr>
    </c:plotArea>
    <c:plotVisOnly val="1"/>
    <c:dispBlanksAs val="gap"/>
    <c:showDLblsOverMax val="0"/>
    <c:extLst/>
  </c:chart>
  <c:spPr>
    <a:noFill/>
  </c:spPr>
  <c:txPr>
    <a:bodyPr/>
    <a:lstStyle/>
    <a:p>
      <a:pPr>
        <a:defRPr/>
      </a:pPr>
      <a:endParaRPr lang="ja-JP"/>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2026/3/12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2026/3/12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2026/3/12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2026/3/12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2026/3/12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2026/3/12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2026/3/12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2026/3/12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2026/3/12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2026/3/12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2026/3/12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2026/3/12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13229" y="1843659"/>
            <a:ext cx="7866196" cy="58699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en-US" altLang="ja-JP" sz="2800" b="1" dirty="0">
                <a:solidFill>
                  <a:srgbClr val="002060"/>
                </a:solidFill>
                <a:latin typeface="Meiryo UI" panose="020B0604030504040204" pitchFamily="50" charset="-128"/>
                <a:ea typeface="Meiryo UI" panose="020B0604030504040204" pitchFamily="50" charset="-128"/>
              </a:rPr>
              <a:t>1</a:t>
            </a:r>
            <a:r>
              <a:rPr lang="ja-JP" altLang="en-US" sz="2800" b="1" dirty="0">
                <a:solidFill>
                  <a:srgbClr val="002060"/>
                </a:solidFill>
                <a:latin typeface="Meiryo UI" panose="020B0604030504040204" pitchFamily="50" charset="-128"/>
                <a:ea typeface="Meiryo UI" panose="020B0604030504040204" pitchFamily="50" charset="-128"/>
              </a:rPr>
              <a:t>型糖尿病患者における炭水化物摂取が</a:t>
            </a:r>
            <a:endParaRPr lang="en-US" altLang="ja-JP" sz="2800" b="1" dirty="0">
              <a:solidFill>
                <a:srgbClr val="002060"/>
              </a:solidFill>
              <a:latin typeface="Meiryo UI" panose="020B0604030504040204" pitchFamily="50" charset="-128"/>
              <a:ea typeface="Meiryo UI" panose="020B0604030504040204" pitchFamily="50" charset="-128"/>
            </a:endParaRP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血糖コントロールに及ぼす影響：</a:t>
            </a: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無作為化非盲検クロスオーバー試験</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13228" y="2549833"/>
            <a:ext cx="8356452" cy="643813"/>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700" b="0" i="0" u="none" strike="noStrike" baseline="0" dirty="0">
                <a:latin typeface="Meiryo UI" panose="020B0604030504040204" pitchFamily="50" charset="-128"/>
                <a:ea typeface="Meiryo UI" panose="020B0604030504040204" pitchFamily="50" charset="-128"/>
              </a:rPr>
              <a:t>The effect of carbohydrate intake on </a:t>
            </a:r>
            <a:r>
              <a:rPr lang="en-US" altLang="ja-JP" sz="1700" b="0" i="0" u="none" strike="noStrike" baseline="0" dirty="0" err="1">
                <a:latin typeface="Meiryo UI" panose="020B0604030504040204" pitchFamily="50" charset="-128"/>
                <a:ea typeface="Meiryo UI" panose="020B0604030504040204" pitchFamily="50" charset="-128"/>
              </a:rPr>
              <a:t>glycaemic</a:t>
            </a:r>
            <a:r>
              <a:rPr lang="en-US" altLang="ja-JP" sz="1700" b="0" i="0" u="none" strike="noStrike" baseline="0" dirty="0">
                <a:latin typeface="Meiryo UI" panose="020B0604030504040204" pitchFamily="50" charset="-128"/>
                <a:ea typeface="Meiryo UI" panose="020B0604030504040204" pitchFamily="50" charset="-128"/>
              </a:rPr>
              <a:t> control in individuals with type 1 diabetes: a </a:t>
            </a:r>
            <a:r>
              <a:rPr lang="en-US" altLang="ja-JP" sz="1700" b="0" i="0" u="none" strike="noStrike" baseline="0" dirty="0" err="1">
                <a:latin typeface="Meiryo UI" panose="020B0604030504040204" pitchFamily="50" charset="-128"/>
                <a:ea typeface="Meiryo UI" panose="020B0604030504040204" pitchFamily="50" charset="-128"/>
              </a:rPr>
              <a:t>randomised</a:t>
            </a:r>
            <a:r>
              <a:rPr lang="en-US" altLang="ja-JP" sz="1700" b="0" i="0" u="none" strike="noStrike" baseline="0" dirty="0">
                <a:latin typeface="Meiryo UI" panose="020B0604030504040204" pitchFamily="50" charset="-128"/>
                <a:ea typeface="Meiryo UI" panose="020B0604030504040204" pitchFamily="50" charset="-128"/>
              </a:rPr>
              <a:t>, open-label, crossover trial</a:t>
            </a:r>
            <a:endParaRPr lang="ja-JP" altLang="en-US" sz="17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13229" y="4719626"/>
            <a:ext cx="7935032" cy="369332"/>
          </a:xfrm>
          <a:prstGeom prst="rect">
            <a:avLst/>
          </a:prstGeom>
          <a:noFill/>
        </p:spPr>
        <p:txBody>
          <a:bodyPr wrap="square" anchor="b">
            <a:spAutoFit/>
          </a:bodyPr>
          <a:lstStyle/>
          <a:p>
            <a:r>
              <a:rPr lang="pt-BR" altLang="ja-JP" b="0" i="0" u="none" strike="noStrike" baseline="0" dirty="0">
                <a:latin typeface="Meiryo UI" panose="020B0604030504040204" pitchFamily="50" charset="-128"/>
                <a:ea typeface="Meiryo UI" panose="020B0604030504040204" pitchFamily="50" charset="-128"/>
              </a:rPr>
              <a:t>Sterner Isaksson S, et al. Lancet Reg Health Eur 37: 100799, 2023</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MAT-JP-2408725-1.0-12/2024</a:t>
            </a:r>
            <a:endParaRPr lang="ja-JP" altLang="en-US" sz="1000" dirty="0"/>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44292" y="5703400"/>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89226" y="5734177"/>
            <a:ext cx="6166606" cy="307777"/>
          </a:xfrm>
          <a:prstGeom prst="rect">
            <a:avLst/>
          </a:prstGeom>
          <a:noFill/>
        </p:spPr>
        <p:txBody>
          <a:bodyPr wrap="square" anchor="b">
            <a:spAutoFit/>
          </a:bodyPr>
          <a:lstStyle/>
          <a:p>
            <a:r>
              <a:rPr lang="zh-CN" altLang="en-US" sz="1400" dirty="0">
                <a:solidFill>
                  <a:srgbClr val="002060"/>
                </a:solidFill>
                <a:latin typeface="Meiryo UI" panose="020B0604030504040204" pitchFamily="50" charset="-128"/>
                <a:ea typeface="Meiryo UI" panose="020B0604030504040204" pitchFamily="50" charset="-128"/>
              </a:rPr>
              <a:t>順天堂大学大学院医学研究科 代謝内分泌内科学 教授　 綿田 裕孝</a:t>
            </a:r>
            <a:r>
              <a:rPr lang="ja-JP" altLang="en-US" sz="1400" dirty="0">
                <a:solidFill>
                  <a:srgbClr val="002060"/>
                </a:solidFill>
                <a:latin typeface="Meiryo UI" panose="020B0604030504040204" pitchFamily="50" charset="-128"/>
                <a:ea typeface="Meiryo UI" panose="020B0604030504040204" pitchFamily="50" charset="-128"/>
              </a:rPr>
              <a:t>先生</a:t>
            </a:r>
          </a:p>
        </p:txBody>
      </p:sp>
    </p:spTree>
    <p:extLst>
      <p:ext uri="{BB962C8B-B14F-4D97-AF65-F5344CB8AC3E}">
        <p14:creationId xmlns:p14="http://schemas.microsoft.com/office/powerpoint/2010/main" val="404056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44800" y="194400"/>
            <a:ext cx="2681055"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540424" y="1007365"/>
            <a:ext cx="8063151" cy="5435719"/>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近年、糖尿病患者に対する緩やかな低炭水化物食の有用性が注目されている。わが国のガイドライン（「糖尿病診療ガイドライン </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2024</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baseline="300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baseline="300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では、「総エネルギー摂取量が適切であれば短期間の緩やかな炭水化物制限は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型糖尿病の血糖コントロールに有効である可能性がある」と記載されているが、</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型糖尿病患者に対する安全性や有用性についての言及はない。</a:t>
            </a: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本研究では、成人</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型糖尿病患者を対象に、炭水化物摂取量を総エネルギーの約</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30</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％に設定した食事療法を</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4</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週間実施した結果、低血糖やケトアシドーシスのリスクを上昇させることなくグルコース平均値が減少したことが示された。また、探索的な結果であるが、低炭水化物食は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TIR</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の割合の増加や、</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TAR</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・高血糖の割合の減少、</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DTSQ</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で評価した治療満足度の向上にも寄与する可能性が示唆された。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本研究は症例数が少なく、特に安全性に関しては慎重な解釈が必要であるが、</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型糖尿病における個別化診療の幅を広げる上で重要であり、今後は日本人</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型糖尿病患者における影響を含め、さらなるエビデンスの蓄積に期待したい。</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B8A9398A-1E8B-B442-236F-2022D09BDF4A}"/>
              </a:ext>
            </a:extLst>
          </p:cNvPr>
          <p:cNvSpPr txBox="1"/>
          <p:nvPr/>
        </p:nvSpPr>
        <p:spPr>
          <a:xfrm>
            <a:off x="3390900" y="6382513"/>
            <a:ext cx="5212675" cy="253916"/>
          </a:xfrm>
          <a:prstGeom prst="rect">
            <a:avLst/>
          </a:prstGeom>
          <a:noFill/>
        </p:spPr>
        <p:txBody>
          <a:bodyPr wrap="square" anchor="b">
            <a:spAutoFit/>
          </a:bodyPr>
          <a:lstStyle/>
          <a:p>
            <a:pPr algn="r"/>
            <a:r>
              <a:rPr lang="en-US" altLang="ja-JP" sz="1050" b="0" i="0" u="none" strike="noStrike" baseline="0" dirty="0">
                <a:latin typeface="Meiryo UI" panose="020B0604030504040204" pitchFamily="50" charset="-128"/>
                <a:ea typeface="Meiryo UI" panose="020B0604030504040204" pitchFamily="50" charset="-128"/>
              </a:rPr>
              <a:t>1</a:t>
            </a:r>
            <a:r>
              <a:rPr lang="ja-JP" altLang="en-US" sz="1050" b="0" i="0" u="none" strike="noStrike" baseline="0" dirty="0">
                <a:latin typeface="Meiryo UI" panose="020B0604030504040204" pitchFamily="50" charset="-128"/>
                <a:ea typeface="Meiryo UI" panose="020B0604030504040204" pitchFamily="50" charset="-128"/>
              </a:rPr>
              <a:t>）日本糖尿病学会 編・著</a:t>
            </a:r>
            <a:r>
              <a:rPr lang="en-US" altLang="ja-JP" sz="1050" b="0" i="0" u="none" strike="noStrike" baseline="0" dirty="0">
                <a:latin typeface="Meiryo UI" panose="020B0604030504040204" pitchFamily="50" charset="-128"/>
                <a:ea typeface="Meiryo UI" panose="020B0604030504040204" pitchFamily="50" charset="-128"/>
              </a:rPr>
              <a:t>. </a:t>
            </a:r>
            <a:r>
              <a:rPr lang="ja-JP" altLang="en-US" sz="1050" b="0" i="0" u="none" strike="noStrike" baseline="0" dirty="0">
                <a:latin typeface="Meiryo UI" panose="020B0604030504040204" pitchFamily="50" charset="-128"/>
                <a:ea typeface="Meiryo UI" panose="020B0604030504040204" pitchFamily="50" charset="-128"/>
              </a:rPr>
              <a:t>糖尿病診療ガイドライン</a:t>
            </a:r>
            <a:r>
              <a:rPr lang="en-US" altLang="ja-JP" sz="1050" b="0" i="0" u="none" strike="noStrike" baseline="0" dirty="0">
                <a:latin typeface="Meiryo UI" panose="020B0604030504040204" pitchFamily="50" charset="-128"/>
                <a:ea typeface="Meiryo UI" panose="020B0604030504040204" pitchFamily="50" charset="-128"/>
              </a:rPr>
              <a:t>2024, p42-43, </a:t>
            </a:r>
            <a:r>
              <a:rPr lang="ja-JP" altLang="en-US" sz="1050" b="0" i="0" u="none" strike="noStrike" baseline="0" dirty="0">
                <a:latin typeface="Meiryo UI" panose="020B0604030504040204" pitchFamily="50" charset="-128"/>
                <a:ea typeface="Meiryo UI" panose="020B0604030504040204" pitchFamily="50" charset="-128"/>
              </a:rPr>
              <a:t>南江堂</a:t>
            </a:r>
            <a:r>
              <a:rPr lang="en-US" altLang="ja-JP" sz="1050" b="0" i="0" u="none" strike="noStrike" baseline="0" dirty="0">
                <a:latin typeface="Meiryo UI" panose="020B0604030504040204" pitchFamily="50" charset="-128"/>
                <a:ea typeface="Meiryo UI" panose="020B0604030504040204" pitchFamily="50" charset="-128"/>
              </a:rPr>
              <a:t>, 2024</a:t>
            </a:r>
            <a:endParaRPr lang="pt-BR" altLang="ja-JP" sz="1050" b="0" i="0" u="none" strike="noStrike" baseline="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B4EF4AF0-8BA8-BBD6-B72B-7AC606D2FCB9}"/>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Sterner Isaksson S, et al. Lancet Reg Health Eur 37: 100799, 2023</a:t>
            </a:r>
          </a:p>
        </p:txBody>
      </p:sp>
    </p:spTree>
    <p:extLst>
      <p:ext uri="{BB962C8B-B14F-4D97-AF65-F5344CB8AC3E}">
        <p14:creationId xmlns:p14="http://schemas.microsoft.com/office/powerpoint/2010/main" val="2298106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FD291F-F91E-AABF-CED5-379BC47C72F9}"/>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B7C8A26-4FC5-11C0-84CD-72C65A9F17C6}"/>
              </a:ext>
            </a:extLst>
          </p:cNvPr>
          <p:cNvSpPr txBox="1"/>
          <p:nvPr/>
        </p:nvSpPr>
        <p:spPr>
          <a:xfrm>
            <a:off x="226267" y="207215"/>
            <a:ext cx="3606823"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研究の限界</a:t>
            </a:r>
          </a:p>
        </p:txBody>
      </p:sp>
      <p:sp>
        <p:nvSpPr>
          <p:cNvPr id="6" name="テキスト ボックス 5">
            <a:extLst>
              <a:ext uri="{FF2B5EF4-FFF2-40B4-BE49-F238E27FC236}">
                <a16:creationId xmlns:a16="http://schemas.microsoft.com/office/drawing/2014/main" id="{340670C3-2D56-FD11-C636-1E97D9BB6B4F}"/>
              </a:ext>
            </a:extLst>
          </p:cNvPr>
          <p:cNvSpPr txBox="1"/>
          <p:nvPr/>
        </p:nvSpPr>
        <p:spPr>
          <a:xfrm>
            <a:off x="628788" y="1988146"/>
            <a:ext cx="7886424" cy="2111732"/>
          </a:xfrm>
          <a:prstGeom prst="rect">
            <a:avLst/>
          </a:prstGeom>
          <a:noFill/>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炭水化物摂取量は自己申告であったため、バイアスが生じていた可能性がある</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本研究の結果は、対象となった</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HbA1c 7.5%</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以上の成人患者集団のみに限定される可能性がある</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主要評価項目であるグルコース平均値以外の血糖コントロール関連指標の結果は探索的なものであり、他の研究で優先的に検討されるべきである</a:t>
            </a:r>
          </a:p>
        </p:txBody>
      </p:sp>
      <p:sp>
        <p:nvSpPr>
          <p:cNvPr id="3" name="テキスト ボックス 2">
            <a:extLst>
              <a:ext uri="{FF2B5EF4-FFF2-40B4-BE49-F238E27FC236}">
                <a16:creationId xmlns:a16="http://schemas.microsoft.com/office/drawing/2014/main" id="{5F9B5957-B4A1-B352-28F0-13ABD4560203}"/>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Sterner Isaksson S, et al. Lancet Reg Health Eur 37: 100799, 2023</a:t>
            </a:r>
          </a:p>
        </p:txBody>
      </p:sp>
    </p:spTree>
    <p:extLst>
      <p:ext uri="{BB962C8B-B14F-4D97-AF65-F5344CB8AC3E}">
        <p14:creationId xmlns:p14="http://schemas.microsoft.com/office/powerpoint/2010/main" val="37590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Sterner Isaksson S, et al. Lancet Reg Health Eur 37: 100799, 2023</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661352"/>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536016" y="1596278"/>
            <a:ext cx="7211743" cy="830997"/>
          </a:xfrm>
          <a:prstGeom prst="rect">
            <a:avLst/>
          </a:prstGeom>
          <a:noFill/>
        </p:spPr>
        <p:txBody>
          <a:bodyPr wrap="square">
            <a:spAutoFit/>
          </a:bodyPr>
          <a:lstStyle/>
          <a:p>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型糖尿病患者に対する低炭水化物食の有用性や安全性を検討した研究は少なく、結果も一貫性に欠けている。緩やかな低炭水化物食に関しても、</a:t>
            </a:r>
            <a:r>
              <a:rPr lang="en-US" altLang="ja-JP" sz="1600" i="0" u="none" strike="noStrike" baseline="0" dirty="0">
                <a:latin typeface="Meiryo UI" panose="020B0604030504040204" pitchFamily="50" charset="-128"/>
                <a:ea typeface="Meiryo UI" panose="020B0604030504040204" pitchFamily="50" charset="-128"/>
              </a:rPr>
              <a:t>2</a:t>
            </a:r>
            <a:r>
              <a:rPr lang="ja-JP" altLang="en-US" sz="1600" i="0" u="none" strike="noStrike" baseline="0" dirty="0">
                <a:latin typeface="Meiryo UI" panose="020B0604030504040204" pitchFamily="50" charset="-128"/>
                <a:ea typeface="Meiryo UI" panose="020B0604030504040204" pitchFamily="50" charset="-128"/>
              </a:rPr>
              <a:t>型糖尿病では複数の研究が実施されているが、</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型糖尿病患者における影響は明らかではない。</a:t>
            </a:r>
            <a:endParaRPr lang="ja-JP" altLang="en-US" sz="4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533234" y="2820069"/>
            <a:ext cx="7116243" cy="584775"/>
          </a:xfrm>
          <a:prstGeom prst="rect">
            <a:avLst/>
          </a:prstGeom>
          <a:noFill/>
        </p:spPr>
        <p:txBody>
          <a:bodyPr wrap="square">
            <a:spAutoFit/>
          </a:bodyPr>
          <a:lstStyle/>
          <a:p>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型糖尿病患者における緩やかな低炭水化物食が、血糖コントロールやケトアシドーシスのリスクに及ぼす影響を従来の食事療法と比較する。</a:t>
            </a:r>
            <a:endParaRPr lang="ja-JP" altLang="en-US" sz="1600"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5E5636CF-4943-1D4C-F740-1D35ACF73A21}"/>
              </a:ext>
            </a:extLst>
          </p:cNvPr>
          <p:cNvGrpSpPr/>
          <p:nvPr/>
        </p:nvGrpSpPr>
        <p:grpSpPr>
          <a:xfrm>
            <a:off x="302849" y="2867414"/>
            <a:ext cx="1058213" cy="490087"/>
            <a:chOff x="286872" y="2811911"/>
            <a:chExt cx="1058213" cy="490087"/>
          </a:xfrm>
        </p:grpSpPr>
        <p:sp>
          <p:nvSpPr>
            <p:cNvPr id="10" name="四角形: 角を丸くする 9">
              <a:extLst>
                <a:ext uri="{FF2B5EF4-FFF2-40B4-BE49-F238E27FC236}">
                  <a16:creationId xmlns:a16="http://schemas.microsoft.com/office/drawing/2014/main" id="{1B0DC12F-1A7F-9FCF-2FBC-C25D0830FD06}"/>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C778C1E5-F5E3-27D7-1E43-22A805A6EE56}"/>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
        <p:nvSpPr>
          <p:cNvPr id="5" name="テキスト ボックス 4">
            <a:extLst>
              <a:ext uri="{FF2B5EF4-FFF2-40B4-BE49-F238E27FC236}">
                <a16:creationId xmlns:a16="http://schemas.microsoft.com/office/drawing/2014/main" id="{CFCF308E-FF3D-B415-CD75-0FFCAFC49C37}"/>
              </a:ext>
            </a:extLst>
          </p:cNvPr>
          <p:cNvSpPr txBox="1"/>
          <p:nvPr/>
        </p:nvSpPr>
        <p:spPr>
          <a:xfrm>
            <a:off x="1533235" y="5400130"/>
            <a:ext cx="7116243" cy="584775"/>
          </a:xfrm>
          <a:prstGeom prst="rect">
            <a:avLst/>
          </a:prstGeom>
          <a:noFill/>
        </p:spPr>
        <p:txBody>
          <a:bodyPr wrap="square">
            <a:spAutoFit/>
          </a:bodyPr>
          <a:lstStyle/>
          <a:p>
            <a:r>
              <a:rPr lang="ja-JP" altLang="en-US" sz="1600" b="0" i="0" u="none" strike="noStrike" baseline="0" dirty="0">
                <a:latin typeface="Meiryo UI" panose="020B0604030504040204" pitchFamily="50" charset="-128"/>
                <a:ea typeface="Meiryo UI" panose="020B0604030504040204" pitchFamily="50" charset="-128"/>
              </a:rPr>
              <a:t>スウェーデンの糖尿病専門クリニック</a:t>
            </a:r>
            <a:r>
              <a:rPr lang="en-US" altLang="ja-JP" sz="1600" b="0" i="0" u="none" strike="noStrike" baseline="0" dirty="0">
                <a:latin typeface="Meiryo UI" panose="020B0604030504040204" pitchFamily="50" charset="-128"/>
                <a:ea typeface="Meiryo UI" panose="020B0604030504040204" pitchFamily="50" charset="-128"/>
              </a:rPr>
              <a:t>4</a:t>
            </a:r>
            <a:r>
              <a:rPr lang="ja-JP" altLang="en-US" sz="1600" b="0" i="0" u="none" strike="noStrike" baseline="0" dirty="0">
                <a:latin typeface="Meiryo UI" panose="020B0604030504040204" pitchFamily="50" charset="-128"/>
                <a:ea typeface="Meiryo UI" panose="020B0604030504040204" pitchFamily="50" charset="-128"/>
              </a:rPr>
              <a:t>施設で登録された</a:t>
            </a:r>
            <a:r>
              <a:rPr lang="en-US" altLang="ja-JP" sz="1600" b="0" i="0" u="none" strike="noStrike" baseline="0" dirty="0">
                <a:latin typeface="Meiryo UI" panose="020B0604030504040204" pitchFamily="50" charset="-128"/>
                <a:ea typeface="Meiryo UI" panose="020B0604030504040204" pitchFamily="50" charset="-128"/>
              </a:rPr>
              <a:t>HbA1c 7.5</a:t>
            </a:r>
            <a:r>
              <a:rPr lang="ja-JP" altLang="en-US" sz="1600" b="0" i="0" u="none" strike="noStrike" baseline="0" dirty="0">
                <a:latin typeface="Meiryo UI" panose="020B0604030504040204" pitchFamily="50" charset="-128"/>
                <a:ea typeface="Meiryo UI" panose="020B0604030504040204" pitchFamily="50" charset="-128"/>
              </a:rPr>
              <a:t>％以上の成人</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型糖尿病患者</a:t>
            </a:r>
            <a:r>
              <a:rPr lang="en-US" altLang="ja-JP" sz="1600" b="0" i="0" u="none" strike="noStrike" baseline="0" dirty="0">
                <a:latin typeface="Meiryo UI" panose="020B0604030504040204" pitchFamily="50" charset="-128"/>
                <a:ea typeface="Meiryo UI" panose="020B0604030504040204" pitchFamily="50" charset="-128"/>
              </a:rPr>
              <a:t>54</a:t>
            </a:r>
            <a:r>
              <a:rPr lang="ja-JP" altLang="en-US" sz="1600" b="0" i="0" u="none" strike="noStrike" baseline="0" dirty="0">
                <a:latin typeface="Meiryo UI" panose="020B0604030504040204" pitchFamily="50" charset="-128"/>
                <a:ea typeface="Meiryo UI" panose="020B0604030504040204" pitchFamily="50" charset="-128"/>
              </a:rPr>
              <a:t>例</a:t>
            </a:r>
            <a:endParaRPr lang="ja-JP" altLang="en-US" sz="16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2DF8EDFC-CE6C-A0AF-C9E7-D18154E509DC}"/>
              </a:ext>
            </a:extLst>
          </p:cNvPr>
          <p:cNvGrpSpPr/>
          <p:nvPr/>
        </p:nvGrpSpPr>
        <p:grpSpPr>
          <a:xfrm>
            <a:off x="302849" y="5461589"/>
            <a:ext cx="1058213" cy="490087"/>
            <a:chOff x="286872" y="2811911"/>
            <a:chExt cx="1058213" cy="490087"/>
          </a:xfrm>
        </p:grpSpPr>
        <p:sp>
          <p:nvSpPr>
            <p:cNvPr id="12" name="四角形: 角を丸くする 11">
              <a:extLst>
                <a:ext uri="{FF2B5EF4-FFF2-40B4-BE49-F238E27FC236}">
                  <a16:creationId xmlns:a16="http://schemas.microsoft.com/office/drawing/2014/main" id="{FB23C78B-98AD-E3EF-73AD-0AC867DB8769}"/>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2C22ED97-EB77-9015-C14F-8EBA9EA8CB2A}"/>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
        <p:nvSpPr>
          <p:cNvPr id="2" name="テキスト ボックス 1">
            <a:extLst>
              <a:ext uri="{FF2B5EF4-FFF2-40B4-BE49-F238E27FC236}">
                <a16:creationId xmlns:a16="http://schemas.microsoft.com/office/drawing/2014/main" id="{EBC59D4B-15B3-FF99-4147-F9270004555A}"/>
              </a:ext>
            </a:extLst>
          </p:cNvPr>
          <p:cNvSpPr txBox="1"/>
          <p:nvPr/>
        </p:nvSpPr>
        <p:spPr>
          <a:xfrm>
            <a:off x="1533235" y="4208485"/>
            <a:ext cx="7116243" cy="338554"/>
          </a:xfrm>
          <a:prstGeom prst="rect">
            <a:avLst/>
          </a:prstGeom>
          <a:noFill/>
        </p:spPr>
        <p:txBody>
          <a:bodyPr wrap="square">
            <a:spAutoFit/>
          </a:bodyPr>
          <a:lstStyle/>
          <a:p>
            <a:r>
              <a:rPr lang="ja-JP" altLang="en-US" sz="1600" b="0" i="0" u="none" strike="noStrike" baseline="0" dirty="0">
                <a:latin typeface="Meiryo UI" panose="020B0604030504040204" pitchFamily="50" charset="-128"/>
                <a:ea typeface="Meiryo UI" panose="020B0604030504040204" pitchFamily="50" charset="-128"/>
              </a:rPr>
              <a:t>無作為化非盲検クロスオーバー試験</a:t>
            </a:r>
            <a:endParaRPr lang="ja-JP" altLang="en-US" sz="1600" dirty="0">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7D21E823-65EC-AB7C-74CB-6305B86DD173}"/>
              </a:ext>
            </a:extLst>
          </p:cNvPr>
          <p:cNvGrpSpPr/>
          <p:nvPr/>
        </p:nvGrpSpPr>
        <p:grpSpPr>
          <a:xfrm>
            <a:off x="302849" y="4073476"/>
            <a:ext cx="1058213" cy="672139"/>
            <a:chOff x="286872" y="2811911"/>
            <a:chExt cx="1058213" cy="672139"/>
          </a:xfrm>
        </p:grpSpPr>
        <p:sp>
          <p:nvSpPr>
            <p:cNvPr id="4" name="四角形: 角を丸くする 3">
              <a:extLst>
                <a:ext uri="{FF2B5EF4-FFF2-40B4-BE49-F238E27FC236}">
                  <a16:creationId xmlns:a16="http://schemas.microsoft.com/office/drawing/2014/main" id="{46ED35D0-9137-737B-B1D5-4F61430C37D7}"/>
                </a:ext>
              </a:extLst>
            </p:cNvPr>
            <p:cNvSpPr/>
            <p:nvPr/>
          </p:nvSpPr>
          <p:spPr>
            <a:xfrm>
              <a:off x="286872" y="2811911"/>
              <a:ext cx="1058213" cy="672139"/>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83CE5B84-5CB8-BF8C-AEC9-460640668D29}"/>
                </a:ext>
              </a:extLst>
            </p:cNvPr>
            <p:cNvSpPr txBox="1"/>
            <p:nvPr/>
          </p:nvSpPr>
          <p:spPr>
            <a:xfrm>
              <a:off x="286872" y="2837719"/>
              <a:ext cx="1058213" cy="646331"/>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試験</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デザイン</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80C115-18B2-F868-C603-5D864D85A257}"/>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DB5DBC74-30A5-8676-5612-A7FF5E1838EA}"/>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26" name="グループ化 25">
            <a:extLst>
              <a:ext uri="{FF2B5EF4-FFF2-40B4-BE49-F238E27FC236}">
                <a16:creationId xmlns:a16="http://schemas.microsoft.com/office/drawing/2014/main" id="{2F454147-3ADB-F0A5-7178-6D84C601EA42}"/>
              </a:ext>
            </a:extLst>
          </p:cNvPr>
          <p:cNvGrpSpPr/>
          <p:nvPr/>
        </p:nvGrpSpPr>
        <p:grpSpPr>
          <a:xfrm>
            <a:off x="302849" y="1838153"/>
            <a:ext cx="1058213" cy="490087"/>
            <a:chOff x="286872" y="2822072"/>
            <a:chExt cx="1058213" cy="490087"/>
          </a:xfrm>
        </p:grpSpPr>
        <p:sp>
          <p:nvSpPr>
            <p:cNvPr id="27" name="四角形: 角を丸くする 26">
              <a:extLst>
                <a:ext uri="{FF2B5EF4-FFF2-40B4-BE49-F238E27FC236}">
                  <a16:creationId xmlns:a16="http://schemas.microsoft.com/office/drawing/2014/main" id="{27ECF87F-AF84-ABEA-927D-947490B923D1}"/>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19BF906-4345-5C80-4125-C53DCF651259}"/>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19" name="テキスト ボックス 18">
            <a:extLst>
              <a:ext uri="{FF2B5EF4-FFF2-40B4-BE49-F238E27FC236}">
                <a16:creationId xmlns:a16="http://schemas.microsoft.com/office/drawing/2014/main" id="{A872DBD1-FE02-DDF0-FC20-A98960992B64}"/>
              </a:ext>
            </a:extLst>
          </p:cNvPr>
          <p:cNvSpPr txBox="1"/>
          <p:nvPr/>
        </p:nvSpPr>
        <p:spPr>
          <a:xfrm>
            <a:off x="1536016" y="1773353"/>
            <a:ext cx="7211743" cy="4031873"/>
          </a:xfrm>
          <a:prstGeom prst="rect">
            <a:avLst/>
          </a:prstGeom>
          <a:noFill/>
        </p:spPr>
        <p:txBody>
          <a:bodyPr wrap="square">
            <a:spAutoFit/>
          </a:bodyPr>
          <a:lstStyle/>
          <a:p>
            <a:r>
              <a:rPr lang="ja-JP" altLang="en-US" sz="1600" i="0" u="none" strike="noStrike" baseline="0" dirty="0">
                <a:latin typeface="Meiryo UI" panose="020B0604030504040204" pitchFamily="50" charset="-128"/>
                <a:ea typeface="Meiryo UI" panose="020B0604030504040204" pitchFamily="50" charset="-128"/>
              </a:rPr>
              <a:t>組み入れ基準を満たした被験者は、</a:t>
            </a:r>
            <a:r>
              <a:rPr lang="en-US" altLang="ja-JP" sz="1600" i="0" u="none" strike="noStrike" baseline="0" dirty="0">
                <a:latin typeface="Meiryo UI" panose="020B0604030504040204" pitchFamily="50" charset="-128"/>
                <a:ea typeface="Meiryo UI" panose="020B0604030504040204" pitchFamily="50" charset="-128"/>
              </a:rPr>
              <a:t>2</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4</a:t>
            </a:r>
            <a:r>
              <a:rPr lang="ja-JP" altLang="en-US" sz="1600" i="0" u="none" strike="noStrike" baseline="0" dirty="0">
                <a:latin typeface="Meiryo UI" panose="020B0604030504040204" pitchFamily="50" charset="-128"/>
                <a:ea typeface="Meiryo UI" panose="020B0604030504040204" pitchFamily="50" charset="-128"/>
              </a:rPr>
              <a:t>週間の</a:t>
            </a:r>
            <a:r>
              <a:rPr lang="en-US" altLang="ja-JP" sz="1600" i="0" u="none" strike="noStrike" baseline="0" dirty="0">
                <a:latin typeface="Meiryo UI" panose="020B0604030504040204" pitchFamily="50" charset="-128"/>
                <a:ea typeface="Meiryo UI" panose="020B0604030504040204" pitchFamily="50" charset="-128"/>
              </a:rPr>
              <a:t>run-in</a:t>
            </a:r>
            <a:r>
              <a:rPr lang="ja-JP" altLang="en-US" sz="1600" i="0" u="none" strike="noStrike" baseline="0" dirty="0">
                <a:latin typeface="Meiryo UI" panose="020B0604030504040204" pitchFamily="50" charset="-128"/>
                <a:ea typeface="Meiryo UI" panose="020B0604030504040204" pitchFamily="50" charset="-128"/>
              </a:rPr>
              <a:t>期間中に持続血糖モニター（</a:t>
            </a:r>
            <a:r>
              <a:rPr lang="en-US" altLang="ja-JP" sz="1600" i="0" u="none" strike="noStrike" baseline="0" dirty="0">
                <a:latin typeface="Meiryo UI" panose="020B0604030504040204" pitchFamily="50" charset="-128"/>
                <a:ea typeface="Meiryo UI" panose="020B0604030504040204" pitchFamily="50" charset="-128"/>
              </a:rPr>
              <a:t>CGM</a:t>
            </a:r>
            <a:r>
              <a:rPr lang="ja-JP" altLang="en-US" sz="1600" i="0" u="none" strike="noStrike" baseline="0" dirty="0">
                <a:latin typeface="Meiryo UI" panose="020B0604030504040204" pitchFamily="50" charset="-128"/>
                <a:ea typeface="Meiryo UI" panose="020B0604030504040204" pitchFamily="50" charset="-128"/>
              </a:rPr>
              <a:t>）を</a:t>
            </a:r>
            <a:r>
              <a:rPr lang="en-US" altLang="ja-JP" sz="1600" i="0" u="none" strike="noStrike" baseline="0" dirty="0">
                <a:latin typeface="Meiryo UI" panose="020B0604030504040204" pitchFamily="50" charset="-128"/>
                <a:ea typeface="Meiryo UI" panose="020B0604030504040204" pitchFamily="50" charset="-128"/>
              </a:rPr>
              <a:t>2</a:t>
            </a:r>
            <a:r>
              <a:rPr lang="ja-JP" altLang="en-US" sz="1600" i="0" u="none" strike="noStrike" baseline="0" dirty="0">
                <a:latin typeface="Meiryo UI" panose="020B0604030504040204" pitchFamily="50" charset="-128"/>
                <a:ea typeface="Meiryo UI" panose="020B0604030504040204" pitchFamily="50" charset="-128"/>
              </a:rPr>
              <a:t>週間施行した他、</a:t>
            </a:r>
            <a:r>
              <a:rPr lang="en-US" altLang="ja-JP" sz="1600" i="0" u="none" strike="noStrike" baseline="0" dirty="0">
                <a:latin typeface="Meiryo UI" panose="020B0604030504040204" pitchFamily="50" charset="-128"/>
                <a:ea typeface="Meiryo UI" panose="020B0604030504040204" pitchFamily="50" charset="-128"/>
              </a:rPr>
              <a:t>4</a:t>
            </a:r>
            <a:r>
              <a:rPr lang="ja-JP" altLang="en-US" sz="1600" i="0" u="none" strike="noStrike" baseline="0" dirty="0">
                <a:latin typeface="Meiryo UI" panose="020B0604030504040204" pitchFamily="50" charset="-128"/>
                <a:ea typeface="Meiryo UI" panose="020B0604030504040204" pitchFamily="50" charset="-128"/>
              </a:rPr>
              <a:t>日間の食事記録を作成した。その後、参加者を緩やかな低炭水化物食群または従来食群に</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に無作為に割り付け、</a:t>
            </a:r>
            <a:r>
              <a:rPr lang="en-US" altLang="ja-JP" sz="1600" i="0" u="none" strike="noStrike" baseline="0" dirty="0">
                <a:latin typeface="Meiryo UI" panose="020B0604030504040204" pitchFamily="50" charset="-128"/>
                <a:ea typeface="Meiryo UI" panose="020B0604030504040204" pitchFamily="50" charset="-128"/>
              </a:rPr>
              <a:t>4</a:t>
            </a:r>
            <a:r>
              <a:rPr lang="ja-JP" altLang="en-US" sz="1600" i="0" u="none" strike="noStrike" baseline="0" dirty="0">
                <a:latin typeface="Meiryo UI" panose="020B0604030504040204" pitchFamily="50" charset="-128"/>
                <a:ea typeface="Meiryo UI" panose="020B0604030504040204" pitchFamily="50" charset="-128"/>
              </a:rPr>
              <a:t>週間の介入を行った。</a:t>
            </a:r>
            <a:r>
              <a:rPr lang="en-US" altLang="ja-JP" sz="1600" i="0" u="none" strike="noStrike" baseline="0" dirty="0">
                <a:latin typeface="Meiryo UI" panose="020B0604030504040204" pitchFamily="50" charset="-128"/>
                <a:ea typeface="Meiryo UI" panose="020B0604030504040204" pitchFamily="50" charset="-128"/>
              </a:rPr>
              <a:t>4</a:t>
            </a:r>
            <a:r>
              <a:rPr lang="ja-JP" altLang="en-US" sz="1600" i="0" u="none" strike="noStrike" baseline="0" dirty="0">
                <a:latin typeface="Meiryo UI" panose="020B0604030504040204" pitchFamily="50" charset="-128"/>
                <a:ea typeface="Meiryo UI" panose="020B0604030504040204" pitchFamily="50" charset="-128"/>
              </a:rPr>
              <a:t>週間のウォッシュアウト期間の後、当初の割り付け群とは異なる群の介入を</a:t>
            </a:r>
            <a:r>
              <a:rPr lang="en-US" altLang="ja-JP" sz="1600" i="0" u="none" strike="noStrike" baseline="0" dirty="0">
                <a:latin typeface="Meiryo UI" panose="020B0604030504040204" pitchFamily="50" charset="-128"/>
                <a:ea typeface="Meiryo UI" panose="020B0604030504040204" pitchFamily="50" charset="-128"/>
              </a:rPr>
              <a:t>4</a:t>
            </a:r>
            <a:r>
              <a:rPr lang="ja-JP" altLang="en-US" sz="1600" i="0" u="none" strike="noStrike" baseline="0" dirty="0">
                <a:latin typeface="Meiryo UI" panose="020B0604030504040204" pitchFamily="50" charset="-128"/>
                <a:ea typeface="Meiryo UI" panose="020B0604030504040204" pitchFamily="50" charset="-128"/>
              </a:rPr>
              <a:t>週間行った。</a:t>
            </a:r>
          </a:p>
          <a:p>
            <a:r>
              <a:rPr lang="ja-JP" altLang="en-US" sz="1600" i="0" u="none" strike="noStrike" baseline="0" dirty="0">
                <a:latin typeface="Meiryo UI" panose="020B0604030504040204" pitchFamily="50" charset="-128"/>
                <a:ea typeface="Meiryo UI" panose="020B0604030504040204" pitchFamily="50" charset="-128"/>
              </a:rPr>
              <a:t>緩やかな低炭水化物食群では、総エネルギーの</a:t>
            </a:r>
            <a:r>
              <a:rPr lang="en-US" altLang="ja-JP" sz="1600" i="0" u="none" strike="noStrike" baseline="0" dirty="0">
                <a:latin typeface="Meiryo UI" panose="020B0604030504040204" pitchFamily="50" charset="-128"/>
                <a:ea typeface="Meiryo UI" panose="020B0604030504040204" pitchFamily="50" charset="-128"/>
              </a:rPr>
              <a:t>30</a:t>
            </a:r>
            <a:r>
              <a:rPr lang="ja-JP" altLang="en-US" sz="1600" i="0" u="none" strike="noStrike" baseline="0" dirty="0">
                <a:latin typeface="Meiryo UI" panose="020B0604030504040204" pitchFamily="50" charset="-128"/>
                <a:ea typeface="Meiryo UI" panose="020B0604030504040204" pitchFamily="50" charset="-128"/>
              </a:rPr>
              <a:t>％を炭水化物、</a:t>
            </a:r>
            <a:r>
              <a:rPr lang="en-US" altLang="ja-JP" sz="1600" i="0" u="none" strike="noStrike" baseline="0" dirty="0">
                <a:latin typeface="Meiryo UI" panose="020B0604030504040204" pitchFamily="50" charset="-128"/>
                <a:ea typeface="Meiryo UI" panose="020B0604030504040204" pitchFamily="50" charset="-128"/>
              </a:rPr>
              <a:t>20</a:t>
            </a:r>
            <a:r>
              <a:rPr lang="ja-JP" altLang="en-US" sz="1600" i="0" u="none" strike="noStrike" baseline="0" dirty="0">
                <a:latin typeface="Meiryo UI" panose="020B0604030504040204" pitchFamily="50" charset="-128"/>
                <a:ea typeface="Meiryo UI" panose="020B0604030504040204" pitchFamily="50" charset="-128"/>
              </a:rPr>
              <a:t>％をタンパク質、</a:t>
            </a:r>
            <a:r>
              <a:rPr lang="en-US" altLang="ja-JP" sz="1600" i="0" u="none" strike="noStrike" baseline="0" dirty="0">
                <a:latin typeface="Meiryo UI" panose="020B0604030504040204" pitchFamily="50" charset="-128"/>
                <a:ea typeface="Meiryo UI" panose="020B0604030504040204" pitchFamily="50" charset="-128"/>
              </a:rPr>
              <a:t>50</a:t>
            </a:r>
            <a:r>
              <a:rPr lang="ja-JP" altLang="en-US" sz="1600" i="0" u="none" strike="noStrike" baseline="0" dirty="0">
                <a:latin typeface="Meiryo UI" panose="020B0604030504040204" pitchFamily="50" charset="-128"/>
                <a:ea typeface="Meiryo UI" panose="020B0604030504040204" pitchFamily="50" charset="-128"/>
              </a:rPr>
              <a:t>％を脂質から摂取することとし、従来食群では総エネルギーの</a:t>
            </a:r>
            <a:r>
              <a:rPr lang="en-US" altLang="ja-JP" sz="1600" i="0" u="none" strike="noStrike" baseline="0" dirty="0">
                <a:latin typeface="Meiryo UI" panose="020B0604030504040204" pitchFamily="50" charset="-128"/>
                <a:ea typeface="Meiryo UI" panose="020B0604030504040204" pitchFamily="50" charset="-128"/>
              </a:rPr>
              <a:t>50</a:t>
            </a:r>
            <a:r>
              <a:rPr lang="ja-JP" altLang="en-US" sz="1600" i="0" u="none" strike="noStrike" baseline="0" dirty="0">
                <a:latin typeface="Meiryo UI" panose="020B0604030504040204" pitchFamily="50" charset="-128"/>
                <a:ea typeface="Meiryo UI" panose="020B0604030504040204" pitchFamily="50" charset="-128"/>
              </a:rPr>
              <a:t>％を炭水化物、</a:t>
            </a:r>
            <a:r>
              <a:rPr lang="en-US" altLang="ja-JP" sz="1600" i="0" u="none" strike="noStrike" baseline="0" dirty="0">
                <a:latin typeface="Meiryo UI" panose="020B0604030504040204" pitchFamily="50" charset="-128"/>
                <a:ea typeface="Meiryo UI" panose="020B0604030504040204" pitchFamily="50" charset="-128"/>
              </a:rPr>
              <a:t>20</a:t>
            </a:r>
            <a:r>
              <a:rPr lang="ja-JP" altLang="en-US" sz="1600" i="0" u="none" strike="noStrike" baseline="0" dirty="0">
                <a:latin typeface="Meiryo UI" panose="020B0604030504040204" pitchFamily="50" charset="-128"/>
                <a:ea typeface="Meiryo UI" panose="020B0604030504040204" pitchFamily="50" charset="-128"/>
              </a:rPr>
              <a:t>％をタンパク質、</a:t>
            </a:r>
            <a:r>
              <a:rPr lang="en-US" altLang="ja-JP" sz="1600" i="0" u="none" strike="noStrike" baseline="0" dirty="0">
                <a:latin typeface="Meiryo UI" panose="020B0604030504040204" pitchFamily="50" charset="-128"/>
                <a:ea typeface="Meiryo UI" panose="020B0604030504040204" pitchFamily="50" charset="-128"/>
              </a:rPr>
              <a:t>30</a:t>
            </a:r>
            <a:r>
              <a:rPr lang="ja-JP" altLang="en-US" sz="1600" i="0" u="none" strike="noStrike" baseline="0" dirty="0">
                <a:latin typeface="Meiryo UI" panose="020B0604030504040204" pitchFamily="50" charset="-128"/>
                <a:ea typeface="Meiryo UI" panose="020B0604030504040204" pitchFamily="50" charset="-128"/>
              </a:rPr>
              <a:t>％を脂質から摂取することとした。</a:t>
            </a:r>
            <a:endParaRPr lang="en-US" altLang="ja-JP" sz="1600" i="0" u="none" strike="noStrike" baseline="0" dirty="0">
              <a:latin typeface="Meiryo UI" panose="020B0604030504040204" pitchFamily="50" charset="-128"/>
              <a:ea typeface="Meiryo UI" panose="020B0604030504040204" pitchFamily="50" charset="-128"/>
            </a:endParaRPr>
          </a:p>
          <a:p>
            <a:r>
              <a:rPr lang="ja-JP" altLang="en-US" sz="1600" i="0" u="none" strike="noStrike" baseline="0" dirty="0">
                <a:latin typeface="Meiryo UI" panose="020B0604030504040204" pitchFamily="50" charset="-128"/>
                <a:ea typeface="Meiryo UI" panose="020B0604030504040204" pitchFamily="50" charset="-128"/>
              </a:rPr>
              <a:t>参加者の食事プランは、</a:t>
            </a:r>
            <a:r>
              <a:rPr lang="en-US" altLang="ja-JP" sz="1600" i="0" u="none" strike="noStrike" baseline="0" dirty="0">
                <a:latin typeface="Meiryo UI" panose="020B0604030504040204" pitchFamily="50" charset="-128"/>
                <a:ea typeface="Meiryo UI" panose="020B0604030504040204" pitchFamily="50" charset="-128"/>
              </a:rPr>
              <a:t>run-in</a:t>
            </a:r>
            <a:r>
              <a:rPr lang="ja-JP" altLang="en-US" sz="1600" i="0" u="none" strike="noStrike" baseline="0" dirty="0">
                <a:latin typeface="Meiryo UI" panose="020B0604030504040204" pitchFamily="50" charset="-128"/>
                <a:ea typeface="Meiryo UI" panose="020B0604030504040204" pitchFamily="50" charset="-128"/>
              </a:rPr>
              <a:t>期間中の食事記録に基づき、エネルギー需要や嗜好性を踏まえて個別化された。参加者はプロトコルに従った食事を維持することが奨励され、各介入期間の後半</a:t>
            </a:r>
            <a:r>
              <a:rPr lang="en-US" altLang="ja-JP" sz="1600" i="0" u="none" strike="noStrike" baseline="0" dirty="0">
                <a:latin typeface="Meiryo UI" panose="020B0604030504040204" pitchFamily="50" charset="-128"/>
                <a:ea typeface="Meiryo UI" panose="020B0604030504040204" pitchFamily="50" charset="-128"/>
              </a:rPr>
              <a:t>2</a:t>
            </a:r>
            <a:r>
              <a:rPr lang="ja-JP" altLang="en-US" sz="1600" i="0" u="none" strike="noStrike" baseline="0" dirty="0">
                <a:latin typeface="Meiryo UI" panose="020B0604030504040204" pitchFamily="50" charset="-128"/>
                <a:ea typeface="Meiryo UI" panose="020B0604030504040204" pitchFamily="50" charset="-128"/>
              </a:rPr>
              <a:t>週間に食事のアドヒアランスが評価された。</a:t>
            </a:r>
          </a:p>
          <a:p>
            <a:r>
              <a:rPr lang="ja-JP" altLang="en-US" sz="1600" i="0" u="none" strike="noStrike" baseline="0" dirty="0">
                <a:latin typeface="Meiryo UI" panose="020B0604030504040204" pitchFamily="50" charset="-128"/>
                <a:ea typeface="Meiryo UI" panose="020B0604030504040204" pitchFamily="50" charset="-128"/>
              </a:rPr>
              <a:t>盲検化</a:t>
            </a:r>
            <a:r>
              <a:rPr lang="en-US" altLang="ja-JP" sz="1600" i="0" u="none" strike="noStrike" baseline="0" dirty="0">
                <a:latin typeface="Meiryo UI" panose="020B0604030504040204" pitchFamily="50" charset="-128"/>
                <a:ea typeface="Meiryo UI" panose="020B0604030504040204" pitchFamily="50" charset="-128"/>
              </a:rPr>
              <a:t>CGM</a:t>
            </a:r>
            <a:r>
              <a:rPr lang="ja-JP" altLang="en-US" sz="1600" i="0" u="none" strike="noStrike" baseline="0" dirty="0">
                <a:latin typeface="Meiryo UI" panose="020B0604030504040204" pitchFamily="50" charset="-128"/>
                <a:ea typeface="Meiryo UI" panose="020B0604030504040204" pitchFamily="50" charset="-128"/>
              </a:rPr>
              <a:t>システム（</a:t>
            </a:r>
            <a:r>
              <a:rPr lang="en-US" altLang="ja-JP" sz="1600" i="0" u="none" strike="noStrike" baseline="0" dirty="0" err="1">
                <a:latin typeface="Meiryo UI" panose="020B0604030504040204" pitchFamily="50" charset="-128"/>
                <a:ea typeface="Meiryo UI" panose="020B0604030504040204" pitchFamily="50" charset="-128"/>
              </a:rPr>
              <a:t>FreeStyle</a:t>
            </a:r>
            <a:r>
              <a:rPr lang="ja-JP" altLang="en-US" sz="1600" i="0" u="none" strike="noStrike" baseline="0" dirty="0">
                <a:latin typeface="Meiryo UI" panose="020B0604030504040204" pitchFamily="50" charset="-128"/>
                <a:ea typeface="Meiryo UI" panose="020B0604030504040204" pitchFamily="50" charset="-128"/>
              </a:rPr>
              <a:t>リブレ</a:t>
            </a:r>
            <a:r>
              <a:rPr lang="en-US" altLang="ja-JP" sz="1600" i="0" u="none" strike="noStrike" baseline="0" dirty="0">
                <a:latin typeface="Meiryo UI" panose="020B0604030504040204" pitchFamily="50" charset="-128"/>
                <a:ea typeface="Meiryo UI" panose="020B0604030504040204" pitchFamily="50" charset="-128"/>
              </a:rPr>
              <a:t>Pro</a:t>
            </a:r>
            <a:r>
              <a:rPr lang="ja-JP" altLang="en-US" sz="1600" i="0" u="none" strike="noStrike" baseline="0" dirty="0">
                <a:latin typeface="Meiryo UI" panose="020B0604030504040204" pitchFamily="50" charset="-128"/>
                <a:ea typeface="Meiryo UI" panose="020B0604030504040204" pitchFamily="50" charset="-128"/>
              </a:rPr>
              <a:t>）を用いてグルコースデータを評価し、有効性解析には各介入期間における直近</a:t>
            </a:r>
            <a:r>
              <a:rPr lang="en-US" altLang="ja-JP" sz="1600" i="0" u="none" strike="noStrike" baseline="0" dirty="0">
                <a:latin typeface="Meiryo UI" panose="020B0604030504040204" pitchFamily="50" charset="-128"/>
                <a:ea typeface="Meiryo UI" panose="020B0604030504040204" pitchFamily="50" charset="-128"/>
              </a:rPr>
              <a:t>14</a:t>
            </a:r>
            <a:r>
              <a:rPr lang="ja-JP" altLang="en-US" sz="1600" i="0" u="none" strike="noStrike" baseline="0" dirty="0">
                <a:latin typeface="Meiryo UI" panose="020B0604030504040204" pitchFamily="50" charset="-128"/>
                <a:ea typeface="Meiryo UI" panose="020B0604030504040204" pitchFamily="50" charset="-128"/>
              </a:rPr>
              <a:t>暦日のデータを使用した。日常診療で</a:t>
            </a:r>
            <a:r>
              <a:rPr lang="en-US" altLang="ja-JP" sz="1600" i="0" u="none" strike="noStrike" baseline="0" dirty="0">
                <a:latin typeface="Meiryo UI" panose="020B0604030504040204" pitchFamily="50" charset="-128"/>
                <a:ea typeface="Meiryo UI" panose="020B0604030504040204" pitchFamily="50" charset="-128"/>
              </a:rPr>
              <a:t>CGM</a:t>
            </a:r>
            <a:r>
              <a:rPr lang="ja-JP" altLang="en-US" sz="1600" i="0" u="none" strike="noStrike" baseline="0" dirty="0">
                <a:latin typeface="Meiryo UI" panose="020B0604030504040204" pitchFamily="50" charset="-128"/>
                <a:ea typeface="Meiryo UI" panose="020B0604030504040204" pitchFamily="50" charset="-128"/>
              </a:rPr>
              <a:t>や間歇スキャン式</a:t>
            </a:r>
            <a:r>
              <a:rPr lang="en-US" altLang="ja-JP" sz="1600" i="0" u="none" strike="noStrike" baseline="0" dirty="0">
                <a:latin typeface="Meiryo UI" panose="020B0604030504040204" pitchFamily="50" charset="-128"/>
                <a:ea typeface="Meiryo UI" panose="020B0604030504040204" pitchFamily="50" charset="-128"/>
              </a:rPr>
              <a:t>CGM</a:t>
            </a:r>
            <a:r>
              <a:rPr lang="ja-JP" altLang="en-US" sz="1600" i="0" u="none" strike="noStrike" baseline="0" dirty="0">
                <a:latin typeface="Meiryo UI" panose="020B0604030504040204" pitchFamily="50" charset="-128"/>
                <a:ea typeface="Meiryo UI" panose="020B0604030504040204" pitchFamily="50" charset="-128"/>
              </a:rPr>
              <a:t>を使用していた症例ではその使用を継続し、盲検化</a:t>
            </a:r>
            <a:r>
              <a:rPr lang="en-US" altLang="ja-JP" sz="1600" i="0" u="none" strike="noStrike" baseline="0" dirty="0">
                <a:latin typeface="Meiryo UI" panose="020B0604030504040204" pitchFamily="50" charset="-128"/>
                <a:ea typeface="Meiryo UI" panose="020B0604030504040204" pitchFamily="50" charset="-128"/>
              </a:rPr>
              <a:t>CGM</a:t>
            </a:r>
            <a:r>
              <a:rPr lang="ja-JP" altLang="en-US" sz="1600" i="0" u="none" strike="noStrike" baseline="0" dirty="0">
                <a:latin typeface="Meiryo UI" panose="020B0604030504040204" pitchFamily="50" charset="-128"/>
                <a:ea typeface="Meiryo UI" panose="020B0604030504040204" pitchFamily="50" charset="-128"/>
              </a:rPr>
              <a:t>システムのデータに欠測があった場合やデータが散在していた場合には、患者が所有する</a:t>
            </a:r>
            <a:r>
              <a:rPr lang="en-US" altLang="ja-JP" sz="1600" i="0" u="none" strike="noStrike" baseline="0" dirty="0">
                <a:latin typeface="Meiryo UI" panose="020B0604030504040204" pitchFamily="50" charset="-128"/>
                <a:ea typeface="Meiryo UI" panose="020B0604030504040204" pitchFamily="50" charset="-128"/>
              </a:rPr>
              <a:t>CGM</a:t>
            </a:r>
            <a:r>
              <a:rPr lang="ja-JP" altLang="en-US" sz="1600" i="0" u="none" strike="noStrike" baseline="0" dirty="0">
                <a:latin typeface="Meiryo UI" panose="020B0604030504040204" pitchFamily="50" charset="-128"/>
                <a:ea typeface="Meiryo UI" panose="020B0604030504040204" pitchFamily="50" charset="-128"/>
              </a:rPr>
              <a:t>デバイスのデータを用いた</a:t>
            </a:r>
            <a:r>
              <a:rPr lang="en-US" altLang="ja-JP" sz="1600" i="0" u="none" strike="noStrike" baseline="0" dirty="0">
                <a:latin typeface="Meiryo UI" panose="020B0604030504040204" pitchFamily="50" charset="-128"/>
                <a:ea typeface="Meiryo UI" panose="020B0604030504040204" pitchFamily="50" charset="-128"/>
              </a:rPr>
              <a:t>(6</a:t>
            </a:r>
            <a:r>
              <a:rPr lang="ja-JP" altLang="en-US" sz="1600" i="0" u="none" strike="noStrike" baseline="0" dirty="0">
                <a:latin typeface="Meiryo UI" panose="020B0604030504040204" pitchFamily="50" charset="-128"/>
                <a:ea typeface="Meiryo UI" panose="020B0604030504040204" pitchFamily="50" charset="-128"/>
              </a:rPr>
              <a:t>例で該当）。</a:t>
            </a:r>
            <a:endParaRPr lang="ja-JP" altLang="en-US" sz="440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9CA67A0D-A710-E090-81C7-8E9022BE548C}"/>
              </a:ext>
            </a:extLst>
          </p:cNvPr>
          <p:cNvSpPr txBox="1"/>
          <p:nvPr/>
        </p:nvSpPr>
        <p:spPr>
          <a:xfrm>
            <a:off x="1188518" y="6627167"/>
            <a:ext cx="7955482" cy="230833"/>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Sterner Isaksson S, et al. Lancet Reg Health Eur 37: 100799, 2023</a:t>
            </a:r>
          </a:p>
        </p:txBody>
      </p:sp>
    </p:spTree>
    <p:extLst>
      <p:ext uri="{BB962C8B-B14F-4D97-AF65-F5344CB8AC3E}">
        <p14:creationId xmlns:p14="http://schemas.microsoft.com/office/powerpoint/2010/main" val="2250730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3575BD-873D-1BA2-12B9-87985F46FBA9}"/>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5A34274-98BB-7496-76F4-FD314D2B7C49}"/>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9" name="テキスト ボックス 18">
            <a:extLst>
              <a:ext uri="{FF2B5EF4-FFF2-40B4-BE49-F238E27FC236}">
                <a16:creationId xmlns:a16="http://schemas.microsoft.com/office/drawing/2014/main" id="{4BAC8FDA-11A8-DA07-0801-AE6DF3307236}"/>
              </a:ext>
            </a:extLst>
          </p:cNvPr>
          <p:cNvSpPr txBox="1"/>
          <p:nvPr/>
        </p:nvSpPr>
        <p:spPr>
          <a:xfrm>
            <a:off x="1536016" y="1277643"/>
            <a:ext cx="7211743" cy="1815882"/>
          </a:xfrm>
          <a:prstGeom prst="rect">
            <a:avLst/>
          </a:prstGeom>
          <a:noFill/>
        </p:spPr>
        <p:txBody>
          <a:bodyPr wrap="square">
            <a:spAutoFit/>
          </a:bodyPr>
          <a:lstStyle/>
          <a:p>
            <a:r>
              <a:rPr lang="ja-JP" altLang="en-US" sz="1600" b="1" i="0" u="none" strike="noStrike" baseline="0" dirty="0">
                <a:latin typeface="Meiryo UI" panose="020B0604030504040204" pitchFamily="50" charset="-128"/>
                <a:ea typeface="Meiryo UI" panose="020B0604030504040204" pitchFamily="50" charset="-128"/>
              </a:rPr>
              <a:t>主要評価項目（検証的解析項目）：</a:t>
            </a:r>
            <a:r>
              <a:rPr lang="ja-JP" altLang="en-US" sz="1600" i="0" u="none" strike="noStrike" baseline="0" dirty="0">
                <a:latin typeface="Meiryo UI" panose="020B0604030504040204" pitchFamily="50" charset="-128"/>
                <a:ea typeface="Meiryo UI" panose="020B0604030504040204" pitchFamily="50" charset="-128"/>
              </a:rPr>
              <a:t>各介入期間（</a:t>
            </a:r>
            <a:r>
              <a:rPr lang="en-US" altLang="ja-JP" sz="1600" i="0" u="none" strike="noStrike" baseline="0" dirty="0">
                <a:latin typeface="Meiryo UI" panose="020B0604030504040204" pitchFamily="50" charset="-128"/>
                <a:ea typeface="Meiryo UI" panose="020B0604030504040204" pitchFamily="50" charset="-128"/>
              </a:rPr>
              <a:t>2</a:t>
            </a:r>
            <a:r>
              <a:rPr lang="ja-JP" altLang="en-US" sz="1600" i="0" u="none" strike="noStrike" baseline="0" dirty="0">
                <a:latin typeface="Meiryo UI" panose="020B0604030504040204" pitchFamily="50" charset="-128"/>
                <a:ea typeface="Meiryo UI" panose="020B0604030504040204" pitchFamily="50" charset="-128"/>
              </a:rPr>
              <a:t>週間）の平均グルコース値</a:t>
            </a:r>
          </a:p>
          <a:p>
            <a:r>
              <a:rPr lang="ja-JP" altLang="en-US" sz="1600" b="1" i="0" u="none" strike="noStrike" baseline="0" dirty="0">
                <a:latin typeface="Meiryo UI" panose="020B0604030504040204" pitchFamily="50" charset="-128"/>
                <a:ea typeface="Meiryo UI" panose="020B0604030504040204" pitchFamily="50" charset="-128"/>
              </a:rPr>
              <a:t>副次評価項目：</a:t>
            </a:r>
            <a:r>
              <a:rPr lang="ja-JP" altLang="en-US" sz="1600" i="0" u="none" strike="noStrike" baseline="0" dirty="0">
                <a:latin typeface="Meiryo UI" panose="020B0604030504040204" pitchFamily="50" charset="-128"/>
                <a:ea typeface="Meiryo UI" panose="020B0604030504040204" pitchFamily="50" charset="-128"/>
              </a:rPr>
              <a:t>グルコース値</a:t>
            </a:r>
            <a:r>
              <a:rPr lang="en-US" altLang="ja-JP" sz="1600" i="0" u="none" strike="noStrike" baseline="0" dirty="0">
                <a:latin typeface="Meiryo UI" panose="020B0604030504040204" pitchFamily="50" charset="-128"/>
                <a:ea typeface="Meiryo UI" panose="020B0604030504040204" pitchFamily="50" charset="-128"/>
              </a:rPr>
              <a:t>SD</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TAR</a:t>
            </a:r>
            <a:r>
              <a:rPr lang="ja-JP" altLang="en-US" sz="1600" i="0" u="none" strike="noStrike" baseline="0" dirty="0">
                <a:latin typeface="Meiryo UI" panose="020B0604030504040204" pitchFamily="50" charset="-128"/>
                <a:ea typeface="Meiryo UI" panose="020B0604030504040204" pitchFamily="50" charset="-128"/>
              </a:rPr>
              <a:t>の割合、</a:t>
            </a:r>
            <a:r>
              <a:rPr lang="en-US" altLang="ja-JP" sz="1600" i="0" u="none" strike="noStrike" baseline="0" dirty="0">
                <a:latin typeface="Meiryo UI" panose="020B0604030504040204" pitchFamily="50" charset="-128"/>
                <a:ea typeface="Meiryo UI" panose="020B0604030504040204" pitchFamily="50" charset="-128"/>
              </a:rPr>
              <a:t>TIR</a:t>
            </a:r>
            <a:r>
              <a:rPr lang="ja-JP" altLang="en-US" sz="1600" i="0" u="none" strike="noStrike" baseline="0" dirty="0">
                <a:latin typeface="Meiryo UI" panose="020B0604030504040204" pitchFamily="50" charset="-128"/>
                <a:ea typeface="Meiryo UI" panose="020B0604030504040204" pitchFamily="50" charset="-128"/>
              </a:rPr>
              <a:t>の割合、体重、総コレステロール、</a:t>
            </a:r>
            <a:endParaRPr lang="en-US" altLang="ja-JP" sz="1600" i="0" u="none" strike="noStrike" baseline="0" dirty="0">
              <a:latin typeface="Meiryo UI" panose="020B0604030504040204" pitchFamily="50" charset="-128"/>
              <a:ea typeface="Meiryo UI" panose="020B0604030504040204" pitchFamily="50" charset="-128"/>
            </a:endParaRPr>
          </a:p>
          <a:p>
            <a:r>
              <a:rPr lang="ja-JP" altLang="en-US" sz="1600" i="0" u="none" strike="noStrike" baseline="0" dirty="0">
                <a:latin typeface="Meiryo UI" panose="020B0604030504040204" pitchFamily="50" charset="-128"/>
                <a:ea typeface="Meiryo UI" panose="020B0604030504040204" pitchFamily="50" charset="-128"/>
              </a:rPr>
              <a:t>　　　　　　　　　　 </a:t>
            </a:r>
            <a:r>
              <a:rPr lang="en-US" altLang="ja-JP" sz="1600" i="0" u="none" strike="noStrike" baseline="0" dirty="0">
                <a:latin typeface="Meiryo UI" panose="020B0604030504040204" pitchFamily="50" charset="-128"/>
                <a:ea typeface="Meiryo UI" panose="020B0604030504040204" pitchFamily="50" charset="-128"/>
              </a:rPr>
              <a:t>LDL</a:t>
            </a:r>
            <a:r>
              <a:rPr lang="ja-JP" altLang="en-US" sz="1600" i="0" u="none" strike="noStrike" baseline="0" dirty="0">
                <a:latin typeface="Meiryo UI" panose="020B0604030504040204" pitchFamily="50" charset="-128"/>
                <a:ea typeface="Meiryo UI" panose="020B0604030504040204" pitchFamily="50" charset="-128"/>
              </a:rPr>
              <a:t>コレステロール、</a:t>
            </a:r>
            <a:r>
              <a:rPr lang="en-US" altLang="ja-JP" sz="1600" i="0" u="none" strike="noStrike" baseline="0" dirty="0">
                <a:latin typeface="Meiryo UI" panose="020B0604030504040204" pitchFamily="50" charset="-128"/>
                <a:ea typeface="Meiryo UI" panose="020B0604030504040204" pitchFamily="50" charset="-128"/>
              </a:rPr>
              <a:t>HDL</a:t>
            </a:r>
            <a:r>
              <a:rPr lang="ja-JP" altLang="en-US" sz="1600" i="0" u="none" strike="noStrike" baseline="0" dirty="0">
                <a:latin typeface="Meiryo UI" panose="020B0604030504040204" pitchFamily="50" charset="-128"/>
                <a:ea typeface="Meiryo UI" panose="020B0604030504040204" pitchFamily="50" charset="-128"/>
              </a:rPr>
              <a:t>コレステロール、トリグリセライド、</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日の合計</a:t>
            </a:r>
            <a:endParaRPr lang="en-US" altLang="ja-JP" sz="1600" i="0" u="none" strike="noStrike" baseline="0" dirty="0">
              <a:latin typeface="Meiryo UI" panose="020B0604030504040204" pitchFamily="50" charset="-128"/>
              <a:ea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rPr>
              <a:t>                    </a:t>
            </a:r>
            <a:r>
              <a:rPr lang="ja-JP" altLang="en-US" sz="1600" i="0" u="none" strike="noStrike" baseline="0" dirty="0">
                <a:latin typeface="Meiryo UI" panose="020B0604030504040204" pitchFamily="50" charset="-128"/>
                <a:ea typeface="Meiryo UI" panose="020B0604030504040204" pitchFamily="50" charset="-128"/>
              </a:rPr>
              <a:t>インスリン用量、</a:t>
            </a:r>
            <a:r>
              <a:rPr lang="en-US" altLang="ja-JP" sz="1600" i="0" u="none" strike="noStrike" baseline="0" dirty="0" err="1">
                <a:latin typeface="Meiryo UI" panose="020B0604030504040204" pitchFamily="50" charset="-128"/>
                <a:ea typeface="Meiryo UI" panose="020B0604030504040204" pitchFamily="50" charset="-128"/>
              </a:rPr>
              <a:t>DTSQc</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DTSQs</a:t>
            </a:r>
            <a:r>
              <a:rPr lang="ja-JP" altLang="en-US" sz="1600" i="0" u="none" strike="noStrike" baseline="0" dirty="0">
                <a:latin typeface="Meiryo UI" panose="020B0604030504040204" pitchFamily="50" charset="-128"/>
                <a:ea typeface="Meiryo UI" panose="020B0604030504040204" pitchFamily="50" charset="-128"/>
              </a:rPr>
              <a:t>、</a:t>
            </a:r>
            <a:r>
              <a:rPr lang="en-US" altLang="ja-JP" sz="1600" i="0" u="none" strike="noStrike" baseline="0" dirty="0">
                <a:latin typeface="Meiryo UI" panose="020B0604030504040204" pitchFamily="50" charset="-128"/>
                <a:ea typeface="Meiryo UI" panose="020B0604030504040204" pitchFamily="50" charset="-128"/>
              </a:rPr>
              <a:t>HCS</a:t>
            </a:r>
            <a:r>
              <a:rPr lang="ja-JP" altLang="en-US" sz="1600" i="0" u="none" strike="noStrike" baseline="0" dirty="0">
                <a:latin typeface="Meiryo UI" panose="020B0604030504040204" pitchFamily="50" charset="-128"/>
                <a:ea typeface="Meiryo UI" panose="020B0604030504040204" pitchFamily="50" charset="-128"/>
              </a:rPr>
              <a:t>合計スコア</a:t>
            </a:r>
          </a:p>
          <a:p>
            <a:r>
              <a:rPr lang="ja-JP" altLang="en-US" sz="1600" b="1" i="0" u="none" strike="noStrike" baseline="0" dirty="0">
                <a:latin typeface="Meiryo UI" panose="020B0604030504040204" pitchFamily="50" charset="-128"/>
                <a:ea typeface="Meiryo UI" panose="020B0604030504040204" pitchFamily="50" charset="-128"/>
              </a:rPr>
              <a:t>安全性：</a:t>
            </a:r>
            <a:r>
              <a:rPr lang="ja-JP" altLang="en-US" sz="1600" i="0" u="none" strike="noStrike" baseline="0" dirty="0">
                <a:latin typeface="Meiryo UI" panose="020B0604030504040204" pitchFamily="50" charset="-128"/>
                <a:ea typeface="Meiryo UI" panose="020B0604030504040204" pitchFamily="50" charset="-128"/>
              </a:rPr>
              <a:t>低血糖の割合、</a:t>
            </a:r>
            <a:r>
              <a:rPr lang="en-US" altLang="ja-JP" sz="1600" i="0" u="none" strike="noStrike" baseline="0" dirty="0">
                <a:latin typeface="Meiryo UI" panose="020B0604030504040204" pitchFamily="50" charset="-128"/>
                <a:ea typeface="Meiryo UI" panose="020B0604030504040204" pitchFamily="50" charset="-128"/>
              </a:rPr>
              <a:t>TBR</a:t>
            </a:r>
            <a:r>
              <a:rPr lang="ja-JP" altLang="en-US" sz="1600" i="0" u="none" strike="noStrike" baseline="0" dirty="0">
                <a:latin typeface="Meiryo UI" panose="020B0604030504040204" pitchFamily="50" charset="-128"/>
                <a:ea typeface="Meiryo UI" panose="020B0604030504040204" pitchFamily="50" charset="-128"/>
              </a:rPr>
              <a:t>の割合、重症低血糖（低血糖による意識障害または</a:t>
            </a:r>
            <a:endParaRPr lang="en-US" altLang="ja-JP" sz="1600" i="0" u="none" strike="noStrike" baseline="0" dirty="0">
              <a:latin typeface="Meiryo UI" panose="020B0604030504040204" pitchFamily="50" charset="-128"/>
              <a:ea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rPr>
              <a:t>            </a:t>
            </a:r>
            <a:r>
              <a:rPr lang="ja-JP" altLang="en-US" sz="1600" i="0" u="none" strike="noStrike" baseline="0" dirty="0">
                <a:latin typeface="Meiryo UI" panose="020B0604030504040204" pitchFamily="50" charset="-128"/>
                <a:ea typeface="Meiryo UI" panose="020B0604030504040204" pitchFamily="50" charset="-128"/>
              </a:rPr>
              <a:t>介助が必要な状態）の発現件数、血中ケトン値、各試験期間のケトアシ</a:t>
            </a:r>
            <a:endParaRPr lang="en-US" altLang="ja-JP" sz="1600" i="0" u="none" strike="noStrike" baseline="0" dirty="0">
              <a:latin typeface="Meiryo UI" panose="020B0604030504040204" pitchFamily="50" charset="-128"/>
              <a:ea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rPr>
              <a:t>            </a:t>
            </a:r>
            <a:r>
              <a:rPr lang="ja-JP" altLang="en-US" sz="1600" i="0" u="none" strike="noStrike" baseline="0" dirty="0">
                <a:latin typeface="Meiryo UI" panose="020B0604030504040204" pitchFamily="50" charset="-128"/>
                <a:ea typeface="Meiryo UI" panose="020B0604030504040204" pitchFamily="50" charset="-128"/>
              </a:rPr>
              <a:t>ドーシスの発現件数</a:t>
            </a:r>
            <a:endParaRPr lang="ja-JP" altLang="en-US" sz="4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966E6A84-6F9A-CDFF-8F76-28DC2776DD4C}"/>
              </a:ext>
            </a:extLst>
          </p:cNvPr>
          <p:cNvSpPr txBox="1"/>
          <p:nvPr/>
        </p:nvSpPr>
        <p:spPr>
          <a:xfrm>
            <a:off x="1533235" y="3093525"/>
            <a:ext cx="7116243" cy="2677656"/>
          </a:xfrm>
          <a:prstGeom prst="rect">
            <a:avLst/>
          </a:prstGeom>
          <a:noFill/>
        </p:spPr>
        <p:txBody>
          <a:bodyPr wrap="square">
            <a:spAutoFit/>
          </a:bodyPr>
          <a:lstStyle/>
          <a:p>
            <a:r>
              <a:rPr lang="ja-JP" altLang="en-US" sz="1400" b="0" i="0" u="none" strike="noStrike" baseline="0" dirty="0">
                <a:latin typeface="Meiryo UI" panose="020B0604030504040204" pitchFamily="50" charset="-128"/>
                <a:ea typeface="Meiryo UI" panose="020B0604030504040204" pitchFamily="50" charset="-128"/>
              </a:rPr>
              <a:t>無作為化された全ての被験者のうち、少なくとも</a:t>
            </a:r>
            <a:r>
              <a:rPr lang="en-US" altLang="ja-JP" sz="1400" b="0" i="0" u="none" strike="noStrike" baseline="0" dirty="0">
                <a:latin typeface="Meiryo UI" panose="020B0604030504040204" pitchFamily="50" charset="-128"/>
                <a:ea typeface="Meiryo UI" panose="020B0604030504040204" pitchFamily="50" charset="-128"/>
              </a:rPr>
              <a:t>1</a:t>
            </a:r>
            <a:r>
              <a:rPr lang="ja-JP" altLang="en-US" sz="1400" b="0" i="0" u="none" strike="noStrike" baseline="0" dirty="0">
                <a:latin typeface="Meiryo UI" panose="020B0604030504040204" pitchFamily="50" charset="-128"/>
                <a:ea typeface="Meiryo UI" panose="020B0604030504040204" pitchFamily="50" charset="-128"/>
              </a:rPr>
              <a:t>つの介入期間の</a:t>
            </a:r>
            <a:r>
              <a:rPr lang="en-US" altLang="ja-JP" sz="1400" b="0" i="0" u="none" strike="noStrike" baseline="0" dirty="0">
                <a:latin typeface="Meiryo UI" panose="020B0604030504040204" pitchFamily="50" charset="-128"/>
                <a:ea typeface="Meiryo UI" panose="020B0604030504040204" pitchFamily="50" charset="-128"/>
              </a:rPr>
              <a:t>CGM</a:t>
            </a:r>
            <a:r>
              <a:rPr lang="ja-JP" altLang="en-US" sz="1400" b="0" i="0" u="none" strike="noStrike" baseline="0" dirty="0">
                <a:latin typeface="Meiryo UI" panose="020B0604030504040204" pitchFamily="50" charset="-128"/>
                <a:ea typeface="Meiryo UI" panose="020B0604030504040204" pitchFamily="50" charset="-128"/>
              </a:rPr>
              <a:t>データが登録された症例を最大の解析対象集団（</a:t>
            </a:r>
            <a:r>
              <a:rPr lang="en-US" altLang="ja-JP" sz="1400" b="0" i="0" u="none" strike="noStrike" baseline="0" dirty="0" err="1">
                <a:latin typeface="Meiryo UI" panose="020B0604030504040204" pitchFamily="50" charset="-128"/>
                <a:ea typeface="Meiryo UI" panose="020B0604030504040204" pitchFamily="50" charset="-128"/>
              </a:rPr>
              <a:t>FullAnalysis</a:t>
            </a:r>
            <a:r>
              <a:rPr lang="en-US" altLang="ja-JP" sz="1400" b="0" i="0" u="none" strike="noStrike" baseline="0" dirty="0">
                <a:latin typeface="Meiryo UI" panose="020B0604030504040204" pitchFamily="50" charset="-128"/>
                <a:ea typeface="Meiryo UI" panose="020B0604030504040204" pitchFamily="50" charset="-128"/>
              </a:rPr>
              <a:t> Set</a:t>
            </a:r>
            <a:r>
              <a:rPr lang="ja-JP" altLang="en-US" sz="1400" b="0" i="0" u="none" strike="noStrike" baseline="0" dirty="0">
                <a:latin typeface="Meiryo UI" panose="020B0604030504040204" pitchFamily="50" charset="-128"/>
                <a:ea typeface="Meiryo UI" panose="020B0604030504040204" pitchFamily="50" charset="-128"/>
              </a:rPr>
              <a:t>：</a:t>
            </a:r>
            <a:r>
              <a:rPr lang="en-US" altLang="ja-JP" sz="1400" b="0" i="0" u="none" strike="noStrike" baseline="0" dirty="0">
                <a:latin typeface="Meiryo UI" panose="020B0604030504040204" pitchFamily="50" charset="-128"/>
                <a:ea typeface="Meiryo UI" panose="020B0604030504040204" pitchFamily="50" charset="-128"/>
              </a:rPr>
              <a:t>FAS</a:t>
            </a:r>
            <a:r>
              <a:rPr lang="ja-JP" altLang="en-US" sz="1400" b="0" i="0" u="none" strike="noStrike" baseline="0" dirty="0">
                <a:latin typeface="Meiryo UI" panose="020B0604030504040204" pitchFamily="50" charset="-128"/>
                <a:ea typeface="Meiryo UI" panose="020B0604030504040204" pitchFamily="50" charset="-128"/>
              </a:rPr>
              <a:t>）とした。</a:t>
            </a:r>
          </a:p>
          <a:p>
            <a:r>
              <a:rPr lang="ja-JP" altLang="en-US" sz="1400" b="0" i="0" u="none" strike="noStrike" baseline="0" dirty="0">
                <a:latin typeface="Meiryo UI" panose="020B0604030504040204" pitchFamily="50" charset="-128"/>
                <a:ea typeface="Meiryo UI" panose="020B0604030504040204" pitchFamily="50" charset="-128"/>
              </a:rPr>
              <a:t>主要評価項目は、治療（食事）および期間を固定効果、被験者を混合効果とした線形混合効果モデルを用いて群間の平均差を推定した。副次評価項目のうち、正規分布する変数（グルコース値</a:t>
            </a:r>
            <a:r>
              <a:rPr lang="en-US" altLang="ja-JP" sz="1400" b="0" i="0" u="none" strike="noStrike" baseline="0" dirty="0">
                <a:latin typeface="Meiryo UI" panose="020B0604030504040204" pitchFamily="50" charset="-128"/>
                <a:ea typeface="Meiryo UI" panose="020B0604030504040204" pitchFamily="50" charset="-128"/>
              </a:rPr>
              <a:t>SD</a:t>
            </a:r>
            <a:r>
              <a:rPr lang="ja-JP" altLang="en-US" sz="1400" b="0" i="0" u="none" strike="noStrike" baseline="0" dirty="0">
                <a:latin typeface="Meiryo UI" panose="020B0604030504040204" pitchFamily="50" charset="-128"/>
                <a:ea typeface="Meiryo UI" panose="020B0604030504040204" pitchFamily="50" charset="-128"/>
              </a:rPr>
              <a:t>、体重など）は主要評価項目と同様に線形混合モデルを用いた解析を行い、対数正規分布に従う変数（総コレステロール、</a:t>
            </a:r>
            <a:r>
              <a:rPr lang="en-US" altLang="ja-JP" sz="1400" b="0" i="0" u="none" strike="noStrike" baseline="0" dirty="0">
                <a:latin typeface="Meiryo UI" panose="020B0604030504040204" pitchFamily="50" charset="-128"/>
                <a:ea typeface="Meiryo UI" panose="020B0604030504040204" pitchFamily="50" charset="-128"/>
              </a:rPr>
              <a:t>LDL/HDL</a:t>
            </a:r>
            <a:r>
              <a:rPr lang="ja-JP" altLang="en-US" sz="1400" b="0" i="0" u="none" strike="noStrike" baseline="0" dirty="0">
                <a:latin typeface="Meiryo UI" panose="020B0604030504040204" pitchFamily="50" charset="-128"/>
                <a:ea typeface="Meiryo UI" panose="020B0604030504040204" pitchFamily="50" charset="-128"/>
              </a:rPr>
              <a:t>コレステロール、トリグリセライドなど）は、対数変換後に線形混合効果モデルを用いて群間の倍率変化を推定した。正規分布に従わない変数（</a:t>
            </a:r>
            <a:r>
              <a:rPr lang="en-US" altLang="ja-JP" sz="1400" b="0" i="0" u="none" strike="noStrike" baseline="0" dirty="0">
                <a:latin typeface="Meiryo UI" panose="020B0604030504040204" pitchFamily="50" charset="-128"/>
                <a:ea typeface="Meiryo UI" panose="020B0604030504040204" pitchFamily="50" charset="-128"/>
              </a:rPr>
              <a:t>TAR/</a:t>
            </a:r>
            <a:r>
              <a:rPr lang="ja-JP" altLang="en-US" sz="1400" b="0" i="0" u="none" strike="noStrike" baseline="0" dirty="0">
                <a:latin typeface="Meiryo UI" panose="020B0604030504040204" pitchFamily="50" charset="-128"/>
                <a:ea typeface="Meiryo UI" panose="020B0604030504040204" pitchFamily="50" charset="-128"/>
              </a:rPr>
              <a:t>高血糖の割合、</a:t>
            </a:r>
            <a:r>
              <a:rPr lang="en-US" altLang="ja-JP" sz="1400" b="0" i="0" u="none" strike="noStrike" baseline="0" dirty="0">
                <a:latin typeface="Meiryo UI" panose="020B0604030504040204" pitchFamily="50" charset="-128"/>
                <a:ea typeface="Meiryo UI" panose="020B0604030504040204" pitchFamily="50" charset="-128"/>
              </a:rPr>
              <a:t>TIR</a:t>
            </a:r>
            <a:r>
              <a:rPr lang="ja-JP" altLang="en-US" sz="1400" b="0" i="0" u="none" strike="noStrike" baseline="0" dirty="0">
                <a:latin typeface="Meiryo UI" panose="020B0604030504040204" pitchFamily="50" charset="-128"/>
                <a:ea typeface="Meiryo UI" panose="020B0604030504040204" pitchFamily="50" charset="-128"/>
              </a:rPr>
              <a:t>の割合、</a:t>
            </a:r>
            <a:r>
              <a:rPr lang="en-US" altLang="ja-JP" sz="1400" b="0" i="0" u="none" strike="noStrike" baseline="0" dirty="0">
                <a:latin typeface="Meiryo UI" panose="020B0604030504040204" pitchFamily="50" charset="-128"/>
                <a:ea typeface="Meiryo UI" panose="020B0604030504040204" pitchFamily="50" charset="-128"/>
              </a:rPr>
              <a:t>TBR/</a:t>
            </a:r>
            <a:r>
              <a:rPr lang="ja-JP" altLang="en-US" sz="1400" b="0" i="0" u="none" strike="noStrike" baseline="0" dirty="0">
                <a:latin typeface="Meiryo UI" panose="020B0604030504040204" pitchFamily="50" charset="-128"/>
                <a:ea typeface="Meiryo UI" panose="020B0604030504040204" pitchFamily="50" charset="-128"/>
              </a:rPr>
              <a:t>低血糖の割合、インスリン用量、</a:t>
            </a:r>
            <a:r>
              <a:rPr lang="en-US" altLang="ja-JP" sz="1400" b="0" i="0" u="none" strike="noStrike" baseline="0" dirty="0">
                <a:latin typeface="Meiryo UI" panose="020B0604030504040204" pitchFamily="50" charset="-128"/>
                <a:ea typeface="Meiryo UI" panose="020B0604030504040204" pitchFamily="50" charset="-128"/>
              </a:rPr>
              <a:t>DTSQ</a:t>
            </a:r>
            <a:r>
              <a:rPr lang="ja-JP" altLang="en-US" sz="1400" b="0" i="0" u="none" strike="noStrike" baseline="0" dirty="0">
                <a:latin typeface="Meiryo UI" panose="020B0604030504040204" pitchFamily="50" charset="-128"/>
                <a:ea typeface="Meiryo UI" panose="020B0604030504040204" pitchFamily="50" charset="-128"/>
              </a:rPr>
              <a:t>スコア、</a:t>
            </a:r>
            <a:r>
              <a:rPr lang="en-US" altLang="ja-JP" sz="1400" b="0" i="0" u="none" strike="noStrike" baseline="0" dirty="0">
                <a:latin typeface="Meiryo UI" panose="020B0604030504040204" pitchFamily="50" charset="-128"/>
                <a:ea typeface="Meiryo UI" panose="020B0604030504040204" pitchFamily="50" charset="-128"/>
              </a:rPr>
              <a:t>HCS</a:t>
            </a:r>
            <a:r>
              <a:rPr lang="ja-JP" altLang="en-US" sz="1400" b="0" i="0" u="none" strike="noStrike" baseline="0" dirty="0">
                <a:latin typeface="Meiryo UI" panose="020B0604030504040204" pitchFamily="50" charset="-128"/>
                <a:ea typeface="Meiryo UI" panose="020B0604030504040204" pitchFamily="50" charset="-128"/>
              </a:rPr>
              <a:t>スコアなど）は、ロバスト標準誤差を用いた線形混合効果モデルによる解析を行った。有意差検定は多重性を考慮し、逐次的検定手順を採用した。主要評価項目に有意差が認められた場合は、副次評価項目の記載順に検定を行い、有意水準に達しない結果が得られる以前の解析結果は検証的、以降の結果は探索的と見なした。</a:t>
            </a:r>
            <a:endParaRPr lang="ja-JP" altLang="en-US" sz="1400" dirty="0">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0B134105-92C5-43A4-D9AF-A8BD2B051D8A}"/>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Sterner Isaksson S, et al. Lancet Reg Health Eur 37: 100799, 2023</a:t>
            </a:r>
          </a:p>
        </p:txBody>
      </p:sp>
      <p:grpSp>
        <p:nvGrpSpPr>
          <p:cNvPr id="15" name="グループ化 14">
            <a:extLst>
              <a:ext uri="{FF2B5EF4-FFF2-40B4-BE49-F238E27FC236}">
                <a16:creationId xmlns:a16="http://schemas.microsoft.com/office/drawing/2014/main" id="{8E7879C3-09F7-908D-684B-0694FCE4AE2A}"/>
              </a:ext>
            </a:extLst>
          </p:cNvPr>
          <p:cNvGrpSpPr/>
          <p:nvPr/>
        </p:nvGrpSpPr>
        <p:grpSpPr>
          <a:xfrm>
            <a:off x="302849" y="1357071"/>
            <a:ext cx="1058213" cy="672139"/>
            <a:chOff x="286872" y="2811911"/>
            <a:chExt cx="1058213" cy="672139"/>
          </a:xfrm>
        </p:grpSpPr>
        <p:sp>
          <p:nvSpPr>
            <p:cNvPr id="17" name="四角形: 角を丸くする 16">
              <a:extLst>
                <a:ext uri="{FF2B5EF4-FFF2-40B4-BE49-F238E27FC236}">
                  <a16:creationId xmlns:a16="http://schemas.microsoft.com/office/drawing/2014/main" id="{E46707AF-81A3-481D-9309-CAFAFAD5F85B}"/>
                </a:ext>
              </a:extLst>
            </p:cNvPr>
            <p:cNvSpPr/>
            <p:nvPr/>
          </p:nvSpPr>
          <p:spPr>
            <a:xfrm>
              <a:off x="286872" y="2811911"/>
              <a:ext cx="1058213" cy="672139"/>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366C59D3-0296-C785-B805-EF451ED89DD5}"/>
                </a:ext>
              </a:extLst>
            </p:cNvPr>
            <p:cNvSpPr txBox="1"/>
            <p:nvPr/>
          </p:nvSpPr>
          <p:spPr>
            <a:xfrm>
              <a:off x="286872" y="2837719"/>
              <a:ext cx="1058213" cy="646331"/>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評価</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項目</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grpSp>
        <p:nvGrpSpPr>
          <p:cNvPr id="20" name="グループ化 19">
            <a:extLst>
              <a:ext uri="{FF2B5EF4-FFF2-40B4-BE49-F238E27FC236}">
                <a16:creationId xmlns:a16="http://schemas.microsoft.com/office/drawing/2014/main" id="{9D90A2F1-4B96-C2F7-F7C9-C2320460B3ED}"/>
              </a:ext>
            </a:extLst>
          </p:cNvPr>
          <p:cNvGrpSpPr/>
          <p:nvPr/>
        </p:nvGrpSpPr>
        <p:grpSpPr>
          <a:xfrm>
            <a:off x="302849" y="3148195"/>
            <a:ext cx="1058213" cy="672139"/>
            <a:chOff x="286872" y="2811911"/>
            <a:chExt cx="1058213" cy="672139"/>
          </a:xfrm>
        </p:grpSpPr>
        <p:sp>
          <p:nvSpPr>
            <p:cNvPr id="21" name="四角形: 角を丸くする 20">
              <a:extLst>
                <a:ext uri="{FF2B5EF4-FFF2-40B4-BE49-F238E27FC236}">
                  <a16:creationId xmlns:a16="http://schemas.microsoft.com/office/drawing/2014/main" id="{D1DEE1A8-F867-8A36-0162-2199D16E0D7F}"/>
                </a:ext>
              </a:extLst>
            </p:cNvPr>
            <p:cNvSpPr/>
            <p:nvPr/>
          </p:nvSpPr>
          <p:spPr>
            <a:xfrm>
              <a:off x="286872" y="2811911"/>
              <a:ext cx="1058213" cy="672139"/>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5AF610FD-788B-80B7-4DB0-44129B125E2B}"/>
                </a:ext>
              </a:extLst>
            </p:cNvPr>
            <p:cNvSpPr txBox="1"/>
            <p:nvPr/>
          </p:nvSpPr>
          <p:spPr>
            <a:xfrm>
              <a:off x="286872" y="2837719"/>
              <a:ext cx="1058213" cy="646331"/>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解析</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計画</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
        <p:nvSpPr>
          <p:cNvPr id="23" name="テキスト ボックス 22">
            <a:extLst>
              <a:ext uri="{FF2B5EF4-FFF2-40B4-BE49-F238E27FC236}">
                <a16:creationId xmlns:a16="http://schemas.microsoft.com/office/drawing/2014/main" id="{475AFE81-B31D-C728-9D17-9D2E43536D72}"/>
              </a:ext>
            </a:extLst>
          </p:cNvPr>
          <p:cNvSpPr txBox="1"/>
          <p:nvPr/>
        </p:nvSpPr>
        <p:spPr>
          <a:xfrm>
            <a:off x="425786" y="5830949"/>
            <a:ext cx="8292427" cy="784830"/>
          </a:xfrm>
          <a:prstGeom prst="rect">
            <a:avLst/>
          </a:prstGeom>
          <a:noFill/>
          <a:ln>
            <a:solidFill>
              <a:schemeClr val="tx1"/>
            </a:solidFill>
          </a:ln>
        </p:spPr>
        <p:txBody>
          <a:bodyPr wrap="square" rtlCol="0">
            <a:spAutoFit/>
          </a:bodyPr>
          <a:lstStyle/>
          <a:p>
            <a:r>
              <a:rPr kumimoji="1" lang="en-US" altLang="ja-JP" sz="900" dirty="0">
                <a:latin typeface="Meiryo UI" panose="020B0604030504040204" pitchFamily="50" charset="-128"/>
                <a:ea typeface="Meiryo UI" panose="020B0604030504040204" pitchFamily="50" charset="-128"/>
              </a:rPr>
              <a:t>SD</a:t>
            </a:r>
            <a:r>
              <a:rPr kumimoji="1" lang="ja-JP" altLang="en-US" sz="900" dirty="0">
                <a:latin typeface="Meiryo UI" panose="020B0604030504040204" pitchFamily="50" charset="-128"/>
                <a:ea typeface="Meiryo UI" panose="020B0604030504040204" pitchFamily="50" charset="-128"/>
              </a:rPr>
              <a:t>：標準偏差、</a:t>
            </a:r>
            <a:r>
              <a:rPr kumimoji="1" lang="en-US" altLang="ja-JP" sz="900" dirty="0">
                <a:latin typeface="Meiryo UI" panose="020B0604030504040204" pitchFamily="50" charset="-128"/>
                <a:ea typeface="Meiryo UI" panose="020B0604030504040204" pitchFamily="50" charset="-128"/>
              </a:rPr>
              <a:t>TAR(Time Above Range)</a:t>
            </a:r>
            <a:r>
              <a:rPr kumimoji="1" lang="ja-JP" altLang="en-US" sz="900" dirty="0">
                <a:latin typeface="Meiryo UI" panose="020B0604030504040204" pitchFamily="50" charset="-128"/>
                <a:ea typeface="Meiryo UI" panose="020B0604030504040204" pitchFamily="50" charset="-128"/>
              </a:rPr>
              <a:t>：グルコース値＞</a:t>
            </a:r>
            <a:r>
              <a:rPr kumimoji="1" lang="en-US" altLang="ja-JP" sz="900" dirty="0">
                <a:latin typeface="Meiryo UI" panose="020B0604030504040204" pitchFamily="50" charset="-128"/>
                <a:ea typeface="Meiryo UI" panose="020B0604030504040204" pitchFamily="50" charset="-128"/>
              </a:rPr>
              <a:t>10mmol/L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180mg/dL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TIR(Time In Range)</a:t>
            </a:r>
            <a:r>
              <a:rPr kumimoji="1" lang="ja-JP" altLang="en-US" sz="900" dirty="0">
                <a:latin typeface="Meiryo UI" panose="020B0604030504040204" pitchFamily="50" charset="-128"/>
                <a:ea typeface="Meiryo UI" panose="020B0604030504040204" pitchFamily="50" charset="-128"/>
              </a:rPr>
              <a:t>：グルコース値</a:t>
            </a:r>
            <a:r>
              <a:rPr kumimoji="1" lang="en-US" altLang="ja-JP" sz="900" dirty="0">
                <a:latin typeface="Meiryo UI" panose="020B0604030504040204" pitchFamily="50" charset="-128"/>
                <a:ea typeface="Meiryo UI" panose="020B0604030504040204" pitchFamily="50" charset="-128"/>
              </a:rPr>
              <a:t>3.9</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10mmol/L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70</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180</a:t>
            </a:r>
          </a:p>
          <a:p>
            <a:r>
              <a:rPr kumimoji="1" lang="en-US" altLang="ja-JP" sz="900" dirty="0">
                <a:latin typeface="Meiryo UI" panose="020B0604030504040204" pitchFamily="50" charset="-128"/>
                <a:ea typeface="Meiryo UI" panose="020B0604030504040204" pitchFamily="50" charset="-128"/>
              </a:rPr>
              <a:t>mg/dL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TBR(Time Below Range)</a:t>
            </a:r>
            <a:r>
              <a:rPr kumimoji="1" lang="ja-JP" altLang="en-US" sz="900" dirty="0">
                <a:latin typeface="Meiryo UI" panose="020B0604030504040204" pitchFamily="50" charset="-128"/>
                <a:ea typeface="Meiryo UI" panose="020B0604030504040204" pitchFamily="50" charset="-128"/>
              </a:rPr>
              <a:t>：グルコース値＜</a:t>
            </a:r>
            <a:r>
              <a:rPr kumimoji="1" lang="en-US" altLang="ja-JP" sz="900" dirty="0">
                <a:latin typeface="Meiryo UI" panose="020B0604030504040204" pitchFamily="50" charset="-128"/>
                <a:ea typeface="Meiryo UI" panose="020B0604030504040204" pitchFamily="50" charset="-128"/>
              </a:rPr>
              <a:t>3.9mmol/L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70mg/dL</a:t>
            </a:r>
            <a:r>
              <a:rPr kumimoji="1" lang="ja-JP" altLang="en-US" sz="900" dirty="0">
                <a:latin typeface="Meiryo UI" panose="020B0604030504040204" pitchFamily="50" charset="-128"/>
                <a:ea typeface="Meiryo UI" panose="020B0604030504040204" pitchFamily="50" charset="-128"/>
              </a:rPr>
              <a:t>）、高血糖：グルコース値＞</a:t>
            </a:r>
            <a:r>
              <a:rPr kumimoji="1" lang="en-US" altLang="ja-JP" sz="900" dirty="0">
                <a:latin typeface="Meiryo UI" panose="020B0604030504040204" pitchFamily="50" charset="-128"/>
                <a:ea typeface="Meiryo UI" panose="020B0604030504040204" pitchFamily="50" charset="-128"/>
              </a:rPr>
              <a:t>13.9mmol/L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250mg/dL</a:t>
            </a:r>
            <a:r>
              <a:rPr kumimoji="1" lang="ja-JP" altLang="en-US" sz="900" dirty="0">
                <a:latin typeface="Meiryo UI" panose="020B0604030504040204" pitchFamily="50" charset="-128"/>
                <a:ea typeface="Meiryo UI" panose="020B0604030504040204" pitchFamily="50" charset="-128"/>
              </a:rPr>
              <a:t>）、低血糖：グルコース値</a:t>
            </a:r>
            <a:endParaRPr kumimoji="1" lang="en-US" altLang="ja-JP" sz="900" dirty="0">
              <a:latin typeface="Meiryo UI" panose="020B0604030504040204" pitchFamily="50" charset="-128"/>
              <a:ea typeface="Meiryo UI" panose="020B0604030504040204" pitchFamily="50" charset="-128"/>
            </a:endParaRPr>
          </a:p>
          <a:p>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3.0mmol/L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54mg/dL</a:t>
            </a:r>
            <a:r>
              <a:rPr kumimoji="1" lang="ja-JP" altLang="en-US" sz="900" dirty="0">
                <a:latin typeface="Meiryo UI" panose="020B0604030504040204" pitchFamily="50" charset="-128"/>
                <a:ea typeface="Meiryo UI" panose="020B0604030504040204" pitchFamily="50" charset="-128"/>
              </a:rPr>
              <a:t>）、</a:t>
            </a:r>
            <a:r>
              <a:rPr kumimoji="1" lang="en-US" altLang="ja-JP" sz="900" dirty="0" err="1">
                <a:latin typeface="Meiryo UI" panose="020B0604030504040204" pitchFamily="50" charset="-128"/>
                <a:ea typeface="Meiryo UI" panose="020B0604030504040204" pitchFamily="50" charset="-128"/>
              </a:rPr>
              <a:t>DTSQc</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Diabetes Treatment Satisfaction Questionnaire change version</a:t>
            </a:r>
            <a:r>
              <a:rPr kumimoji="1" lang="ja-JP" altLang="en-US" sz="900" dirty="0">
                <a:latin typeface="Meiryo UI" panose="020B0604030504040204" pitchFamily="50" charset="-128"/>
                <a:ea typeface="Meiryo UI" panose="020B0604030504040204" pitchFamily="50" charset="-128"/>
              </a:rPr>
              <a:t>）：糖尿病治療満足度質問表（変化）、</a:t>
            </a:r>
            <a:r>
              <a:rPr kumimoji="1" lang="en-US" altLang="ja-JP" sz="900" dirty="0">
                <a:latin typeface="Meiryo UI" panose="020B0604030504040204" pitchFamily="50" charset="-128"/>
                <a:ea typeface="Meiryo UI" panose="020B0604030504040204" pitchFamily="50" charset="-128"/>
              </a:rPr>
              <a:t>DTSQs</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Diabetes Treatment Satisfaction Questionnaire status version</a:t>
            </a:r>
            <a:r>
              <a:rPr kumimoji="1" lang="ja-JP" altLang="en-US" sz="900" dirty="0">
                <a:latin typeface="Meiryo UI" panose="020B0604030504040204" pitchFamily="50" charset="-128"/>
                <a:ea typeface="Meiryo UI" panose="020B0604030504040204" pitchFamily="50" charset="-128"/>
              </a:rPr>
              <a:t>）：糖尿病治療満足度質問表（現状）、</a:t>
            </a:r>
            <a:r>
              <a:rPr kumimoji="1" lang="en-US" altLang="ja-JP" sz="900" dirty="0">
                <a:latin typeface="Meiryo UI" panose="020B0604030504040204" pitchFamily="50" charset="-128"/>
                <a:ea typeface="Meiryo UI" panose="020B0604030504040204" pitchFamily="50" charset="-128"/>
              </a:rPr>
              <a:t>HCS</a:t>
            </a:r>
            <a:r>
              <a:rPr kumimoji="1" lang="ja-JP" altLang="en-US" sz="900" dirty="0">
                <a:latin typeface="Meiryo UI" panose="020B0604030504040204" pitchFamily="50" charset="-128"/>
                <a:ea typeface="Meiryo UI" panose="020B0604030504040204" pitchFamily="50" charset="-128"/>
              </a:rPr>
              <a:t>（</a:t>
            </a:r>
            <a:r>
              <a:rPr kumimoji="1" lang="en-US" altLang="ja-JP" sz="900" dirty="0" err="1">
                <a:latin typeface="Meiryo UI" panose="020B0604030504040204" pitchFamily="50" charset="-128"/>
                <a:ea typeface="Meiryo UI" panose="020B0604030504040204" pitchFamily="50" charset="-128"/>
              </a:rPr>
              <a:t>Hypoglycaemia</a:t>
            </a:r>
            <a:r>
              <a:rPr kumimoji="1" lang="en-US" altLang="ja-JP" sz="900" dirty="0">
                <a:latin typeface="Meiryo UI" panose="020B0604030504040204" pitchFamily="50" charset="-128"/>
                <a:ea typeface="Meiryo UI" panose="020B0604030504040204" pitchFamily="50" charset="-128"/>
              </a:rPr>
              <a:t> confidence scale</a:t>
            </a:r>
            <a:r>
              <a:rPr kumimoji="1" lang="ja-JP" altLang="en-US" sz="900" dirty="0">
                <a:latin typeface="Meiryo UI" panose="020B0604030504040204" pitchFamily="50" charset="-128"/>
                <a:ea typeface="Meiryo UI" panose="020B0604030504040204" pitchFamily="50" charset="-128"/>
              </a:rPr>
              <a:t>）：</a:t>
            </a:r>
            <a:endParaRPr kumimoji="1" lang="en-US" altLang="ja-JP" sz="900" dirty="0">
              <a:latin typeface="Meiryo UI" panose="020B0604030504040204" pitchFamily="50" charset="-128"/>
              <a:ea typeface="Meiryo UI" panose="020B0604030504040204" pitchFamily="50" charset="-128"/>
            </a:endParaRPr>
          </a:p>
          <a:p>
            <a:r>
              <a:rPr kumimoji="1" lang="ja-JP" altLang="en-US" sz="900" dirty="0">
                <a:latin typeface="Meiryo UI" panose="020B0604030504040204" pitchFamily="50" charset="-128"/>
                <a:ea typeface="Meiryo UI" panose="020B0604030504040204" pitchFamily="50" charset="-128"/>
              </a:rPr>
              <a:t>低血糖に対処する自信の尺度</a:t>
            </a:r>
          </a:p>
        </p:txBody>
      </p:sp>
    </p:spTree>
    <p:extLst>
      <p:ext uri="{BB962C8B-B14F-4D97-AF65-F5344CB8AC3E}">
        <p14:creationId xmlns:p14="http://schemas.microsoft.com/office/powerpoint/2010/main" val="4179859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D6D4B-67D7-001E-075A-1FFD462B82C8}"/>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ADC9BD-34D0-7467-24AF-5A0854E1F916}"/>
              </a:ext>
            </a:extLst>
          </p:cNvPr>
          <p:cNvSpPr txBox="1"/>
          <p:nvPr/>
        </p:nvSpPr>
        <p:spPr>
          <a:xfrm>
            <a:off x="244800" y="225884"/>
            <a:ext cx="3049874" cy="480131"/>
          </a:xfrm>
          <a:prstGeom prst="rect">
            <a:avLst/>
          </a:prstGeom>
          <a:noFill/>
        </p:spPr>
        <p:txBody>
          <a:bodyPr wrap="none" rtlCol="0" anchor="ctr">
            <a:spAutoFit/>
          </a:bodyPr>
          <a:lstStyle/>
          <a:p>
            <a:pPr defTabSz="457189">
              <a:lnSpc>
                <a:spcPct val="90000"/>
              </a:lnSpc>
              <a:defRPr/>
            </a:pPr>
            <a:r>
              <a:rPr lang="ja-JP" altLang="en-US" sz="2800" b="1" dirty="0">
                <a:solidFill>
                  <a:prstClr val="black"/>
                </a:solidFill>
                <a:latin typeface="Meiryo UI" panose="020B0604030504040204" pitchFamily="50" charset="-128"/>
                <a:ea typeface="Meiryo UI" panose="020B0604030504040204" pitchFamily="50" charset="-128"/>
              </a:rPr>
              <a:t>患者背景（</a:t>
            </a:r>
            <a:r>
              <a:rPr lang="en-US" altLang="ja-JP" sz="2800" b="1" dirty="0">
                <a:solidFill>
                  <a:prstClr val="black"/>
                </a:solidFill>
                <a:latin typeface="Meiryo UI" panose="020B0604030504040204" pitchFamily="50" charset="-128"/>
                <a:ea typeface="Meiryo UI" panose="020B0604030504040204" pitchFamily="50" charset="-128"/>
              </a:rPr>
              <a:t>FAS</a:t>
            </a:r>
            <a:r>
              <a:rPr lang="ja-JP" altLang="en-US" sz="2800" b="1" dirty="0">
                <a:solidFill>
                  <a:prstClr val="black"/>
                </a:solidFill>
                <a:latin typeface="Meiryo UI" panose="020B0604030504040204" pitchFamily="50" charset="-128"/>
                <a:ea typeface="Meiryo UI" panose="020B0604030504040204" pitchFamily="50" charset="-128"/>
              </a:rPr>
              <a:t>）</a:t>
            </a:r>
          </a:p>
        </p:txBody>
      </p:sp>
      <p:sp>
        <p:nvSpPr>
          <p:cNvPr id="3" name="テキスト ボックス 2">
            <a:extLst>
              <a:ext uri="{FF2B5EF4-FFF2-40B4-BE49-F238E27FC236}">
                <a16:creationId xmlns:a16="http://schemas.microsoft.com/office/drawing/2014/main" id="{7084CEE1-64F9-0670-2A89-BE65265E95DE}"/>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Sterner Isaksson S, et al. Lancet Reg Health Eur 37: 100799, 2023</a:t>
            </a:r>
          </a:p>
        </p:txBody>
      </p:sp>
      <p:sp>
        <p:nvSpPr>
          <p:cNvPr id="25" name="テキスト ボックス 24">
            <a:extLst>
              <a:ext uri="{FF2B5EF4-FFF2-40B4-BE49-F238E27FC236}">
                <a16:creationId xmlns:a16="http://schemas.microsoft.com/office/drawing/2014/main" id="{6BB9D266-B2DC-3D13-9C8E-48421E564E57}"/>
              </a:ext>
            </a:extLst>
          </p:cNvPr>
          <p:cNvSpPr txBox="1"/>
          <p:nvPr/>
        </p:nvSpPr>
        <p:spPr>
          <a:xfrm>
            <a:off x="425786" y="6234752"/>
            <a:ext cx="8292427" cy="369332"/>
          </a:xfrm>
          <a:prstGeom prst="rect">
            <a:avLst/>
          </a:prstGeom>
          <a:noFill/>
          <a:ln>
            <a:solidFill>
              <a:schemeClr val="tx1"/>
            </a:solidFill>
          </a:ln>
        </p:spPr>
        <p:txBody>
          <a:bodyPr wrap="square" rtlCol="0">
            <a:spAutoFit/>
          </a:bodyPr>
          <a:lstStyle/>
          <a:p>
            <a:r>
              <a:rPr kumimoji="1" lang="en-US" altLang="ja-JP" sz="900" dirty="0">
                <a:latin typeface="Meiryo UI" panose="020B0604030504040204" pitchFamily="50" charset="-128"/>
                <a:ea typeface="Meiryo UI" panose="020B0604030504040204" pitchFamily="50" charset="-128"/>
              </a:rPr>
              <a:t>TAR(Time Above Range)</a:t>
            </a:r>
            <a:r>
              <a:rPr kumimoji="1" lang="ja-JP" altLang="en-US" sz="900" dirty="0">
                <a:latin typeface="Meiryo UI" panose="020B0604030504040204" pitchFamily="50" charset="-128"/>
                <a:ea typeface="Meiryo UI" panose="020B0604030504040204" pitchFamily="50" charset="-128"/>
              </a:rPr>
              <a:t>：グルコース値＞</a:t>
            </a:r>
            <a:r>
              <a:rPr kumimoji="1" lang="en-US" altLang="ja-JP" sz="900" dirty="0">
                <a:latin typeface="Meiryo UI" panose="020B0604030504040204" pitchFamily="50" charset="-128"/>
                <a:ea typeface="Meiryo UI" panose="020B0604030504040204" pitchFamily="50" charset="-128"/>
              </a:rPr>
              <a:t>10mmol/L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180mg/dL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TIR(Time In Range)</a:t>
            </a:r>
            <a:r>
              <a:rPr kumimoji="1" lang="ja-JP" altLang="en-US" sz="900" dirty="0">
                <a:latin typeface="Meiryo UI" panose="020B0604030504040204" pitchFamily="50" charset="-128"/>
                <a:ea typeface="Meiryo UI" panose="020B0604030504040204" pitchFamily="50" charset="-128"/>
              </a:rPr>
              <a:t>：グルコース値</a:t>
            </a:r>
            <a:r>
              <a:rPr kumimoji="1" lang="en-US" altLang="ja-JP" sz="900" dirty="0">
                <a:latin typeface="Meiryo UI" panose="020B0604030504040204" pitchFamily="50" charset="-128"/>
                <a:ea typeface="Meiryo UI" panose="020B0604030504040204" pitchFamily="50" charset="-128"/>
              </a:rPr>
              <a:t>3.9</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10mmol/L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70</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180mg/dL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TBR(Time Below Range</a:t>
            </a:r>
            <a:r>
              <a:rPr kumimoji="1" lang="en-US" altLang="ja-JP" sz="900" spc="-150" dirty="0">
                <a:latin typeface="Meiryo UI" panose="020B0604030504040204" pitchFamily="50" charset="-128"/>
                <a:ea typeface="Meiryo UI" panose="020B0604030504040204" pitchFamily="50" charset="-128"/>
              </a:rPr>
              <a:t>)</a:t>
            </a:r>
            <a:r>
              <a:rPr kumimoji="1" lang="ja-JP" altLang="en-US" sz="900" spc="-15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グルコース値＜</a:t>
            </a:r>
            <a:r>
              <a:rPr kumimoji="1" lang="en-US" altLang="ja-JP" sz="900" dirty="0">
                <a:latin typeface="Meiryo UI" panose="020B0604030504040204" pitchFamily="50" charset="-128"/>
                <a:ea typeface="Meiryo UI" panose="020B0604030504040204" pitchFamily="50" charset="-128"/>
              </a:rPr>
              <a:t>3.9mmol/L</a:t>
            </a:r>
            <a:r>
              <a:rPr kumimoji="1" lang="ja-JP" altLang="en-US" sz="900" spc="-15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70mg/dL</a:t>
            </a:r>
            <a:r>
              <a:rPr kumimoji="1" lang="ja-JP" altLang="en-US" sz="900" dirty="0">
                <a:latin typeface="Meiryo UI" panose="020B0604030504040204" pitchFamily="50" charset="-128"/>
                <a:ea typeface="Meiryo UI" panose="020B0604030504040204" pitchFamily="50" charset="-128"/>
              </a:rPr>
              <a:t>）、高血糖：グルコース値＞</a:t>
            </a:r>
            <a:r>
              <a:rPr kumimoji="1" lang="en-US" altLang="ja-JP" sz="900" dirty="0">
                <a:latin typeface="Meiryo UI" panose="020B0604030504040204" pitchFamily="50" charset="-128"/>
                <a:ea typeface="Meiryo UI" panose="020B0604030504040204" pitchFamily="50" charset="-128"/>
              </a:rPr>
              <a:t>13.9mmol/</a:t>
            </a:r>
            <a:r>
              <a:rPr kumimoji="1" lang="en-US" altLang="ja-JP" sz="900" spc="-150" dirty="0">
                <a:latin typeface="Meiryo UI" panose="020B0604030504040204" pitchFamily="50" charset="-128"/>
                <a:ea typeface="Meiryo UI" panose="020B0604030504040204" pitchFamily="50" charset="-128"/>
              </a:rPr>
              <a:t>L</a:t>
            </a:r>
            <a:r>
              <a:rPr kumimoji="1" lang="ja-JP" altLang="en-US" sz="900" spc="-15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250mg/dL</a:t>
            </a:r>
            <a:r>
              <a:rPr kumimoji="1" lang="ja-JP" altLang="en-US" sz="900" spc="-15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低血糖：グルコース値＜</a:t>
            </a:r>
            <a:r>
              <a:rPr kumimoji="1" lang="en-US" altLang="ja-JP" sz="900" dirty="0">
                <a:latin typeface="Meiryo UI" panose="020B0604030504040204" pitchFamily="50" charset="-128"/>
                <a:ea typeface="Meiryo UI" panose="020B0604030504040204" pitchFamily="50" charset="-128"/>
              </a:rPr>
              <a:t>3.0mmol/L</a:t>
            </a:r>
            <a:r>
              <a:rPr kumimoji="1" lang="ja-JP" altLang="en-US" sz="900" spc="-15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54mg/dL</a:t>
            </a:r>
            <a:r>
              <a:rPr kumimoji="1" lang="ja-JP" altLang="en-US" sz="900" dirty="0">
                <a:latin typeface="Meiryo UI" panose="020B0604030504040204" pitchFamily="50" charset="-128"/>
                <a:ea typeface="Meiryo UI" panose="020B0604030504040204" pitchFamily="50" charset="-128"/>
              </a:rPr>
              <a:t>）</a:t>
            </a:r>
          </a:p>
        </p:txBody>
      </p:sp>
      <p:graphicFrame>
        <p:nvGraphicFramePr>
          <p:cNvPr id="35" name="表 34">
            <a:extLst>
              <a:ext uri="{FF2B5EF4-FFF2-40B4-BE49-F238E27FC236}">
                <a16:creationId xmlns:a16="http://schemas.microsoft.com/office/drawing/2014/main" id="{8BF935EE-021D-4B43-4EF6-6F704C695545}"/>
              </a:ext>
            </a:extLst>
          </p:cNvPr>
          <p:cNvGraphicFramePr>
            <a:graphicFrameLocks noGrp="1"/>
          </p:cNvGraphicFramePr>
          <p:nvPr>
            <p:extLst>
              <p:ext uri="{D42A27DB-BD31-4B8C-83A1-F6EECF244321}">
                <p14:modId xmlns:p14="http://schemas.microsoft.com/office/powerpoint/2010/main" val="3218653481"/>
              </p:ext>
            </p:extLst>
          </p:nvPr>
        </p:nvGraphicFramePr>
        <p:xfrm>
          <a:off x="425786" y="1075347"/>
          <a:ext cx="4035287" cy="5004000"/>
        </p:xfrm>
        <a:graphic>
          <a:graphicData uri="http://schemas.openxmlformats.org/drawingml/2006/table">
            <a:tbl>
              <a:tblPr>
                <a:tableStyleId>{5C22544A-7EE6-4342-B048-85BDC9FD1C3A}</a:tableStyleId>
              </a:tblPr>
              <a:tblGrid>
                <a:gridCol w="2101896">
                  <a:extLst>
                    <a:ext uri="{9D8B030D-6E8A-4147-A177-3AD203B41FA5}">
                      <a16:colId xmlns:a16="http://schemas.microsoft.com/office/drawing/2014/main" val="11115270"/>
                    </a:ext>
                  </a:extLst>
                </a:gridCol>
                <a:gridCol w="1933391">
                  <a:extLst>
                    <a:ext uri="{9D8B030D-6E8A-4147-A177-3AD203B41FA5}">
                      <a16:colId xmlns:a16="http://schemas.microsoft.com/office/drawing/2014/main" val="1457867814"/>
                    </a:ext>
                  </a:extLst>
                </a:gridCol>
              </a:tblGrid>
              <a:tr h="252000">
                <a:tc>
                  <a:txBody>
                    <a:bodyPr/>
                    <a:lstStyle/>
                    <a:p>
                      <a:pPr algn="ctr"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変数</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5189"/>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 (n=50)</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bg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5189"/>
                    </a:solidFill>
                  </a:tcPr>
                </a:tc>
                <a:extLst>
                  <a:ext uri="{0D108BD9-81ED-4DB2-BD59-A6C34878D82A}">
                    <a16:rowId xmlns:a16="http://schemas.microsoft.com/office/drawing/2014/main" val="4287544087"/>
                  </a:ext>
                </a:extLst>
              </a:tr>
              <a:tr h="198000">
                <a:tc rowSpan="2">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年齢（歳）</a:t>
                      </a:r>
                      <a:endParaRPr lang="ja-JP" alt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47.6 (14.1)</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EE"/>
                    </a:solidFill>
                  </a:tcPr>
                </a:tc>
                <a:extLst>
                  <a:ext uri="{0D108BD9-81ED-4DB2-BD59-A6C34878D82A}">
                    <a16:rowId xmlns:a16="http://schemas.microsoft.com/office/drawing/2014/main" val="2281050439"/>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49.5 (22–73)</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2109135250"/>
                  </a:ext>
                </a:extLst>
              </a:tr>
              <a:tr h="198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女性</a:t>
                      </a:r>
                      <a:endParaRPr lang="ja-JP" alt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25 (50%)</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extLst>
                  <a:ext uri="{0D108BD9-81ED-4DB2-BD59-A6C34878D82A}">
                    <a16:rowId xmlns:a16="http://schemas.microsoft.com/office/drawing/2014/main" val="2143490295"/>
                  </a:ext>
                </a:extLst>
              </a:tr>
              <a:tr h="198000">
                <a:tc rowSpan="2">
                  <a:txBody>
                    <a:bodyPr/>
                    <a:lstStyle/>
                    <a:p>
                      <a:pPr algn="l" fontAlgn="t"/>
                      <a:r>
                        <a:rPr lang="zh-TW" altLang="en-US" sz="1050" b="1" u="none" strike="noStrike" dirty="0">
                          <a:effectLst/>
                          <a:latin typeface="Meiryo UI" panose="020B0604030504040204" pitchFamily="50" charset="-128"/>
                          <a:ea typeface="Meiryo UI" panose="020B0604030504040204" pitchFamily="50" charset="-128"/>
                        </a:rPr>
                        <a:t>糖尿病罹病期間（年）</a:t>
                      </a:r>
                      <a:endParaRPr lang="zh-TW" alt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25.4 (12.9)</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FFFEEE"/>
                    </a:solidFill>
                  </a:tcPr>
                </a:tc>
                <a:extLst>
                  <a:ext uri="{0D108BD9-81ED-4DB2-BD59-A6C34878D82A}">
                    <a16:rowId xmlns:a16="http://schemas.microsoft.com/office/drawing/2014/main" val="4065479491"/>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25 (2–54)</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2230519207"/>
                  </a:ext>
                </a:extLst>
              </a:tr>
              <a:tr h="198000">
                <a:tc rowSpan="2">
                  <a:txBody>
                    <a:bodyPr/>
                    <a:lstStyle/>
                    <a:p>
                      <a:pPr algn="l" fontAlgn="t"/>
                      <a:r>
                        <a:rPr lang="en-US" sz="1050" b="1" u="none" strike="noStrike" dirty="0">
                          <a:effectLst/>
                          <a:latin typeface="Meiryo UI" panose="020B0604030504040204" pitchFamily="50" charset="-128"/>
                          <a:ea typeface="Meiryo UI" panose="020B0604030504040204" pitchFamily="50" charset="-128"/>
                        </a:rPr>
                        <a:t>HbA1c（%）</a:t>
                      </a:r>
                      <a:endParaRPr 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8.44 (0.99)</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D7EBEB"/>
                    </a:solidFill>
                  </a:tcPr>
                </a:tc>
                <a:extLst>
                  <a:ext uri="{0D108BD9-81ED-4DB2-BD59-A6C34878D82A}">
                    <a16:rowId xmlns:a16="http://schemas.microsoft.com/office/drawing/2014/main" val="1205557752"/>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8.1 (7.5–11.8)</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extLst>
                  <a:ext uri="{0D108BD9-81ED-4DB2-BD59-A6C34878D82A}">
                    <a16:rowId xmlns:a16="http://schemas.microsoft.com/office/drawing/2014/main" val="642181016"/>
                  </a:ext>
                </a:extLst>
              </a:tr>
              <a:tr h="198000">
                <a:tc rowSpan="2">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体重（</a:t>
                      </a:r>
                      <a:r>
                        <a:rPr lang="en-US" sz="1050" b="1" u="none" strike="noStrike" dirty="0">
                          <a:effectLst/>
                          <a:latin typeface="Meiryo UI" panose="020B0604030504040204" pitchFamily="50" charset="-128"/>
                          <a:ea typeface="Meiryo UI" panose="020B0604030504040204" pitchFamily="50" charset="-128"/>
                        </a:rPr>
                        <a:t>kg）</a:t>
                      </a:r>
                      <a:endParaRPr 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86.8 (17.3)</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FFFEEE"/>
                    </a:solidFill>
                  </a:tcPr>
                </a:tc>
                <a:extLst>
                  <a:ext uri="{0D108BD9-81ED-4DB2-BD59-A6C34878D82A}">
                    <a16:rowId xmlns:a16="http://schemas.microsoft.com/office/drawing/2014/main" val="1885216755"/>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83 (60–130)</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3698039710"/>
                  </a:ext>
                </a:extLst>
              </a:tr>
              <a:tr h="198000">
                <a:tc rowSpan="2">
                  <a:txBody>
                    <a:bodyPr/>
                    <a:lstStyle/>
                    <a:p>
                      <a:pPr algn="l" fontAlgn="t"/>
                      <a:r>
                        <a:rPr lang="en-US" sz="1050" b="1" u="none" strike="noStrike" dirty="0" err="1">
                          <a:effectLst/>
                          <a:latin typeface="Meiryo UI" panose="020B0604030504040204" pitchFamily="50" charset="-128"/>
                          <a:ea typeface="Meiryo UI" panose="020B0604030504040204" pitchFamily="50" charset="-128"/>
                        </a:rPr>
                        <a:t>BMI（kg</a:t>
                      </a:r>
                      <a:r>
                        <a:rPr lang="en-US" sz="1050" b="1" u="none" strike="noStrike" dirty="0">
                          <a:effectLst/>
                          <a:latin typeface="Meiryo UI" panose="020B0604030504040204" pitchFamily="50" charset="-128"/>
                          <a:ea typeface="Meiryo UI" panose="020B0604030504040204" pitchFamily="50" charset="-128"/>
                        </a:rPr>
                        <a:t>/㎡）</a:t>
                      </a:r>
                      <a:endParaRPr 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29.2 (5.2)</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D7EBEB"/>
                    </a:solidFill>
                  </a:tcPr>
                </a:tc>
                <a:extLst>
                  <a:ext uri="{0D108BD9-81ED-4DB2-BD59-A6C34878D82A}">
                    <a16:rowId xmlns:a16="http://schemas.microsoft.com/office/drawing/2014/main" val="4013185089"/>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28.9 (20.1–47.8)</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extLst>
                  <a:ext uri="{0D108BD9-81ED-4DB2-BD59-A6C34878D82A}">
                    <a16:rowId xmlns:a16="http://schemas.microsoft.com/office/drawing/2014/main" val="3390158608"/>
                  </a:ext>
                </a:extLst>
              </a:tr>
              <a:tr h="198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喫煙</a:t>
                      </a:r>
                      <a:endParaRPr lang="ja-JP" alt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5 (10%)</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4228401011"/>
                  </a:ext>
                </a:extLst>
              </a:tr>
              <a:tr h="198000">
                <a:tc rowSpan="2">
                  <a:txBody>
                    <a:bodyPr/>
                    <a:lstStyle/>
                    <a:p>
                      <a:pPr algn="l" fontAlgn="ctr"/>
                      <a:r>
                        <a:rPr lang="ja-JP" altLang="en-US" sz="1050" b="1" u="none" strike="noStrike">
                          <a:effectLst/>
                          <a:latin typeface="Meiryo UI" panose="020B0604030504040204" pitchFamily="50" charset="-128"/>
                          <a:ea typeface="Meiryo UI" panose="020B0604030504040204" pitchFamily="50" charset="-128"/>
                        </a:rPr>
                        <a:t>グルコース平均値</a:t>
                      </a:r>
                      <a:r>
                        <a:rPr lang="en-US" altLang="ja-JP" sz="1050" b="1" u="none" strike="noStrike">
                          <a:effectLst/>
                          <a:latin typeface="Meiryo UI" panose="020B0604030504040204" pitchFamily="50" charset="-128"/>
                          <a:ea typeface="Meiryo UI" panose="020B0604030504040204" pitchFamily="50" charset="-128"/>
                        </a:rPr>
                        <a:t>(mmol/L)</a:t>
                      </a:r>
                      <a:endParaRPr lang="en-US" altLang="ja-JP" sz="1050" b="1" i="0" u="none" strike="noStrike">
                        <a:solidFill>
                          <a:srgbClr val="000000"/>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9.2 (2.1)</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D7EBEB"/>
                    </a:solidFill>
                  </a:tcPr>
                </a:tc>
                <a:extLst>
                  <a:ext uri="{0D108BD9-81ED-4DB2-BD59-A6C34878D82A}">
                    <a16:rowId xmlns:a16="http://schemas.microsoft.com/office/drawing/2014/main" val="849989255"/>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9.0 (4.5–14.1)</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extLst>
                  <a:ext uri="{0D108BD9-81ED-4DB2-BD59-A6C34878D82A}">
                    <a16:rowId xmlns:a16="http://schemas.microsoft.com/office/drawing/2014/main" val="3258062798"/>
                  </a:ext>
                </a:extLst>
              </a:tr>
              <a:tr h="198000">
                <a:tc rowSpan="2">
                  <a:txBody>
                    <a:bodyPr/>
                    <a:lstStyle/>
                    <a:p>
                      <a:pPr algn="l" fontAlgn="ctr"/>
                      <a:r>
                        <a:rPr lang="en-US" sz="1050" b="1" u="none" strike="noStrike" dirty="0">
                          <a:effectLst/>
                          <a:latin typeface="Meiryo UI" panose="020B0604030504040204" pitchFamily="50" charset="-128"/>
                          <a:ea typeface="Meiryo UI" panose="020B0604030504040204" pitchFamily="50" charset="-128"/>
                        </a:rPr>
                        <a:t>TIR</a:t>
                      </a:r>
                      <a:r>
                        <a:rPr lang="ja-JP" altLang="en-US" sz="1050" b="1" u="none" strike="noStrike" dirty="0">
                          <a:effectLst/>
                          <a:latin typeface="Meiryo UI" panose="020B0604030504040204" pitchFamily="50" charset="-128"/>
                          <a:ea typeface="Meiryo UI" panose="020B0604030504040204" pitchFamily="50" charset="-128"/>
                        </a:rPr>
                        <a:t>の割合</a:t>
                      </a:r>
                      <a:r>
                        <a:rPr lang="en-US" sz="1050" b="1" u="none" strike="noStrike" baseline="30000" dirty="0">
                          <a:effectLst/>
                          <a:latin typeface="Meiryo UI" panose="020B0604030504040204" pitchFamily="50" charset="-128"/>
                          <a:ea typeface="Meiryo UI" panose="020B0604030504040204" pitchFamily="50" charset="-128"/>
                        </a:rPr>
                        <a:t>a</a:t>
                      </a:r>
                      <a:endParaRPr lang="en-US" sz="105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53.1 (15.6)</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FFFEEE"/>
                    </a:solidFill>
                  </a:tcPr>
                </a:tc>
                <a:extLst>
                  <a:ext uri="{0D108BD9-81ED-4DB2-BD59-A6C34878D82A}">
                    <a16:rowId xmlns:a16="http://schemas.microsoft.com/office/drawing/2014/main" val="1885987484"/>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49.4 (22.8–81.2)</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762348805"/>
                  </a:ext>
                </a:extLst>
              </a:tr>
              <a:tr h="198000">
                <a:tc rowSpan="2">
                  <a:txBody>
                    <a:bodyPr/>
                    <a:lstStyle/>
                    <a:p>
                      <a:pPr algn="l" fontAlgn="ctr"/>
                      <a:r>
                        <a:rPr lang="en-US" sz="1050" b="1" u="none" strike="noStrike" dirty="0">
                          <a:effectLst/>
                          <a:latin typeface="Meiryo UI" panose="020B0604030504040204" pitchFamily="50" charset="-128"/>
                          <a:ea typeface="Meiryo UI" panose="020B0604030504040204" pitchFamily="50" charset="-128"/>
                        </a:rPr>
                        <a:t>TAR</a:t>
                      </a:r>
                      <a:r>
                        <a:rPr lang="ja-JP" altLang="en-US" sz="1050" b="1" u="none" strike="noStrike" dirty="0">
                          <a:effectLst/>
                          <a:latin typeface="Meiryo UI" panose="020B0604030504040204" pitchFamily="50" charset="-128"/>
                          <a:ea typeface="Meiryo UI" panose="020B0604030504040204" pitchFamily="50" charset="-128"/>
                        </a:rPr>
                        <a:t>の割合</a:t>
                      </a:r>
                      <a:r>
                        <a:rPr lang="en-US" altLang="ja-JP" sz="1050" b="1" u="none" strike="noStrike" baseline="30000" dirty="0">
                          <a:effectLst/>
                          <a:latin typeface="Meiryo UI" panose="020B0604030504040204" pitchFamily="50" charset="-128"/>
                          <a:ea typeface="Meiryo UI" panose="020B0604030504040204" pitchFamily="50" charset="-128"/>
                        </a:rPr>
                        <a:t>a</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38.7 (19.5)</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D7EBEB"/>
                    </a:solidFill>
                  </a:tcPr>
                </a:tc>
                <a:extLst>
                  <a:ext uri="{0D108BD9-81ED-4DB2-BD59-A6C34878D82A}">
                    <a16:rowId xmlns:a16="http://schemas.microsoft.com/office/drawing/2014/main" val="1378941376"/>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37.7 (4.4–77.2)</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extLst>
                  <a:ext uri="{0D108BD9-81ED-4DB2-BD59-A6C34878D82A}">
                    <a16:rowId xmlns:a16="http://schemas.microsoft.com/office/drawing/2014/main" val="2216654454"/>
                  </a:ext>
                </a:extLst>
              </a:tr>
              <a:tr h="198000">
                <a:tc rowSpan="2">
                  <a:txBody>
                    <a:bodyPr/>
                    <a:lstStyle/>
                    <a:p>
                      <a:pPr algn="l" fontAlgn="ctr"/>
                      <a:r>
                        <a:rPr lang="ja-JP" altLang="en-US" sz="1050" b="1" u="none" strike="noStrike" dirty="0">
                          <a:effectLst/>
                          <a:latin typeface="Meiryo UI" panose="020B0604030504040204" pitchFamily="50" charset="-128"/>
                          <a:ea typeface="Meiryo UI" panose="020B0604030504040204" pitchFamily="50" charset="-128"/>
                        </a:rPr>
                        <a:t>高血糖の割合</a:t>
                      </a:r>
                      <a:r>
                        <a:rPr lang="en-US" altLang="ja-JP" sz="1050" b="1" u="none" strike="noStrike" baseline="30000" dirty="0">
                          <a:effectLst/>
                          <a:latin typeface="Meiryo UI" panose="020B0604030504040204" pitchFamily="50" charset="-128"/>
                          <a:ea typeface="Meiryo UI" panose="020B0604030504040204" pitchFamily="50" charset="-128"/>
                        </a:rPr>
                        <a:t>a</a:t>
                      </a:r>
                      <a:endParaRPr lang="en-US" altLang="ja-JP"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13.8 (11.8)</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FFFEEE"/>
                    </a:solidFill>
                  </a:tcPr>
                </a:tc>
                <a:extLst>
                  <a:ext uri="{0D108BD9-81ED-4DB2-BD59-A6C34878D82A}">
                    <a16:rowId xmlns:a16="http://schemas.microsoft.com/office/drawing/2014/main" val="603579114"/>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13.2 (0–46.1)</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3067564101"/>
                  </a:ext>
                </a:extLst>
              </a:tr>
              <a:tr h="198000">
                <a:tc rowSpan="2">
                  <a:txBody>
                    <a:bodyPr/>
                    <a:lstStyle/>
                    <a:p>
                      <a:pPr algn="l" fontAlgn="ctr"/>
                      <a:r>
                        <a:rPr lang="ja-JP" altLang="en-US" sz="1050" b="1" u="none" strike="noStrike" dirty="0">
                          <a:effectLst/>
                          <a:latin typeface="Meiryo UI" panose="020B0604030504040204" pitchFamily="50" charset="-128"/>
                          <a:ea typeface="Meiryo UI" panose="020B0604030504040204" pitchFamily="50" charset="-128"/>
                        </a:rPr>
                        <a:t>低血糖の割合</a:t>
                      </a:r>
                      <a:r>
                        <a:rPr lang="en-US" altLang="ja-JP" sz="1050" b="1" u="none" strike="noStrike" baseline="30000" dirty="0">
                          <a:effectLst/>
                          <a:latin typeface="Meiryo UI" panose="020B0604030504040204" pitchFamily="50" charset="-128"/>
                          <a:ea typeface="Meiryo UI" panose="020B0604030504040204" pitchFamily="50" charset="-128"/>
                        </a:rPr>
                        <a:t>a</a:t>
                      </a:r>
                      <a:endParaRPr lang="en-US" altLang="ja-JP"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3.33 (4.66)</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D7EBEB"/>
                    </a:solidFill>
                  </a:tcPr>
                </a:tc>
                <a:extLst>
                  <a:ext uri="{0D108BD9-81ED-4DB2-BD59-A6C34878D82A}">
                    <a16:rowId xmlns:a16="http://schemas.microsoft.com/office/drawing/2014/main" val="1790741117"/>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1.62 (0–20.2)</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extLst>
                  <a:ext uri="{0D108BD9-81ED-4DB2-BD59-A6C34878D82A}">
                    <a16:rowId xmlns:a16="http://schemas.microsoft.com/office/drawing/2014/main" val="1861198014"/>
                  </a:ext>
                </a:extLst>
              </a:tr>
              <a:tr h="198000">
                <a:tc rowSpan="2">
                  <a:txBody>
                    <a:bodyPr/>
                    <a:lstStyle/>
                    <a:p>
                      <a:pPr algn="l" fontAlgn="ctr"/>
                      <a:r>
                        <a:rPr lang="en-US" sz="1050" b="1" u="none" strike="noStrike" dirty="0">
                          <a:effectLst/>
                          <a:latin typeface="Meiryo UI" panose="020B0604030504040204" pitchFamily="50" charset="-128"/>
                          <a:ea typeface="Meiryo UI" panose="020B0604030504040204" pitchFamily="50" charset="-128"/>
                        </a:rPr>
                        <a:t>TBR</a:t>
                      </a:r>
                      <a:r>
                        <a:rPr lang="ja-JP" altLang="en-US" sz="1050" b="1" u="none" strike="noStrike" dirty="0">
                          <a:effectLst/>
                          <a:latin typeface="Meiryo UI" panose="020B0604030504040204" pitchFamily="50" charset="-128"/>
                          <a:ea typeface="Meiryo UI" panose="020B0604030504040204" pitchFamily="50" charset="-128"/>
                        </a:rPr>
                        <a:t>の割合</a:t>
                      </a:r>
                      <a:r>
                        <a:rPr lang="en-US" altLang="ja-JP" sz="1050" b="1" u="none" strike="noStrike" baseline="30000" dirty="0">
                          <a:effectLst/>
                          <a:latin typeface="Meiryo UI" panose="020B0604030504040204" pitchFamily="50" charset="-128"/>
                          <a:ea typeface="Meiryo UI" panose="020B0604030504040204" pitchFamily="50" charset="-128"/>
                        </a:rPr>
                        <a:t>a</a:t>
                      </a:r>
                      <a:endParaRPr lang="en-US" sz="105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8.2 (8.96)</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FFFEEE"/>
                    </a:solidFill>
                  </a:tcPr>
                </a:tc>
                <a:extLst>
                  <a:ext uri="{0D108BD9-81ED-4DB2-BD59-A6C34878D82A}">
                    <a16:rowId xmlns:a16="http://schemas.microsoft.com/office/drawing/2014/main" val="1821336529"/>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5.1 (0–44.8)</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4125626155"/>
                  </a:ext>
                </a:extLst>
              </a:tr>
            </a:tbl>
          </a:graphicData>
        </a:graphic>
      </p:graphicFrame>
      <p:graphicFrame>
        <p:nvGraphicFramePr>
          <p:cNvPr id="36" name="表 35">
            <a:extLst>
              <a:ext uri="{FF2B5EF4-FFF2-40B4-BE49-F238E27FC236}">
                <a16:creationId xmlns:a16="http://schemas.microsoft.com/office/drawing/2014/main" id="{67AA69DC-78E2-0526-5F23-9EDA00EAE98C}"/>
              </a:ext>
            </a:extLst>
          </p:cNvPr>
          <p:cNvGraphicFramePr>
            <a:graphicFrameLocks noGrp="1"/>
          </p:cNvGraphicFramePr>
          <p:nvPr>
            <p:extLst>
              <p:ext uri="{D42A27DB-BD31-4B8C-83A1-F6EECF244321}">
                <p14:modId xmlns:p14="http://schemas.microsoft.com/office/powerpoint/2010/main" val="1605081730"/>
              </p:ext>
            </p:extLst>
          </p:nvPr>
        </p:nvGraphicFramePr>
        <p:xfrm>
          <a:off x="4682929" y="1075347"/>
          <a:ext cx="4035287" cy="4014000"/>
        </p:xfrm>
        <a:graphic>
          <a:graphicData uri="http://schemas.openxmlformats.org/drawingml/2006/table">
            <a:tbl>
              <a:tblPr>
                <a:tableStyleId>{5C22544A-7EE6-4342-B048-85BDC9FD1C3A}</a:tableStyleId>
              </a:tblPr>
              <a:tblGrid>
                <a:gridCol w="2101896">
                  <a:extLst>
                    <a:ext uri="{9D8B030D-6E8A-4147-A177-3AD203B41FA5}">
                      <a16:colId xmlns:a16="http://schemas.microsoft.com/office/drawing/2014/main" val="11115270"/>
                    </a:ext>
                  </a:extLst>
                </a:gridCol>
                <a:gridCol w="1933391">
                  <a:extLst>
                    <a:ext uri="{9D8B030D-6E8A-4147-A177-3AD203B41FA5}">
                      <a16:colId xmlns:a16="http://schemas.microsoft.com/office/drawing/2014/main" val="1457867814"/>
                    </a:ext>
                  </a:extLst>
                </a:gridCol>
              </a:tblGrid>
              <a:tr h="252000">
                <a:tc>
                  <a:txBody>
                    <a:bodyPr/>
                    <a:lstStyle/>
                    <a:p>
                      <a:pPr algn="ctr"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変数</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5189"/>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 (n=50)</a:t>
                      </a:r>
                      <a:endParaRPr 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bg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5189"/>
                    </a:solidFill>
                  </a:tcPr>
                </a:tc>
                <a:extLst>
                  <a:ext uri="{0D108BD9-81ED-4DB2-BD59-A6C34878D82A}">
                    <a16:rowId xmlns:a16="http://schemas.microsoft.com/office/drawing/2014/main" val="4287544087"/>
                  </a:ext>
                </a:extLst>
              </a:tr>
              <a:tr h="198000">
                <a:tc rowSpan="2">
                  <a:txBody>
                    <a:bodyPr/>
                    <a:lstStyle/>
                    <a:p>
                      <a:pPr algn="l" fontAlgn="t"/>
                      <a:r>
                        <a:rPr lang="zh-TW" altLang="en-US" sz="1050" b="1" u="none" strike="noStrike" dirty="0">
                          <a:effectLst/>
                          <a:latin typeface="Meiryo UI" panose="020B0604030504040204" pitchFamily="50" charset="-128"/>
                          <a:ea typeface="Meiryo UI" panose="020B0604030504040204" pitchFamily="50" charset="-128"/>
                        </a:rPr>
                        <a:t>収縮期血圧（</a:t>
                      </a:r>
                      <a:r>
                        <a:rPr lang="en-US" altLang="zh-TW" sz="1050" b="1" u="none" strike="noStrike" dirty="0">
                          <a:effectLst/>
                          <a:latin typeface="Meiryo UI" panose="020B0604030504040204" pitchFamily="50" charset="-128"/>
                          <a:ea typeface="Meiryo UI" panose="020B0604030504040204" pitchFamily="50" charset="-128"/>
                        </a:rPr>
                        <a:t>mmHg</a:t>
                      </a:r>
                      <a:r>
                        <a:rPr lang="zh-TW" altLang="en-US" sz="1050" b="1" u="none" strike="noStrike" dirty="0">
                          <a:effectLst/>
                          <a:latin typeface="Meiryo UI" panose="020B0604030504040204" pitchFamily="50" charset="-128"/>
                          <a:ea typeface="Meiryo UI" panose="020B0604030504040204" pitchFamily="50" charset="-128"/>
                        </a:rPr>
                        <a:t>）</a:t>
                      </a:r>
                      <a:endParaRPr lang="zh-TW" alt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134.1 (14.5)</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7EBEB"/>
                    </a:solidFill>
                  </a:tcPr>
                </a:tc>
                <a:extLst>
                  <a:ext uri="{0D108BD9-81ED-4DB2-BD59-A6C34878D82A}">
                    <a16:rowId xmlns:a16="http://schemas.microsoft.com/office/drawing/2014/main" val="4057639827"/>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133 (90–163)</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extLst>
                  <a:ext uri="{0D108BD9-81ED-4DB2-BD59-A6C34878D82A}">
                    <a16:rowId xmlns:a16="http://schemas.microsoft.com/office/drawing/2014/main" val="1964804418"/>
                  </a:ext>
                </a:extLst>
              </a:tr>
              <a:tr h="198000">
                <a:tc rowSpan="2">
                  <a:txBody>
                    <a:bodyPr/>
                    <a:lstStyle/>
                    <a:p>
                      <a:pPr algn="l" fontAlgn="t"/>
                      <a:r>
                        <a:rPr lang="zh-TW" altLang="en-US" sz="1050" b="1" u="none" strike="noStrike" dirty="0">
                          <a:effectLst/>
                          <a:latin typeface="Meiryo UI" panose="020B0604030504040204" pitchFamily="50" charset="-128"/>
                          <a:ea typeface="Meiryo UI" panose="020B0604030504040204" pitchFamily="50" charset="-128"/>
                        </a:rPr>
                        <a:t>拡張期血圧（</a:t>
                      </a:r>
                      <a:r>
                        <a:rPr lang="en-US" altLang="zh-TW" sz="1050" b="1" u="none" strike="noStrike" dirty="0">
                          <a:effectLst/>
                          <a:latin typeface="Meiryo UI" panose="020B0604030504040204" pitchFamily="50" charset="-128"/>
                          <a:ea typeface="Meiryo UI" panose="020B0604030504040204" pitchFamily="50" charset="-128"/>
                        </a:rPr>
                        <a:t>mmHg</a:t>
                      </a:r>
                      <a:r>
                        <a:rPr lang="zh-TW" altLang="en-US" sz="1050" b="1" u="none" strike="noStrike" dirty="0">
                          <a:effectLst/>
                          <a:latin typeface="Meiryo UI" panose="020B0604030504040204" pitchFamily="50" charset="-128"/>
                          <a:ea typeface="Meiryo UI" panose="020B0604030504040204" pitchFamily="50" charset="-128"/>
                        </a:rPr>
                        <a:t>）</a:t>
                      </a:r>
                      <a:endParaRPr lang="zh-TW" alt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74.8 (9.6)</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FFFEEE"/>
                    </a:solidFill>
                  </a:tcPr>
                </a:tc>
                <a:extLst>
                  <a:ext uri="{0D108BD9-81ED-4DB2-BD59-A6C34878D82A}">
                    <a16:rowId xmlns:a16="http://schemas.microsoft.com/office/drawing/2014/main" val="141529988"/>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75.5 (55–103)</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3347543364"/>
                  </a:ext>
                </a:extLst>
              </a:tr>
              <a:tr h="198000">
                <a:tc rowSpan="2">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総コレステロール（</a:t>
                      </a:r>
                      <a:r>
                        <a:rPr lang="en-US" altLang="ja-JP" sz="1050" b="1" u="none" strike="noStrike" dirty="0">
                          <a:effectLst/>
                          <a:latin typeface="Meiryo UI" panose="020B0604030504040204" pitchFamily="50" charset="-128"/>
                          <a:ea typeface="Meiryo UI" panose="020B0604030504040204" pitchFamily="50" charset="-128"/>
                        </a:rPr>
                        <a:t>mmol/L</a:t>
                      </a:r>
                      <a:r>
                        <a:rPr lang="ja-JP" altLang="en-US" sz="1050" b="1" u="none" strike="noStrike" dirty="0">
                          <a:effectLst/>
                          <a:latin typeface="Meiryo UI" panose="020B0604030504040204" pitchFamily="50" charset="-128"/>
                          <a:ea typeface="Meiryo UI" panose="020B0604030504040204" pitchFamily="50" charset="-128"/>
                        </a:rPr>
                        <a:t>）</a:t>
                      </a:r>
                      <a:endParaRPr lang="ja-JP" alt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4.14 (0.78)</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D7EBEB"/>
                    </a:solidFill>
                  </a:tcPr>
                </a:tc>
                <a:extLst>
                  <a:ext uri="{0D108BD9-81ED-4DB2-BD59-A6C34878D82A}">
                    <a16:rowId xmlns:a16="http://schemas.microsoft.com/office/drawing/2014/main" val="3063663396"/>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4.2 (2.7–6.1)</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extLst>
                  <a:ext uri="{0D108BD9-81ED-4DB2-BD59-A6C34878D82A}">
                    <a16:rowId xmlns:a16="http://schemas.microsoft.com/office/drawing/2014/main" val="3780695126"/>
                  </a:ext>
                </a:extLst>
              </a:tr>
              <a:tr h="198000">
                <a:tc rowSpan="2">
                  <a:txBody>
                    <a:bodyPr/>
                    <a:lstStyle/>
                    <a:p>
                      <a:pPr algn="l" fontAlgn="t"/>
                      <a:r>
                        <a:rPr lang="en-US" altLang="ja-JP" sz="1050" b="1" u="none" strike="noStrike" dirty="0">
                          <a:effectLst/>
                          <a:latin typeface="Meiryo UI" panose="020B0604030504040204" pitchFamily="50" charset="-128"/>
                          <a:ea typeface="Meiryo UI" panose="020B0604030504040204" pitchFamily="50" charset="-128"/>
                        </a:rPr>
                        <a:t>LDL</a:t>
                      </a:r>
                      <a:r>
                        <a:rPr lang="ja-JP" altLang="en-US" sz="1050" b="1" u="none" strike="noStrike" dirty="0">
                          <a:effectLst/>
                          <a:latin typeface="Meiryo UI" panose="020B0604030504040204" pitchFamily="50" charset="-128"/>
                          <a:ea typeface="Meiryo UI" panose="020B0604030504040204" pitchFamily="50" charset="-128"/>
                        </a:rPr>
                        <a:t>コレステロール（</a:t>
                      </a:r>
                      <a:r>
                        <a:rPr lang="en-US" altLang="ja-JP" sz="1050" b="1" u="none" strike="noStrike" dirty="0">
                          <a:effectLst/>
                          <a:latin typeface="Meiryo UI" panose="020B0604030504040204" pitchFamily="50" charset="-128"/>
                          <a:ea typeface="Meiryo UI" panose="020B0604030504040204" pitchFamily="50" charset="-128"/>
                        </a:rPr>
                        <a:t>mmol/L</a:t>
                      </a:r>
                      <a:r>
                        <a:rPr lang="ja-JP" altLang="en-US" sz="1050" b="1" u="none" strike="noStrike" dirty="0">
                          <a:effectLst/>
                          <a:latin typeface="Meiryo UI" panose="020B0604030504040204" pitchFamily="50" charset="-128"/>
                          <a:ea typeface="Meiryo UI" panose="020B0604030504040204" pitchFamily="50" charset="-128"/>
                        </a:rPr>
                        <a:t>）</a:t>
                      </a:r>
                      <a:endParaRPr lang="ja-JP" alt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2.31 (0.70)</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FFFEEE"/>
                    </a:solidFill>
                  </a:tcPr>
                </a:tc>
                <a:extLst>
                  <a:ext uri="{0D108BD9-81ED-4DB2-BD59-A6C34878D82A}">
                    <a16:rowId xmlns:a16="http://schemas.microsoft.com/office/drawing/2014/main" val="371632215"/>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2.1 (1–4.1)</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3035641398"/>
                  </a:ext>
                </a:extLst>
              </a:tr>
              <a:tr h="198000">
                <a:tc rowSpan="2">
                  <a:txBody>
                    <a:bodyPr/>
                    <a:lstStyle/>
                    <a:p>
                      <a:pPr algn="l" fontAlgn="t"/>
                      <a:r>
                        <a:rPr lang="en-US" altLang="ja-JP" sz="1050" b="1" u="none" strike="noStrike" dirty="0">
                          <a:effectLst/>
                          <a:latin typeface="Meiryo UI" panose="020B0604030504040204" pitchFamily="50" charset="-128"/>
                          <a:ea typeface="Meiryo UI" panose="020B0604030504040204" pitchFamily="50" charset="-128"/>
                        </a:rPr>
                        <a:t>HDL</a:t>
                      </a:r>
                      <a:r>
                        <a:rPr lang="ja-JP" altLang="en-US" sz="1050" b="1" u="none" strike="noStrike" dirty="0">
                          <a:effectLst/>
                          <a:latin typeface="Meiryo UI" panose="020B0604030504040204" pitchFamily="50" charset="-128"/>
                          <a:ea typeface="Meiryo UI" panose="020B0604030504040204" pitchFamily="50" charset="-128"/>
                        </a:rPr>
                        <a:t>コレステロール（</a:t>
                      </a:r>
                      <a:r>
                        <a:rPr lang="en-US" altLang="ja-JP" sz="1050" b="1" u="none" strike="noStrike" dirty="0">
                          <a:effectLst/>
                          <a:latin typeface="Meiryo UI" panose="020B0604030504040204" pitchFamily="50" charset="-128"/>
                          <a:ea typeface="Meiryo UI" panose="020B0604030504040204" pitchFamily="50" charset="-128"/>
                        </a:rPr>
                        <a:t>mmol/L</a:t>
                      </a:r>
                      <a:r>
                        <a:rPr lang="ja-JP" altLang="en-US" sz="1050" b="1" u="none" strike="noStrike" dirty="0">
                          <a:effectLst/>
                          <a:latin typeface="Meiryo UI" panose="020B0604030504040204" pitchFamily="50" charset="-128"/>
                          <a:ea typeface="Meiryo UI" panose="020B0604030504040204" pitchFamily="50" charset="-128"/>
                        </a:rPr>
                        <a:t>）</a:t>
                      </a:r>
                      <a:endParaRPr lang="ja-JP" alt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1.46 (0.43)</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D7EBEB"/>
                    </a:solidFill>
                  </a:tcPr>
                </a:tc>
                <a:extLst>
                  <a:ext uri="{0D108BD9-81ED-4DB2-BD59-A6C34878D82A}">
                    <a16:rowId xmlns:a16="http://schemas.microsoft.com/office/drawing/2014/main" val="1791956352"/>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1.4 (0.7–2.6)</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extLst>
                  <a:ext uri="{0D108BD9-81ED-4DB2-BD59-A6C34878D82A}">
                    <a16:rowId xmlns:a16="http://schemas.microsoft.com/office/drawing/2014/main" val="1381905297"/>
                  </a:ext>
                </a:extLst>
              </a:tr>
              <a:tr h="198000">
                <a:tc rowSpan="2">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トリグリセライド（</a:t>
                      </a:r>
                      <a:r>
                        <a:rPr lang="en-US" altLang="ja-JP" sz="1050" b="1" u="none" strike="noStrike" dirty="0">
                          <a:effectLst/>
                          <a:latin typeface="Meiryo UI" panose="020B0604030504040204" pitchFamily="50" charset="-128"/>
                          <a:ea typeface="Meiryo UI" panose="020B0604030504040204" pitchFamily="50" charset="-128"/>
                        </a:rPr>
                        <a:t>mmol/L</a:t>
                      </a:r>
                      <a:r>
                        <a:rPr lang="ja-JP" altLang="en-US" sz="1050" b="1" u="none" strike="noStrike" dirty="0">
                          <a:effectLst/>
                          <a:latin typeface="Meiryo UI" panose="020B0604030504040204" pitchFamily="50" charset="-128"/>
                          <a:ea typeface="Meiryo UI" panose="020B0604030504040204" pitchFamily="50" charset="-128"/>
                        </a:rPr>
                        <a:t>）</a:t>
                      </a:r>
                      <a:endParaRPr lang="ja-JP" alt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1.17 (0.62)</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FFFEEE"/>
                    </a:solidFill>
                  </a:tcPr>
                </a:tc>
                <a:extLst>
                  <a:ext uri="{0D108BD9-81ED-4DB2-BD59-A6C34878D82A}">
                    <a16:rowId xmlns:a16="http://schemas.microsoft.com/office/drawing/2014/main" val="1350834623"/>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0.98 (0.4–2.8)</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538457319"/>
                  </a:ext>
                </a:extLst>
              </a:tr>
              <a:tr h="198000">
                <a:tc>
                  <a:txBody>
                    <a:bodyPr/>
                    <a:lstStyle/>
                    <a:p>
                      <a:pPr algn="l" fontAlgn="t"/>
                      <a:r>
                        <a:rPr lang="ja-JP" altLang="en-US" sz="1050" b="1" u="none" strike="noStrike" dirty="0">
                          <a:effectLst/>
                          <a:latin typeface="Meiryo UI" panose="020B0604030504040204" pitchFamily="50" charset="-128"/>
                          <a:ea typeface="Meiryo UI" panose="020B0604030504040204" pitchFamily="50" charset="-128"/>
                        </a:rPr>
                        <a:t>インスリンポンプ使用</a:t>
                      </a:r>
                      <a:endParaRPr lang="ja-JP" altLang="en-US" sz="1050" b="1" i="0" u="none" strike="noStrike" dirty="0">
                        <a:solidFill>
                          <a:srgbClr val="1B1B1B"/>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17 (34%)</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extLst>
                  <a:ext uri="{0D108BD9-81ED-4DB2-BD59-A6C34878D82A}">
                    <a16:rowId xmlns:a16="http://schemas.microsoft.com/office/drawing/2014/main" val="3322859971"/>
                  </a:ext>
                </a:extLst>
              </a:tr>
              <a:tr h="198000">
                <a:tc rowSpan="2">
                  <a:txBody>
                    <a:bodyPr/>
                    <a:lstStyle/>
                    <a:p>
                      <a:pPr algn="l" fontAlgn="ctr"/>
                      <a:r>
                        <a:rPr lang="en-US" altLang="ja-JP" sz="1050" b="1" u="none" strike="noStrike" dirty="0">
                          <a:effectLst/>
                          <a:latin typeface="Meiryo UI" panose="020B0604030504040204" pitchFamily="50" charset="-128"/>
                          <a:ea typeface="Meiryo UI" panose="020B0604030504040204" pitchFamily="50" charset="-128"/>
                        </a:rPr>
                        <a:t>1</a:t>
                      </a:r>
                      <a:r>
                        <a:rPr lang="ja-JP" altLang="en-US" sz="1050" b="1" u="none" strike="noStrike" dirty="0">
                          <a:effectLst/>
                          <a:latin typeface="Meiryo UI" panose="020B0604030504040204" pitchFamily="50" charset="-128"/>
                          <a:ea typeface="Meiryo UI" panose="020B0604030504040204" pitchFamily="50" charset="-128"/>
                        </a:rPr>
                        <a:t>日の合計インスリン用量 </a:t>
                      </a:r>
                      <a:r>
                        <a:rPr lang="en-US" altLang="ja-JP" sz="1050" b="1" u="none" strike="noStrike" dirty="0">
                          <a:effectLst/>
                          <a:latin typeface="Meiryo UI" panose="020B0604030504040204" pitchFamily="50" charset="-128"/>
                          <a:ea typeface="Meiryo UI" panose="020B0604030504040204" pitchFamily="50" charset="-128"/>
                        </a:rPr>
                        <a:t>(IU)</a:t>
                      </a:r>
                      <a:r>
                        <a:rPr lang="en-US" altLang="ja-JP" sz="1050" b="1" u="none" strike="noStrike" baseline="30000" dirty="0">
                          <a:effectLst/>
                          <a:latin typeface="Meiryo UI" panose="020B0604030504040204" pitchFamily="50" charset="-128"/>
                          <a:ea typeface="Meiryo UI" panose="020B0604030504040204" pitchFamily="50" charset="-128"/>
                        </a:rPr>
                        <a:t>b</a:t>
                      </a:r>
                      <a:endParaRPr lang="en-US" altLang="ja-JP" sz="105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58.6 (36.4)</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FFFEEE"/>
                    </a:solidFill>
                  </a:tcPr>
                </a:tc>
                <a:extLst>
                  <a:ext uri="{0D108BD9-81ED-4DB2-BD59-A6C34878D82A}">
                    <a16:rowId xmlns:a16="http://schemas.microsoft.com/office/drawing/2014/main" val="1214663514"/>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47.5 (23.9–206)</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4068303662"/>
                  </a:ext>
                </a:extLst>
              </a:tr>
              <a:tr h="198000">
                <a:tc rowSpan="2">
                  <a:txBody>
                    <a:bodyPr/>
                    <a:lstStyle/>
                    <a:p>
                      <a:pPr algn="l" fontAlgn="ctr"/>
                      <a:r>
                        <a:rPr lang="en-US" altLang="ja-JP" sz="1050" b="1" u="none" strike="noStrike" dirty="0">
                          <a:effectLst/>
                          <a:latin typeface="Meiryo UI" panose="020B0604030504040204" pitchFamily="50" charset="-128"/>
                          <a:ea typeface="Meiryo UI" panose="020B0604030504040204" pitchFamily="50" charset="-128"/>
                        </a:rPr>
                        <a:t>1</a:t>
                      </a:r>
                      <a:r>
                        <a:rPr lang="ja-JP" altLang="en-US" sz="1050" b="1" u="none" strike="noStrike" dirty="0">
                          <a:effectLst/>
                          <a:latin typeface="Meiryo UI" panose="020B0604030504040204" pitchFamily="50" charset="-128"/>
                          <a:ea typeface="Meiryo UI" panose="020B0604030504040204" pitchFamily="50" charset="-128"/>
                        </a:rPr>
                        <a:t>日の追加インスリン用量</a:t>
                      </a:r>
                      <a:r>
                        <a:rPr lang="en-US" altLang="ja-JP" sz="1050" b="1" u="none" strike="noStrike" dirty="0">
                          <a:effectLst/>
                          <a:latin typeface="Meiryo UI" panose="020B0604030504040204" pitchFamily="50" charset="-128"/>
                          <a:ea typeface="Meiryo UI" panose="020B0604030504040204" pitchFamily="50" charset="-128"/>
                        </a:rPr>
                        <a:t>(IU)</a:t>
                      </a:r>
                      <a:r>
                        <a:rPr lang="en-US" altLang="ja-JP" sz="1050" b="1" u="none" strike="noStrike" baseline="30000" dirty="0">
                          <a:effectLst/>
                          <a:latin typeface="Meiryo UI" panose="020B0604030504040204" pitchFamily="50" charset="-128"/>
                          <a:ea typeface="Meiryo UI" panose="020B0604030504040204" pitchFamily="50" charset="-128"/>
                        </a:rPr>
                        <a:t>b</a:t>
                      </a:r>
                      <a:endParaRPr lang="en-US" altLang="ja-JP" sz="105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23.7 (17.9)</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D7EBEB"/>
                    </a:solidFill>
                  </a:tcPr>
                </a:tc>
                <a:extLst>
                  <a:ext uri="{0D108BD9-81ED-4DB2-BD59-A6C34878D82A}">
                    <a16:rowId xmlns:a16="http://schemas.microsoft.com/office/drawing/2014/main" val="118875850"/>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17.8 (5.8–91)</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D7EBEB"/>
                    </a:solidFill>
                  </a:tcPr>
                </a:tc>
                <a:extLst>
                  <a:ext uri="{0D108BD9-81ED-4DB2-BD59-A6C34878D82A}">
                    <a16:rowId xmlns:a16="http://schemas.microsoft.com/office/drawing/2014/main" val="993667045"/>
                  </a:ext>
                </a:extLst>
              </a:tr>
              <a:tr h="198000">
                <a:tc rowSpan="2">
                  <a:txBody>
                    <a:bodyPr/>
                    <a:lstStyle/>
                    <a:p>
                      <a:pPr algn="l" fontAlgn="ctr"/>
                      <a:r>
                        <a:rPr lang="en-US" altLang="ja-JP" sz="1050" b="1" u="none" strike="noStrike" dirty="0">
                          <a:effectLst/>
                          <a:latin typeface="Meiryo UI" panose="020B0604030504040204" pitchFamily="50" charset="-128"/>
                          <a:ea typeface="Meiryo UI" panose="020B0604030504040204" pitchFamily="50" charset="-128"/>
                        </a:rPr>
                        <a:t>1</a:t>
                      </a:r>
                      <a:r>
                        <a:rPr lang="ja-JP" altLang="en-US" sz="1050" b="1" u="none" strike="noStrike" dirty="0">
                          <a:effectLst/>
                          <a:latin typeface="Meiryo UI" panose="020B0604030504040204" pitchFamily="50" charset="-128"/>
                          <a:ea typeface="Meiryo UI" panose="020B0604030504040204" pitchFamily="50" charset="-128"/>
                        </a:rPr>
                        <a:t>日の基礎インスリン用量</a:t>
                      </a:r>
                      <a:r>
                        <a:rPr lang="en-US" altLang="ja-JP" sz="1050" b="1" u="none" strike="noStrike" dirty="0">
                          <a:effectLst/>
                          <a:latin typeface="Meiryo UI" panose="020B0604030504040204" pitchFamily="50" charset="-128"/>
                          <a:ea typeface="Meiryo UI" panose="020B0604030504040204" pitchFamily="50" charset="-128"/>
                        </a:rPr>
                        <a:t>(IU)</a:t>
                      </a:r>
                      <a:r>
                        <a:rPr lang="en-US" altLang="ja-JP" sz="1050" b="1" u="none" strike="noStrike" baseline="30000" dirty="0">
                          <a:effectLst/>
                          <a:latin typeface="Meiryo UI" panose="020B0604030504040204" pitchFamily="50" charset="-128"/>
                          <a:ea typeface="Meiryo UI" panose="020B0604030504040204" pitchFamily="50" charset="-128"/>
                        </a:rPr>
                        <a:t>b</a:t>
                      </a:r>
                      <a:endParaRPr lang="en-US" altLang="ja-JP" sz="105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33.8 (21.3)</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FFFEEE"/>
                    </a:solidFill>
                  </a:tcPr>
                </a:tc>
                <a:extLst>
                  <a:ext uri="{0D108BD9-81ED-4DB2-BD59-A6C34878D82A}">
                    <a16:rowId xmlns:a16="http://schemas.microsoft.com/office/drawing/2014/main" val="2475958596"/>
                  </a:ext>
                </a:extLst>
              </a:tr>
              <a:tr h="198000">
                <a:tc vMerge="1">
                  <a:txBody>
                    <a:bodyPr/>
                    <a:lstStyle/>
                    <a:p>
                      <a:endParaRPr kumimoji="1" lang="ja-JP" altLang="en-US"/>
                    </a:p>
                  </a:txBody>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26 (11–136)</a:t>
                      </a:r>
                      <a:endParaRPr lang="en-US" altLang="ja-JP" sz="1050" b="0" i="0" u="none" strike="noStrike" dirty="0">
                        <a:solidFill>
                          <a:srgbClr val="1B1B1B"/>
                        </a:solidFill>
                        <a:effectLst/>
                        <a:latin typeface="Meiryo UI" panose="020B0604030504040204" pitchFamily="50" charset="-128"/>
                        <a:ea typeface="Meiryo UI" panose="020B0604030504040204" pitchFamily="50" charset="-128"/>
                      </a:endParaRPr>
                    </a:p>
                  </a:txBody>
                  <a:tcPr marL="2297" marR="2297" marT="229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1320903710"/>
                  </a:ext>
                </a:extLst>
              </a:tr>
            </a:tbl>
          </a:graphicData>
        </a:graphic>
      </p:graphicFrame>
      <p:sp>
        <p:nvSpPr>
          <p:cNvPr id="38" name="テキスト ボックス 37">
            <a:extLst>
              <a:ext uri="{FF2B5EF4-FFF2-40B4-BE49-F238E27FC236}">
                <a16:creationId xmlns:a16="http://schemas.microsoft.com/office/drawing/2014/main" id="{5503B68D-16B8-07DF-1B79-C2C590862A00}"/>
              </a:ext>
            </a:extLst>
          </p:cNvPr>
          <p:cNvSpPr txBox="1"/>
          <p:nvPr/>
        </p:nvSpPr>
        <p:spPr>
          <a:xfrm>
            <a:off x="4682929" y="5110260"/>
            <a:ext cx="4070312" cy="646331"/>
          </a:xfrm>
          <a:prstGeom prst="rect">
            <a:avLst/>
          </a:prstGeom>
          <a:noFill/>
        </p:spPr>
        <p:txBody>
          <a:bodyPr wrap="square" rtlCol="0">
            <a:spAutoFit/>
          </a:bodyPr>
          <a:lstStyle/>
          <a:p>
            <a:r>
              <a:rPr kumimoji="1" lang="ja-JP" altLang="en-US" sz="900" dirty="0">
                <a:latin typeface="Meiryo UI" panose="020B0604030504040204" pitchFamily="50" charset="-128"/>
                <a:ea typeface="Meiryo UI" panose="020B0604030504040204" pitchFamily="50" charset="-128"/>
              </a:rPr>
              <a:t>数値変数（上段／下段）は</a:t>
            </a:r>
            <a:r>
              <a:rPr kumimoji="1" lang="en-US" altLang="ja-JP" sz="900" dirty="0">
                <a:latin typeface="Meiryo UI" panose="020B0604030504040204" pitchFamily="50" charset="-128"/>
                <a:ea typeface="Meiryo UI" panose="020B0604030504040204" pitchFamily="50" charset="-128"/>
              </a:rPr>
              <a:t>mean</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SD</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median</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min-max</a:t>
            </a:r>
            <a:r>
              <a:rPr kumimoji="1" lang="ja-JP" altLang="en-US" sz="900" dirty="0">
                <a:latin typeface="Meiryo UI" panose="020B0604030504040204" pitchFamily="50" charset="-128"/>
                <a:ea typeface="Meiryo UI" panose="020B0604030504040204" pitchFamily="50" charset="-128"/>
              </a:rPr>
              <a:t>）、</a:t>
            </a:r>
            <a:endParaRPr kumimoji="1" lang="en-US" altLang="ja-JP" sz="900" dirty="0">
              <a:latin typeface="Meiryo UI" panose="020B0604030504040204" pitchFamily="50" charset="-128"/>
              <a:ea typeface="Meiryo UI" panose="020B0604030504040204" pitchFamily="50" charset="-128"/>
            </a:endParaRPr>
          </a:p>
          <a:p>
            <a:r>
              <a:rPr kumimoji="1" lang="ja-JP" altLang="en-US" sz="900" dirty="0">
                <a:latin typeface="Meiryo UI" panose="020B0604030504040204" pitchFamily="50" charset="-128"/>
                <a:ea typeface="Meiryo UI" panose="020B0604030504040204" pitchFamily="50" charset="-128"/>
              </a:rPr>
              <a:t>カテゴリー変数は</a:t>
            </a:r>
            <a:r>
              <a:rPr kumimoji="1" lang="en-US" altLang="ja-JP" sz="900" dirty="0">
                <a:latin typeface="Meiryo UI" panose="020B0604030504040204" pitchFamily="50" charset="-128"/>
                <a:ea typeface="Meiryo UI" panose="020B0604030504040204" pitchFamily="50" charset="-128"/>
              </a:rPr>
              <a:t>n</a:t>
            </a:r>
            <a:r>
              <a:rPr kumimoji="1" lang="ja-JP" altLang="en-US" sz="900" dirty="0">
                <a:latin typeface="Meiryo UI" panose="020B0604030504040204" pitchFamily="50" charset="-128"/>
                <a:ea typeface="Meiryo UI" panose="020B0604030504040204" pitchFamily="50" charset="-128"/>
              </a:rPr>
              <a:t>（％）で示している。</a:t>
            </a:r>
            <a:endParaRPr kumimoji="1" lang="en-US" altLang="ja-JP" sz="900" dirty="0">
              <a:latin typeface="Meiryo UI" panose="020B0604030504040204" pitchFamily="50" charset="-128"/>
              <a:ea typeface="Meiryo UI" panose="020B0604030504040204" pitchFamily="50" charset="-128"/>
            </a:endParaRPr>
          </a:p>
          <a:p>
            <a:r>
              <a:rPr kumimoji="1" lang="en-US" altLang="ja-JP" sz="900" dirty="0">
                <a:latin typeface="Meiryo UI" panose="020B0604030504040204" pitchFamily="50" charset="-128"/>
                <a:ea typeface="Meiryo UI" panose="020B0604030504040204" pitchFamily="50" charset="-128"/>
              </a:rPr>
              <a:t>a </a:t>
            </a:r>
            <a:r>
              <a:rPr kumimoji="1" lang="ja-JP" altLang="en-US" sz="900" dirty="0">
                <a:latin typeface="Meiryo UI" panose="020B0604030504040204" pitchFamily="50" charset="-128"/>
                <a:ea typeface="Meiryo UI" panose="020B0604030504040204" pitchFamily="50" charset="-128"/>
              </a:rPr>
              <a:t>ベースライン時の</a:t>
            </a:r>
            <a:r>
              <a:rPr kumimoji="1" lang="en-US" altLang="ja-JP" sz="900" dirty="0">
                <a:latin typeface="Meiryo UI" panose="020B0604030504040204" pitchFamily="50" charset="-128"/>
                <a:ea typeface="Meiryo UI" panose="020B0604030504040204" pitchFamily="50" charset="-128"/>
              </a:rPr>
              <a:t>CGM</a:t>
            </a:r>
            <a:r>
              <a:rPr kumimoji="1" lang="ja-JP" altLang="en-US" sz="900" dirty="0">
                <a:latin typeface="Meiryo UI" panose="020B0604030504040204" pitchFamily="50" charset="-128"/>
                <a:ea typeface="Meiryo UI" panose="020B0604030504040204" pitchFamily="50" charset="-128"/>
              </a:rPr>
              <a:t>データは</a:t>
            </a:r>
            <a:r>
              <a:rPr kumimoji="1" lang="en-US" altLang="ja-JP" sz="900" dirty="0">
                <a:latin typeface="Meiryo UI" panose="020B0604030504040204" pitchFamily="50" charset="-128"/>
                <a:ea typeface="Meiryo UI" panose="020B0604030504040204" pitchFamily="50" charset="-128"/>
              </a:rPr>
              <a:t>36</a:t>
            </a:r>
            <a:r>
              <a:rPr kumimoji="1" lang="ja-JP" altLang="en-US" sz="900" dirty="0">
                <a:latin typeface="Meiryo UI" panose="020B0604030504040204" pitchFamily="50" charset="-128"/>
                <a:ea typeface="Meiryo UI" panose="020B0604030504040204" pitchFamily="50" charset="-128"/>
              </a:rPr>
              <a:t>例で入手可能であった</a:t>
            </a:r>
          </a:p>
          <a:p>
            <a:r>
              <a:rPr kumimoji="1" lang="en-US" altLang="ja-JP" sz="900" dirty="0">
                <a:latin typeface="Meiryo UI" panose="020B0604030504040204" pitchFamily="50" charset="-128"/>
                <a:ea typeface="Meiryo UI" panose="020B0604030504040204" pitchFamily="50" charset="-128"/>
              </a:rPr>
              <a:t>b </a:t>
            </a:r>
            <a:r>
              <a:rPr kumimoji="1" lang="ja-JP" altLang="en-US" sz="900" dirty="0">
                <a:latin typeface="Meiryo UI" panose="020B0604030504040204" pitchFamily="50" charset="-128"/>
                <a:ea typeface="Meiryo UI" panose="020B0604030504040204" pitchFamily="50" charset="-128"/>
              </a:rPr>
              <a:t>インスリンのデータは</a:t>
            </a:r>
            <a:r>
              <a:rPr kumimoji="1" lang="en-US" altLang="ja-JP" sz="900" dirty="0">
                <a:latin typeface="Meiryo UI" panose="020B0604030504040204" pitchFamily="50" charset="-128"/>
                <a:ea typeface="Meiryo UI" panose="020B0604030504040204" pitchFamily="50" charset="-128"/>
              </a:rPr>
              <a:t>45</a:t>
            </a:r>
            <a:r>
              <a:rPr kumimoji="1" lang="ja-JP" altLang="en-US" sz="900" dirty="0">
                <a:latin typeface="Meiryo UI" panose="020B0604030504040204" pitchFamily="50" charset="-128"/>
                <a:ea typeface="Meiryo UI" panose="020B0604030504040204" pitchFamily="50" charset="-128"/>
              </a:rPr>
              <a:t>例で入手可能であった</a:t>
            </a:r>
          </a:p>
        </p:txBody>
      </p:sp>
    </p:spTree>
    <p:extLst>
      <p:ext uri="{BB962C8B-B14F-4D97-AF65-F5344CB8AC3E}">
        <p14:creationId xmlns:p14="http://schemas.microsoft.com/office/powerpoint/2010/main" val="3317224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53AB7FE4-9A93-12E3-22AE-15C0B44427E9}"/>
              </a:ext>
            </a:extLst>
          </p:cNvPr>
          <p:cNvSpPr txBox="1"/>
          <p:nvPr/>
        </p:nvSpPr>
        <p:spPr>
          <a:xfrm>
            <a:off x="244800" y="40512"/>
            <a:ext cx="5610831" cy="830997"/>
          </a:xfrm>
          <a:prstGeom prst="rect">
            <a:avLst/>
          </a:prstGeom>
          <a:noFill/>
        </p:spPr>
        <p:txBody>
          <a:bodyPr wrap="none" rtlCol="0" anchor="ctr">
            <a:spAutoFit/>
          </a:bodyPr>
          <a:lstStyle/>
          <a:p>
            <a:pPr defTabSz="457189">
              <a:defRPr/>
            </a:pPr>
            <a:r>
              <a:rPr lang="ja-JP" altLang="en-US" sz="2400" b="1" dirty="0">
                <a:solidFill>
                  <a:prstClr val="black"/>
                </a:solidFill>
                <a:latin typeface="Meiryo UI" panose="020B0604030504040204" pitchFamily="50" charset="-128"/>
                <a:ea typeface="Meiryo UI" panose="020B0604030504040204" pitchFamily="50" charset="-128"/>
              </a:rPr>
              <a:t>主要評価項目（検証的解析項目）および</a:t>
            </a:r>
            <a:endParaRPr lang="en-US" altLang="ja-JP" sz="2400" b="1" dirty="0">
              <a:solidFill>
                <a:prstClr val="black"/>
              </a:solidFill>
              <a:latin typeface="Meiryo UI" panose="020B0604030504040204" pitchFamily="50" charset="-128"/>
              <a:ea typeface="Meiryo UI" panose="020B0604030504040204" pitchFamily="50" charset="-128"/>
            </a:endParaRPr>
          </a:p>
          <a:p>
            <a:pPr defTabSz="457189">
              <a:defRPr/>
            </a:pPr>
            <a:r>
              <a:rPr lang="ja-JP" altLang="en-US" sz="2400" b="1" dirty="0">
                <a:solidFill>
                  <a:prstClr val="black"/>
                </a:solidFill>
                <a:latin typeface="Meiryo UI" panose="020B0604030504040204" pitchFamily="50" charset="-128"/>
                <a:ea typeface="Meiryo UI" panose="020B0604030504040204" pitchFamily="50" charset="-128"/>
              </a:rPr>
              <a:t>副次評価項目（</a:t>
            </a:r>
            <a:r>
              <a:rPr lang="en-US" altLang="ja-JP" sz="2400" b="1" dirty="0">
                <a:solidFill>
                  <a:prstClr val="black"/>
                </a:solidFill>
                <a:latin typeface="Meiryo UI" panose="020B0604030504040204" pitchFamily="50" charset="-128"/>
                <a:ea typeface="Meiryo UI" panose="020B0604030504040204" pitchFamily="50" charset="-128"/>
              </a:rPr>
              <a:t>FAS</a:t>
            </a:r>
            <a:r>
              <a:rPr lang="ja-JP" altLang="en-US" sz="2400" b="1" dirty="0">
                <a:solidFill>
                  <a:prstClr val="black"/>
                </a:solidFill>
                <a:latin typeface="Meiryo UI" panose="020B0604030504040204" pitchFamily="50" charset="-128"/>
                <a:ea typeface="Meiryo UI" panose="020B0604030504040204" pitchFamily="50" charset="-128"/>
              </a:rPr>
              <a:t>）</a:t>
            </a:r>
          </a:p>
        </p:txBody>
      </p:sp>
      <p:sp>
        <p:nvSpPr>
          <p:cNvPr id="2" name="テキスト ボックス 1">
            <a:extLst>
              <a:ext uri="{FF2B5EF4-FFF2-40B4-BE49-F238E27FC236}">
                <a16:creationId xmlns:a16="http://schemas.microsoft.com/office/drawing/2014/main" id="{01323852-B843-1FAE-F63F-7ABD54B19180}"/>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Sterner Isaksson S, et al. Lancet Reg Health Eur 37: 100799, 2023</a:t>
            </a:r>
          </a:p>
        </p:txBody>
      </p:sp>
      <p:graphicFrame>
        <p:nvGraphicFramePr>
          <p:cNvPr id="3" name="表 2">
            <a:extLst>
              <a:ext uri="{FF2B5EF4-FFF2-40B4-BE49-F238E27FC236}">
                <a16:creationId xmlns:a16="http://schemas.microsoft.com/office/drawing/2014/main" id="{DC2E5BEF-3AB3-DDE2-7F80-35EBF970DBEA}"/>
              </a:ext>
            </a:extLst>
          </p:cNvPr>
          <p:cNvGraphicFramePr>
            <a:graphicFrameLocks noGrp="1"/>
          </p:cNvGraphicFramePr>
          <p:nvPr>
            <p:extLst>
              <p:ext uri="{D42A27DB-BD31-4B8C-83A1-F6EECF244321}">
                <p14:modId xmlns:p14="http://schemas.microsoft.com/office/powerpoint/2010/main" val="1085172818"/>
              </p:ext>
            </p:extLst>
          </p:nvPr>
        </p:nvGraphicFramePr>
        <p:xfrm>
          <a:off x="577535" y="1196851"/>
          <a:ext cx="7812000" cy="4413600"/>
        </p:xfrm>
        <a:graphic>
          <a:graphicData uri="http://schemas.openxmlformats.org/drawingml/2006/table">
            <a:tbl>
              <a:tblPr/>
              <a:tblGrid>
                <a:gridCol w="2196000">
                  <a:extLst>
                    <a:ext uri="{9D8B030D-6E8A-4147-A177-3AD203B41FA5}">
                      <a16:colId xmlns:a16="http://schemas.microsoft.com/office/drawing/2014/main" val="2213192684"/>
                    </a:ext>
                  </a:extLst>
                </a:gridCol>
                <a:gridCol w="1656000">
                  <a:extLst>
                    <a:ext uri="{9D8B030D-6E8A-4147-A177-3AD203B41FA5}">
                      <a16:colId xmlns:a16="http://schemas.microsoft.com/office/drawing/2014/main" val="477520970"/>
                    </a:ext>
                  </a:extLst>
                </a:gridCol>
                <a:gridCol w="1656000">
                  <a:extLst>
                    <a:ext uri="{9D8B030D-6E8A-4147-A177-3AD203B41FA5}">
                      <a16:colId xmlns:a16="http://schemas.microsoft.com/office/drawing/2014/main" val="1748002413"/>
                    </a:ext>
                  </a:extLst>
                </a:gridCol>
                <a:gridCol w="2304000">
                  <a:extLst>
                    <a:ext uri="{9D8B030D-6E8A-4147-A177-3AD203B41FA5}">
                      <a16:colId xmlns:a16="http://schemas.microsoft.com/office/drawing/2014/main" val="2064677683"/>
                    </a:ext>
                  </a:extLst>
                </a:gridCol>
              </a:tblGrid>
              <a:tr h="288000">
                <a:tc>
                  <a:txBody>
                    <a:bodyPr/>
                    <a:lstStyle/>
                    <a:p>
                      <a:pPr algn="ctr" fontAlgn="t"/>
                      <a:r>
                        <a:rPr lang="ja-JP" altLang="en-US" sz="1100" b="1" i="0" u="none" strike="noStrike" dirty="0">
                          <a:solidFill>
                            <a:schemeClr val="bg1"/>
                          </a:solidFill>
                          <a:effectLst/>
                          <a:latin typeface="Meiryo UI" panose="020B0604030504040204" pitchFamily="50" charset="-128"/>
                          <a:ea typeface="Meiryo UI" panose="020B0604030504040204" pitchFamily="50" charset="-128"/>
                        </a:rPr>
                        <a:t>変数</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942C59"/>
                    </a:solidFill>
                  </a:tcPr>
                </a:tc>
                <a:tc>
                  <a:txBody>
                    <a:bodyPr/>
                    <a:lstStyle/>
                    <a:p>
                      <a:pPr algn="ctr" fontAlgn="t"/>
                      <a:r>
                        <a:rPr lang="ja-JP" altLang="en-US" sz="1100" b="1" i="0" u="none" strike="noStrike" dirty="0">
                          <a:solidFill>
                            <a:schemeClr val="bg1"/>
                          </a:solidFill>
                          <a:effectLst/>
                          <a:latin typeface="Meiryo UI" panose="020B0604030504040204" pitchFamily="50" charset="-128"/>
                          <a:ea typeface="Meiryo UI" panose="020B0604030504040204" pitchFamily="50" charset="-128"/>
                        </a:rPr>
                        <a:t>緩やかな低炭水化物食群</a:t>
                      </a:r>
                    </a:p>
                  </a:txBody>
                  <a:tcPr marL="4257" marR="4257" marT="425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942C59"/>
                    </a:solidFill>
                  </a:tcPr>
                </a:tc>
                <a:tc>
                  <a:txBody>
                    <a:bodyPr/>
                    <a:lstStyle/>
                    <a:p>
                      <a:pPr algn="ctr" fontAlgn="t"/>
                      <a:r>
                        <a:rPr lang="ja-JP" altLang="en-US" sz="1100" b="1" i="0" u="none" strike="noStrike" dirty="0">
                          <a:solidFill>
                            <a:schemeClr val="bg1"/>
                          </a:solidFill>
                          <a:effectLst/>
                          <a:latin typeface="Meiryo UI" panose="020B0604030504040204" pitchFamily="50" charset="-128"/>
                          <a:ea typeface="Meiryo UI" panose="020B0604030504040204" pitchFamily="50" charset="-128"/>
                        </a:rPr>
                        <a:t>従来食群</a:t>
                      </a:r>
                    </a:p>
                  </a:txBody>
                  <a:tcPr marL="4257" marR="4257" marT="425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942C59"/>
                    </a:solidFill>
                  </a:tcPr>
                </a:tc>
                <a:tc>
                  <a:txBody>
                    <a:bodyPr/>
                    <a:lstStyle/>
                    <a:p>
                      <a:pPr algn="ctr" fontAlgn="t"/>
                      <a:r>
                        <a:rPr lang="ja-JP" altLang="en-US" sz="1100" b="1" i="0" u="none" strike="noStrike" dirty="0">
                          <a:solidFill>
                            <a:schemeClr val="bg1"/>
                          </a:solidFill>
                          <a:effectLst/>
                          <a:latin typeface="Meiryo UI" panose="020B0604030504040204" pitchFamily="50" charset="-128"/>
                          <a:ea typeface="Meiryo UI" panose="020B0604030504040204" pitchFamily="50" charset="-128"/>
                        </a:rPr>
                        <a:t>平均差／倍率変化</a:t>
                      </a:r>
                      <a:r>
                        <a:rPr lang="en-US" sz="1100" b="1" i="0" u="none" strike="noStrike" dirty="0">
                          <a:solidFill>
                            <a:schemeClr val="bg1"/>
                          </a:solidFill>
                          <a:effectLst/>
                          <a:latin typeface="Meiryo UI" panose="020B0604030504040204" pitchFamily="50" charset="-128"/>
                          <a:ea typeface="Meiryo UI" panose="020B0604030504040204" pitchFamily="50" charset="-128"/>
                        </a:rPr>
                        <a:t>(95% CI)</a:t>
                      </a:r>
                    </a:p>
                  </a:txBody>
                  <a:tcPr marL="4257" marR="4257" marT="4257" marB="0" anchor="ctr">
                    <a:lnL w="12700" cap="flat" cmpd="sng" algn="ctr">
                      <a:solidFill>
                        <a:schemeClr val="bg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solidFill>
                      <a:srgbClr val="942C59"/>
                    </a:solidFill>
                  </a:tcPr>
                </a:tc>
                <a:extLst>
                  <a:ext uri="{0D108BD9-81ED-4DB2-BD59-A6C34878D82A}">
                    <a16:rowId xmlns:a16="http://schemas.microsoft.com/office/drawing/2014/main" val="3519574688"/>
                  </a:ext>
                </a:extLst>
              </a:tr>
              <a:tr h="396000">
                <a:tc>
                  <a:txBody>
                    <a:bodyPr/>
                    <a:lstStyle/>
                    <a:p>
                      <a:pPr algn="l" fontAlgn="t"/>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主要評価項目（検証的解析項目）</a:t>
                      </a:r>
                      <a:endParaRPr lang="en-US" altLang="ja-JP" sz="1100" b="1" i="0" u="none" strike="noStrike" dirty="0">
                        <a:solidFill>
                          <a:srgbClr val="1B1B1B"/>
                        </a:solidFill>
                        <a:effectLst/>
                        <a:latin typeface="Meiryo UI" panose="020B0604030504040204" pitchFamily="50" charset="-128"/>
                        <a:ea typeface="Meiryo UI" panose="020B0604030504040204" pitchFamily="50" charset="-128"/>
                      </a:endParaRPr>
                    </a:p>
                    <a:p>
                      <a:pPr algn="l" fontAlgn="t"/>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グルコース平均値</a:t>
                      </a:r>
                      <a:r>
                        <a:rPr lang="en-US" sz="1100" b="1" i="0" u="none" strike="noStrike" dirty="0">
                          <a:solidFill>
                            <a:srgbClr val="1B1B1B"/>
                          </a:solidFill>
                          <a:effectLst/>
                          <a:latin typeface="Meiryo UI" panose="020B0604030504040204" pitchFamily="50" charset="-128"/>
                          <a:ea typeface="Meiryo UI" panose="020B0604030504040204" pitchFamily="50" charset="-128"/>
                        </a:rPr>
                        <a:t>(mmol/L)</a:t>
                      </a: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8.6 (1.7)</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9.2 (1.9)</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ctr"/>
                      <a:r>
                        <a:rPr lang="en-US" sz="1100" b="0" i="0" u="none" strike="noStrike" dirty="0">
                          <a:solidFill>
                            <a:srgbClr val="000000"/>
                          </a:solidFill>
                          <a:effectLst/>
                          <a:latin typeface="Meiryo UI" panose="020B0604030504040204" pitchFamily="50" charset="-128"/>
                          <a:ea typeface="Meiryo UI" panose="020B0604030504040204" pitchFamily="50" charset="-128"/>
                        </a:rPr>
                        <a:t>−0.6 (−0.9 to −0.3), P&lt;0.001</a:t>
                      </a:r>
                      <a:r>
                        <a:rPr lang="en-US" sz="1100" b="0" i="0" u="none" strike="noStrike" baseline="30000" dirty="0">
                          <a:solidFill>
                            <a:srgbClr val="000000"/>
                          </a:solidFill>
                          <a:effectLst/>
                          <a:latin typeface="Meiryo UI" panose="020B0604030504040204" pitchFamily="50" charset="-128"/>
                          <a:ea typeface="Meiryo UI" panose="020B0604030504040204" pitchFamily="50" charset="-128"/>
                        </a:rPr>
                        <a:t>a</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3951861227"/>
                  </a:ext>
                </a:extLst>
              </a:tr>
              <a:tr h="266400">
                <a:tc>
                  <a:txBody>
                    <a:bodyPr/>
                    <a:lstStyle/>
                    <a:p>
                      <a:pPr algn="l" fontAlgn="t"/>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グルコース値</a:t>
                      </a:r>
                      <a:r>
                        <a:rPr lang="en-US" sz="1100" b="1" i="0" u="none" strike="noStrike" dirty="0">
                          <a:solidFill>
                            <a:srgbClr val="1B1B1B"/>
                          </a:solidFill>
                          <a:effectLst/>
                          <a:latin typeface="Meiryo UI" panose="020B0604030504040204" pitchFamily="50" charset="-128"/>
                          <a:ea typeface="Meiryo UI" panose="020B0604030504040204" pitchFamily="50" charset="-128"/>
                        </a:rPr>
                        <a:t>SD (mmol/L)</a:t>
                      </a: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3.6 (1.0)</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3.7 (0.9)</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sz="1100" b="0" i="0" u="none" strike="noStrike" dirty="0">
                          <a:solidFill>
                            <a:srgbClr val="1B1B1B"/>
                          </a:solidFill>
                          <a:effectLst/>
                          <a:latin typeface="Meiryo UI" panose="020B0604030504040204" pitchFamily="50" charset="-128"/>
                          <a:ea typeface="Meiryo UI" panose="020B0604030504040204" pitchFamily="50" charset="-128"/>
                        </a:rPr>
                        <a:t>−0.1 (−0.3 to 0.0), </a:t>
                      </a: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P</a:t>
                      </a:r>
                      <a:r>
                        <a:rPr lang="en-US" sz="1100" b="0" i="0" u="none" strike="noStrike" dirty="0">
                          <a:solidFill>
                            <a:srgbClr val="1B1B1B"/>
                          </a:solidFill>
                          <a:effectLst/>
                          <a:latin typeface="Meiryo UI" panose="020B0604030504040204" pitchFamily="50" charset="-128"/>
                          <a:ea typeface="Meiryo UI" panose="020B0604030504040204" pitchFamily="50" charset="-128"/>
                        </a:rPr>
                        <a:t>=0.15</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extLst>
                  <a:ext uri="{0D108BD9-81ED-4DB2-BD59-A6C34878D82A}">
                    <a16:rowId xmlns:a16="http://schemas.microsoft.com/office/drawing/2014/main" val="3860863664"/>
                  </a:ext>
                </a:extLst>
              </a:tr>
              <a:tr h="266400">
                <a:tc>
                  <a:txBody>
                    <a:bodyPr/>
                    <a:lstStyle/>
                    <a:p>
                      <a:pPr algn="l" fontAlgn="t"/>
                      <a:r>
                        <a:rPr lang="en-US" sz="1100" b="1" i="0" u="none" strike="noStrike" dirty="0">
                          <a:solidFill>
                            <a:srgbClr val="1B1B1B"/>
                          </a:solidFill>
                          <a:effectLst/>
                          <a:latin typeface="Meiryo UI" panose="020B0604030504040204" pitchFamily="50" charset="-128"/>
                          <a:ea typeface="Meiryo UI" panose="020B0604030504040204" pitchFamily="50" charset="-128"/>
                        </a:rPr>
                        <a:t>TIR</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の割合</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57.9 (13.4)</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53.5 (16.9)</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sz="1100" b="0" i="0" u="none" strike="noStrike" dirty="0">
                          <a:solidFill>
                            <a:srgbClr val="1B1B1B"/>
                          </a:solidFill>
                          <a:effectLst/>
                          <a:latin typeface="Meiryo UI" panose="020B0604030504040204" pitchFamily="50" charset="-128"/>
                          <a:ea typeface="Meiryo UI" panose="020B0604030504040204" pitchFamily="50" charset="-128"/>
                        </a:rPr>
                        <a:t>4.7 (1.3 to 8.0), P=0.008</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1403189922"/>
                  </a:ext>
                </a:extLst>
              </a:tr>
              <a:tr h="266400">
                <a:tc>
                  <a:txBody>
                    <a:bodyPr/>
                    <a:lstStyle/>
                    <a:p>
                      <a:pPr algn="l" fontAlgn="t"/>
                      <a:r>
                        <a:rPr lang="en-US" sz="1100" b="1" i="0" u="none" strike="noStrike" dirty="0">
                          <a:solidFill>
                            <a:srgbClr val="1B1B1B"/>
                          </a:solidFill>
                          <a:effectLst/>
                          <a:latin typeface="Meiryo UI" panose="020B0604030504040204" pitchFamily="50" charset="-128"/>
                          <a:ea typeface="Meiryo UI" panose="020B0604030504040204" pitchFamily="50" charset="-128"/>
                        </a:rPr>
                        <a:t>TAR</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の割合</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32.8 (16.5)</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38.4 (19.6)</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sz="1100" b="0" i="0" u="none" strike="noStrike" dirty="0">
                          <a:solidFill>
                            <a:srgbClr val="1B1B1B"/>
                          </a:solidFill>
                          <a:effectLst/>
                          <a:latin typeface="Meiryo UI" panose="020B0604030504040204" pitchFamily="50" charset="-128"/>
                          <a:ea typeface="Meiryo UI" panose="020B0604030504040204" pitchFamily="50" charset="-128"/>
                        </a:rPr>
                        <a:t>−5.9 (−9.6 to −2.2), P=0.003</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extLst>
                  <a:ext uri="{0D108BD9-81ED-4DB2-BD59-A6C34878D82A}">
                    <a16:rowId xmlns:a16="http://schemas.microsoft.com/office/drawing/2014/main" val="4137186041"/>
                  </a:ext>
                </a:extLst>
              </a:tr>
              <a:tr h="266400">
                <a:tc>
                  <a:txBody>
                    <a:bodyPr/>
                    <a:lstStyle/>
                    <a:p>
                      <a:pPr algn="l" fontAlgn="t"/>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高血糖の割合</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10.4 (10.0)</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13.7 (13.1)</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sz="1100" b="0" i="0" u="none" strike="noStrike" dirty="0">
                          <a:solidFill>
                            <a:srgbClr val="1B1B1B"/>
                          </a:solidFill>
                          <a:effectLst/>
                          <a:latin typeface="Meiryo UI" panose="020B0604030504040204" pitchFamily="50" charset="-128"/>
                          <a:ea typeface="Meiryo UI" panose="020B0604030504040204" pitchFamily="50" charset="-128"/>
                        </a:rPr>
                        <a:t>−3.6 (−6.1 to −1.1), P=0.006</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3267340207"/>
                  </a:ext>
                </a:extLst>
              </a:tr>
              <a:tr h="266400">
                <a:tc>
                  <a:txBody>
                    <a:bodyPr/>
                    <a:lstStyle/>
                    <a:p>
                      <a:pPr algn="l" fontAlgn="t"/>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低血糖の割合</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3.8 (4.1)</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3.2 (3.3)</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sz="1100" b="0" i="0" u="none" strike="noStrike" dirty="0">
                          <a:solidFill>
                            <a:srgbClr val="1B1B1B"/>
                          </a:solidFill>
                          <a:effectLst/>
                          <a:latin typeface="Meiryo UI" panose="020B0604030504040204" pitchFamily="50" charset="-128"/>
                          <a:ea typeface="Meiryo UI" panose="020B0604030504040204" pitchFamily="50" charset="-128"/>
                        </a:rPr>
                        <a:t>0.6 (−0.4 to 1.6), P=0.26</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extLst>
                  <a:ext uri="{0D108BD9-81ED-4DB2-BD59-A6C34878D82A}">
                    <a16:rowId xmlns:a16="http://schemas.microsoft.com/office/drawing/2014/main" val="3259593367"/>
                  </a:ext>
                </a:extLst>
              </a:tr>
              <a:tr h="266400">
                <a:tc>
                  <a:txBody>
                    <a:bodyPr/>
                    <a:lstStyle/>
                    <a:p>
                      <a:pPr algn="l" fontAlgn="t"/>
                      <a:r>
                        <a:rPr lang="en-US" sz="1100" b="1" i="0" u="none" strike="noStrike" dirty="0">
                          <a:solidFill>
                            <a:srgbClr val="1B1B1B"/>
                          </a:solidFill>
                          <a:effectLst/>
                          <a:latin typeface="Meiryo UI" panose="020B0604030504040204" pitchFamily="50" charset="-128"/>
                          <a:ea typeface="Meiryo UI" panose="020B0604030504040204" pitchFamily="50" charset="-128"/>
                        </a:rPr>
                        <a:t>TBR</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の割合</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9.4 (7.3)</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8.1 (6.1)</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sz="1100" b="0" i="0" u="none" strike="noStrike" dirty="0">
                          <a:solidFill>
                            <a:srgbClr val="1B1B1B"/>
                          </a:solidFill>
                          <a:effectLst/>
                          <a:latin typeface="Meiryo UI" panose="020B0604030504040204" pitchFamily="50" charset="-128"/>
                          <a:ea typeface="Meiryo UI" panose="020B0604030504040204" pitchFamily="50" charset="-128"/>
                        </a:rPr>
                        <a:t>1.2 (−0.4 to 2.9), P=0.13</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2749236357"/>
                  </a:ext>
                </a:extLst>
              </a:tr>
              <a:tr h="266400">
                <a:tc>
                  <a:txBody>
                    <a:bodyPr/>
                    <a:lstStyle/>
                    <a:p>
                      <a:pPr algn="l" fontAlgn="t"/>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体重（</a:t>
                      </a:r>
                      <a:r>
                        <a:rPr lang="en-US" sz="1100" b="1" i="0" u="none" strike="noStrike" dirty="0">
                          <a:solidFill>
                            <a:srgbClr val="1B1B1B"/>
                          </a:solidFill>
                          <a:effectLst/>
                          <a:latin typeface="Meiryo UI" panose="020B0604030504040204" pitchFamily="50" charset="-128"/>
                          <a:ea typeface="Meiryo UI" panose="020B0604030504040204" pitchFamily="50" charset="-128"/>
                        </a:rPr>
                        <a:t>kg</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86.7 (17.4)</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86.3 (17.7)</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sz="1100" b="0" i="0" u="none" strike="noStrike" dirty="0">
                          <a:solidFill>
                            <a:srgbClr val="1B1B1B"/>
                          </a:solidFill>
                          <a:effectLst/>
                          <a:latin typeface="Meiryo UI" panose="020B0604030504040204" pitchFamily="50" charset="-128"/>
                          <a:ea typeface="Meiryo UI" panose="020B0604030504040204" pitchFamily="50" charset="-128"/>
                        </a:rPr>
                        <a:t>0.0 (−0.4 to 0.4), P=0.98</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extLst>
                  <a:ext uri="{0D108BD9-81ED-4DB2-BD59-A6C34878D82A}">
                    <a16:rowId xmlns:a16="http://schemas.microsoft.com/office/drawing/2014/main" val="4031796602"/>
                  </a:ext>
                </a:extLst>
              </a:tr>
              <a:tr h="266400">
                <a:tc>
                  <a:txBody>
                    <a:bodyPr/>
                    <a:lstStyle/>
                    <a:p>
                      <a:pPr algn="l" fontAlgn="t"/>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総コレステロール（</a:t>
                      </a:r>
                      <a:r>
                        <a:rPr lang="en-US" sz="1100" b="1" i="0" u="none" strike="noStrike" dirty="0">
                          <a:solidFill>
                            <a:srgbClr val="1B1B1B"/>
                          </a:solidFill>
                          <a:effectLst/>
                          <a:latin typeface="Meiryo UI" panose="020B0604030504040204" pitchFamily="50" charset="-128"/>
                          <a:ea typeface="Meiryo UI" panose="020B0604030504040204" pitchFamily="50" charset="-128"/>
                        </a:rPr>
                        <a:t>mmol/L</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4.1 (3.6–4.5)</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4.2 (3.6–4.8)</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ctr"/>
                      <a:r>
                        <a:rPr lang="en-US" sz="1100" b="0" i="0" u="none" strike="noStrike" dirty="0">
                          <a:solidFill>
                            <a:srgbClr val="000000"/>
                          </a:solidFill>
                          <a:effectLst/>
                          <a:latin typeface="Meiryo UI" panose="020B0604030504040204" pitchFamily="50" charset="-128"/>
                          <a:ea typeface="Meiryo UI" panose="020B0604030504040204" pitchFamily="50" charset="-128"/>
                        </a:rPr>
                        <a:t>0.98 (0.95 to 1.01)</a:t>
                      </a:r>
                      <a:r>
                        <a:rPr lang="en-US" sz="1100" b="0" i="0" u="none" strike="noStrike" baseline="30000" dirty="0">
                          <a:solidFill>
                            <a:srgbClr val="000000"/>
                          </a:solidFill>
                          <a:effectLst/>
                          <a:latin typeface="Meiryo UI" panose="020B0604030504040204" pitchFamily="50" charset="-128"/>
                          <a:ea typeface="Meiryo UI" panose="020B0604030504040204" pitchFamily="50" charset="-128"/>
                        </a:rPr>
                        <a:t>b</a:t>
                      </a:r>
                      <a:r>
                        <a:rPr lang="en-US" sz="1100" b="0" i="0" u="none" strike="noStrike" dirty="0">
                          <a:solidFill>
                            <a:srgbClr val="000000"/>
                          </a:solidFill>
                          <a:effectLst/>
                          <a:latin typeface="Meiryo UI" panose="020B0604030504040204" pitchFamily="50" charset="-128"/>
                          <a:ea typeface="Meiryo UI" panose="020B0604030504040204" pitchFamily="50" charset="-128"/>
                        </a:rPr>
                        <a:t>, P=0.28</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3524092521"/>
                  </a:ext>
                </a:extLst>
              </a:tr>
              <a:tr h="266400">
                <a:tc>
                  <a:txBody>
                    <a:bodyPr/>
                    <a:lstStyle/>
                    <a:p>
                      <a:pPr algn="l" fontAlgn="t"/>
                      <a:r>
                        <a:rPr lang="en-US" altLang="ja-JP" sz="1100" b="1" i="0" u="none" strike="noStrike" dirty="0">
                          <a:solidFill>
                            <a:srgbClr val="1B1B1B"/>
                          </a:solidFill>
                          <a:effectLst/>
                          <a:latin typeface="Meiryo UI" panose="020B0604030504040204" pitchFamily="50" charset="-128"/>
                          <a:ea typeface="Meiryo UI" panose="020B0604030504040204" pitchFamily="50" charset="-128"/>
                        </a:rPr>
                        <a:t>LDL</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コレステロール（</a:t>
                      </a:r>
                      <a:r>
                        <a:rPr lang="en-US" sz="1100" b="1" i="0" u="none" strike="noStrike" dirty="0">
                          <a:solidFill>
                            <a:srgbClr val="1B1B1B"/>
                          </a:solidFill>
                          <a:effectLst/>
                          <a:latin typeface="Meiryo UI" panose="020B0604030504040204" pitchFamily="50" charset="-128"/>
                          <a:ea typeface="Meiryo UI" panose="020B0604030504040204" pitchFamily="50" charset="-128"/>
                        </a:rPr>
                        <a:t>mmol/L</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2.2 (1.7–2.7)</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2.2 (1.7–2.6)</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ctr"/>
                      <a:r>
                        <a:rPr lang="en-US" sz="1100" b="0" i="0" u="none" strike="noStrike" dirty="0">
                          <a:solidFill>
                            <a:srgbClr val="000000"/>
                          </a:solidFill>
                          <a:effectLst/>
                          <a:latin typeface="Meiryo UI" panose="020B0604030504040204" pitchFamily="50" charset="-128"/>
                          <a:ea typeface="Meiryo UI" panose="020B0604030504040204" pitchFamily="50" charset="-128"/>
                        </a:rPr>
                        <a:t>0.98 (0.93 to 1.03)</a:t>
                      </a:r>
                      <a:r>
                        <a:rPr lang="en-US" altLang="ja-JP" sz="1100" b="0" i="0" u="none" strike="noStrike" baseline="30000" dirty="0">
                          <a:solidFill>
                            <a:srgbClr val="000000"/>
                          </a:solidFill>
                          <a:effectLst/>
                          <a:latin typeface="Meiryo UI" panose="020B0604030504040204" pitchFamily="50" charset="-128"/>
                          <a:ea typeface="Meiryo UI" panose="020B0604030504040204" pitchFamily="50" charset="-128"/>
                        </a:rPr>
                        <a:t> b</a:t>
                      </a:r>
                      <a:r>
                        <a:rPr lang="en-US" sz="1100" b="0" i="0" u="none" strike="noStrike" dirty="0">
                          <a:solidFill>
                            <a:srgbClr val="000000"/>
                          </a:solidFill>
                          <a:effectLst/>
                          <a:latin typeface="Meiryo UI" panose="020B0604030504040204" pitchFamily="50" charset="-128"/>
                          <a:ea typeface="Meiryo UI" panose="020B0604030504040204" pitchFamily="50" charset="-128"/>
                        </a:rPr>
                        <a:t>, P=0.44</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extLst>
                  <a:ext uri="{0D108BD9-81ED-4DB2-BD59-A6C34878D82A}">
                    <a16:rowId xmlns:a16="http://schemas.microsoft.com/office/drawing/2014/main" val="859380868"/>
                  </a:ext>
                </a:extLst>
              </a:tr>
              <a:tr h="266400">
                <a:tc>
                  <a:txBody>
                    <a:bodyPr/>
                    <a:lstStyle/>
                    <a:p>
                      <a:pPr algn="l" fontAlgn="t"/>
                      <a:r>
                        <a:rPr lang="en-US" sz="1100" b="1" i="0" u="none" strike="noStrike" dirty="0">
                          <a:solidFill>
                            <a:srgbClr val="1B1B1B"/>
                          </a:solidFill>
                          <a:effectLst/>
                          <a:latin typeface="Meiryo UI" panose="020B0604030504040204" pitchFamily="50" charset="-128"/>
                          <a:ea typeface="Meiryo UI" panose="020B0604030504040204" pitchFamily="50" charset="-128"/>
                        </a:rPr>
                        <a:t>H</a:t>
                      </a:r>
                      <a:r>
                        <a:rPr lang="en-US" altLang="ja-JP" sz="1100" b="1" i="0" u="none" strike="noStrike" dirty="0">
                          <a:solidFill>
                            <a:srgbClr val="1B1B1B"/>
                          </a:solidFill>
                          <a:effectLst/>
                          <a:latin typeface="Meiryo UI" panose="020B0604030504040204" pitchFamily="50" charset="-128"/>
                          <a:ea typeface="Meiryo UI" panose="020B0604030504040204" pitchFamily="50" charset="-128"/>
                        </a:rPr>
                        <a:t>DL</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コレステロール（</a:t>
                      </a:r>
                      <a:r>
                        <a:rPr lang="en-US" sz="1100" b="1" i="0" u="none" strike="noStrike" dirty="0">
                          <a:solidFill>
                            <a:srgbClr val="1B1B1B"/>
                          </a:solidFill>
                          <a:effectLst/>
                          <a:latin typeface="Meiryo UI" panose="020B0604030504040204" pitchFamily="50" charset="-128"/>
                          <a:ea typeface="Meiryo UI" panose="020B0604030504040204" pitchFamily="50" charset="-128"/>
                        </a:rPr>
                        <a:t>mmol/L</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1.4 (1.1–1.8)</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1.5 (1.2–1.7)</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ctr"/>
                      <a:r>
                        <a:rPr lang="en-US" sz="1100" b="0" i="0" u="none" strike="noStrike" dirty="0">
                          <a:solidFill>
                            <a:srgbClr val="000000"/>
                          </a:solidFill>
                          <a:effectLst/>
                          <a:latin typeface="Meiryo UI" panose="020B0604030504040204" pitchFamily="50" charset="-128"/>
                          <a:ea typeface="Meiryo UI" panose="020B0604030504040204" pitchFamily="50" charset="-128"/>
                        </a:rPr>
                        <a:t>0.99 (0.95 to 1.04)</a:t>
                      </a:r>
                      <a:r>
                        <a:rPr lang="en-US" altLang="ja-JP" sz="1100" b="0" i="0" u="none" strike="noStrike" baseline="30000" dirty="0">
                          <a:solidFill>
                            <a:srgbClr val="000000"/>
                          </a:solidFill>
                          <a:effectLst/>
                          <a:latin typeface="Meiryo UI" panose="020B0604030504040204" pitchFamily="50" charset="-128"/>
                          <a:ea typeface="Meiryo UI" panose="020B0604030504040204" pitchFamily="50" charset="-128"/>
                        </a:rPr>
                        <a:t> b</a:t>
                      </a:r>
                      <a:r>
                        <a:rPr lang="en-US" sz="1100" b="0" i="0" u="none" strike="noStrike" dirty="0">
                          <a:solidFill>
                            <a:srgbClr val="000000"/>
                          </a:solidFill>
                          <a:effectLst/>
                          <a:latin typeface="Meiryo UI" panose="020B0604030504040204" pitchFamily="50" charset="-128"/>
                          <a:ea typeface="Meiryo UI" panose="020B0604030504040204" pitchFamily="50" charset="-128"/>
                        </a:rPr>
                        <a:t>, P=0.68</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457275922"/>
                  </a:ext>
                </a:extLst>
              </a:tr>
              <a:tr h="266400">
                <a:tc>
                  <a:txBody>
                    <a:bodyPr/>
                    <a:lstStyle/>
                    <a:p>
                      <a:pPr algn="l" fontAlgn="t"/>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トリグリセライド（</a:t>
                      </a:r>
                      <a:r>
                        <a:rPr lang="en-US" sz="1100" b="1" i="0" u="none" strike="noStrike" dirty="0">
                          <a:solidFill>
                            <a:srgbClr val="1B1B1B"/>
                          </a:solidFill>
                          <a:effectLst/>
                          <a:latin typeface="Meiryo UI" panose="020B0604030504040204" pitchFamily="50" charset="-128"/>
                          <a:ea typeface="Meiryo UI" panose="020B0604030504040204" pitchFamily="50" charset="-128"/>
                        </a:rPr>
                        <a:t>mmol/L</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0.9 (0.6–1.3)</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1.0 (0.7–1.3)</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ctr"/>
                      <a:r>
                        <a:rPr lang="en-US" sz="1100" b="0" i="0" u="none" strike="noStrike" dirty="0">
                          <a:solidFill>
                            <a:srgbClr val="000000"/>
                          </a:solidFill>
                          <a:effectLst/>
                          <a:latin typeface="Meiryo UI" panose="020B0604030504040204" pitchFamily="50" charset="-128"/>
                          <a:ea typeface="Meiryo UI" panose="020B0604030504040204" pitchFamily="50" charset="-128"/>
                        </a:rPr>
                        <a:t>0.99 (0.88 to 1.10)</a:t>
                      </a:r>
                      <a:r>
                        <a:rPr lang="en-US" altLang="ja-JP" sz="1100" b="0" i="0" u="none" strike="noStrike" baseline="30000" dirty="0">
                          <a:solidFill>
                            <a:srgbClr val="000000"/>
                          </a:solidFill>
                          <a:effectLst/>
                          <a:latin typeface="Meiryo UI" panose="020B0604030504040204" pitchFamily="50" charset="-128"/>
                          <a:ea typeface="Meiryo UI" panose="020B0604030504040204" pitchFamily="50" charset="-128"/>
                        </a:rPr>
                        <a:t> b</a:t>
                      </a:r>
                      <a:r>
                        <a:rPr lang="en-US" sz="1100" b="0" i="0" u="none" strike="noStrike" dirty="0">
                          <a:solidFill>
                            <a:srgbClr val="000000"/>
                          </a:solidFill>
                          <a:effectLst/>
                          <a:latin typeface="Meiryo UI" panose="020B0604030504040204" pitchFamily="50" charset="-128"/>
                          <a:ea typeface="Meiryo UI" panose="020B0604030504040204" pitchFamily="50" charset="-128"/>
                        </a:rPr>
                        <a:t>, P=0.79</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extLst>
                  <a:ext uri="{0D108BD9-81ED-4DB2-BD59-A6C34878D82A}">
                    <a16:rowId xmlns:a16="http://schemas.microsoft.com/office/drawing/2014/main" val="1359646510"/>
                  </a:ext>
                </a:extLst>
              </a:tr>
              <a:tr h="266400">
                <a:tc>
                  <a:txBody>
                    <a:bodyPr/>
                    <a:lstStyle/>
                    <a:p>
                      <a:pPr algn="l" fontAlgn="t"/>
                      <a:r>
                        <a:rPr lang="en-US" altLang="ja-JP" sz="1100" b="1" i="0" u="none" strike="noStrike" dirty="0">
                          <a:solidFill>
                            <a:srgbClr val="1B1B1B"/>
                          </a:solidFill>
                          <a:effectLst/>
                          <a:latin typeface="Meiryo UI" panose="020B0604030504040204" pitchFamily="50" charset="-128"/>
                          <a:ea typeface="Meiryo UI" panose="020B0604030504040204" pitchFamily="50" charset="-128"/>
                        </a:rPr>
                        <a:t>1</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日の合計インスリン量（</a:t>
                      </a:r>
                      <a:r>
                        <a:rPr lang="en-US" sz="1100" b="1" i="0" u="none" strike="noStrike" dirty="0">
                          <a:solidFill>
                            <a:srgbClr val="1B1B1B"/>
                          </a:solidFill>
                          <a:effectLst/>
                          <a:latin typeface="Meiryo UI" panose="020B0604030504040204" pitchFamily="50" charset="-128"/>
                          <a:ea typeface="Meiryo UI" panose="020B0604030504040204" pitchFamily="50" charset="-128"/>
                        </a:rPr>
                        <a:t>IU</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56.2 (39.6)</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59.7 (39.1)</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sz="1100" b="0" i="0" u="none" strike="noStrike" dirty="0">
                          <a:solidFill>
                            <a:srgbClr val="1B1B1B"/>
                          </a:solidFill>
                          <a:effectLst/>
                          <a:latin typeface="Meiryo UI" panose="020B0604030504040204" pitchFamily="50" charset="-128"/>
                          <a:ea typeface="Meiryo UI" panose="020B0604030504040204" pitchFamily="50" charset="-128"/>
                        </a:rPr>
                        <a:t>−3.3 (−7.5 to 0.9), P=0.12</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3564024934"/>
                  </a:ext>
                </a:extLst>
              </a:tr>
              <a:tr h="266400">
                <a:tc>
                  <a:txBody>
                    <a:bodyPr/>
                    <a:lstStyle/>
                    <a:p>
                      <a:pPr algn="l" fontAlgn="t"/>
                      <a:r>
                        <a:rPr lang="en-US" sz="1100" b="1" i="0" u="none" strike="noStrike" dirty="0">
                          <a:solidFill>
                            <a:srgbClr val="1B1B1B"/>
                          </a:solidFill>
                          <a:effectLst/>
                          <a:latin typeface="Meiryo UI" panose="020B0604030504040204" pitchFamily="50" charset="-128"/>
                          <a:ea typeface="Meiryo UI" panose="020B0604030504040204" pitchFamily="50" charset="-128"/>
                        </a:rPr>
                        <a:t>DTSQs </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合計スコア</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28.7 (5.4)</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27.4 (6.1)</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tc>
                  <a:txBody>
                    <a:bodyPr/>
                    <a:lstStyle/>
                    <a:p>
                      <a:pPr algn="ctr" fontAlgn="t"/>
                      <a:r>
                        <a:rPr lang="en-US" sz="1100" b="0" i="0" u="none" strike="noStrike" dirty="0">
                          <a:solidFill>
                            <a:srgbClr val="1B1B1B"/>
                          </a:solidFill>
                          <a:effectLst/>
                          <a:latin typeface="Meiryo UI" panose="020B0604030504040204" pitchFamily="50" charset="-128"/>
                          <a:ea typeface="Meiryo UI" panose="020B0604030504040204" pitchFamily="50" charset="-128"/>
                        </a:rPr>
                        <a:t>1.4 (0.2 to 2.5), P=0.026</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DE4EB"/>
                    </a:solidFill>
                  </a:tcPr>
                </a:tc>
                <a:extLst>
                  <a:ext uri="{0D108BD9-81ED-4DB2-BD59-A6C34878D82A}">
                    <a16:rowId xmlns:a16="http://schemas.microsoft.com/office/drawing/2014/main" val="3561584568"/>
                  </a:ext>
                </a:extLst>
              </a:tr>
              <a:tr h="266400">
                <a:tc>
                  <a:txBody>
                    <a:bodyPr/>
                    <a:lstStyle/>
                    <a:p>
                      <a:pPr algn="l" fontAlgn="t"/>
                      <a:r>
                        <a:rPr lang="en-US" altLang="ja-JP" sz="1100" b="1" i="0" u="none" strike="noStrike" dirty="0">
                          <a:solidFill>
                            <a:srgbClr val="1B1B1B"/>
                          </a:solidFill>
                          <a:effectLst/>
                          <a:latin typeface="Meiryo UI" panose="020B0604030504040204" pitchFamily="50" charset="-128"/>
                          <a:ea typeface="Meiryo UI" panose="020B0604030504040204" pitchFamily="50" charset="-128"/>
                        </a:rPr>
                        <a:t>HCS</a:t>
                      </a:r>
                      <a:r>
                        <a:rPr lang="ja-JP" altLang="en-US" sz="1100" b="1" i="0" u="none" strike="noStrike" dirty="0">
                          <a:solidFill>
                            <a:srgbClr val="1B1B1B"/>
                          </a:solidFill>
                          <a:effectLst/>
                          <a:latin typeface="Meiryo UI" panose="020B0604030504040204" pitchFamily="50" charset="-128"/>
                          <a:ea typeface="Meiryo UI" panose="020B0604030504040204" pitchFamily="50" charset="-128"/>
                        </a:rPr>
                        <a:t>スコア平均値</a:t>
                      </a:r>
                      <a:endParaRPr lang="en-US" sz="1100" b="1" i="0" u="none" strike="noStrike" dirty="0">
                        <a:solidFill>
                          <a:srgbClr val="1B1B1B"/>
                        </a:solidFill>
                        <a:effectLst/>
                        <a:latin typeface="Meiryo UI" panose="020B0604030504040204" pitchFamily="50" charset="-128"/>
                        <a:ea typeface="Meiryo UI" panose="020B0604030504040204" pitchFamily="50" charset="-128"/>
                      </a:endParaRPr>
                    </a:p>
                  </a:txBody>
                  <a:tcPr marL="72000"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3.5 (0.5)</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altLang="ja-JP" sz="1100" b="0" i="0" u="none" strike="noStrike" dirty="0">
                          <a:solidFill>
                            <a:srgbClr val="1B1B1B"/>
                          </a:solidFill>
                          <a:effectLst/>
                          <a:latin typeface="Meiryo UI" panose="020B0604030504040204" pitchFamily="50" charset="-128"/>
                          <a:ea typeface="Meiryo UI" panose="020B0604030504040204" pitchFamily="50" charset="-128"/>
                        </a:rPr>
                        <a:t>3.5 (0.4)</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tc>
                  <a:txBody>
                    <a:bodyPr/>
                    <a:lstStyle/>
                    <a:p>
                      <a:pPr algn="ctr" fontAlgn="t"/>
                      <a:r>
                        <a:rPr lang="en-US" sz="1100" b="0" i="0" u="none" strike="noStrike" dirty="0">
                          <a:solidFill>
                            <a:srgbClr val="1B1B1B"/>
                          </a:solidFill>
                          <a:effectLst/>
                          <a:latin typeface="Meiryo UI" panose="020B0604030504040204" pitchFamily="50" charset="-128"/>
                          <a:ea typeface="Meiryo UI" panose="020B0604030504040204" pitchFamily="50" charset="-128"/>
                        </a:rPr>
                        <a:t>0.0 (−0.1 to 0.1), P=0.55</a:t>
                      </a:r>
                    </a:p>
                  </a:txBody>
                  <a:tcPr marL="4257" marR="4257" marT="425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EEE"/>
                    </a:solidFill>
                  </a:tcPr>
                </a:tc>
                <a:extLst>
                  <a:ext uri="{0D108BD9-81ED-4DB2-BD59-A6C34878D82A}">
                    <a16:rowId xmlns:a16="http://schemas.microsoft.com/office/drawing/2014/main" val="4248664982"/>
                  </a:ext>
                </a:extLst>
              </a:tr>
            </a:tbl>
          </a:graphicData>
        </a:graphic>
      </p:graphicFrame>
      <p:sp>
        <p:nvSpPr>
          <p:cNvPr id="5" name="テキスト ボックス 4">
            <a:extLst>
              <a:ext uri="{FF2B5EF4-FFF2-40B4-BE49-F238E27FC236}">
                <a16:creationId xmlns:a16="http://schemas.microsoft.com/office/drawing/2014/main" id="{D273685C-2B4A-3F8F-6B24-2E6997A4DE9F}"/>
              </a:ext>
            </a:extLst>
          </p:cNvPr>
          <p:cNvSpPr txBox="1"/>
          <p:nvPr/>
        </p:nvSpPr>
        <p:spPr>
          <a:xfrm>
            <a:off x="4365645" y="998099"/>
            <a:ext cx="4070312" cy="230832"/>
          </a:xfrm>
          <a:prstGeom prst="rect">
            <a:avLst/>
          </a:prstGeom>
          <a:noFill/>
        </p:spPr>
        <p:txBody>
          <a:bodyPr wrap="square" rtlCol="0">
            <a:spAutoFit/>
          </a:bodyPr>
          <a:lstStyle/>
          <a:p>
            <a:pPr algn="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TIR</a:t>
            </a:r>
            <a:r>
              <a:rPr kumimoji="1" lang="ja-JP" altLang="en-US" sz="900" dirty="0">
                <a:latin typeface="Meiryo UI" panose="020B0604030504040204" pitchFamily="50" charset="-128"/>
                <a:ea typeface="Meiryo UI" panose="020B0604030504040204" pitchFamily="50" charset="-128"/>
              </a:rPr>
              <a:t>の割合」以下の</a:t>
            </a:r>
            <a:r>
              <a:rPr kumimoji="1" lang="en-US" altLang="ja-JP" sz="900" dirty="0">
                <a:latin typeface="Meiryo UI" panose="020B0604030504040204" pitchFamily="50" charset="-128"/>
                <a:ea typeface="Meiryo UI" panose="020B0604030504040204" pitchFamily="50" charset="-128"/>
              </a:rPr>
              <a:t>P</a:t>
            </a:r>
            <a:r>
              <a:rPr kumimoji="1" lang="ja-JP" altLang="en-US" sz="900" dirty="0">
                <a:latin typeface="Meiryo UI" panose="020B0604030504040204" pitchFamily="50" charset="-128"/>
                <a:ea typeface="Meiryo UI" panose="020B0604030504040204" pitchFamily="50" charset="-128"/>
              </a:rPr>
              <a:t>値は名目上の</a:t>
            </a:r>
            <a:r>
              <a:rPr kumimoji="1" lang="en-US" altLang="ja-JP" sz="900" dirty="0">
                <a:latin typeface="Meiryo UI" panose="020B0604030504040204" pitchFamily="50" charset="-128"/>
                <a:ea typeface="Meiryo UI" panose="020B0604030504040204" pitchFamily="50" charset="-128"/>
              </a:rPr>
              <a:t>P</a:t>
            </a:r>
            <a:r>
              <a:rPr kumimoji="1" lang="ja-JP" altLang="en-US" sz="900" dirty="0">
                <a:latin typeface="Meiryo UI" panose="020B0604030504040204" pitchFamily="50" charset="-128"/>
                <a:ea typeface="Meiryo UI" panose="020B0604030504040204" pitchFamily="50" charset="-128"/>
              </a:rPr>
              <a:t>値を示している</a:t>
            </a:r>
            <a:endParaRPr kumimoji="1" lang="en-US" altLang="ja-JP" sz="9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9C33A7CB-A493-2FA2-C03E-966161F9A06D}"/>
              </a:ext>
            </a:extLst>
          </p:cNvPr>
          <p:cNvSpPr txBox="1"/>
          <p:nvPr/>
        </p:nvSpPr>
        <p:spPr>
          <a:xfrm>
            <a:off x="425787" y="5830949"/>
            <a:ext cx="8292427" cy="784830"/>
          </a:xfrm>
          <a:prstGeom prst="rect">
            <a:avLst/>
          </a:prstGeom>
          <a:noFill/>
          <a:ln>
            <a:solidFill>
              <a:schemeClr val="tx1"/>
            </a:solidFill>
          </a:ln>
        </p:spPr>
        <p:txBody>
          <a:bodyPr wrap="square" rtlCol="0">
            <a:spAutoFit/>
          </a:bodyPr>
          <a:lstStyle/>
          <a:p>
            <a:r>
              <a:rPr kumimoji="1" lang="en-US" altLang="ja-JP" sz="900" dirty="0">
                <a:latin typeface="Meiryo UI" panose="020B0604030504040204" pitchFamily="50" charset="-128"/>
                <a:ea typeface="Meiryo UI" panose="020B0604030504040204" pitchFamily="50" charset="-128"/>
              </a:rPr>
              <a:t>SD</a:t>
            </a:r>
            <a:r>
              <a:rPr kumimoji="1" lang="ja-JP" altLang="en-US" sz="900" dirty="0">
                <a:latin typeface="Meiryo UI" panose="020B0604030504040204" pitchFamily="50" charset="-128"/>
                <a:ea typeface="Meiryo UI" panose="020B0604030504040204" pitchFamily="50" charset="-128"/>
              </a:rPr>
              <a:t>：標準偏差、</a:t>
            </a:r>
            <a:r>
              <a:rPr kumimoji="1" lang="en-US" altLang="ja-JP" sz="900" dirty="0">
                <a:latin typeface="Meiryo UI" panose="020B0604030504040204" pitchFamily="50" charset="-128"/>
                <a:ea typeface="Meiryo UI" panose="020B0604030504040204" pitchFamily="50" charset="-128"/>
              </a:rPr>
              <a:t>TAR(Time Above Range)</a:t>
            </a:r>
            <a:r>
              <a:rPr kumimoji="1" lang="ja-JP" altLang="en-US" sz="900" dirty="0">
                <a:latin typeface="Meiryo UI" panose="020B0604030504040204" pitchFamily="50" charset="-128"/>
                <a:ea typeface="Meiryo UI" panose="020B0604030504040204" pitchFamily="50" charset="-128"/>
              </a:rPr>
              <a:t>：グルコース値＞</a:t>
            </a:r>
            <a:r>
              <a:rPr kumimoji="1" lang="en-US" altLang="ja-JP" sz="900" dirty="0">
                <a:latin typeface="Meiryo UI" panose="020B0604030504040204" pitchFamily="50" charset="-128"/>
                <a:ea typeface="Meiryo UI" panose="020B0604030504040204" pitchFamily="50" charset="-128"/>
              </a:rPr>
              <a:t>10mmol/L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180mg/dL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TIR(Time In Range)</a:t>
            </a:r>
            <a:r>
              <a:rPr kumimoji="1" lang="ja-JP" altLang="en-US" sz="900" dirty="0">
                <a:latin typeface="Meiryo UI" panose="020B0604030504040204" pitchFamily="50" charset="-128"/>
                <a:ea typeface="Meiryo UI" panose="020B0604030504040204" pitchFamily="50" charset="-128"/>
              </a:rPr>
              <a:t>：グルコース値</a:t>
            </a:r>
            <a:r>
              <a:rPr kumimoji="1" lang="en-US" altLang="ja-JP" sz="900" dirty="0">
                <a:latin typeface="Meiryo UI" panose="020B0604030504040204" pitchFamily="50" charset="-128"/>
                <a:ea typeface="Meiryo UI" panose="020B0604030504040204" pitchFamily="50" charset="-128"/>
              </a:rPr>
              <a:t>3.9</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10mmol/L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70</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180</a:t>
            </a:r>
          </a:p>
          <a:p>
            <a:r>
              <a:rPr kumimoji="1" lang="en-US" altLang="ja-JP" sz="900" dirty="0">
                <a:latin typeface="Meiryo UI" panose="020B0604030504040204" pitchFamily="50" charset="-128"/>
                <a:ea typeface="Meiryo UI" panose="020B0604030504040204" pitchFamily="50" charset="-128"/>
              </a:rPr>
              <a:t>mg/dL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TBR(Time Below Range)</a:t>
            </a:r>
            <a:r>
              <a:rPr kumimoji="1" lang="ja-JP" altLang="en-US" sz="900" dirty="0">
                <a:latin typeface="Meiryo UI" panose="020B0604030504040204" pitchFamily="50" charset="-128"/>
                <a:ea typeface="Meiryo UI" panose="020B0604030504040204" pitchFamily="50" charset="-128"/>
              </a:rPr>
              <a:t>：グルコース値＜</a:t>
            </a:r>
            <a:r>
              <a:rPr kumimoji="1" lang="en-US" altLang="ja-JP" sz="900" dirty="0">
                <a:latin typeface="Meiryo UI" panose="020B0604030504040204" pitchFamily="50" charset="-128"/>
                <a:ea typeface="Meiryo UI" panose="020B0604030504040204" pitchFamily="50" charset="-128"/>
              </a:rPr>
              <a:t>3.9mmol/L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70mg/dL</a:t>
            </a:r>
            <a:r>
              <a:rPr kumimoji="1" lang="ja-JP" altLang="en-US" sz="900" dirty="0">
                <a:latin typeface="Meiryo UI" panose="020B0604030504040204" pitchFamily="50" charset="-128"/>
                <a:ea typeface="Meiryo UI" panose="020B0604030504040204" pitchFamily="50" charset="-128"/>
              </a:rPr>
              <a:t>）、高血糖：グルコース値＞</a:t>
            </a:r>
            <a:r>
              <a:rPr kumimoji="1" lang="en-US" altLang="ja-JP" sz="900" dirty="0">
                <a:latin typeface="Meiryo UI" panose="020B0604030504040204" pitchFamily="50" charset="-128"/>
                <a:ea typeface="Meiryo UI" panose="020B0604030504040204" pitchFamily="50" charset="-128"/>
              </a:rPr>
              <a:t>13.9mmol/L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250mg/dL</a:t>
            </a:r>
            <a:r>
              <a:rPr kumimoji="1" lang="ja-JP" altLang="en-US" sz="900" dirty="0">
                <a:latin typeface="Meiryo UI" panose="020B0604030504040204" pitchFamily="50" charset="-128"/>
                <a:ea typeface="Meiryo UI" panose="020B0604030504040204" pitchFamily="50" charset="-128"/>
              </a:rPr>
              <a:t>）、低血糖：グルコース値</a:t>
            </a:r>
            <a:endParaRPr kumimoji="1" lang="en-US" altLang="ja-JP" sz="900" dirty="0">
              <a:latin typeface="Meiryo UI" panose="020B0604030504040204" pitchFamily="50" charset="-128"/>
              <a:ea typeface="Meiryo UI" panose="020B0604030504040204" pitchFamily="50" charset="-128"/>
            </a:endParaRPr>
          </a:p>
          <a:p>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3.0mmol/L</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54mg/dL</a:t>
            </a:r>
            <a:r>
              <a:rPr kumimoji="1" lang="ja-JP" altLang="en-US" sz="900" dirty="0">
                <a:latin typeface="Meiryo UI" panose="020B0604030504040204" pitchFamily="50" charset="-128"/>
                <a:ea typeface="Meiryo UI" panose="020B0604030504040204" pitchFamily="50" charset="-128"/>
              </a:rPr>
              <a:t>）、</a:t>
            </a:r>
            <a:r>
              <a:rPr kumimoji="1" lang="en-US" altLang="ja-JP" sz="900" dirty="0" err="1">
                <a:latin typeface="Meiryo UI" panose="020B0604030504040204" pitchFamily="50" charset="-128"/>
                <a:ea typeface="Meiryo UI" panose="020B0604030504040204" pitchFamily="50" charset="-128"/>
              </a:rPr>
              <a:t>DTSQc</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Diabetes Treatment Satisfaction Questionnaire change version</a:t>
            </a:r>
            <a:r>
              <a:rPr kumimoji="1" lang="ja-JP" altLang="en-US" sz="900" dirty="0">
                <a:latin typeface="Meiryo UI" panose="020B0604030504040204" pitchFamily="50" charset="-128"/>
                <a:ea typeface="Meiryo UI" panose="020B0604030504040204" pitchFamily="50" charset="-128"/>
              </a:rPr>
              <a:t>）：糖尿病治療満足度質問表（変化）、</a:t>
            </a:r>
            <a:r>
              <a:rPr kumimoji="1" lang="en-US" altLang="ja-JP" sz="900" dirty="0">
                <a:latin typeface="Meiryo UI" panose="020B0604030504040204" pitchFamily="50" charset="-128"/>
                <a:ea typeface="Meiryo UI" panose="020B0604030504040204" pitchFamily="50" charset="-128"/>
              </a:rPr>
              <a:t>DTSQs</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Diabetes Treatment Satisfaction Questionnaire status version</a:t>
            </a:r>
            <a:r>
              <a:rPr kumimoji="1" lang="ja-JP" altLang="en-US" sz="900" dirty="0">
                <a:latin typeface="Meiryo UI" panose="020B0604030504040204" pitchFamily="50" charset="-128"/>
                <a:ea typeface="Meiryo UI" panose="020B0604030504040204" pitchFamily="50" charset="-128"/>
              </a:rPr>
              <a:t>）：糖尿病治療満足度質問表（現状）、</a:t>
            </a:r>
            <a:r>
              <a:rPr kumimoji="1" lang="en-US" altLang="ja-JP" sz="900" dirty="0">
                <a:latin typeface="Meiryo UI" panose="020B0604030504040204" pitchFamily="50" charset="-128"/>
                <a:ea typeface="Meiryo UI" panose="020B0604030504040204" pitchFamily="50" charset="-128"/>
              </a:rPr>
              <a:t>HCS</a:t>
            </a:r>
            <a:r>
              <a:rPr kumimoji="1" lang="ja-JP" altLang="en-US" sz="900" dirty="0">
                <a:latin typeface="Meiryo UI" panose="020B0604030504040204" pitchFamily="50" charset="-128"/>
                <a:ea typeface="Meiryo UI" panose="020B0604030504040204" pitchFamily="50" charset="-128"/>
              </a:rPr>
              <a:t>（</a:t>
            </a:r>
            <a:r>
              <a:rPr kumimoji="1" lang="en-US" altLang="ja-JP" sz="900" dirty="0" err="1">
                <a:latin typeface="Meiryo UI" panose="020B0604030504040204" pitchFamily="50" charset="-128"/>
                <a:ea typeface="Meiryo UI" panose="020B0604030504040204" pitchFamily="50" charset="-128"/>
              </a:rPr>
              <a:t>Hypoglycaemia</a:t>
            </a:r>
            <a:r>
              <a:rPr kumimoji="1" lang="en-US" altLang="ja-JP" sz="900" dirty="0">
                <a:latin typeface="Meiryo UI" panose="020B0604030504040204" pitchFamily="50" charset="-128"/>
                <a:ea typeface="Meiryo UI" panose="020B0604030504040204" pitchFamily="50" charset="-128"/>
              </a:rPr>
              <a:t> confidence scale</a:t>
            </a:r>
            <a:r>
              <a:rPr kumimoji="1" lang="ja-JP" altLang="en-US" sz="900" dirty="0">
                <a:latin typeface="Meiryo UI" panose="020B0604030504040204" pitchFamily="50" charset="-128"/>
                <a:ea typeface="Meiryo UI" panose="020B0604030504040204" pitchFamily="50" charset="-128"/>
              </a:rPr>
              <a:t>）：</a:t>
            </a:r>
            <a:endParaRPr kumimoji="1" lang="en-US" altLang="ja-JP" sz="900" dirty="0">
              <a:latin typeface="Meiryo UI" panose="020B0604030504040204" pitchFamily="50" charset="-128"/>
              <a:ea typeface="Meiryo UI" panose="020B0604030504040204" pitchFamily="50" charset="-128"/>
            </a:endParaRPr>
          </a:p>
          <a:p>
            <a:r>
              <a:rPr kumimoji="1" lang="ja-JP" altLang="en-US" sz="900" dirty="0">
                <a:latin typeface="Meiryo UI" panose="020B0604030504040204" pitchFamily="50" charset="-128"/>
                <a:ea typeface="Meiryo UI" panose="020B0604030504040204" pitchFamily="50" charset="-128"/>
              </a:rPr>
              <a:t>低血糖に対処する自信の尺度</a:t>
            </a:r>
          </a:p>
        </p:txBody>
      </p:sp>
      <p:sp>
        <p:nvSpPr>
          <p:cNvPr id="8" name="テキスト ボックス 7">
            <a:extLst>
              <a:ext uri="{FF2B5EF4-FFF2-40B4-BE49-F238E27FC236}">
                <a16:creationId xmlns:a16="http://schemas.microsoft.com/office/drawing/2014/main" id="{F44E66F2-8930-5B2F-CE4B-510E1E554927}"/>
              </a:ext>
            </a:extLst>
          </p:cNvPr>
          <p:cNvSpPr txBox="1"/>
          <p:nvPr/>
        </p:nvSpPr>
        <p:spPr>
          <a:xfrm>
            <a:off x="6400801" y="5611029"/>
            <a:ext cx="1988733" cy="230832"/>
          </a:xfrm>
          <a:prstGeom prst="rect">
            <a:avLst/>
          </a:prstGeom>
          <a:noFill/>
        </p:spPr>
        <p:txBody>
          <a:bodyPr wrap="square" rtlCol="0">
            <a:spAutoFit/>
          </a:bodyPr>
          <a:lstStyle/>
          <a:p>
            <a:pPr algn="r"/>
            <a:r>
              <a:rPr kumimoji="1" lang="ja-JP" altLang="en-US" sz="900" dirty="0">
                <a:latin typeface="Meiryo UI" panose="020B0604030504040204" pitchFamily="50" charset="-128"/>
                <a:ea typeface="Meiryo UI" panose="020B0604030504040204" pitchFamily="50" charset="-128"/>
              </a:rPr>
              <a:t>線形混合効果モデル</a:t>
            </a:r>
          </a:p>
        </p:txBody>
      </p:sp>
      <p:sp>
        <p:nvSpPr>
          <p:cNvPr id="12" name="テキスト ボックス 11">
            <a:extLst>
              <a:ext uri="{FF2B5EF4-FFF2-40B4-BE49-F238E27FC236}">
                <a16:creationId xmlns:a16="http://schemas.microsoft.com/office/drawing/2014/main" id="{A3C463E7-79EB-D0D4-F48D-77E01C55CE28}"/>
              </a:ext>
            </a:extLst>
          </p:cNvPr>
          <p:cNvSpPr txBox="1"/>
          <p:nvPr/>
        </p:nvSpPr>
        <p:spPr>
          <a:xfrm>
            <a:off x="577535" y="5611029"/>
            <a:ext cx="2165665" cy="230832"/>
          </a:xfrm>
          <a:prstGeom prst="rect">
            <a:avLst/>
          </a:prstGeom>
          <a:noFill/>
        </p:spPr>
        <p:txBody>
          <a:bodyPr wrap="square" rtlCol="0">
            <a:spAutoFit/>
          </a:bodyPr>
          <a:lstStyle/>
          <a:p>
            <a:r>
              <a:rPr kumimoji="1" lang="en-US" altLang="ja-JP" sz="900" dirty="0">
                <a:latin typeface="Meiryo UI" panose="020B0604030504040204" pitchFamily="50" charset="-128"/>
                <a:ea typeface="Meiryo UI" panose="020B0604030504040204" pitchFamily="50" charset="-128"/>
              </a:rPr>
              <a:t>a </a:t>
            </a:r>
            <a:r>
              <a:rPr kumimoji="1" lang="ja-JP" altLang="en-US" sz="900" dirty="0">
                <a:latin typeface="Meiryo UI" panose="020B0604030504040204" pitchFamily="50" charset="-128"/>
                <a:ea typeface="Meiryo UI" panose="020B0604030504040204" pitchFamily="50" charset="-128"/>
              </a:rPr>
              <a:t>検証的解析結果　</a:t>
            </a:r>
            <a:r>
              <a:rPr kumimoji="1" lang="en-US" altLang="ja-JP" sz="900" dirty="0">
                <a:latin typeface="Meiryo UI" panose="020B0604030504040204" pitchFamily="50" charset="-128"/>
                <a:ea typeface="Meiryo UI" panose="020B0604030504040204" pitchFamily="50" charset="-128"/>
              </a:rPr>
              <a:t>b </a:t>
            </a:r>
            <a:r>
              <a:rPr kumimoji="1" lang="ja-JP" altLang="en-US" sz="900" dirty="0">
                <a:latin typeface="Meiryo UI" panose="020B0604030504040204" pitchFamily="50" charset="-128"/>
                <a:ea typeface="Meiryo UI" panose="020B0604030504040204" pitchFamily="50" charset="-128"/>
              </a:rPr>
              <a:t>群間の倍率変化</a:t>
            </a:r>
          </a:p>
        </p:txBody>
      </p:sp>
    </p:spTree>
    <p:extLst>
      <p:ext uri="{BB962C8B-B14F-4D97-AF65-F5344CB8AC3E}">
        <p14:creationId xmlns:p14="http://schemas.microsoft.com/office/powerpoint/2010/main" val="1039779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07189B6-3677-062B-3C28-9FEF15AC54A0}"/>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Sterner Isaksson S, et al. Lancet Reg Health Eur 37: 100799, 2023</a:t>
            </a:r>
          </a:p>
        </p:txBody>
      </p:sp>
      <p:sp>
        <p:nvSpPr>
          <p:cNvPr id="5" name="テキスト ボックス 4">
            <a:extLst>
              <a:ext uri="{FF2B5EF4-FFF2-40B4-BE49-F238E27FC236}">
                <a16:creationId xmlns:a16="http://schemas.microsoft.com/office/drawing/2014/main" id="{089BF332-8A79-61D9-3CDA-79506B6E2921}"/>
              </a:ext>
            </a:extLst>
          </p:cNvPr>
          <p:cNvSpPr txBox="1"/>
          <p:nvPr/>
        </p:nvSpPr>
        <p:spPr>
          <a:xfrm>
            <a:off x="244799" y="225884"/>
            <a:ext cx="6596673" cy="480131"/>
          </a:xfrm>
          <a:prstGeom prst="rect">
            <a:avLst/>
          </a:prstGeom>
          <a:noFill/>
        </p:spPr>
        <p:txBody>
          <a:bodyPr wrap="square" rtlCol="0" anchor="ctr">
            <a:spAutoFit/>
          </a:bodyPr>
          <a:lstStyle/>
          <a:p>
            <a:pPr defTabSz="457189">
              <a:lnSpc>
                <a:spcPct val="90000"/>
              </a:lnSpc>
              <a:defRPr/>
            </a:pPr>
            <a:r>
              <a:rPr lang="ja-JP" altLang="en-US" sz="2800" b="1" dirty="0">
                <a:solidFill>
                  <a:prstClr val="black"/>
                </a:solidFill>
                <a:latin typeface="Meiryo UI" panose="020B0604030504040204" pitchFamily="50" charset="-128"/>
                <a:ea typeface="Meiryo UI" panose="020B0604030504040204" pitchFamily="50" charset="-128"/>
              </a:rPr>
              <a:t>グルコース平均値の推移</a:t>
            </a:r>
          </a:p>
        </p:txBody>
      </p:sp>
      <p:sp>
        <p:nvSpPr>
          <p:cNvPr id="7" name="テキスト ボックス 6">
            <a:extLst>
              <a:ext uri="{FF2B5EF4-FFF2-40B4-BE49-F238E27FC236}">
                <a16:creationId xmlns:a16="http://schemas.microsoft.com/office/drawing/2014/main" id="{C5A161B0-3C0A-5B39-3226-C7C4D2E3E10E}"/>
              </a:ext>
            </a:extLst>
          </p:cNvPr>
          <p:cNvSpPr txBox="1"/>
          <p:nvPr/>
        </p:nvSpPr>
        <p:spPr>
          <a:xfrm>
            <a:off x="7050619" y="6374537"/>
            <a:ext cx="1688316"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mean</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95</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CI</a:t>
            </a:r>
            <a:r>
              <a:rPr kumimoji="1" lang="ja-JP" altLang="en-US" sz="1100" dirty="0">
                <a:latin typeface="Meiryo UI" panose="020B0604030504040204" pitchFamily="50" charset="-128"/>
                <a:ea typeface="Meiryo UI" panose="020B0604030504040204" pitchFamily="50" charset="-128"/>
              </a:rPr>
              <a:t>）</a:t>
            </a:r>
          </a:p>
        </p:txBody>
      </p:sp>
      <p:grpSp>
        <p:nvGrpSpPr>
          <p:cNvPr id="64" name="グループ化 63">
            <a:extLst>
              <a:ext uri="{FF2B5EF4-FFF2-40B4-BE49-F238E27FC236}">
                <a16:creationId xmlns:a16="http://schemas.microsoft.com/office/drawing/2014/main" id="{C38DB38A-27B9-BC32-085A-E218F45817A1}"/>
              </a:ext>
            </a:extLst>
          </p:cNvPr>
          <p:cNvGrpSpPr/>
          <p:nvPr/>
        </p:nvGrpSpPr>
        <p:grpSpPr>
          <a:xfrm>
            <a:off x="365621" y="1149437"/>
            <a:ext cx="8557555" cy="5244501"/>
            <a:chOff x="365621" y="1149437"/>
            <a:chExt cx="8557555" cy="5244501"/>
          </a:xfrm>
        </p:grpSpPr>
        <p:sp>
          <p:nvSpPr>
            <p:cNvPr id="10" name="正方形/長方形 9">
              <a:extLst>
                <a:ext uri="{FF2B5EF4-FFF2-40B4-BE49-F238E27FC236}">
                  <a16:creationId xmlns:a16="http://schemas.microsoft.com/office/drawing/2014/main" id="{1D80814A-2891-73A6-4735-0FED40446DDB}"/>
                </a:ext>
              </a:extLst>
            </p:cNvPr>
            <p:cNvSpPr/>
            <p:nvPr/>
          </p:nvSpPr>
          <p:spPr>
            <a:xfrm>
              <a:off x="2915422" y="4048868"/>
              <a:ext cx="180000" cy="180000"/>
            </a:xfrm>
            <a:prstGeom prst="rect">
              <a:avLst/>
            </a:prstGeom>
            <a:solidFill>
              <a:srgbClr val="C7C0DF"/>
            </a:solidFill>
            <a:ln>
              <a:solidFill>
                <a:srgbClr val="C7C0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D89604C0-38F4-CE7A-B027-57FF3C1E2610}"/>
                </a:ext>
              </a:extLst>
            </p:cNvPr>
            <p:cNvSpPr/>
            <p:nvPr/>
          </p:nvSpPr>
          <p:spPr>
            <a:xfrm>
              <a:off x="3897627" y="4168611"/>
              <a:ext cx="180000" cy="180000"/>
            </a:xfrm>
            <a:prstGeom prst="rect">
              <a:avLst/>
            </a:prstGeom>
            <a:solidFill>
              <a:srgbClr val="C7C0DF"/>
            </a:solidFill>
            <a:ln>
              <a:solidFill>
                <a:srgbClr val="C7C0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5CA7C81F-8E3E-DDDD-1B92-CEB63886AD85}"/>
                </a:ext>
              </a:extLst>
            </p:cNvPr>
            <p:cNvSpPr/>
            <p:nvPr/>
          </p:nvSpPr>
          <p:spPr>
            <a:xfrm>
              <a:off x="6634450" y="3767725"/>
              <a:ext cx="180000" cy="180000"/>
            </a:xfrm>
            <a:prstGeom prst="rect">
              <a:avLst/>
            </a:prstGeom>
            <a:solidFill>
              <a:srgbClr val="C7C0DF"/>
            </a:solidFill>
            <a:ln>
              <a:solidFill>
                <a:srgbClr val="C7C0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49717C7D-5E0E-D851-21DE-E26A9B257375}"/>
                </a:ext>
              </a:extLst>
            </p:cNvPr>
            <p:cNvSpPr/>
            <p:nvPr/>
          </p:nvSpPr>
          <p:spPr>
            <a:xfrm>
              <a:off x="7613029" y="3931398"/>
              <a:ext cx="180000" cy="180000"/>
            </a:xfrm>
            <a:prstGeom prst="rect">
              <a:avLst/>
            </a:prstGeom>
            <a:solidFill>
              <a:srgbClr val="C7C0DF"/>
            </a:solidFill>
            <a:ln>
              <a:solidFill>
                <a:srgbClr val="C7C0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a:extLst>
                <a:ext uri="{FF2B5EF4-FFF2-40B4-BE49-F238E27FC236}">
                  <a16:creationId xmlns:a16="http://schemas.microsoft.com/office/drawing/2014/main" id="{B7B27055-A310-ABB8-ACDD-7E782D34D24A}"/>
                </a:ext>
              </a:extLst>
            </p:cNvPr>
            <p:cNvCxnSpPr/>
            <p:nvPr/>
          </p:nvCxnSpPr>
          <p:spPr>
            <a:xfrm>
              <a:off x="2350881" y="1989272"/>
              <a:ext cx="0" cy="36720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534EDEB6-854E-DBA3-8016-FBB32879D1AD}"/>
                </a:ext>
              </a:extLst>
            </p:cNvPr>
            <p:cNvCxnSpPr/>
            <p:nvPr/>
          </p:nvCxnSpPr>
          <p:spPr>
            <a:xfrm>
              <a:off x="4293733" y="1989272"/>
              <a:ext cx="0" cy="36720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C0CA9BB8-6D56-3BE3-F98D-BED952FD822D}"/>
                </a:ext>
              </a:extLst>
            </p:cNvPr>
            <p:cNvCxnSpPr/>
            <p:nvPr/>
          </p:nvCxnSpPr>
          <p:spPr>
            <a:xfrm>
              <a:off x="6243633" y="1989272"/>
              <a:ext cx="0" cy="36720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0458F932-97B2-0452-A14E-75F11A472A46}"/>
                </a:ext>
              </a:extLst>
            </p:cNvPr>
            <p:cNvSpPr txBox="1"/>
            <p:nvPr/>
          </p:nvSpPr>
          <p:spPr>
            <a:xfrm>
              <a:off x="1433372" y="1526772"/>
              <a:ext cx="954714" cy="430887"/>
            </a:xfrm>
            <a:prstGeom prst="rect">
              <a:avLst/>
            </a:prstGeom>
            <a:noFill/>
          </p:spPr>
          <p:txBody>
            <a:bodyPr wrap="square" rtlCol="0">
              <a:spAutoFit/>
            </a:bodyPr>
            <a:lstStyle/>
            <a:p>
              <a:pPr algn="ctr"/>
              <a:r>
                <a:rPr kumimoji="1" lang="en-US" altLang="ja-JP" sz="1100" b="1" dirty="0">
                  <a:latin typeface="Meiryo UI" panose="020B0604030504040204" pitchFamily="50" charset="-128"/>
                  <a:ea typeface="Meiryo UI" panose="020B0604030504040204" pitchFamily="50" charset="-128"/>
                </a:rPr>
                <a:t>Run-in</a:t>
              </a:r>
            </a:p>
            <a:p>
              <a:pPr algn="ctr"/>
              <a:r>
                <a:rPr kumimoji="1" lang="ja-JP" altLang="en-US" sz="1100" b="1" dirty="0">
                  <a:latin typeface="Meiryo UI" panose="020B0604030504040204" pitchFamily="50" charset="-128"/>
                  <a:ea typeface="Meiryo UI" panose="020B0604030504040204" pitchFamily="50" charset="-128"/>
                </a:rPr>
                <a:t>期間</a:t>
              </a:r>
            </a:p>
          </p:txBody>
        </p:sp>
        <p:sp>
          <p:nvSpPr>
            <p:cNvPr id="39" name="テキスト ボックス 38">
              <a:extLst>
                <a:ext uri="{FF2B5EF4-FFF2-40B4-BE49-F238E27FC236}">
                  <a16:creationId xmlns:a16="http://schemas.microsoft.com/office/drawing/2014/main" id="{5BDEC31D-805C-2614-1641-46E40BE07D88}"/>
                </a:ext>
              </a:extLst>
            </p:cNvPr>
            <p:cNvSpPr txBox="1"/>
            <p:nvPr/>
          </p:nvSpPr>
          <p:spPr>
            <a:xfrm>
              <a:off x="2646703" y="1611410"/>
              <a:ext cx="1348056" cy="261610"/>
            </a:xfrm>
            <a:prstGeom prst="rect">
              <a:avLst/>
            </a:prstGeom>
            <a:no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介入期間</a:t>
              </a:r>
              <a:r>
                <a:rPr kumimoji="1" lang="en-US" altLang="ja-JP" sz="1100" b="1" dirty="0">
                  <a:latin typeface="Meiryo UI" panose="020B0604030504040204" pitchFamily="50" charset="-128"/>
                  <a:ea typeface="Meiryo UI" panose="020B0604030504040204" pitchFamily="50" charset="-128"/>
                </a:rPr>
                <a:t>1</a:t>
              </a:r>
              <a:endParaRPr kumimoji="1" lang="ja-JP" altLang="en-US" sz="1100" b="1"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8DFF4DFB-8D53-5D0A-0A15-6448DEECE7C5}"/>
                </a:ext>
              </a:extLst>
            </p:cNvPr>
            <p:cNvSpPr txBox="1"/>
            <p:nvPr/>
          </p:nvSpPr>
          <p:spPr>
            <a:xfrm>
              <a:off x="4632684" y="1598857"/>
              <a:ext cx="1348056" cy="261610"/>
            </a:xfrm>
            <a:prstGeom prst="rect">
              <a:avLst/>
            </a:prstGeom>
            <a:no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ウォッシュアウト期間</a:t>
              </a:r>
            </a:p>
          </p:txBody>
        </p:sp>
        <p:sp>
          <p:nvSpPr>
            <p:cNvPr id="41" name="テキスト ボックス 40">
              <a:extLst>
                <a:ext uri="{FF2B5EF4-FFF2-40B4-BE49-F238E27FC236}">
                  <a16:creationId xmlns:a16="http://schemas.microsoft.com/office/drawing/2014/main" id="{160B03AD-A670-777C-5493-44F2CEE6F2CE}"/>
                </a:ext>
              </a:extLst>
            </p:cNvPr>
            <p:cNvSpPr txBox="1"/>
            <p:nvPr/>
          </p:nvSpPr>
          <p:spPr>
            <a:xfrm>
              <a:off x="6480537" y="1581250"/>
              <a:ext cx="1348056" cy="261610"/>
            </a:xfrm>
            <a:prstGeom prst="rect">
              <a:avLst/>
            </a:prstGeom>
            <a:no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介入期間</a:t>
              </a:r>
              <a:r>
                <a:rPr kumimoji="1" lang="en-US" altLang="ja-JP" sz="1100" b="1" dirty="0">
                  <a:latin typeface="Meiryo UI" panose="020B0604030504040204" pitchFamily="50" charset="-128"/>
                  <a:ea typeface="Meiryo UI" panose="020B0604030504040204" pitchFamily="50" charset="-128"/>
                </a:rPr>
                <a:t>2</a:t>
              </a:r>
              <a:endParaRPr kumimoji="1" lang="ja-JP" altLang="en-US" sz="1100" b="1" dirty="0">
                <a:latin typeface="Meiryo UI" panose="020B0604030504040204" pitchFamily="50" charset="-128"/>
                <a:ea typeface="Meiryo UI" panose="020B0604030504040204" pitchFamily="50" charset="-128"/>
              </a:endParaRPr>
            </a:p>
          </p:txBody>
        </p:sp>
        <p:graphicFrame>
          <p:nvGraphicFramePr>
            <p:cNvPr id="42" name="グラフ 41">
              <a:extLst>
                <a:ext uri="{FF2B5EF4-FFF2-40B4-BE49-F238E27FC236}">
                  <a16:creationId xmlns:a16="http://schemas.microsoft.com/office/drawing/2014/main" id="{796F0E12-BB6B-5216-1620-9FC43353A225}"/>
                </a:ext>
              </a:extLst>
            </p:cNvPr>
            <p:cNvGraphicFramePr>
              <a:graphicFrameLocks/>
            </p:cNvGraphicFramePr>
            <p:nvPr>
              <p:extLst>
                <p:ext uri="{D42A27DB-BD31-4B8C-83A1-F6EECF244321}">
                  <p14:modId xmlns:p14="http://schemas.microsoft.com/office/powerpoint/2010/main" val="4258762281"/>
                </p:ext>
              </p:extLst>
            </p:nvPr>
          </p:nvGraphicFramePr>
          <p:xfrm>
            <a:off x="907229" y="1842860"/>
            <a:ext cx="7635619" cy="4168800"/>
          </p:xfrm>
          <a:graphic>
            <a:graphicData uri="http://schemas.openxmlformats.org/drawingml/2006/chart">
              <c:chart xmlns:c="http://schemas.openxmlformats.org/drawingml/2006/chart" xmlns:r="http://schemas.openxmlformats.org/officeDocument/2006/relationships" r:id="rId2"/>
            </a:graphicData>
          </a:graphic>
        </p:graphicFrame>
        <p:sp>
          <p:nvSpPr>
            <p:cNvPr id="43" name="テキスト ボックス 42">
              <a:extLst>
                <a:ext uri="{FF2B5EF4-FFF2-40B4-BE49-F238E27FC236}">
                  <a16:creationId xmlns:a16="http://schemas.microsoft.com/office/drawing/2014/main" id="{F3931493-D0D4-6D36-DA33-132747424FA5}"/>
                </a:ext>
              </a:extLst>
            </p:cNvPr>
            <p:cNvSpPr txBox="1"/>
            <p:nvPr/>
          </p:nvSpPr>
          <p:spPr>
            <a:xfrm rot="16200000">
              <a:off x="-75427" y="3788760"/>
              <a:ext cx="1688316"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グルコース平均値</a:t>
              </a:r>
            </a:p>
          </p:txBody>
        </p:sp>
        <p:sp>
          <p:nvSpPr>
            <p:cNvPr id="44" name="テキスト ボックス 43">
              <a:extLst>
                <a:ext uri="{FF2B5EF4-FFF2-40B4-BE49-F238E27FC236}">
                  <a16:creationId xmlns:a16="http://schemas.microsoft.com/office/drawing/2014/main" id="{F05072FE-5B18-E811-8786-53404D687168}"/>
                </a:ext>
              </a:extLst>
            </p:cNvPr>
            <p:cNvSpPr txBox="1"/>
            <p:nvPr/>
          </p:nvSpPr>
          <p:spPr>
            <a:xfrm>
              <a:off x="365621" y="1698634"/>
              <a:ext cx="1348056" cy="261610"/>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a:t>
              </a:r>
              <a:r>
                <a:rPr kumimoji="1" lang="en-US" altLang="ja-JP" sz="1050" b="1" dirty="0">
                  <a:latin typeface="Meiryo UI" panose="020B0604030504040204" pitchFamily="50" charset="-128"/>
                  <a:ea typeface="Meiryo UI" panose="020B0604030504040204" pitchFamily="50" charset="-128"/>
                </a:rPr>
                <a:t>mmol/L</a:t>
              </a:r>
              <a:r>
                <a:rPr kumimoji="1" lang="ja-JP" altLang="en-US" sz="1050" b="1" dirty="0">
                  <a:latin typeface="Meiryo UI" panose="020B0604030504040204" pitchFamily="50" charset="-128"/>
                  <a:ea typeface="Meiryo UI" panose="020B0604030504040204" pitchFamily="50" charset="-128"/>
                </a:rPr>
                <a:t>）</a:t>
              </a:r>
            </a:p>
          </p:txBody>
        </p:sp>
        <p:sp>
          <p:nvSpPr>
            <p:cNvPr id="45" name="テキスト ボックス 44">
              <a:extLst>
                <a:ext uri="{FF2B5EF4-FFF2-40B4-BE49-F238E27FC236}">
                  <a16:creationId xmlns:a16="http://schemas.microsoft.com/office/drawing/2014/main" id="{FD78586A-814F-0909-41A6-D6073BBD90C0}"/>
                </a:ext>
              </a:extLst>
            </p:cNvPr>
            <p:cNvSpPr txBox="1"/>
            <p:nvPr/>
          </p:nvSpPr>
          <p:spPr>
            <a:xfrm>
              <a:off x="3931486" y="6116939"/>
              <a:ext cx="1688316"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週</a:t>
              </a:r>
            </a:p>
          </p:txBody>
        </p:sp>
        <p:sp>
          <p:nvSpPr>
            <p:cNvPr id="46" name="テキスト ボックス 45">
              <a:extLst>
                <a:ext uri="{FF2B5EF4-FFF2-40B4-BE49-F238E27FC236}">
                  <a16:creationId xmlns:a16="http://schemas.microsoft.com/office/drawing/2014/main" id="{00CCB763-8F86-4088-79C0-99BF9FA32B00}"/>
                </a:ext>
              </a:extLst>
            </p:cNvPr>
            <p:cNvSpPr txBox="1"/>
            <p:nvPr/>
          </p:nvSpPr>
          <p:spPr>
            <a:xfrm>
              <a:off x="1569980" y="5824575"/>
              <a:ext cx="574958"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3</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4</a:t>
              </a:r>
              <a:endParaRPr kumimoji="1" lang="ja-JP" altLang="en-US" sz="1200" b="1" dirty="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56B95B4C-6D84-C332-CD9E-F976B7BE0CBD}"/>
                </a:ext>
              </a:extLst>
            </p:cNvPr>
            <p:cNvSpPr txBox="1"/>
            <p:nvPr/>
          </p:nvSpPr>
          <p:spPr>
            <a:xfrm>
              <a:off x="2624315" y="5824575"/>
              <a:ext cx="574958"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5</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6</a:t>
              </a:r>
              <a:endParaRPr kumimoji="1" lang="ja-JP" altLang="en-US" sz="1200" b="1" dirty="0">
                <a:latin typeface="Meiryo UI" panose="020B0604030504040204" pitchFamily="50" charset="-128"/>
                <a:ea typeface="Meiryo UI" panose="020B0604030504040204" pitchFamily="50" charset="-128"/>
              </a:endParaRPr>
            </a:p>
          </p:txBody>
        </p:sp>
        <p:sp>
          <p:nvSpPr>
            <p:cNvPr id="48" name="テキスト ボックス 47">
              <a:extLst>
                <a:ext uri="{FF2B5EF4-FFF2-40B4-BE49-F238E27FC236}">
                  <a16:creationId xmlns:a16="http://schemas.microsoft.com/office/drawing/2014/main" id="{616E2DBD-3361-2CE8-C45F-92C46854071D}"/>
                </a:ext>
              </a:extLst>
            </p:cNvPr>
            <p:cNvSpPr txBox="1"/>
            <p:nvPr/>
          </p:nvSpPr>
          <p:spPr>
            <a:xfrm>
              <a:off x="3622463" y="5824575"/>
              <a:ext cx="574958"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7</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8</a:t>
              </a:r>
              <a:endParaRPr kumimoji="1" lang="ja-JP" altLang="en-US" sz="1200" b="1" dirty="0">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CFD5DB9D-F161-43A7-A544-09C386253E3E}"/>
                </a:ext>
              </a:extLst>
            </p:cNvPr>
            <p:cNvSpPr txBox="1"/>
            <p:nvPr/>
          </p:nvSpPr>
          <p:spPr>
            <a:xfrm>
              <a:off x="4425779" y="5824575"/>
              <a:ext cx="856484"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9</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10</a:t>
              </a:r>
              <a:endParaRPr kumimoji="1" lang="ja-JP" altLang="en-US" sz="1200" b="1"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305ABD2B-05EE-855F-8300-8378560FC1B4}"/>
                </a:ext>
              </a:extLst>
            </p:cNvPr>
            <p:cNvSpPr txBox="1"/>
            <p:nvPr/>
          </p:nvSpPr>
          <p:spPr>
            <a:xfrm>
              <a:off x="5243290" y="5824575"/>
              <a:ext cx="873206"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11</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12</a:t>
              </a:r>
              <a:endParaRPr kumimoji="1" lang="ja-JP" altLang="en-US" sz="1200" b="1"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1E7DE592-57D7-B0CD-8C93-BCE1C9E03593}"/>
                </a:ext>
              </a:extLst>
            </p:cNvPr>
            <p:cNvSpPr txBox="1"/>
            <p:nvPr/>
          </p:nvSpPr>
          <p:spPr>
            <a:xfrm>
              <a:off x="6421663" y="5824575"/>
              <a:ext cx="789737"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13</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14</a:t>
              </a:r>
              <a:endParaRPr kumimoji="1" lang="ja-JP" altLang="en-US" sz="1200" b="1"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352B7D8F-66BA-9DC2-0F98-DBCDA8E32DA9}"/>
                </a:ext>
              </a:extLst>
            </p:cNvPr>
            <p:cNvSpPr txBox="1"/>
            <p:nvPr/>
          </p:nvSpPr>
          <p:spPr>
            <a:xfrm>
              <a:off x="7462424" y="5824575"/>
              <a:ext cx="789739"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15</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16</a:t>
              </a:r>
              <a:endParaRPr kumimoji="1" lang="ja-JP" altLang="en-US" sz="1200" b="1" dirty="0">
                <a:latin typeface="Meiryo UI" panose="020B0604030504040204" pitchFamily="50" charset="-128"/>
                <a:ea typeface="Meiryo UI" panose="020B0604030504040204" pitchFamily="50" charset="-128"/>
              </a:endParaRPr>
            </a:p>
          </p:txBody>
        </p:sp>
        <p:grpSp>
          <p:nvGrpSpPr>
            <p:cNvPr id="53" name="グループ化 52">
              <a:extLst>
                <a:ext uri="{FF2B5EF4-FFF2-40B4-BE49-F238E27FC236}">
                  <a16:creationId xmlns:a16="http://schemas.microsoft.com/office/drawing/2014/main" id="{6F390D95-1158-2515-6709-C05FC85427A1}"/>
                </a:ext>
              </a:extLst>
            </p:cNvPr>
            <p:cNvGrpSpPr/>
            <p:nvPr/>
          </p:nvGrpSpPr>
          <p:grpSpPr>
            <a:xfrm>
              <a:off x="6480537" y="5221362"/>
              <a:ext cx="1908399" cy="276999"/>
              <a:chOff x="6634450" y="4765951"/>
              <a:chExt cx="1908399" cy="276999"/>
            </a:xfrm>
          </p:grpSpPr>
          <p:sp>
            <p:nvSpPr>
              <p:cNvPr id="54" name="正方形/長方形 53">
                <a:extLst>
                  <a:ext uri="{FF2B5EF4-FFF2-40B4-BE49-F238E27FC236}">
                    <a16:creationId xmlns:a16="http://schemas.microsoft.com/office/drawing/2014/main" id="{F5AF1A23-E6AD-FD3A-2CAD-994357DB5B2A}"/>
                  </a:ext>
                </a:extLst>
              </p:cNvPr>
              <p:cNvSpPr/>
              <p:nvPr/>
            </p:nvSpPr>
            <p:spPr>
              <a:xfrm>
                <a:off x="6634450" y="4814450"/>
                <a:ext cx="180000" cy="180000"/>
              </a:xfrm>
              <a:prstGeom prst="rect">
                <a:avLst/>
              </a:prstGeom>
              <a:solidFill>
                <a:srgbClr val="C7C0DF"/>
              </a:solidFill>
              <a:ln>
                <a:solidFill>
                  <a:srgbClr val="C7C0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A6A8E755-9DE7-D182-EBC3-489B69681633}"/>
                  </a:ext>
                </a:extLst>
              </p:cNvPr>
              <p:cNvSpPr txBox="1"/>
              <p:nvPr/>
            </p:nvSpPr>
            <p:spPr>
              <a:xfrm>
                <a:off x="6797649" y="4765951"/>
                <a:ext cx="1745200" cy="276999"/>
              </a:xfrm>
              <a:prstGeom prst="rect">
                <a:avLst/>
              </a:prstGeom>
              <a:noFill/>
            </p:spPr>
            <p:txBody>
              <a:bodyPr wrap="square" rtlCol="0" anchor="ctr">
                <a:spAutoFit/>
              </a:bodyPr>
              <a:lstStyle/>
              <a:p>
                <a:r>
                  <a:rPr kumimoji="1" lang="ja-JP" altLang="en-US" sz="1200" b="1" dirty="0">
                    <a:latin typeface="Meiryo UI" panose="020B0604030504040204" pitchFamily="50" charset="-128"/>
                    <a:ea typeface="Meiryo UI" panose="020B0604030504040204" pitchFamily="50" charset="-128"/>
                  </a:rPr>
                  <a:t>緩やかな低炭水化物食</a:t>
                </a:r>
              </a:p>
            </p:txBody>
          </p:sp>
        </p:grpSp>
        <p:grpSp>
          <p:nvGrpSpPr>
            <p:cNvPr id="56" name="グループ化 55">
              <a:extLst>
                <a:ext uri="{FF2B5EF4-FFF2-40B4-BE49-F238E27FC236}">
                  <a16:creationId xmlns:a16="http://schemas.microsoft.com/office/drawing/2014/main" id="{FF966194-78E4-5CC8-DE88-4D1E6EB0724E}"/>
                </a:ext>
              </a:extLst>
            </p:cNvPr>
            <p:cNvGrpSpPr/>
            <p:nvPr/>
          </p:nvGrpSpPr>
          <p:grpSpPr>
            <a:xfrm>
              <a:off x="526900" y="1149437"/>
              <a:ext cx="8396276" cy="261610"/>
              <a:chOff x="630231" y="1079394"/>
              <a:chExt cx="8396276" cy="261610"/>
            </a:xfrm>
          </p:grpSpPr>
          <p:sp>
            <p:nvSpPr>
              <p:cNvPr id="57" name="楕円 56">
                <a:extLst>
                  <a:ext uri="{FF2B5EF4-FFF2-40B4-BE49-F238E27FC236}">
                    <a16:creationId xmlns:a16="http://schemas.microsoft.com/office/drawing/2014/main" id="{E5202C1C-DF5B-1C35-9E42-97D3ABF2CFE1}"/>
                  </a:ext>
                </a:extLst>
              </p:cNvPr>
              <p:cNvSpPr/>
              <p:nvPr/>
            </p:nvSpPr>
            <p:spPr>
              <a:xfrm>
                <a:off x="4854021" y="1138086"/>
                <a:ext cx="144226" cy="144226"/>
              </a:xfrm>
              <a:prstGeom prst="ellipse">
                <a:avLst/>
              </a:prstGeom>
              <a:solidFill>
                <a:srgbClr val="E2472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8" name="グループ化 57">
                <a:extLst>
                  <a:ext uri="{FF2B5EF4-FFF2-40B4-BE49-F238E27FC236}">
                    <a16:creationId xmlns:a16="http://schemas.microsoft.com/office/drawing/2014/main" id="{14206275-3735-BA44-EE31-7AC1BDC4E5A3}"/>
                  </a:ext>
                </a:extLst>
              </p:cNvPr>
              <p:cNvGrpSpPr/>
              <p:nvPr/>
            </p:nvGrpSpPr>
            <p:grpSpPr>
              <a:xfrm>
                <a:off x="630231" y="1079394"/>
                <a:ext cx="4213352" cy="261610"/>
                <a:chOff x="4854021" y="778677"/>
                <a:chExt cx="4213352" cy="261610"/>
              </a:xfrm>
            </p:grpSpPr>
            <p:sp>
              <p:nvSpPr>
                <p:cNvPr id="60" name="楕円 59">
                  <a:extLst>
                    <a:ext uri="{FF2B5EF4-FFF2-40B4-BE49-F238E27FC236}">
                      <a16:creationId xmlns:a16="http://schemas.microsoft.com/office/drawing/2014/main" id="{013E99F0-10A7-1E26-DCD4-5BFF30818B79}"/>
                    </a:ext>
                  </a:extLst>
                </p:cNvPr>
                <p:cNvSpPr/>
                <p:nvPr/>
              </p:nvSpPr>
              <p:spPr>
                <a:xfrm>
                  <a:off x="4854021" y="841692"/>
                  <a:ext cx="144226" cy="144226"/>
                </a:xfrm>
                <a:prstGeom prst="ellipse">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ボックス 60">
                  <a:extLst>
                    <a:ext uri="{FF2B5EF4-FFF2-40B4-BE49-F238E27FC236}">
                      <a16:creationId xmlns:a16="http://schemas.microsoft.com/office/drawing/2014/main" id="{5B7C828F-B5CD-ABF2-7920-798C0468A21B}"/>
                    </a:ext>
                  </a:extLst>
                </p:cNvPr>
                <p:cNvSpPr txBox="1"/>
                <p:nvPr/>
              </p:nvSpPr>
              <p:spPr>
                <a:xfrm>
                  <a:off x="4998246" y="778677"/>
                  <a:ext cx="4069127" cy="261610"/>
                </a:xfrm>
                <a:prstGeom prst="rect">
                  <a:avLst/>
                </a:prstGeom>
                <a:noFill/>
              </p:spPr>
              <p:txBody>
                <a:bodyPr wrap="square" rtlCol="0">
                  <a:spAutoFit/>
                </a:bodyPr>
                <a:lstStyle/>
                <a:p>
                  <a:r>
                    <a:rPr kumimoji="1" lang="ja-JP" altLang="en-US" sz="1100" b="1" dirty="0">
                      <a:latin typeface="Meiryo UI" panose="020B0604030504040204" pitchFamily="50" charset="-128"/>
                      <a:ea typeface="Meiryo UI" panose="020B0604030504040204" pitchFamily="50" charset="-128"/>
                    </a:rPr>
                    <a:t>従来食（介入期間</a:t>
                  </a:r>
                  <a:r>
                    <a:rPr kumimoji="1" lang="en-US" altLang="ja-JP" sz="1100" b="1" dirty="0">
                      <a:latin typeface="Meiryo UI" panose="020B0604030504040204" pitchFamily="50" charset="-128"/>
                      <a:ea typeface="Meiryo UI" panose="020B0604030504040204" pitchFamily="50" charset="-128"/>
                    </a:rPr>
                    <a:t>1</a:t>
                  </a:r>
                  <a:r>
                    <a:rPr kumimoji="1" lang="ja-JP" altLang="en-US" sz="1100" b="1" dirty="0">
                      <a:latin typeface="Meiryo UI" panose="020B0604030504040204" pitchFamily="50" charset="-128"/>
                      <a:ea typeface="Meiryo UI" panose="020B0604030504040204" pitchFamily="50" charset="-128"/>
                    </a:rPr>
                    <a:t>）→緩やかな低炭水化物食（介入期間</a:t>
                  </a:r>
                  <a:r>
                    <a:rPr kumimoji="1" lang="en-US" altLang="ja-JP" sz="1100" b="1" dirty="0">
                      <a:latin typeface="Meiryo UI" panose="020B0604030504040204" pitchFamily="50" charset="-128"/>
                      <a:ea typeface="Meiryo UI" panose="020B0604030504040204" pitchFamily="50" charset="-128"/>
                    </a:rPr>
                    <a:t>2</a:t>
                  </a:r>
                  <a:r>
                    <a:rPr kumimoji="1" lang="ja-JP" altLang="en-US" sz="1100" b="1" dirty="0">
                      <a:latin typeface="Meiryo UI" panose="020B0604030504040204" pitchFamily="50" charset="-128"/>
                      <a:ea typeface="Meiryo UI" panose="020B0604030504040204" pitchFamily="50" charset="-128"/>
                    </a:rPr>
                    <a:t>）</a:t>
                  </a:r>
                </a:p>
              </p:txBody>
            </p:sp>
          </p:grpSp>
          <p:sp>
            <p:nvSpPr>
              <p:cNvPr id="59" name="テキスト ボックス 58">
                <a:extLst>
                  <a:ext uri="{FF2B5EF4-FFF2-40B4-BE49-F238E27FC236}">
                    <a16:creationId xmlns:a16="http://schemas.microsoft.com/office/drawing/2014/main" id="{57BDAC12-E0DC-B7D4-25D9-41C181D0D572}"/>
                  </a:ext>
                </a:extLst>
              </p:cNvPr>
              <p:cNvSpPr txBox="1"/>
              <p:nvPr/>
            </p:nvSpPr>
            <p:spPr>
              <a:xfrm>
                <a:off x="4998247" y="1079394"/>
                <a:ext cx="4028260" cy="261610"/>
              </a:xfrm>
              <a:prstGeom prst="rect">
                <a:avLst/>
              </a:prstGeom>
              <a:noFill/>
            </p:spPr>
            <p:txBody>
              <a:bodyPr wrap="square" rtlCol="0">
                <a:spAutoFit/>
              </a:bodyPr>
              <a:lstStyle/>
              <a:p>
                <a:r>
                  <a:rPr kumimoji="1" lang="ja-JP" altLang="en-US" sz="1100" b="1" dirty="0">
                    <a:latin typeface="Meiryo UI" panose="020B0604030504040204" pitchFamily="50" charset="-128"/>
                    <a:ea typeface="Meiryo UI" panose="020B0604030504040204" pitchFamily="50" charset="-128"/>
                  </a:rPr>
                  <a:t>緩やかな低炭水化物食（介入期間</a:t>
                </a:r>
                <a:r>
                  <a:rPr kumimoji="1" lang="en-US" altLang="ja-JP" sz="1100" b="1" dirty="0">
                    <a:latin typeface="Meiryo UI" panose="020B0604030504040204" pitchFamily="50" charset="-128"/>
                    <a:ea typeface="Meiryo UI" panose="020B0604030504040204" pitchFamily="50" charset="-128"/>
                  </a:rPr>
                  <a:t>1</a:t>
                </a:r>
                <a:r>
                  <a:rPr kumimoji="1" lang="ja-JP" altLang="en-US" sz="1100" b="1" dirty="0">
                    <a:latin typeface="Meiryo UI" panose="020B0604030504040204" pitchFamily="50" charset="-128"/>
                    <a:ea typeface="Meiryo UI" panose="020B0604030504040204" pitchFamily="50" charset="-128"/>
                  </a:rPr>
                  <a:t>）→従来食（介入期間</a:t>
                </a:r>
                <a:r>
                  <a:rPr kumimoji="1" lang="en-US" altLang="ja-JP" sz="1100" b="1" dirty="0">
                    <a:latin typeface="Meiryo UI" panose="020B0604030504040204" pitchFamily="50" charset="-128"/>
                    <a:ea typeface="Meiryo UI" panose="020B0604030504040204" pitchFamily="50" charset="-128"/>
                  </a:rPr>
                  <a:t>2</a:t>
                </a:r>
                <a:r>
                  <a:rPr kumimoji="1" lang="ja-JP" altLang="en-US" sz="1100" b="1" dirty="0">
                    <a:latin typeface="Meiryo UI" panose="020B0604030504040204" pitchFamily="50" charset="-128"/>
                    <a:ea typeface="Meiryo UI" panose="020B0604030504040204" pitchFamily="50" charset="-128"/>
                  </a:rPr>
                  <a:t>）</a:t>
                </a:r>
              </a:p>
            </p:txBody>
          </p:sp>
        </p:grpSp>
      </p:grpSp>
    </p:spTree>
    <p:extLst>
      <p:ext uri="{BB962C8B-B14F-4D97-AF65-F5344CB8AC3E}">
        <p14:creationId xmlns:p14="http://schemas.microsoft.com/office/powerpoint/2010/main" val="1162189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F0286-A064-4BBF-4610-8BC0FF811620}"/>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9914873-A2A0-E45C-E00E-06F1C9C3AAAF}"/>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Sterner Isaksson S, et al. Lancet Reg Health Eur 37: 100799, 2023</a:t>
            </a:r>
          </a:p>
        </p:txBody>
      </p:sp>
      <p:sp>
        <p:nvSpPr>
          <p:cNvPr id="5" name="テキスト ボックス 4">
            <a:extLst>
              <a:ext uri="{FF2B5EF4-FFF2-40B4-BE49-F238E27FC236}">
                <a16:creationId xmlns:a16="http://schemas.microsoft.com/office/drawing/2014/main" id="{66B03D92-4F9D-63BB-B787-E66B8943BA04}"/>
              </a:ext>
            </a:extLst>
          </p:cNvPr>
          <p:cNvSpPr txBox="1"/>
          <p:nvPr/>
        </p:nvSpPr>
        <p:spPr>
          <a:xfrm>
            <a:off x="244799" y="225884"/>
            <a:ext cx="6596673" cy="480131"/>
          </a:xfrm>
          <a:prstGeom prst="rect">
            <a:avLst/>
          </a:prstGeom>
          <a:noFill/>
        </p:spPr>
        <p:txBody>
          <a:bodyPr wrap="square" rtlCol="0" anchor="ctr">
            <a:spAutoFit/>
          </a:bodyPr>
          <a:lstStyle/>
          <a:p>
            <a:pPr defTabSz="457189">
              <a:lnSpc>
                <a:spcPct val="90000"/>
              </a:lnSpc>
              <a:defRPr/>
            </a:pPr>
            <a:r>
              <a:rPr lang="en-US" altLang="ja-JP" sz="2800" b="1" dirty="0">
                <a:solidFill>
                  <a:prstClr val="black"/>
                </a:solidFill>
                <a:latin typeface="Meiryo UI" panose="020B0604030504040204" pitchFamily="50" charset="-128"/>
                <a:ea typeface="Meiryo UI" panose="020B0604030504040204" pitchFamily="50" charset="-128"/>
              </a:rPr>
              <a:t>TIR</a:t>
            </a:r>
            <a:r>
              <a:rPr lang="ja-JP" altLang="en-US" sz="2800" b="1" dirty="0">
                <a:solidFill>
                  <a:prstClr val="black"/>
                </a:solidFill>
                <a:latin typeface="Meiryo UI" panose="020B0604030504040204" pitchFamily="50" charset="-128"/>
                <a:ea typeface="Meiryo UI" panose="020B0604030504040204" pitchFamily="50" charset="-128"/>
              </a:rPr>
              <a:t>の割合の推移</a:t>
            </a:r>
          </a:p>
        </p:txBody>
      </p:sp>
      <p:sp>
        <p:nvSpPr>
          <p:cNvPr id="32" name="テキスト ボックス 31">
            <a:extLst>
              <a:ext uri="{FF2B5EF4-FFF2-40B4-BE49-F238E27FC236}">
                <a16:creationId xmlns:a16="http://schemas.microsoft.com/office/drawing/2014/main" id="{74AAAF2C-0FC4-0B80-BF23-F737976128F6}"/>
              </a:ext>
            </a:extLst>
          </p:cNvPr>
          <p:cNvSpPr txBox="1"/>
          <p:nvPr/>
        </p:nvSpPr>
        <p:spPr>
          <a:xfrm>
            <a:off x="7050619" y="6374537"/>
            <a:ext cx="1688316" cy="261610"/>
          </a:xfrm>
          <a:prstGeom prst="rect">
            <a:avLst/>
          </a:prstGeom>
          <a:noFill/>
        </p:spPr>
        <p:txBody>
          <a:bodyPr wrap="square" rtlCol="0">
            <a:spAutoFit/>
          </a:bodyPr>
          <a:lstStyle/>
          <a:p>
            <a:pPr algn="ctr"/>
            <a:r>
              <a:rPr kumimoji="1" lang="en-US" altLang="ja-JP" sz="1100" dirty="0">
                <a:latin typeface="Meiryo UI" panose="020B0604030504040204" pitchFamily="50" charset="-128"/>
                <a:ea typeface="Meiryo UI" panose="020B0604030504040204" pitchFamily="50" charset="-128"/>
              </a:rPr>
              <a:t>mean</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95</a:t>
            </a:r>
            <a:r>
              <a:rPr kumimoji="1" lang="ja-JP" altLang="en-US" sz="1100" dirty="0">
                <a:latin typeface="Meiryo UI" panose="020B0604030504040204" pitchFamily="50" charset="-128"/>
                <a:ea typeface="Meiryo UI" panose="020B0604030504040204" pitchFamily="50" charset="-128"/>
              </a:rPr>
              <a:t>％</a:t>
            </a:r>
            <a:r>
              <a:rPr kumimoji="1" lang="en-US" altLang="ja-JP" sz="1100" dirty="0">
                <a:latin typeface="Meiryo UI" panose="020B0604030504040204" pitchFamily="50" charset="-128"/>
                <a:ea typeface="Meiryo UI" panose="020B0604030504040204" pitchFamily="50" charset="-128"/>
              </a:rPr>
              <a:t>CI</a:t>
            </a:r>
            <a:r>
              <a:rPr kumimoji="1" lang="ja-JP" altLang="en-US" sz="1100" dirty="0">
                <a:latin typeface="Meiryo UI" panose="020B0604030504040204" pitchFamily="50" charset="-128"/>
                <a:ea typeface="Meiryo UI" panose="020B0604030504040204" pitchFamily="50" charset="-128"/>
              </a:rPr>
              <a:t>）</a:t>
            </a:r>
          </a:p>
        </p:txBody>
      </p:sp>
      <p:grpSp>
        <p:nvGrpSpPr>
          <p:cNvPr id="62" name="グループ化 61">
            <a:extLst>
              <a:ext uri="{FF2B5EF4-FFF2-40B4-BE49-F238E27FC236}">
                <a16:creationId xmlns:a16="http://schemas.microsoft.com/office/drawing/2014/main" id="{1BF5AF08-0099-97AA-39B6-E6CAB8149245}"/>
              </a:ext>
            </a:extLst>
          </p:cNvPr>
          <p:cNvGrpSpPr/>
          <p:nvPr/>
        </p:nvGrpSpPr>
        <p:grpSpPr>
          <a:xfrm>
            <a:off x="365621" y="1149437"/>
            <a:ext cx="8557555" cy="5244501"/>
            <a:chOff x="365621" y="1149437"/>
            <a:chExt cx="8557555" cy="5244501"/>
          </a:xfrm>
        </p:grpSpPr>
        <p:sp>
          <p:nvSpPr>
            <p:cNvPr id="2" name="正方形/長方形 1">
              <a:extLst>
                <a:ext uri="{FF2B5EF4-FFF2-40B4-BE49-F238E27FC236}">
                  <a16:creationId xmlns:a16="http://schemas.microsoft.com/office/drawing/2014/main" id="{261F6843-912D-8910-E95F-2200768D6785}"/>
                </a:ext>
              </a:extLst>
            </p:cNvPr>
            <p:cNvSpPr/>
            <p:nvPr/>
          </p:nvSpPr>
          <p:spPr>
            <a:xfrm>
              <a:off x="7635562" y="3713786"/>
              <a:ext cx="180000" cy="180000"/>
            </a:xfrm>
            <a:prstGeom prst="rect">
              <a:avLst/>
            </a:prstGeom>
            <a:solidFill>
              <a:srgbClr val="C7C0DF"/>
            </a:solidFill>
            <a:ln>
              <a:solidFill>
                <a:srgbClr val="C7C0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DEAC81C3-7831-9AD4-7857-68C6E99198AF}"/>
                </a:ext>
              </a:extLst>
            </p:cNvPr>
            <p:cNvSpPr/>
            <p:nvPr/>
          </p:nvSpPr>
          <p:spPr>
            <a:xfrm>
              <a:off x="6632425" y="3935325"/>
              <a:ext cx="180000" cy="180000"/>
            </a:xfrm>
            <a:prstGeom prst="rect">
              <a:avLst/>
            </a:prstGeom>
            <a:solidFill>
              <a:srgbClr val="C7C0DF"/>
            </a:solidFill>
            <a:ln>
              <a:solidFill>
                <a:srgbClr val="C7C0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BE0CF14A-553C-01FE-53DB-9F3B365B5E50}"/>
                </a:ext>
              </a:extLst>
            </p:cNvPr>
            <p:cNvSpPr/>
            <p:nvPr/>
          </p:nvSpPr>
          <p:spPr>
            <a:xfrm>
              <a:off x="3822664" y="3260052"/>
              <a:ext cx="180000" cy="180000"/>
            </a:xfrm>
            <a:prstGeom prst="rect">
              <a:avLst/>
            </a:prstGeom>
            <a:solidFill>
              <a:srgbClr val="C7C0DF"/>
            </a:solidFill>
            <a:ln>
              <a:solidFill>
                <a:srgbClr val="C7C0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76A36343-0BBF-626F-8DAD-8D5674DA07EB}"/>
                </a:ext>
              </a:extLst>
            </p:cNvPr>
            <p:cNvSpPr/>
            <p:nvPr/>
          </p:nvSpPr>
          <p:spPr>
            <a:xfrm>
              <a:off x="2818534" y="3554798"/>
              <a:ext cx="180000" cy="180000"/>
            </a:xfrm>
            <a:prstGeom prst="rect">
              <a:avLst/>
            </a:prstGeom>
            <a:solidFill>
              <a:srgbClr val="C7C0DF"/>
            </a:solidFill>
            <a:ln>
              <a:solidFill>
                <a:srgbClr val="C7C0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31" name="グラフ 30">
              <a:extLst>
                <a:ext uri="{FF2B5EF4-FFF2-40B4-BE49-F238E27FC236}">
                  <a16:creationId xmlns:a16="http://schemas.microsoft.com/office/drawing/2014/main" id="{1DC22D1B-BE66-7579-D772-66AEA95FA5EE}"/>
                </a:ext>
              </a:extLst>
            </p:cNvPr>
            <p:cNvGraphicFramePr>
              <a:graphicFrameLocks/>
            </p:cNvGraphicFramePr>
            <p:nvPr>
              <p:extLst>
                <p:ext uri="{D42A27DB-BD31-4B8C-83A1-F6EECF244321}">
                  <p14:modId xmlns:p14="http://schemas.microsoft.com/office/powerpoint/2010/main" val="2820905955"/>
                </p:ext>
              </p:extLst>
            </p:nvPr>
          </p:nvGraphicFramePr>
          <p:xfrm>
            <a:off x="907200" y="1842679"/>
            <a:ext cx="7635600" cy="4168800"/>
          </p:xfrm>
          <a:graphic>
            <a:graphicData uri="http://schemas.openxmlformats.org/drawingml/2006/chart">
              <c:chart xmlns:c="http://schemas.openxmlformats.org/drawingml/2006/chart" xmlns:r="http://schemas.openxmlformats.org/officeDocument/2006/relationships" r:id="rId2"/>
            </a:graphicData>
          </a:graphic>
        </p:graphicFrame>
        <p:sp>
          <p:nvSpPr>
            <p:cNvPr id="33" name="テキスト ボックス 32">
              <a:extLst>
                <a:ext uri="{FF2B5EF4-FFF2-40B4-BE49-F238E27FC236}">
                  <a16:creationId xmlns:a16="http://schemas.microsoft.com/office/drawing/2014/main" id="{A893C741-01DE-739B-3939-C6A53D0B8B5F}"/>
                </a:ext>
              </a:extLst>
            </p:cNvPr>
            <p:cNvSpPr txBox="1"/>
            <p:nvPr/>
          </p:nvSpPr>
          <p:spPr>
            <a:xfrm>
              <a:off x="1368764" y="1526772"/>
              <a:ext cx="954714" cy="430887"/>
            </a:xfrm>
            <a:prstGeom prst="rect">
              <a:avLst/>
            </a:prstGeom>
            <a:noFill/>
          </p:spPr>
          <p:txBody>
            <a:bodyPr wrap="square" rtlCol="0">
              <a:spAutoFit/>
            </a:bodyPr>
            <a:lstStyle/>
            <a:p>
              <a:pPr algn="ctr"/>
              <a:r>
                <a:rPr kumimoji="1" lang="en-US" altLang="ja-JP" sz="1100" b="1" dirty="0">
                  <a:latin typeface="Meiryo UI" panose="020B0604030504040204" pitchFamily="50" charset="-128"/>
                  <a:ea typeface="Meiryo UI" panose="020B0604030504040204" pitchFamily="50" charset="-128"/>
                </a:rPr>
                <a:t>Run-in</a:t>
              </a:r>
            </a:p>
            <a:p>
              <a:pPr algn="ctr"/>
              <a:r>
                <a:rPr kumimoji="1" lang="ja-JP" altLang="en-US" sz="1100" b="1" dirty="0">
                  <a:latin typeface="Meiryo UI" panose="020B0604030504040204" pitchFamily="50" charset="-128"/>
                  <a:ea typeface="Meiryo UI" panose="020B0604030504040204" pitchFamily="50" charset="-128"/>
                </a:rPr>
                <a:t>期間</a:t>
              </a:r>
            </a:p>
          </p:txBody>
        </p:sp>
        <p:sp>
          <p:nvSpPr>
            <p:cNvPr id="34" name="テキスト ボックス 33">
              <a:extLst>
                <a:ext uri="{FF2B5EF4-FFF2-40B4-BE49-F238E27FC236}">
                  <a16:creationId xmlns:a16="http://schemas.microsoft.com/office/drawing/2014/main" id="{37C25BB7-E20D-DCE5-93DC-0D82EB5132F3}"/>
                </a:ext>
              </a:extLst>
            </p:cNvPr>
            <p:cNvSpPr txBox="1"/>
            <p:nvPr/>
          </p:nvSpPr>
          <p:spPr>
            <a:xfrm>
              <a:off x="2646703" y="1611410"/>
              <a:ext cx="1348056" cy="261610"/>
            </a:xfrm>
            <a:prstGeom prst="rect">
              <a:avLst/>
            </a:prstGeom>
            <a:no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介入期間</a:t>
              </a:r>
              <a:r>
                <a:rPr kumimoji="1" lang="en-US" altLang="ja-JP" sz="1100" b="1" dirty="0">
                  <a:latin typeface="Meiryo UI" panose="020B0604030504040204" pitchFamily="50" charset="-128"/>
                  <a:ea typeface="Meiryo UI" panose="020B0604030504040204" pitchFamily="50" charset="-128"/>
                </a:rPr>
                <a:t>1</a:t>
              </a:r>
              <a:endParaRPr kumimoji="1" lang="ja-JP" altLang="en-US" sz="1100" b="1"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8BFC7630-807E-03BF-1751-F5FBE6483E09}"/>
                </a:ext>
              </a:extLst>
            </p:cNvPr>
            <p:cNvSpPr txBox="1"/>
            <p:nvPr/>
          </p:nvSpPr>
          <p:spPr>
            <a:xfrm>
              <a:off x="4652564" y="1598857"/>
              <a:ext cx="1348056" cy="261610"/>
            </a:xfrm>
            <a:prstGeom prst="rect">
              <a:avLst/>
            </a:prstGeom>
            <a:no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ウォッシュアウト期間</a:t>
              </a:r>
            </a:p>
          </p:txBody>
        </p:sp>
        <p:sp>
          <p:nvSpPr>
            <p:cNvPr id="37" name="テキスト ボックス 36">
              <a:extLst>
                <a:ext uri="{FF2B5EF4-FFF2-40B4-BE49-F238E27FC236}">
                  <a16:creationId xmlns:a16="http://schemas.microsoft.com/office/drawing/2014/main" id="{D4A9B238-F19F-EC2A-7E73-77B0C2F7EBF4}"/>
                </a:ext>
              </a:extLst>
            </p:cNvPr>
            <p:cNvSpPr txBox="1"/>
            <p:nvPr/>
          </p:nvSpPr>
          <p:spPr>
            <a:xfrm>
              <a:off x="6570537" y="1581250"/>
              <a:ext cx="1348056" cy="261610"/>
            </a:xfrm>
            <a:prstGeom prst="rect">
              <a:avLst/>
            </a:prstGeom>
            <a:no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介入期間</a:t>
              </a:r>
              <a:r>
                <a:rPr kumimoji="1" lang="en-US" altLang="ja-JP" sz="1100" b="1" dirty="0">
                  <a:latin typeface="Meiryo UI" panose="020B0604030504040204" pitchFamily="50" charset="-128"/>
                  <a:ea typeface="Meiryo UI" panose="020B0604030504040204" pitchFamily="50" charset="-128"/>
                </a:rPr>
                <a:t>2</a:t>
              </a:r>
              <a:endParaRPr kumimoji="1" lang="ja-JP" altLang="en-US" sz="1100" b="1" dirty="0">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F0096113-F987-E539-2034-9C63990CE77C}"/>
                </a:ext>
              </a:extLst>
            </p:cNvPr>
            <p:cNvSpPr txBox="1"/>
            <p:nvPr/>
          </p:nvSpPr>
          <p:spPr>
            <a:xfrm rot="16200000">
              <a:off x="-75427" y="3788760"/>
              <a:ext cx="1688316"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TIR</a:t>
              </a:r>
              <a:r>
                <a:rPr kumimoji="1" lang="ja-JP" altLang="en-US" sz="1200" b="1" dirty="0">
                  <a:latin typeface="Meiryo UI" panose="020B0604030504040204" pitchFamily="50" charset="-128"/>
                  <a:ea typeface="Meiryo UI" panose="020B0604030504040204" pitchFamily="50" charset="-128"/>
                </a:rPr>
                <a:t>の割合</a:t>
              </a:r>
            </a:p>
          </p:txBody>
        </p:sp>
        <p:sp>
          <p:nvSpPr>
            <p:cNvPr id="39" name="テキスト ボックス 38">
              <a:extLst>
                <a:ext uri="{FF2B5EF4-FFF2-40B4-BE49-F238E27FC236}">
                  <a16:creationId xmlns:a16="http://schemas.microsoft.com/office/drawing/2014/main" id="{BC661A56-0827-CC7E-47C4-895F441CA938}"/>
                </a:ext>
              </a:extLst>
            </p:cNvPr>
            <p:cNvSpPr txBox="1"/>
            <p:nvPr/>
          </p:nvSpPr>
          <p:spPr>
            <a:xfrm>
              <a:off x="365621" y="1698634"/>
              <a:ext cx="1348056" cy="261610"/>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a:t>
              </a:r>
            </a:p>
          </p:txBody>
        </p:sp>
        <p:sp>
          <p:nvSpPr>
            <p:cNvPr id="40" name="テキスト ボックス 39">
              <a:extLst>
                <a:ext uri="{FF2B5EF4-FFF2-40B4-BE49-F238E27FC236}">
                  <a16:creationId xmlns:a16="http://schemas.microsoft.com/office/drawing/2014/main" id="{898C1DC1-D97B-72FA-CB16-A9306D01E302}"/>
                </a:ext>
              </a:extLst>
            </p:cNvPr>
            <p:cNvSpPr txBox="1"/>
            <p:nvPr/>
          </p:nvSpPr>
          <p:spPr>
            <a:xfrm>
              <a:off x="3931486" y="6116939"/>
              <a:ext cx="1688316" cy="276999"/>
            </a:xfrm>
            <a:prstGeom prst="rect">
              <a:avLst/>
            </a:prstGeom>
            <a:noFill/>
          </p:spPr>
          <p:txBody>
            <a:bodyPr wrap="square" rtlCol="0">
              <a:spAutoFit/>
            </a:bodyPr>
            <a:lstStyle/>
            <a:p>
              <a:pPr algn="ctr"/>
              <a:r>
                <a:rPr kumimoji="1" lang="ja-JP" altLang="en-US" sz="1200" b="1" dirty="0">
                  <a:latin typeface="Meiryo UI" panose="020B0604030504040204" pitchFamily="50" charset="-128"/>
                  <a:ea typeface="Meiryo UI" panose="020B0604030504040204" pitchFamily="50" charset="-128"/>
                </a:rPr>
                <a:t>週</a:t>
              </a:r>
            </a:p>
          </p:txBody>
        </p:sp>
        <p:sp>
          <p:nvSpPr>
            <p:cNvPr id="41" name="テキスト ボックス 40">
              <a:extLst>
                <a:ext uri="{FF2B5EF4-FFF2-40B4-BE49-F238E27FC236}">
                  <a16:creationId xmlns:a16="http://schemas.microsoft.com/office/drawing/2014/main" id="{0A9282BE-F317-C0FB-369F-40928AA0034F}"/>
                </a:ext>
              </a:extLst>
            </p:cNvPr>
            <p:cNvSpPr txBox="1"/>
            <p:nvPr/>
          </p:nvSpPr>
          <p:spPr>
            <a:xfrm>
              <a:off x="1569980" y="5824575"/>
              <a:ext cx="574958"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3</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4</a:t>
              </a:r>
              <a:endParaRPr kumimoji="1" lang="ja-JP" altLang="en-US" sz="1200" b="1" dirty="0">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B63151DD-1282-725D-4DB2-F445835BD470}"/>
                </a:ext>
              </a:extLst>
            </p:cNvPr>
            <p:cNvSpPr txBox="1"/>
            <p:nvPr/>
          </p:nvSpPr>
          <p:spPr>
            <a:xfrm>
              <a:off x="2624315" y="5824575"/>
              <a:ext cx="574958"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5</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6</a:t>
              </a:r>
              <a:endParaRPr kumimoji="1" lang="ja-JP" altLang="en-US" sz="1200" b="1" dirty="0">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39E8AC1C-A6CE-D49F-1EC1-7480C5A05D9F}"/>
                </a:ext>
              </a:extLst>
            </p:cNvPr>
            <p:cNvSpPr txBox="1"/>
            <p:nvPr/>
          </p:nvSpPr>
          <p:spPr>
            <a:xfrm>
              <a:off x="3622463" y="5824575"/>
              <a:ext cx="574958"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7</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8</a:t>
              </a:r>
              <a:endParaRPr kumimoji="1" lang="ja-JP" altLang="en-US" sz="1200" b="1" dirty="0">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839F3576-CAC4-85B1-C7E4-FAE52737E2CC}"/>
                </a:ext>
              </a:extLst>
            </p:cNvPr>
            <p:cNvSpPr txBox="1"/>
            <p:nvPr/>
          </p:nvSpPr>
          <p:spPr>
            <a:xfrm>
              <a:off x="4425779" y="5824575"/>
              <a:ext cx="856484"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9</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10</a:t>
              </a:r>
              <a:endParaRPr kumimoji="1" lang="ja-JP" altLang="en-US" sz="1200" b="1" dirty="0">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857C1E6A-738E-3273-4B4F-8F6C3082340F}"/>
                </a:ext>
              </a:extLst>
            </p:cNvPr>
            <p:cNvSpPr txBox="1"/>
            <p:nvPr/>
          </p:nvSpPr>
          <p:spPr>
            <a:xfrm>
              <a:off x="5243290" y="5824575"/>
              <a:ext cx="873206"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11</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12</a:t>
              </a:r>
              <a:endParaRPr kumimoji="1" lang="ja-JP" altLang="en-US" sz="1200" b="1" dirty="0">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ACC83930-1373-036A-B8EA-A5F86E6AA884}"/>
                </a:ext>
              </a:extLst>
            </p:cNvPr>
            <p:cNvSpPr txBox="1"/>
            <p:nvPr/>
          </p:nvSpPr>
          <p:spPr>
            <a:xfrm>
              <a:off x="6421663" y="5824575"/>
              <a:ext cx="789737"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13</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14</a:t>
              </a:r>
              <a:endParaRPr kumimoji="1" lang="ja-JP" altLang="en-US" sz="1200" b="1" dirty="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BCC3F643-5636-E507-02A9-239CEEDC3057}"/>
                </a:ext>
              </a:extLst>
            </p:cNvPr>
            <p:cNvSpPr txBox="1"/>
            <p:nvPr/>
          </p:nvSpPr>
          <p:spPr>
            <a:xfrm>
              <a:off x="7462424" y="5824575"/>
              <a:ext cx="789739" cy="276999"/>
            </a:xfrm>
            <a:prstGeom prst="rect">
              <a:avLst/>
            </a:prstGeom>
            <a:noFill/>
          </p:spPr>
          <p:txBody>
            <a:bodyPr wrap="square" rtlCol="0">
              <a:spAutoFit/>
            </a:bodyPr>
            <a:lstStyle/>
            <a:p>
              <a:pPr algn="ctr"/>
              <a:r>
                <a:rPr kumimoji="1" lang="en-US" altLang="ja-JP" sz="1200" b="1" dirty="0">
                  <a:latin typeface="Meiryo UI" panose="020B0604030504040204" pitchFamily="50" charset="-128"/>
                  <a:ea typeface="Meiryo UI" panose="020B0604030504040204" pitchFamily="50" charset="-128"/>
                </a:rPr>
                <a:t>15</a:t>
              </a: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16</a:t>
              </a:r>
              <a:endParaRPr kumimoji="1" lang="ja-JP" altLang="en-US" sz="1200" b="1" dirty="0">
                <a:latin typeface="Meiryo UI" panose="020B0604030504040204" pitchFamily="50" charset="-128"/>
                <a:ea typeface="Meiryo UI" panose="020B0604030504040204" pitchFamily="50" charset="-128"/>
              </a:endParaRPr>
            </a:p>
          </p:txBody>
        </p:sp>
        <p:grpSp>
          <p:nvGrpSpPr>
            <p:cNvPr id="48" name="グループ化 47">
              <a:extLst>
                <a:ext uri="{FF2B5EF4-FFF2-40B4-BE49-F238E27FC236}">
                  <a16:creationId xmlns:a16="http://schemas.microsoft.com/office/drawing/2014/main" id="{DB3F5D16-D87E-61AA-15EE-546C65EA85DC}"/>
                </a:ext>
              </a:extLst>
            </p:cNvPr>
            <p:cNvGrpSpPr/>
            <p:nvPr/>
          </p:nvGrpSpPr>
          <p:grpSpPr>
            <a:xfrm>
              <a:off x="6480537" y="2221989"/>
              <a:ext cx="1908399" cy="276999"/>
              <a:chOff x="6634450" y="4765951"/>
              <a:chExt cx="1908399" cy="276999"/>
            </a:xfrm>
          </p:grpSpPr>
          <p:sp>
            <p:nvSpPr>
              <p:cNvPr id="49" name="正方形/長方形 48">
                <a:extLst>
                  <a:ext uri="{FF2B5EF4-FFF2-40B4-BE49-F238E27FC236}">
                    <a16:creationId xmlns:a16="http://schemas.microsoft.com/office/drawing/2014/main" id="{41B39A76-5F5F-5E90-0268-01132D53BE68}"/>
                  </a:ext>
                </a:extLst>
              </p:cNvPr>
              <p:cNvSpPr/>
              <p:nvPr/>
            </p:nvSpPr>
            <p:spPr>
              <a:xfrm>
                <a:off x="6634450" y="4814450"/>
                <a:ext cx="180000" cy="180000"/>
              </a:xfrm>
              <a:prstGeom prst="rect">
                <a:avLst/>
              </a:prstGeom>
              <a:solidFill>
                <a:srgbClr val="C7C0DF"/>
              </a:solidFill>
              <a:ln>
                <a:solidFill>
                  <a:srgbClr val="C7C0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FDD0DC98-EEB3-BA38-0C82-741AABDA0EE5}"/>
                  </a:ext>
                </a:extLst>
              </p:cNvPr>
              <p:cNvSpPr txBox="1"/>
              <p:nvPr/>
            </p:nvSpPr>
            <p:spPr>
              <a:xfrm>
                <a:off x="6797649" y="4765951"/>
                <a:ext cx="1745200" cy="276999"/>
              </a:xfrm>
              <a:prstGeom prst="rect">
                <a:avLst/>
              </a:prstGeom>
              <a:noFill/>
            </p:spPr>
            <p:txBody>
              <a:bodyPr wrap="square" rtlCol="0" anchor="ctr">
                <a:spAutoFit/>
              </a:bodyPr>
              <a:lstStyle/>
              <a:p>
                <a:r>
                  <a:rPr kumimoji="1" lang="ja-JP" altLang="en-US" sz="1200" b="1" dirty="0">
                    <a:latin typeface="Meiryo UI" panose="020B0604030504040204" pitchFamily="50" charset="-128"/>
                    <a:ea typeface="Meiryo UI" panose="020B0604030504040204" pitchFamily="50" charset="-128"/>
                  </a:rPr>
                  <a:t>緩やかな低炭水化物食</a:t>
                </a:r>
              </a:p>
            </p:txBody>
          </p:sp>
        </p:grpSp>
        <p:grpSp>
          <p:nvGrpSpPr>
            <p:cNvPr id="51" name="グループ化 50">
              <a:extLst>
                <a:ext uri="{FF2B5EF4-FFF2-40B4-BE49-F238E27FC236}">
                  <a16:creationId xmlns:a16="http://schemas.microsoft.com/office/drawing/2014/main" id="{DF507A9A-27A0-2FD4-BABB-59A2C38F9403}"/>
                </a:ext>
              </a:extLst>
            </p:cNvPr>
            <p:cNvGrpSpPr/>
            <p:nvPr/>
          </p:nvGrpSpPr>
          <p:grpSpPr>
            <a:xfrm>
              <a:off x="526900" y="1149437"/>
              <a:ext cx="8396276" cy="261610"/>
              <a:chOff x="630231" y="1079394"/>
              <a:chExt cx="8396276" cy="261610"/>
            </a:xfrm>
          </p:grpSpPr>
          <p:sp>
            <p:nvSpPr>
              <p:cNvPr id="52" name="楕円 51">
                <a:extLst>
                  <a:ext uri="{FF2B5EF4-FFF2-40B4-BE49-F238E27FC236}">
                    <a16:creationId xmlns:a16="http://schemas.microsoft.com/office/drawing/2014/main" id="{C341F3B3-10CE-A21F-93F9-524F71CF7FA7}"/>
                  </a:ext>
                </a:extLst>
              </p:cNvPr>
              <p:cNvSpPr/>
              <p:nvPr/>
            </p:nvSpPr>
            <p:spPr>
              <a:xfrm>
                <a:off x="4854021" y="1138086"/>
                <a:ext cx="144226" cy="144226"/>
              </a:xfrm>
              <a:prstGeom prst="ellipse">
                <a:avLst/>
              </a:prstGeom>
              <a:solidFill>
                <a:srgbClr val="E2472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3" name="グループ化 52">
                <a:extLst>
                  <a:ext uri="{FF2B5EF4-FFF2-40B4-BE49-F238E27FC236}">
                    <a16:creationId xmlns:a16="http://schemas.microsoft.com/office/drawing/2014/main" id="{F511E0EE-5B82-A18C-7A21-B6DB97A37B45}"/>
                  </a:ext>
                </a:extLst>
              </p:cNvPr>
              <p:cNvGrpSpPr/>
              <p:nvPr/>
            </p:nvGrpSpPr>
            <p:grpSpPr>
              <a:xfrm>
                <a:off x="630231" y="1079394"/>
                <a:ext cx="4213352" cy="261610"/>
                <a:chOff x="4854021" y="778677"/>
                <a:chExt cx="4213352" cy="261610"/>
              </a:xfrm>
            </p:grpSpPr>
            <p:sp>
              <p:nvSpPr>
                <p:cNvPr id="55" name="楕円 54">
                  <a:extLst>
                    <a:ext uri="{FF2B5EF4-FFF2-40B4-BE49-F238E27FC236}">
                      <a16:creationId xmlns:a16="http://schemas.microsoft.com/office/drawing/2014/main" id="{DD609144-329E-B197-C96E-1AC9460C7325}"/>
                    </a:ext>
                  </a:extLst>
                </p:cNvPr>
                <p:cNvSpPr/>
                <p:nvPr/>
              </p:nvSpPr>
              <p:spPr>
                <a:xfrm>
                  <a:off x="4854021" y="841692"/>
                  <a:ext cx="144226" cy="144226"/>
                </a:xfrm>
                <a:prstGeom prst="ellipse">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a:extLst>
                    <a:ext uri="{FF2B5EF4-FFF2-40B4-BE49-F238E27FC236}">
                      <a16:creationId xmlns:a16="http://schemas.microsoft.com/office/drawing/2014/main" id="{4FE7CE13-6E22-EF6E-30CE-D0B197D81BA4}"/>
                    </a:ext>
                  </a:extLst>
                </p:cNvPr>
                <p:cNvSpPr txBox="1"/>
                <p:nvPr/>
              </p:nvSpPr>
              <p:spPr>
                <a:xfrm>
                  <a:off x="4998246" y="778677"/>
                  <a:ext cx="4069127" cy="261610"/>
                </a:xfrm>
                <a:prstGeom prst="rect">
                  <a:avLst/>
                </a:prstGeom>
                <a:noFill/>
              </p:spPr>
              <p:txBody>
                <a:bodyPr wrap="square" rtlCol="0">
                  <a:spAutoFit/>
                </a:bodyPr>
                <a:lstStyle/>
                <a:p>
                  <a:r>
                    <a:rPr kumimoji="1" lang="ja-JP" altLang="en-US" sz="1100" b="1" dirty="0">
                      <a:latin typeface="Meiryo UI" panose="020B0604030504040204" pitchFamily="50" charset="-128"/>
                      <a:ea typeface="Meiryo UI" panose="020B0604030504040204" pitchFamily="50" charset="-128"/>
                    </a:rPr>
                    <a:t>従来食（介入期間</a:t>
                  </a:r>
                  <a:r>
                    <a:rPr kumimoji="1" lang="en-US" altLang="ja-JP" sz="1100" b="1" dirty="0">
                      <a:latin typeface="Meiryo UI" panose="020B0604030504040204" pitchFamily="50" charset="-128"/>
                      <a:ea typeface="Meiryo UI" panose="020B0604030504040204" pitchFamily="50" charset="-128"/>
                    </a:rPr>
                    <a:t>1</a:t>
                  </a:r>
                  <a:r>
                    <a:rPr kumimoji="1" lang="ja-JP" altLang="en-US" sz="1100" b="1" dirty="0">
                      <a:latin typeface="Meiryo UI" panose="020B0604030504040204" pitchFamily="50" charset="-128"/>
                      <a:ea typeface="Meiryo UI" panose="020B0604030504040204" pitchFamily="50" charset="-128"/>
                    </a:rPr>
                    <a:t>）→緩やかな低炭水化物食（介入期間</a:t>
                  </a:r>
                  <a:r>
                    <a:rPr kumimoji="1" lang="en-US" altLang="ja-JP" sz="1100" b="1" dirty="0">
                      <a:latin typeface="Meiryo UI" panose="020B0604030504040204" pitchFamily="50" charset="-128"/>
                      <a:ea typeface="Meiryo UI" panose="020B0604030504040204" pitchFamily="50" charset="-128"/>
                    </a:rPr>
                    <a:t>2</a:t>
                  </a:r>
                  <a:r>
                    <a:rPr kumimoji="1" lang="ja-JP" altLang="en-US" sz="1100" b="1" dirty="0">
                      <a:latin typeface="Meiryo UI" panose="020B0604030504040204" pitchFamily="50" charset="-128"/>
                      <a:ea typeface="Meiryo UI" panose="020B0604030504040204" pitchFamily="50" charset="-128"/>
                    </a:rPr>
                    <a:t>）</a:t>
                  </a:r>
                </a:p>
              </p:txBody>
            </p:sp>
          </p:grpSp>
          <p:sp>
            <p:nvSpPr>
              <p:cNvPr id="54" name="テキスト ボックス 53">
                <a:extLst>
                  <a:ext uri="{FF2B5EF4-FFF2-40B4-BE49-F238E27FC236}">
                    <a16:creationId xmlns:a16="http://schemas.microsoft.com/office/drawing/2014/main" id="{D796CB55-538E-6F93-D9D9-036AC774A812}"/>
                  </a:ext>
                </a:extLst>
              </p:cNvPr>
              <p:cNvSpPr txBox="1"/>
              <p:nvPr/>
            </p:nvSpPr>
            <p:spPr>
              <a:xfrm>
                <a:off x="4998247" y="1079394"/>
                <a:ext cx="4028260" cy="261610"/>
              </a:xfrm>
              <a:prstGeom prst="rect">
                <a:avLst/>
              </a:prstGeom>
              <a:noFill/>
            </p:spPr>
            <p:txBody>
              <a:bodyPr wrap="square" rtlCol="0">
                <a:spAutoFit/>
              </a:bodyPr>
              <a:lstStyle/>
              <a:p>
                <a:r>
                  <a:rPr kumimoji="1" lang="ja-JP" altLang="en-US" sz="1100" b="1" dirty="0">
                    <a:latin typeface="Meiryo UI" panose="020B0604030504040204" pitchFamily="50" charset="-128"/>
                    <a:ea typeface="Meiryo UI" panose="020B0604030504040204" pitchFamily="50" charset="-128"/>
                  </a:rPr>
                  <a:t>緩やかな低炭水化物食（介入期間</a:t>
                </a:r>
                <a:r>
                  <a:rPr kumimoji="1" lang="en-US" altLang="ja-JP" sz="1100" b="1" dirty="0">
                    <a:latin typeface="Meiryo UI" panose="020B0604030504040204" pitchFamily="50" charset="-128"/>
                    <a:ea typeface="Meiryo UI" panose="020B0604030504040204" pitchFamily="50" charset="-128"/>
                  </a:rPr>
                  <a:t>1</a:t>
                </a:r>
                <a:r>
                  <a:rPr kumimoji="1" lang="ja-JP" altLang="en-US" sz="1100" b="1" dirty="0">
                    <a:latin typeface="Meiryo UI" panose="020B0604030504040204" pitchFamily="50" charset="-128"/>
                    <a:ea typeface="Meiryo UI" panose="020B0604030504040204" pitchFamily="50" charset="-128"/>
                  </a:rPr>
                  <a:t>）→従来食（介入期間</a:t>
                </a:r>
                <a:r>
                  <a:rPr kumimoji="1" lang="en-US" altLang="ja-JP" sz="1100" b="1" dirty="0">
                    <a:latin typeface="Meiryo UI" panose="020B0604030504040204" pitchFamily="50" charset="-128"/>
                    <a:ea typeface="Meiryo UI" panose="020B0604030504040204" pitchFamily="50" charset="-128"/>
                  </a:rPr>
                  <a:t>2</a:t>
                </a:r>
                <a:r>
                  <a:rPr kumimoji="1" lang="ja-JP" altLang="en-US" sz="1100" b="1" dirty="0">
                    <a:latin typeface="Meiryo UI" panose="020B0604030504040204" pitchFamily="50" charset="-128"/>
                    <a:ea typeface="Meiryo UI" panose="020B0604030504040204" pitchFamily="50" charset="-128"/>
                  </a:rPr>
                  <a:t>）</a:t>
                </a:r>
              </a:p>
            </p:txBody>
          </p:sp>
        </p:grpSp>
        <p:cxnSp>
          <p:nvCxnSpPr>
            <p:cNvPr id="57" name="直線コネクタ 56">
              <a:extLst>
                <a:ext uri="{FF2B5EF4-FFF2-40B4-BE49-F238E27FC236}">
                  <a16:creationId xmlns:a16="http://schemas.microsoft.com/office/drawing/2014/main" id="{CDC83628-17D4-460C-99D5-FC36E4F4A606}"/>
                </a:ext>
              </a:extLst>
            </p:cNvPr>
            <p:cNvCxnSpPr/>
            <p:nvPr/>
          </p:nvCxnSpPr>
          <p:spPr>
            <a:xfrm>
              <a:off x="2350881" y="2038970"/>
              <a:ext cx="0" cy="36720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C943D45B-5786-C74F-2560-820F759B70FF}"/>
                </a:ext>
              </a:extLst>
            </p:cNvPr>
            <p:cNvCxnSpPr/>
            <p:nvPr/>
          </p:nvCxnSpPr>
          <p:spPr>
            <a:xfrm>
              <a:off x="4293733" y="2038970"/>
              <a:ext cx="0" cy="36720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52CA5B61-A601-2D6D-C955-EC4F9387EBCB}"/>
                </a:ext>
              </a:extLst>
            </p:cNvPr>
            <p:cNvCxnSpPr/>
            <p:nvPr/>
          </p:nvCxnSpPr>
          <p:spPr>
            <a:xfrm>
              <a:off x="6243633" y="2038970"/>
              <a:ext cx="0" cy="36720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86003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D062E-F0FE-9525-2751-4D2715B2A87F}"/>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9B66D31-79D5-3B6F-F051-38512EA50D09}"/>
              </a:ext>
            </a:extLst>
          </p:cNvPr>
          <p:cNvSpPr txBox="1"/>
          <p:nvPr/>
        </p:nvSpPr>
        <p:spPr>
          <a:xfrm>
            <a:off x="226267" y="207215"/>
            <a:ext cx="3606823"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結果</a:t>
            </a:r>
          </a:p>
        </p:txBody>
      </p:sp>
      <p:sp>
        <p:nvSpPr>
          <p:cNvPr id="6" name="テキスト ボックス 5">
            <a:extLst>
              <a:ext uri="{FF2B5EF4-FFF2-40B4-BE49-F238E27FC236}">
                <a16:creationId xmlns:a16="http://schemas.microsoft.com/office/drawing/2014/main" id="{0FFCFFD6-D15B-18D0-8D07-E3C8F7CD460E}"/>
              </a:ext>
            </a:extLst>
          </p:cNvPr>
          <p:cNvSpPr txBox="1"/>
          <p:nvPr/>
        </p:nvSpPr>
        <p:spPr>
          <a:xfrm>
            <a:off x="628788" y="1299584"/>
            <a:ext cx="7886424" cy="5020220"/>
          </a:xfrm>
          <a:prstGeom prst="rect">
            <a:avLst/>
          </a:prstGeom>
          <a:noFill/>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主要評価項目（検証的解析項目）であるグルコース平均値は、従来食群に比べて緩やかな低炭水化物食群で有意に低かったことが検証された（</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0.001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、線形混合効果モデル）。</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副次的評価項目では、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TIR</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の割合、</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TAR</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の割合、高血糖の割合、</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DTSQs</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合計スコアにおいて両群間で有意な差が認められた（各</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0.008</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0.003</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0.006</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0.026</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。いずれも名目上の</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値）。</a:t>
            </a:r>
          </a:p>
          <a:p>
            <a:pPr marR="0" lvl="0" algn="l" defTabSz="457200" rtl="0" eaLnBrk="1" fontAlgn="auto" latinLnBrk="0" hangingPunct="1">
              <a:lnSpc>
                <a:spcPct val="150000"/>
              </a:lnSpc>
              <a:spcBef>
                <a:spcPts val="0"/>
              </a:spcBef>
              <a:spcAft>
                <a:spcPts val="0"/>
              </a:spcAft>
              <a:buClr>
                <a:srgbClr val="D82B83"/>
              </a:buClr>
              <a:buSzTx/>
              <a:tabLst/>
              <a:defRPr/>
            </a:pPr>
            <a:r>
              <a:rPr kumimoji="0" lang="ja-JP" altLang="en-US" sz="1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安全性</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低血糖の発現に両群間の差はなく、重症低血糖を発現した症例は認められなかった。平均ケトン体濃度（</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SD</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）は、従来食群では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0.17mmol/L(0.14)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、緩やかな低炭水化物食群では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0.18mmol/L</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0.13</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）であった。試験期間中、ケトアシドーシスを発症した症例は認められなかった。重症・重篤な有害事象は報告されなかった。</a:t>
            </a:r>
          </a:p>
        </p:txBody>
      </p:sp>
      <p:sp>
        <p:nvSpPr>
          <p:cNvPr id="3" name="テキスト ボックス 2">
            <a:extLst>
              <a:ext uri="{FF2B5EF4-FFF2-40B4-BE49-F238E27FC236}">
                <a16:creationId xmlns:a16="http://schemas.microsoft.com/office/drawing/2014/main" id="{3C67F86C-167B-9CD2-4861-15038A3DB83F}"/>
              </a:ext>
            </a:extLst>
          </p:cNvPr>
          <p:cNvSpPr txBox="1"/>
          <p:nvPr/>
        </p:nvSpPr>
        <p:spPr>
          <a:xfrm>
            <a:off x="1188518" y="6604084"/>
            <a:ext cx="7955482"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Sterner Isaksson S, et al. Lancet Reg Health Eur 37: 100799, 2023</a:t>
            </a:r>
          </a:p>
        </p:txBody>
      </p:sp>
    </p:spTree>
    <p:extLst>
      <p:ext uri="{BB962C8B-B14F-4D97-AF65-F5344CB8AC3E}">
        <p14:creationId xmlns:p14="http://schemas.microsoft.com/office/powerpoint/2010/main" val="20709667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ee9790d-806f-46b2-ba1b-64dcd9da019d">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37682BF4FF211E448FA4167C05CCFF9B" ma:contentTypeVersion="11" ma:contentTypeDescription="新しいドキュメントを作成します。" ma:contentTypeScope="" ma:versionID="580094ba9dddbaf3b1bc8b417aaf88c3">
  <xsd:schema xmlns:xsd="http://www.w3.org/2001/XMLSchema" xmlns:xs="http://www.w3.org/2001/XMLSchema" xmlns:p="http://schemas.microsoft.com/office/2006/metadata/properties" xmlns:ns2="0ee9790d-806f-46b2-ba1b-64dcd9da019d" targetNamespace="http://schemas.microsoft.com/office/2006/metadata/properties" ma:root="true" ma:fieldsID="5415d27109806f0691440d3c3d3b4960" ns2:_="">
    <xsd:import namespace="0ee9790d-806f-46b2-ba1b-64dcd9da019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e9790d-806f-46b2-ba1b-64dcd9da019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3CC0BEF-437E-4959-8868-54D3CAFF68EF}">
  <ds:schemaRefs>
    <ds:schemaRef ds:uri="http://schemas.microsoft.com/sharepoint/v3/contenttype/forms"/>
  </ds:schemaRefs>
</ds:datastoreItem>
</file>

<file path=customXml/itemProps2.xml><?xml version="1.0" encoding="utf-8"?>
<ds:datastoreItem xmlns:ds="http://schemas.openxmlformats.org/officeDocument/2006/customXml" ds:itemID="{797CF006-FA80-4485-98B4-38E83D96B2B4}">
  <ds:schemaRefs>
    <ds:schemaRef ds:uri="http://purl.org/dc/terms/"/>
    <ds:schemaRef ds:uri="http://www.w3.org/XML/1998/namespace"/>
    <ds:schemaRef ds:uri="http://purl.org/dc/dcmitype/"/>
    <ds:schemaRef ds:uri="http://purl.org/dc/elements/1.1/"/>
    <ds:schemaRef ds:uri="http://schemas.openxmlformats.org/package/2006/metadata/core-properties"/>
    <ds:schemaRef ds:uri="http://schemas.microsoft.com/office/2006/metadata/properties"/>
    <ds:schemaRef ds:uri="http://schemas.microsoft.com/office/infopath/2007/PartnerControls"/>
    <ds:schemaRef ds:uri="http://schemas.microsoft.com/office/2006/documentManagement/types"/>
    <ds:schemaRef ds:uri="66063a34-5f45-497d-a226-fc82c84d9402"/>
    <ds:schemaRef ds:uri="736bcc56-b431-4e7e-bd08-ff88679998c7"/>
  </ds:schemaRefs>
</ds:datastoreItem>
</file>

<file path=customXml/itemProps3.xml><?xml version="1.0" encoding="utf-8"?>
<ds:datastoreItem xmlns:ds="http://schemas.openxmlformats.org/officeDocument/2006/customXml" ds:itemID="{DD612111-99F6-4FE9-8253-0E3025D455B5}"/>
</file>

<file path=docMetadata/LabelInfo.xml><?xml version="1.0" encoding="utf-8"?>
<clbl:labelList xmlns:clbl="http://schemas.microsoft.com/office/2020/mipLabelMetadata">
  <clbl:label id="{d9088468-0951-4aef-9cc3-0a346e475ddc}" enabled="1" method="Privileged" siteId="{aca3c8d6-aa71-4e1a-a10e-03572fc58c0b}" removed="0"/>
</clbl:labelList>
</file>

<file path=docProps/app.xml><?xml version="1.0" encoding="utf-8"?>
<Properties xmlns="http://schemas.openxmlformats.org/officeDocument/2006/extended-properties" xmlns:vt="http://schemas.openxmlformats.org/officeDocument/2006/docPropsVTypes">
  <Template>Office Theme</Template>
  <TotalTime>4196</TotalTime>
  <Words>2802</Words>
  <Application>Microsoft Office PowerPoint</Application>
  <PresentationFormat>画面に合わせる (4:3)</PresentationFormat>
  <Paragraphs>256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Kaneko, Akihiro /JP</cp:lastModifiedBy>
  <cp:revision>40</cp:revision>
  <dcterms:created xsi:type="dcterms:W3CDTF">2022-04-07T06:17:16Z</dcterms:created>
  <dcterms:modified xsi:type="dcterms:W3CDTF">2026-03-12T06:06:39Z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0x01010037682BF4FF211E448FA4167C05CCFF9B</vt:lpwstr>
  </property>
  <property fmtid="{D5CDD505-2E9C-101B-9397-08002B2CF9AE}" pid="3" name="MediaServiceImageTags">
    <vt:lpwstr/>
  </property>
</Properties>
</file>