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26" r:id="rId2"/>
    <p:sldId id="325" r:id="rId3"/>
    <p:sldId id="353" r:id="rId4"/>
    <p:sldId id="330" r:id="rId5"/>
    <p:sldId id="347" r:id="rId6"/>
    <p:sldId id="359" r:id="rId7"/>
    <p:sldId id="356" r:id="rId8"/>
    <p:sldId id="360" r:id="rId9"/>
    <p:sldId id="333" r:id="rId10"/>
    <p:sldId id="357"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6BA7"/>
    <a:srgbClr val="CFAA50"/>
    <a:srgbClr val="45A46A"/>
    <a:srgbClr val="2990D0"/>
    <a:srgbClr val="006481"/>
    <a:srgbClr val="C270AA"/>
    <a:srgbClr val="C99F39"/>
    <a:srgbClr val="FFFFFF"/>
    <a:srgbClr val="006985"/>
    <a:srgbClr val="C7C0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2770" autoAdjust="0"/>
    <p:restoredTop sz="94660"/>
  </p:normalViewPr>
  <p:slideViewPr>
    <p:cSldViewPr snapToGrid="0">
      <p:cViewPr varScale="1">
        <p:scale>
          <a:sx n="83" d="100"/>
          <a:sy n="83" d="100"/>
        </p:scale>
        <p:origin x="908" y="6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FA00F60-FBC5-41F1-9C0C-FCE296B74A7D}" type="datetimeFigureOut">
              <a:rPr kumimoji="1" lang="ja-JP" altLang="en-US" smtClean="0"/>
              <a:t>2026/9/30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DA8FFD9-606C-4519-B777-0C77B7B960B6}" type="slidenum">
              <a:rPr kumimoji="1" lang="ja-JP" altLang="en-US" smtClean="0"/>
              <a:t>‹#›</a:t>
            </a:fld>
            <a:endParaRPr kumimoji="1" lang="ja-JP" altLang="en-US"/>
          </a:p>
        </p:txBody>
      </p:sp>
      <p:cxnSp>
        <p:nvCxnSpPr>
          <p:cNvPr id="7" name="直線コネクタ 6">
            <a:extLst>
              <a:ext uri="{FF2B5EF4-FFF2-40B4-BE49-F238E27FC236}">
                <a16:creationId xmlns:a16="http://schemas.microsoft.com/office/drawing/2014/main" id="{6E717930-0BC2-4083-ABC2-D24D11C4A7B1}"/>
              </a:ext>
            </a:extLst>
          </p:cNvPr>
          <p:cNvCxnSpPr/>
          <p:nvPr userDrawn="1"/>
        </p:nvCxnSpPr>
        <p:spPr>
          <a:xfrm>
            <a:off x="0" y="949911"/>
            <a:ext cx="9144000" cy="0"/>
          </a:xfrm>
          <a:prstGeom prst="line">
            <a:avLst/>
          </a:prstGeom>
          <a:ln w="19050">
            <a:solidFill>
              <a:srgbClr val="224463"/>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B26A39F9-05D4-4B14-8B98-D5DAA80390F1}"/>
              </a:ext>
            </a:extLst>
          </p:cNvPr>
          <p:cNvCxnSpPr/>
          <p:nvPr userDrawn="1"/>
        </p:nvCxnSpPr>
        <p:spPr>
          <a:xfrm>
            <a:off x="0" y="915882"/>
            <a:ext cx="9144000" cy="0"/>
          </a:xfrm>
          <a:prstGeom prst="line">
            <a:avLst/>
          </a:prstGeom>
          <a:ln w="19050">
            <a:solidFill>
              <a:srgbClr val="D82B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4049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FA00F60-FBC5-41F1-9C0C-FCE296B74A7D}" type="datetimeFigureOut">
              <a:rPr kumimoji="1" lang="ja-JP" altLang="en-US" smtClean="0"/>
              <a:t>2026/9/30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DA8FFD9-606C-4519-B777-0C77B7B960B6}" type="slidenum">
              <a:rPr kumimoji="1" lang="ja-JP" altLang="en-US" smtClean="0"/>
              <a:t>‹#›</a:t>
            </a:fld>
            <a:endParaRPr kumimoji="1" lang="ja-JP" altLang="en-US"/>
          </a:p>
        </p:txBody>
      </p:sp>
    </p:spTree>
    <p:extLst>
      <p:ext uri="{BB962C8B-B14F-4D97-AF65-F5344CB8AC3E}">
        <p14:creationId xmlns:p14="http://schemas.microsoft.com/office/powerpoint/2010/main" val="1604998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FA00F60-FBC5-41F1-9C0C-FCE296B74A7D}" type="datetimeFigureOut">
              <a:rPr kumimoji="1" lang="ja-JP" altLang="en-US" smtClean="0"/>
              <a:t>2026/9/30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DA8FFD9-606C-4519-B777-0C77B7B960B6}" type="slidenum">
              <a:rPr kumimoji="1" lang="ja-JP" altLang="en-US" smtClean="0"/>
              <a:t>‹#›</a:t>
            </a:fld>
            <a:endParaRPr kumimoji="1" lang="ja-JP" altLang="en-US"/>
          </a:p>
        </p:txBody>
      </p:sp>
    </p:spTree>
    <p:extLst>
      <p:ext uri="{BB962C8B-B14F-4D97-AF65-F5344CB8AC3E}">
        <p14:creationId xmlns:p14="http://schemas.microsoft.com/office/powerpoint/2010/main" val="246131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FA00F60-FBC5-41F1-9C0C-FCE296B74A7D}" type="datetimeFigureOut">
              <a:rPr kumimoji="1" lang="ja-JP" altLang="en-US" smtClean="0"/>
              <a:t>2026/9/30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DA8FFD9-606C-4519-B777-0C77B7B960B6}" type="slidenum">
              <a:rPr kumimoji="1" lang="ja-JP" altLang="en-US" smtClean="0"/>
              <a:t>‹#›</a:t>
            </a:fld>
            <a:endParaRPr kumimoji="1" lang="ja-JP" altLang="en-US"/>
          </a:p>
        </p:txBody>
      </p:sp>
    </p:spTree>
    <p:extLst>
      <p:ext uri="{BB962C8B-B14F-4D97-AF65-F5344CB8AC3E}">
        <p14:creationId xmlns:p14="http://schemas.microsoft.com/office/powerpoint/2010/main" val="2881692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FA00F60-FBC5-41F1-9C0C-FCE296B74A7D}" type="datetimeFigureOut">
              <a:rPr kumimoji="1" lang="ja-JP" altLang="en-US" smtClean="0"/>
              <a:t>2026/9/30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DA8FFD9-606C-4519-B777-0C77B7B960B6}" type="slidenum">
              <a:rPr kumimoji="1" lang="ja-JP" altLang="en-US" smtClean="0"/>
              <a:t>‹#›</a:t>
            </a:fld>
            <a:endParaRPr kumimoji="1" lang="ja-JP" altLang="en-US"/>
          </a:p>
        </p:txBody>
      </p:sp>
    </p:spTree>
    <p:extLst>
      <p:ext uri="{BB962C8B-B14F-4D97-AF65-F5344CB8AC3E}">
        <p14:creationId xmlns:p14="http://schemas.microsoft.com/office/powerpoint/2010/main" val="957280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FA00F60-FBC5-41F1-9C0C-FCE296B74A7D}" type="datetimeFigureOut">
              <a:rPr kumimoji="1" lang="ja-JP" altLang="en-US" smtClean="0"/>
              <a:t>2026/9/30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DA8FFD9-606C-4519-B777-0C77B7B960B6}" type="slidenum">
              <a:rPr kumimoji="1" lang="ja-JP" altLang="en-US" smtClean="0"/>
              <a:t>‹#›</a:t>
            </a:fld>
            <a:endParaRPr kumimoji="1" lang="ja-JP" altLang="en-US"/>
          </a:p>
        </p:txBody>
      </p:sp>
    </p:spTree>
    <p:extLst>
      <p:ext uri="{BB962C8B-B14F-4D97-AF65-F5344CB8AC3E}">
        <p14:creationId xmlns:p14="http://schemas.microsoft.com/office/powerpoint/2010/main" val="3964154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A00F60-FBC5-41F1-9C0C-FCE296B74A7D}" type="datetimeFigureOut">
              <a:rPr kumimoji="1" lang="ja-JP" altLang="en-US" smtClean="0"/>
              <a:t>2026/9/30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DA8FFD9-606C-4519-B777-0C77B7B960B6}" type="slidenum">
              <a:rPr kumimoji="1" lang="ja-JP" altLang="en-US" smtClean="0"/>
              <a:t>‹#›</a:t>
            </a:fld>
            <a:endParaRPr kumimoji="1" lang="ja-JP" altLang="en-US"/>
          </a:p>
        </p:txBody>
      </p:sp>
    </p:spTree>
    <p:extLst>
      <p:ext uri="{BB962C8B-B14F-4D97-AF65-F5344CB8AC3E}">
        <p14:creationId xmlns:p14="http://schemas.microsoft.com/office/powerpoint/2010/main" val="4211887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FA00F60-FBC5-41F1-9C0C-FCE296B74A7D}" type="datetimeFigureOut">
              <a:rPr kumimoji="1" lang="ja-JP" altLang="en-US" smtClean="0"/>
              <a:t>2026/9/30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DA8FFD9-606C-4519-B777-0C77B7B960B6}" type="slidenum">
              <a:rPr kumimoji="1" lang="ja-JP" altLang="en-US" smtClean="0"/>
              <a:t>‹#›</a:t>
            </a:fld>
            <a:endParaRPr kumimoji="1" lang="ja-JP" altLang="en-US"/>
          </a:p>
        </p:txBody>
      </p:sp>
    </p:spTree>
    <p:extLst>
      <p:ext uri="{BB962C8B-B14F-4D97-AF65-F5344CB8AC3E}">
        <p14:creationId xmlns:p14="http://schemas.microsoft.com/office/powerpoint/2010/main" val="3389238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FA00F60-FBC5-41F1-9C0C-FCE296B74A7D}" type="datetimeFigureOut">
              <a:rPr kumimoji="1" lang="ja-JP" altLang="en-US" smtClean="0"/>
              <a:t>2026/9/30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DA8FFD9-606C-4519-B777-0C77B7B960B6}" type="slidenum">
              <a:rPr kumimoji="1" lang="ja-JP" altLang="en-US" smtClean="0"/>
              <a:t>‹#›</a:t>
            </a:fld>
            <a:endParaRPr kumimoji="1" lang="ja-JP" altLang="en-US"/>
          </a:p>
        </p:txBody>
      </p:sp>
    </p:spTree>
    <p:extLst>
      <p:ext uri="{BB962C8B-B14F-4D97-AF65-F5344CB8AC3E}">
        <p14:creationId xmlns:p14="http://schemas.microsoft.com/office/powerpoint/2010/main" val="373711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FA00F60-FBC5-41F1-9C0C-FCE296B74A7D}" type="datetimeFigureOut">
              <a:rPr kumimoji="1" lang="ja-JP" altLang="en-US" smtClean="0"/>
              <a:t>2026/9/30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DA8FFD9-606C-4519-B777-0C77B7B960B6}" type="slidenum">
              <a:rPr kumimoji="1" lang="ja-JP" altLang="en-US" smtClean="0"/>
              <a:t>‹#›</a:t>
            </a:fld>
            <a:endParaRPr kumimoji="1" lang="ja-JP" altLang="en-US"/>
          </a:p>
        </p:txBody>
      </p:sp>
    </p:spTree>
    <p:extLst>
      <p:ext uri="{BB962C8B-B14F-4D97-AF65-F5344CB8AC3E}">
        <p14:creationId xmlns:p14="http://schemas.microsoft.com/office/powerpoint/2010/main" val="2542612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FA00F60-FBC5-41F1-9C0C-FCE296B74A7D}" type="datetimeFigureOut">
              <a:rPr kumimoji="1" lang="ja-JP" altLang="en-US" smtClean="0"/>
              <a:t>2026/9/30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DA8FFD9-606C-4519-B777-0C77B7B960B6}" type="slidenum">
              <a:rPr kumimoji="1" lang="ja-JP" altLang="en-US" smtClean="0"/>
              <a:t>‹#›</a:t>
            </a:fld>
            <a:endParaRPr kumimoji="1" lang="ja-JP" altLang="en-US"/>
          </a:p>
        </p:txBody>
      </p:sp>
    </p:spTree>
    <p:extLst>
      <p:ext uri="{BB962C8B-B14F-4D97-AF65-F5344CB8AC3E}">
        <p14:creationId xmlns:p14="http://schemas.microsoft.com/office/powerpoint/2010/main" val="369858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A00F60-FBC5-41F1-9C0C-FCE296B74A7D}" type="datetimeFigureOut">
              <a:rPr kumimoji="1" lang="ja-JP" altLang="en-US" smtClean="0"/>
              <a:t>2026/9/30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A8FFD9-606C-4519-B777-0C77B7B960B6}" type="slidenum">
              <a:rPr kumimoji="1" lang="ja-JP" altLang="en-US" smtClean="0"/>
              <a:t>‹#›</a:t>
            </a:fld>
            <a:endParaRPr kumimoji="1" lang="ja-JP" altLang="en-US"/>
          </a:p>
        </p:txBody>
      </p:sp>
    </p:spTree>
    <p:extLst>
      <p:ext uri="{BB962C8B-B14F-4D97-AF65-F5344CB8AC3E}">
        <p14:creationId xmlns:p14="http://schemas.microsoft.com/office/powerpoint/2010/main" val="34660976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F7CF0309-06FF-4D4E-B16D-5017A05B5E98}"/>
              </a:ext>
            </a:extLst>
          </p:cNvPr>
          <p:cNvSpPr txBox="1">
            <a:spLocks/>
          </p:cNvSpPr>
          <p:nvPr/>
        </p:nvSpPr>
        <p:spPr>
          <a:xfrm>
            <a:off x="513229" y="1843659"/>
            <a:ext cx="7866196" cy="58699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00000"/>
              </a:lnSpc>
            </a:pPr>
            <a:r>
              <a:rPr lang="ja-JP" altLang="en-US" sz="2800" b="1" dirty="0">
                <a:solidFill>
                  <a:srgbClr val="002060"/>
                </a:solidFill>
                <a:latin typeface="Meiryo UI" panose="020B0604030504040204" pitchFamily="50" charset="-128"/>
                <a:ea typeface="Meiryo UI" panose="020B0604030504040204" pitchFamily="50" charset="-128"/>
              </a:rPr>
              <a:t>成人発症糖尿病の新たなサブグループ分類と</a:t>
            </a:r>
          </a:p>
          <a:p>
            <a:pPr>
              <a:lnSpc>
                <a:spcPct val="100000"/>
              </a:lnSpc>
            </a:pPr>
            <a:r>
              <a:rPr lang="ja-JP" altLang="en-US" sz="2800" b="1" dirty="0">
                <a:solidFill>
                  <a:srgbClr val="002060"/>
                </a:solidFill>
                <a:latin typeface="Meiryo UI" panose="020B0604030504040204" pitchFamily="50" charset="-128"/>
                <a:ea typeface="Meiryo UI" panose="020B0604030504040204" pitchFamily="50" charset="-128"/>
              </a:rPr>
              <a:t>アウトカムとの関連：</a:t>
            </a:r>
            <a:endParaRPr lang="en-US" altLang="ja-JP" sz="2800" b="1" dirty="0">
              <a:solidFill>
                <a:srgbClr val="002060"/>
              </a:solidFill>
              <a:latin typeface="Meiryo UI" panose="020B0604030504040204" pitchFamily="50" charset="-128"/>
              <a:ea typeface="Meiryo UI" panose="020B0604030504040204" pitchFamily="50" charset="-128"/>
            </a:endParaRPr>
          </a:p>
          <a:p>
            <a:pPr>
              <a:lnSpc>
                <a:spcPct val="100000"/>
              </a:lnSpc>
            </a:pPr>
            <a:r>
              <a:rPr lang="en-US" altLang="ja-JP" sz="2800" b="1" dirty="0">
                <a:solidFill>
                  <a:srgbClr val="002060"/>
                </a:solidFill>
                <a:latin typeface="Meiryo UI" panose="020B0604030504040204" pitchFamily="50" charset="-128"/>
                <a:ea typeface="Meiryo UI" panose="020B0604030504040204" pitchFamily="50" charset="-128"/>
              </a:rPr>
              <a:t>6</a:t>
            </a:r>
            <a:r>
              <a:rPr lang="ja-JP" altLang="en-US" sz="2800" b="1" dirty="0">
                <a:solidFill>
                  <a:srgbClr val="002060"/>
                </a:solidFill>
                <a:latin typeface="Meiryo UI" panose="020B0604030504040204" pitchFamily="50" charset="-128"/>
                <a:ea typeface="Meiryo UI" panose="020B0604030504040204" pitchFamily="50" charset="-128"/>
              </a:rPr>
              <a:t>変数を用いたデータ駆動型クラスター解析</a:t>
            </a:r>
          </a:p>
        </p:txBody>
      </p:sp>
      <p:sp>
        <p:nvSpPr>
          <p:cNvPr id="5" name="字幕 2">
            <a:extLst>
              <a:ext uri="{FF2B5EF4-FFF2-40B4-BE49-F238E27FC236}">
                <a16:creationId xmlns:a16="http://schemas.microsoft.com/office/drawing/2014/main" id="{3562C6D3-704C-4538-9439-01A674A3B872}"/>
              </a:ext>
            </a:extLst>
          </p:cNvPr>
          <p:cNvSpPr txBox="1">
            <a:spLocks/>
          </p:cNvSpPr>
          <p:nvPr/>
        </p:nvSpPr>
        <p:spPr>
          <a:xfrm>
            <a:off x="513228" y="2549833"/>
            <a:ext cx="8356452" cy="643813"/>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700" b="0" i="0" u="none" strike="noStrike" baseline="0" dirty="0">
                <a:latin typeface="Meiryo UI" panose="020B0604030504040204" pitchFamily="50" charset="-128"/>
                <a:ea typeface="Meiryo UI" panose="020B0604030504040204" pitchFamily="50" charset="-128"/>
              </a:rPr>
              <a:t>Novel subgroups of adult-onset diabetes and their association with outcomes: a data-driven cluster analysis of six variables</a:t>
            </a:r>
            <a:endParaRPr lang="ja-JP" altLang="en-US" sz="170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AF9F429C-DAE3-40FF-9282-7C8144888154}"/>
              </a:ext>
            </a:extLst>
          </p:cNvPr>
          <p:cNvSpPr txBox="1"/>
          <p:nvPr/>
        </p:nvSpPr>
        <p:spPr>
          <a:xfrm>
            <a:off x="513229" y="4719626"/>
            <a:ext cx="7935032" cy="369332"/>
          </a:xfrm>
          <a:prstGeom prst="rect">
            <a:avLst/>
          </a:prstGeom>
          <a:noFill/>
        </p:spPr>
        <p:txBody>
          <a:bodyPr wrap="square" anchor="b">
            <a:spAutoFit/>
          </a:bodyPr>
          <a:lstStyle/>
          <a:p>
            <a:r>
              <a:rPr lang="pt-BR" altLang="ja-JP" b="0" i="0" u="none" strike="noStrike" baseline="0" dirty="0">
                <a:latin typeface="Meiryo UI" panose="020B0604030504040204" pitchFamily="50" charset="-128"/>
                <a:ea typeface="Meiryo UI" panose="020B0604030504040204" pitchFamily="50" charset="-128"/>
              </a:rPr>
              <a:t>Ahlqvist E, et al. Lancet Diabetes Endocrinol 6</a:t>
            </a:r>
            <a:r>
              <a:rPr lang="ja-JP" altLang="pt-BR" b="0" i="0" u="none" strike="noStrike" baseline="0" dirty="0">
                <a:latin typeface="Meiryo UI" panose="020B0604030504040204" pitchFamily="50" charset="-128"/>
                <a:ea typeface="Meiryo UI" panose="020B0604030504040204" pitchFamily="50" charset="-128"/>
              </a:rPr>
              <a:t>： </a:t>
            </a:r>
            <a:r>
              <a:rPr lang="pt-BR" altLang="ja-JP" b="0" i="0" u="none" strike="noStrike" baseline="0" dirty="0">
                <a:latin typeface="Meiryo UI" panose="020B0604030504040204" pitchFamily="50" charset="-128"/>
                <a:ea typeface="Meiryo UI" panose="020B0604030504040204" pitchFamily="50" charset="-128"/>
              </a:rPr>
              <a:t>361-369, 2018</a:t>
            </a:r>
            <a:endParaRPr lang="ja-JP" altLang="en-US" sz="14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639E524D-B5C4-405B-8225-52250B2504AB}"/>
              </a:ext>
            </a:extLst>
          </p:cNvPr>
          <p:cNvSpPr txBox="1"/>
          <p:nvPr/>
        </p:nvSpPr>
        <p:spPr>
          <a:xfrm>
            <a:off x="7001435" y="6614938"/>
            <a:ext cx="2142565" cy="246221"/>
          </a:xfrm>
          <a:prstGeom prst="rect">
            <a:avLst/>
          </a:prstGeom>
          <a:noFill/>
        </p:spPr>
        <p:txBody>
          <a:bodyPr wrap="square">
            <a:spAutoFit/>
          </a:bodyPr>
          <a:lstStyle/>
          <a:p>
            <a:pPr algn="r"/>
            <a:r>
              <a:rPr lang="en-US" altLang="ja-JP" sz="1000" dirty="0">
                <a:effectLst/>
                <a:latin typeface="Meiryo UI" panose="020B0604030504040204" pitchFamily="50" charset="-128"/>
                <a:cs typeface="ＭＳ Ｐゴシック" panose="020B0600070205080204" pitchFamily="50" charset="-128"/>
              </a:rPr>
              <a:t>MAT-JP-2606205-1.0-09/2026</a:t>
            </a:r>
          </a:p>
        </p:txBody>
      </p:sp>
      <p:grpSp>
        <p:nvGrpSpPr>
          <p:cNvPr id="2" name="グループ化 1">
            <a:extLst>
              <a:ext uri="{FF2B5EF4-FFF2-40B4-BE49-F238E27FC236}">
                <a16:creationId xmlns:a16="http://schemas.microsoft.com/office/drawing/2014/main" id="{8AD74009-5395-ED5A-19BC-5B1608524B94}"/>
              </a:ext>
            </a:extLst>
          </p:cNvPr>
          <p:cNvGrpSpPr/>
          <p:nvPr/>
        </p:nvGrpSpPr>
        <p:grpSpPr>
          <a:xfrm>
            <a:off x="644292" y="5703400"/>
            <a:ext cx="646331" cy="369332"/>
            <a:chOff x="884438" y="5769185"/>
            <a:chExt cx="646331" cy="369332"/>
          </a:xfrm>
        </p:grpSpPr>
        <p:sp>
          <p:nvSpPr>
            <p:cNvPr id="3" name="正方形/長方形 2">
              <a:extLst>
                <a:ext uri="{FF2B5EF4-FFF2-40B4-BE49-F238E27FC236}">
                  <a16:creationId xmlns:a16="http://schemas.microsoft.com/office/drawing/2014/main" id="{C9989239-A5DA-18E5-3822-CD2068D64D3F}"/>
                </a:ext>
              </a:extLst>
            </p:cNvPr>
            <p:cNvSpPr/>
            <p:nvPr/>
          </p:nvSpPr>
          <p:spPr>
            <a:xfrm>
              <a:off x="884438" y="5784574"/>
              <a:ext cx="646331" cy="33855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D62286FE-8BE3-BB47-6B6F-DE9EABCF70D2}"/>
                </a:ext>
              </a:extLst>
            </p:cNvPr>
            <p:cNvSpPr txBox="1"/>
            <p:nvPr/>
          </p:nvSpPr>
          <p:spPr>
            <a:xfrm>
              <a:off x="884438" y="5769185"/>
              <a:ext cx="646331" cy="369332"/>
            </a:xfrm>
            <a:prstGeom prst="rect">
              <a:avLst/>
            </a:prstGeom>
            <a:noFill/>
          </p:spPr>
          <p:txBody>
            <a:bodyPr wrap="non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監修</a:t>
              </a:r>
            </a:p>
          </p:txBody>
        </p:sp>
      </p:grpSp>
      <p:sp>
        <p:nvSpPr>
          <p:cNvPr id="9" name="テキスト ボックス 8">
            <a:extLst>
              <a:ext uri="{FF2B5EF4-FFF2-40B4-BE49-F238E27FC236}">
                <a16:creationId xmlns:a16="http://schemas.microsoft.com/office/drawing/2014/main" id="{4088D59D-944D-61DF-D865-3BAFE86C3F9B}"/>
              </a:ext>
            </a:extLst>
          </p:cNvPr>
          <p:cNvSpPr txBox="1"/>
          <p:nvPr/>
        </p:nvSpPr>
        <p:spPr>
          <a:xfrm>
            <a:off x="1389226" y="5734177"/>
            <a:ext cx="6166606" cy="307777"/>
          </a:xfrm>
          <a:prstGeom prst="rect">
            <a:avLst/>
          </a:prstGeom>
          <a:noFill/>
        </p:spPr>
        <p:txBody>
          <a:bodyPr wrap="square" anchor="b">
            <a:spAutoFit/>
          </a:bodyPr>
          <a:lstStyle/>
          <a:p>
            <a:r>
              <a:rPr lang="zh-CN" altLang="en-US" sz="1400" dirty="0">
                <a:solidFill>
                  <a:srgbClr val="002060"/>
                </a:solidFill>
                <a:latin typeface="Meiryo UI" panose="020B0604030504040204" pitchFamily="50" charset="-128"/>
                <a:ea typeface="Meiryo UI" panose="020B0604030504040204" pitchFamily="50" charset="-128"/>
              </a:rPr>
              <a:t>福島県立医科大学 糖尿病内分泌代謝内科学講座 主任教授 島袋 充生 先生</a:t>
            </a:r>
            <a:endParaRPr lang="ja-JP" altLang="en-US" sz="1400" dirty="0">
              <a:solidFill>
                <a:srgbClr val="00206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40568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ADEE5BE6-3A6E-4B4D-B95A-C30B70D23E4B}"/>
              </a:ext>
            </a:extLst>
          </p:cNvPr>
          <p:cNvSpPr txBox="1"/>
          <p:nvPr/>
        </p:nvSpPr>
        <p:spPr>
          <a:xfrm>
            <a:off x="244800" y="194400"/>
            <a:ext cx="1620957" cy="523220"/>
          </a:xfrm>
          <a:prstGeom prst="rect">
            <a:avLst/>
          </a:prstGeom>
          <a:noFill/>
        </p:spPr>
        <p:txBody>
          <a:bodyPr wrap="none" rtlCol="0" anchor="ctr">
            <a:spAutoFit/>
          </a:bodyPr>
          <a:lstStyle/>
          <a:p>
            <a:pPr defTabSz="457189">
              <a:defRPr/>
            </a:pPr>
            <a:r>
              <a:rPr lang="ja-JP" altLang="en-US" sz="2800" b="1" dirty="0">
                <a:solidFill>
                  <a:prstClr val="black"/>
                </a:solidFill>
                <a:latin typeface="Meiryo UI" panose="020B0604030504040204" pitchFamily="50" charset="-128"/>
                <a:ea typeface="Meiryo UI" panose="020B0604030504040204" pitchFamily="50" charset="-128"/>
              </a:rPr>
              <a:t>研究概要</a:t>
            </a:r>
          </a:p>
        </p:txBody>
      </p:sp>
      <p:sp>
        <p:nvSpPr>
          <p:cNvPr id="25" name="テキスト ボックス 24">
            <a:extLst>
              <a:ext uri="{FF2B5EF4-FFF2-40B4-BE49-F238E27FC236}">
                <a16:creationId xmlns:a16="http://schemas.microsoft.com/office/drawing/2014/main" id="{46495740-BF78-A7EB-92BF-38E30C0EE548}"/>
              </a:ext>
            </a:extLst>
          </p:cNvPr>
          <p:cNvSpPr txBox="1"/>
          <p:nvPr/>
        </p:nvSpPr>
        <p:spPr>
          <a:xfrm>
            <a:off x="1188518" y="6604084"/>
            <a:ext cx="7955482" cy="253916"/>
          </a:xfrm>
          <a:prstGeom prst="rect">
            <a:avLst/>
          </a:prstGeom>
          <a:noFill/>
        </p:spPr>
        <p:txBody>
          <a:bodyPr wrap="square" anchor="b">
            <a:spAutoFit/>
          </a:bodyPr>
          <a:lstStyle/>
          <a:p>
            <a:pPr algn="r"/>
            <a:r>
              <a:rPr lang="pt-BR" altLang="ja-JP" sz="1050" dirty="0">
                <a:latin typeface="Meiryo UI" panose="020B0604030504040204" pitchFamily="50" charset="-128"/>
                <a:ea typeface="Meiryo UI" panose="020B0604030504040204" pitchFamily="50" charset="-128"/>
              </a:rPr>
              <a:t>Ahlqvist E, et al. Lancet Diabetes Endocrinol 6</a:t>
            </a:r>
            <a:r>
              <a:rPr lang="ja-JP" altLang="pt-BR" sz="1050" dirty="0">
                <a:latin typeface="Meiryo UI" panose="020B0604030504040204" pitchFamily="50" charset="-128"/>
                <a:ea typeface="Meiryo UI" panose="020B0604030504040204" pitchFamily="50" charset="-128"/>
              </a:rPr>
              <a:t>： </a:t>
            </a:r>
            <a:r>
              <a:rPr lang="pt-BR" altLang="ja-JP" sz="1050" dirty="0">
                <a:latin typeface="Meiryo UI" panose="020B0604030504040204" pitchFamily="50" charset="-128"/>
                <a:ea typeface="Meiryo UI" panose="020B0604030504040204" pitchFamily="50" charset="-128"/>
              </a:rPr>
              <a:t>361-369, 2018</a:t>
            </a:r>
            <a:endParaRPr lang="pt-BR" altLang="ja-JP" sz="1050" b="0" i="0" u="none" strike="noStrike" baseline="0" dirty="0">
              <a:latin typeface="Meiryo UI" panose="020B0604030504040204" pitchFamily="50" charset="-128"/>
              <a:ea typeface="Meiryo UI" panose="020B0604030504040204" pitchFamily="50" charset="-128"/>
            </a:endParaRPr>
          </a:p>
        </p:txBody>
      </p:sp>
      <p:grpSp>
        <p:nvGrpSpPr>
          <p:cNvPr id="26" name="グループ化 25">
            <a:extLst>
              <a:ext uri="{FF2B5EF4-FFF2-40B4-BE49-F238E27FC236}">
                <a16:creationId xmlns:a16="http://schemas.microsoft.com/office/drawing/2014/main" id="{E33B91A2-FF37-769E-8BFB-047DD0E5D637}"/>
              </a:ext>
            </a:extLst>
          </p:cNvPr>
          <p:cNvGrpSpPr/>
          <p:nvPr/>
        </p:nvGrpSpPr>
        <p:grpSpPr>
          <a:xfrm>
            <a:off x="302849" y="1368961"/>
            <a:ext cx="1058213" cy="490087"/>
            <a:chOff x="286872" y="2822072"/>
            <a:chExt cx="1058213" cy="490087"/>
          </a:xfrm>
        </p:grpSpPr>
        <p:sp>
          <p:nvSpPr>
            <p:cNvPr id="27" name="四角形: 角を丸くする 26">
              <a:extLst>
                <a:ext uri="{FF2B5EF4-FFF2-40B4-BE49-F238E27FC236}">
                  <a16:creationId xmlns:a16="http://schemas.microsoft.com/office/drawing/2014/main" id="{5607DA30-24F4-5C43-D6D7-D8AAB2EEA5A5}"/>
                </a:ext>
              </a:extLst>
            </p:cNvPr>
            <p:cNvSpPr/>
            <p:nvPr/>
          </p:nvSpPr>
          <p:spPr>
            <a:xfrm>
              <a:off x="286872" y="2822072"/>
              <a:ext cx="1058213" cy="490087"/>
            </a:xfrm>
            <a:prstGeom prst="roundRect">
              <a:avLst>
                <a:gd name="adj" fmla="val 9271"/>
              </a:avLst>
            </a:prstGeom>
            <a:noFill/>
            <a:ln w="19050">
              <a:solidFill>
                <a:srgbClr val="D82B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ja-JP" altLang="en-US">
                <a:solidFill>
                  <a:prstClr val="white"/>
                </a:solidFill>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9551282A-EFE7-04E9-0518-9228789E15E3}"/>
                </a:ext>
              </a:extLst>
            </p:cNvPr>
            <p:cNvSpPr txBox="1"/>
            <p:nvPr/>
          </p:nvSpPr>
          <p:spPr>
            <a:xfrm>
              <a:off x="459414" y="2847468"/>
              <a:ext cx="713127" cy="420243"/>
            </a:xfrm>
            <a:prstGeom prst="rect">
              <a:avLst/>
            </a:prstGeom>
            <a:noFill/>
          </p:spPr>
          <p:txBody>
            <a:bodyPr wrap="square" rtlCol="0">
              <a:spAutoFit/>
            </a:bodyPr>
            <a:lstStyle/>
            <a:p>
              <a:pPr algn="ctr" defTabSz="457189">
                <a:lnSpc>
                  <a:spcPct val="120000"/>
                </a:lnSpc>
                <a:defRPr/>
              </a:pPr>
              <a:r>
                <a:rPr lang="ja-JP" altLang="en-US" sz="2000" b="1" dirty="0">
                  <a:solidFill>
                    <a:srgbClr val="224463"/>
                  </a:solidFill>
                  <a:latin typeface="Meiryo UI" panose="020B0604030504040204" pitchFamily="50" charset="-128"/>
                  <a:ea typeface="Meiryo UI" panose="020B0604030504040204" pitchFamily="50" charset="-128"/>
                </a:rPr>
                <a:t>背景</a:t>
              </a:r>
            </a:p>
          </p:txBody>
        </p:sp>
      </p:grpSp>
      <p:sp>
        <p:nvSpPr>
          <p:cNvPr id="19" name="テキスト ボックス 18">
            <a:extLst>
              <a:ext uri="{FF2B5EF4-FFF2-40B4-BE49-F238E27FC236}">
                <a16:creationId xmlns:a16="http://schemas.microsoft.com/office/drawing/2014/main" id="{79FD702D-A8F3-511B-7465-0E1BA6501382}"/>
              </a:ext>
            </a:extLst>
          </p:cNvPr>
          <p:cNvSpPr txBox="1"/>
          <p:nvPr/>
        </p:nvSpPr>
        <p:spPr>
          <a:xfrm>
            <a:off x="1536016" y="1340914"/>
            <a:ext cx="7211743" cy="1569660"/>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糖尿病の病型は主に</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型糖尿病と</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型糖尿病に分類されているが、特に</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型糖尿病では個々の患者の臨床像や病態に大きな不均一性が見られる。また、合併症予防における早期介入の意義を示唆するエビデンスが報告されている一方</a:t>
            </a:r>
            <a:r>
              <a:rPr lang="en-US" altLang="ja-JP" sz="1600" baseline="30000" dirty="0">
                <a:latin typeface="Meiryo UI" panose="020B0604030504040204" pitchFamily="50" charset="-128"/>
                <a:ea typeface="Meiryo UI" panose="020B0604030504040204" pitchFamily="50" charset="-128"/>
              </a:rPr>
              <a:t>1,2)</a:t>
            </a:r>
            <a:r>
              <a:rPr lang="ja-JP" altLang="en-US" sz="1600" dirty="0">
                <a:latin typeface="Meiryo UI" panose="020B0604030504040204" pitchFamily="50" charset="-128"/>
                <a:ea typeface="Meiryo UI" panose="020B0604030504040204" pitchFamily="50" charset="-128"/>
              </a:rPr>
              <a:t>、現在の標準診療では強化治療を要する患者を事前に予測する手段はない。</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こうした背景から、個別化された糖尿病治療の実現に向け、診断時に合併症リスクの高い患者を同定可能とする新たなサブグループ分類法の確立が求められている。</a:t>
            </a:r>
            <a:endParaRPr lang="ja-JP" altLang="en-US" sz="440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E7F029FF-A678-AB1F-D608-B59A56E840CB}"/>
              </a:ext>
            </a:extLst>
          </p:cNvPr>
          <p:cNvSpPr txBox="1"/>
          <p:nvPr/>
        </p:nvSpPr>
        <p:spPr>
          <a:xfrm>
            <a:off x="1533234" y="3250544"/>
            <a:ext cx="7116243" cy="830997"/>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実臨床で入手可能な</a:t>
            </a:r>
            <a:r>
              <a:rPr lang="en-US" altLang="ja-JP" sz="1600" dirty="0">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つの指標を用いたデータ駆動型クラスター解析により、新規発症成人糖尿病患者で、新たな糖尿病サブグループを同定する。また、同定された各サブグループの糖尿病合併症リスクや治療実態、遺伝的関連について検討する。</a:t>
            </a:r>
          </a:p>
        </p:txBody>
      </p:sp>
      <p:grpSp>
        <p:nvGrpSpPr>
          <p:cNvPr id="9" name="グループ化 8">
            <a:extLst>
              <a:ext uri="{FF2B5EF4-FFF2-40B4-BE49-F238E27FC236}">
                <a16:creationId xmlns:a16="http://schemas.microsoft.com/office/drawing/2014/main" id="{5E5636CF-4943-1D4C-F740-1D35ACF73A21}"/>
              </a:ext>
            </a:extLst>
          </p:cNvPr>
          <p:cNvGrpSpPr/>
          <p:nvPr/>
        </p:nvGrpSpPr>
        <p:grpSpPr>
          <a:xfrm>
            <a:off x="302849" y="3303217"/>
            <a:ext cx="1058213" cy="490087"/>
            <a:chOff x="286872" y="2811911"/>
            <a:chExt cx="1058213" cy="490087"/>
          </a:xfrm>
        </p:grpSpPr>
        <p:sp>
          <p:nvSpPr>
            <p:cNvPr id="10" name="四角形: 角を丸くする 9">
              <a:extLst>
                <a:ext uri="{FF2B5EF4-FFF2-40B4-BE49-F238E27FC236}">
                  <a16:creationId xmlns:a16="http://schemas.microsoft.com/office/drawing/2014/main" id="{1B0DC12F-1A7F-9FCF-2FBC-C25D0830FD06}"/>
                </a:ext>
              </a:extLst>
            </p:cNvPr>
            <p:cNvSpPr/>
            <p:nvPr/>
          </p:nvSpPr>
          <p:spPr>
            <a:xfrm>
              <a:off x="286872" y="2811911"/>
              <a:ext cx="1058213" cy="490087"/>
            </a:xfrm>
            <a:prstGeom prst="roundRect">
              <a:avLst>
                <a:gd name="adj" fmla="val 9271"/>
              </a:avLst>
            </a:prstGeom>
            <a:noFill/>
            <a:ln w="19050">
              <a:solidFill>
                <a:srgbClr val="D82B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ja-JP" altLang="en-US">
                <a:solidFill>
                  <a:prstClr val="white"/>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C778C1E5-F5E3-27D7-1E43-22A805A6EE56}"/>
                </a:ext>
              </a:extLst>
            </p:cNvPr>
            <p:cNvSpPr txBox="1"/>
            <p:nvPr/>
          </p:nvSpPr>
          <p:spPr>
            <a:xfrm>
              <a:off x="286872" y="2882449"/>
              <a:ext cx="1058213" cy="369332"/>
            </a:xfrm>
            <a:prstGeom prst="rect">
              <a:avLst/>
            </a:prstGeom>
            <a:noFill/>
          </p:spPr>
          <p:txBody>
            <a:bodyPr wrap="square" rtlCol="0">
              <a:spAutoFit/>
            </a:bodyPr>
            <a:lstStyle/>
            <a:p>
              <a:pPr algn="ctr" defTabSz="457189">
                <a:lnSpc>
                  <a:spcPct val="90000"/>
                </a:lnSpc>
                <a:defRPr/>
              </a:pPr>
              <a:r>
                <a:rPr lang="ja-JP" altLang="en-US" sz="2000" b="1" dirty="0">
                  <a:solidFill>
                    <a:srgbClr val="224463"/>
                  </a:solidFill>
                  <a:latin typeface="Meiryo UI" panose="020B0604030504040204" pitchFamily="50" charset="-128"/>
                  <a:ea typeface="Meiryo UI" panose="020B0604030504040204" pitchFamily="50" charset="-128"/>
                </a:rPr>
                <a:t>目的</a:t>
              </a:r>
              <a:endParaRPr lang="en-US" altLang="ja-JP" sz="2000" b="1" dirty="0">
                <a:solidFill>
                  <a:srgbClr val="224463"/>
                </a:solidFill>
                <a:latin typeface="Meiryo UI" panose="020B0604030504040204" pitchFamily="50" charset="-128"/>
                <a:ea typeface="Meiryo UI" panose="020B0604030504040204" pitchFamily="50" charset="-128"/>
              </a:endParaRPr>
            </a:p>
          </p:txBody>
        </p:sp>
      </p:grpSp>
      <p:sp>
        <p:nvSpPr>
          <p:cNvPr id="15" name="テキスト ボックス 14">
            <a:extLst>
              <a:ext uri="{FF2B5EF4-FFF2-40B4-BE49-F238E27FC236}">
                <a16:creationId xmlns:a16="http://schemas.microsoft.com/office/drawing/2014/main" id="{53D70FCC-FD85-7016-F332-9242B6FE0022}"/>
              </a:ext>
            </a:extLst>
          </p:cNvPr>
          <p:cNvSpPr txBox="1"/>
          <p:nvPr/>
        </p:nvSpPr>
        <p:spPr>
          <a:xfrm>
            <a:off x="1677190" y="2862044"/>
            <a:ext cx="6918086" cy="230832"/>
          </a:xfrm>
          <a:prstGeom prst="rect">
            <a:avLst/>
          </a:prstGeom>
          <a:noFill/>
          <a:ln>
            <a:noFill/>
          </a:ln>
        </p:spPr>
        <p:txBody>
          <a:bodyPr wrap="square" rtlCol="0">
            <a:spAutoFit/>
          </a:bodyPr>
          <a:lstStyle/>
          <a:p>
            <a:pPr algn="r"/>
            <a:r>
              <a:rPr kumimoji="1" lang="en-US" altLang="ja-JP" sz="900" dirty="0">
                <a:latin typeface="Meiryo UI" panose="020B0604030504040204" pitchFamily="50" charset="-128"/>
                <a:ea typeface="Meiryo UI" panose="020B0604030504040204" pitchFamily="50" charset="-128"/>
              </a:rPr>
              <a:t>1) Reddy MA, et al. </a:t>
            </a:r>
            <a:r>
              <a:rPr kumimoji="1" lang="en-US" altLang="ja-JP" sz="900" dirty="0" err="1">
                <a:latin typeface="Meiryo UI" panose="020B0604030504040204" pitchFamily="50" charset="-128"/>
                <a:ea typeface="Meiryo UI" panose="020B0604030504040204" pitchFamily="50" charset="-128"/>
              </a:rPr>
              <a:t>Diabetologia</a:t>
            </a:r>
            <a:r>
              <a:rPr kumimoji="1" lang="en-US" altLang="ja-JP" sz="900" dirty="0">
                <a:latin typeface="Meiryo UI" panose="020B0604030504040204" pitchFamily="50" charset="-128"/>
                <a:ea typeface="Meiryo UI" panose="020B0604030504040204" pitchFamily="50" charset="-128"/>
              </a:rPr>
              <a:t> 58(3)</a:t>
            </a:r>
            <a:r>
              <a:rPr kumimoji="1" lang="ja-JP" altLang="en-US" sz="900" dirty="0">
                <a:latin typeface="Meiryo UI" panose="020B0604030504040204" pitchFamily="50" charset="-128"/>
                <a:ea typeface="Meiryo UI" panose="020B0604030504040204" pitchFamily="50" charset="-128"/>
              </a:rPr>
              <a:t>：</a:t>
            </a:r>
            <a:r>
              <a:rPr kumimoji="1" lang="en-US" altLang="ja-JP" sz="900" dirty="0">
                <a:latin typeface="Meiryo UI" panose="020B0604030504040204" pitchFamily="50" charset="-128"/>
                <a:ea typeface="Meiryo UI" panose="020B0604030504040204" pitchFamily="50" charset="-128"/>
              </a:rPr>
              <a:t>4 43-455, 2015</a:t>
            </a:r>
            <a:r>
              <a:rPr kumimoji="1" lang="ja-JP" altLang="en-US" sz="900" dirty="0">
                <a:latin typeface="Meiryo UI" panose="020B0604030504040204" pitchFamily="50" charset="-128"/>
                <a:ea typeface="Meiryo UI" panose="020B0604030504040204" pitchFamily="50" charset="-128"/>
              </a:rPr>
              <a:t>　</a:t>
            </a:r>
            <a:r>
              <a:rPr kumimoji="1" lang="en-US" altLang="ja-JP" sz="900" dirty="0">
                <a:latin typeface="Meiryo UI" panose="020B0604030504040204" pitchFamily="50" charset="-128"/>
                <a:ea typeface="Meiryo UI" panose="020B0604030504040204" pitchFamily="50" charset="-128"/>
              </a:rPr>
              <a:t>2) Brownlee M. et al. Diabetes 54(6)</a:t>
            </a:r>
            <a:r>
              <a:rPr kumimoji="1" lang="ja-JP" altLang="en-US" sz="900" dirty="0">
                <a:latin typeface="Meiryo UI" panose="020B0604030504040204" pitchFamily="50" charset="-128"/>
                <a:ea typeface="Meiryo UI" panose="020B0604030504040204" pitchFamily="50" charset="-128"/>
              </a:rPr>
              <a:t>：</a:t>
            </a:r>
            <a:r>
              <a:rPr kumimoji="1" lang="en-US" altLang="ja-JP" sz="900" dirty="0">
                <a:latin typeface="Meiryo UI" panose="020B0604030504040204" pitchFamily="50" charset="-128"/>
                <a:ea typeface="Meiryo UI" panose="020B0604030504040204" pitchFamily="50" charset="-128"/>
              </a:rPr>
              <a:t>1615-1625, 2005</a:t>
            </a:r>
            <a:endParaRPr kumimoji="1" lang="ja-JP" altLang="en-US" sz="900" dirty="0">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0591391A-5093-66D3-94A3-4736EE87E22F}"/>
              </a:ext>
            </a:extLst>
          </p:cNvPr>
          <p:cNvSpPr txBox="1"/>
          <p:nvPr/>
        </p:nvSpPr>
        <p:spPr>
          <a:xfrm>
            <a:off x="1533235" y="4245543"/>
            <a:ext cx="7116243" cy="2308324"/>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解析には、北欧における</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つのコホート［</a:t>
            </a:r>
            <a:r>
              <a:rPr lang="en-US" altLang="ja-JP" sz="1600" dirty="0">
                <a:latin typeface="Meiryo UI" panose="020B0604030504040204" pitchFamily="50" charset="-128"/>
                <a:ea typeface="Meiryo UI" panose="020B0604030504040204" pitchFamily="50" charset="-128"/>
              </a:rPr>
              <a:t>All New Diabetics in Scania</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ANDIS</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Scania Diabetes Registry</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SDR</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All New Diabetics in Uppsala</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ANDIU</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Diabetes Registry Vaasa</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DIREVA</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Malmö Diet and Cancer </a:t>
            </a:r>
            <a:r>
              <a:rPr lang="en-US" altLang="ja-JP" sz="1600" dirty="0" err="1">
                <a:latin typeface="Meiryo UI" panose="020B0604030504040204" pitchFamily="50" charset="-128"/>
                <a:ea typeface="Meiryo UI" panose="020B0604030504040204" pitchFamily="50" charset="-128"/>
              </a:rPr>
              <a:t>CardioVascular</a:t>
            </a:r>
            <a:r>
              <a:rPr lang="en-US" altLang="ja-JP" sz="1600" dirty="0">
                <a:latin typeface="Meiryo UI" panose="020B0604030504040204" pitchFamily="50" charset="-128"/>
                <a:ea typeface="Meiryo UI" panose="020B0604030504040204" pitchFamily="50" charset="-128"/>
              </a:rPr>
              <a:t> Arm</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MDC-CVA</a:t>
            </a:r>
            <a:r>
              <a:rPr lang="ja-JP" altLang="en-US" sz="1600" dirty="0">
                <a:latin typeface="Meiryo UI" panose="020B0604030504040204" pitchFamily="50" charset="-128"/>
                <a:ea typeface="Meiryo UI" panose="020B0604030504040204" pitchFamily="50" charset="-128"/>
              </a:rPr>
              <a:t>）］のデータを使用した。</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主解析コホートの対象は、</a:t>
            </a:r>
            <a:r>
              <a:rPr lang="en-US" altLang="ja-JP" sz="1600" dirty="0">
                <a:latin typeface="Meiryo UI" panose="020B0604030504040204" pitchFamily="50" charset="-128"/>
                <a:ea typeface="Meiryo UI" panose="020B0604030504040204" pitchFamily="50" charset="-128"/>
              </a:rPr>
              <a:t>ANDIS</a:t>
            </a:r>
            <a:r>
              <a:rPr lang="ja-JP" altLang="en-US" sz="1600" dirty="0">
                <a:latin typeface="Meiryo UI" panose="020B0604030504040204" pitchFamily="50" charset="-128"/>
                <a:ea typeface="Meiryo UI" panose="020B0604030504040204" pitchFamily="50" charset="-128"/>
              </a:rPr>
              <a:t>コホートに登録された新規診断成人糖尿病患者</a:t>
            </a:r>
            <a:r>
              <a:rPr lang="en-US" altLang="ja-JP" sz="1600" dirty="0">
                <a:latin typeface="Meiryo UI" panose="020B0604030504040204" pitchFamily="50" charset="-128"/>
                <a:ea typeface="Meiryo UI" panose="020B0604030504040204" pitchFamily="50" charset="-128"/>
              </a:rPr>
              <a:t>14,625</a:t>
            </a:r>
            <a:r>
              <a:rPr lang="ja-JP" altLang="en-US" sz="1600" dirty="0">
                <a:latin typeface="Meiryo UI" panose="020B0604030504040204" pitchFamily="50" charset="-128"/>
                <a:ea typeface="Meiryo UI" panose="020B0604030504040204" pitchFamily="50" charset="-128"/>
              </a:rPr>
              <a:t>例のうち、クラスタリングに必要なデータが入手可能であった</a:t>
            </a:r>
            <a:r>
              <a:rPr lang="en-US" altLang="ja-JP" sz="1600" dirty="0">
                <a:latin typeface="Meiryo UI" panose="020B0604030504040204" pitchFamily="50" charset="-128"/>
                <a:ea typeface="Meiryo UI" panose="020B0604030504040204" pitchFamily="50" charset="-128"/>
              </a:rPr>
              <a:t>8,980</a:t>
            </a:r>
            <a:r>
              <a:rPr lang="ja-JP" altLang="en-US" sz="1600" dirty="0">
                <a:latin typeface="Meiryo UI" panose="020B0604030504040204" pitchFamily="50" charset="-128"/>
                <a:ea typeface="Meiryo UI" panose="020B0604030504040204" pitchFamily="50" charset="-128"/>
              </a:rPr>
              <a:t>例とした。検証コホートとして</a:t>
            </a:r>
            <a:r>
              <a:rPr lang="en-US" altLang="ja-JP" sz="1600" dirty="0">
                <a:latin typeface="Meiryo UI" panose="020B0604030504040204" pitchFamily="50" charset="-128"/>
                <a:ea typeface="Meiryo UI" panose="020B0604030504040204" pitchFamily="50" charset="-128"/>
              </a:rPr>
              <a:t>SDR</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1,466</a:t>
            </a:r>
            <a:r>
              <a:rPr lang="ja-JP" altLang="en-US" sz="1600" dirty="0">
                <a:latin typeface="Meiryo UI" panose="020B0604030504040204" pitchFamily="50" charset="-128"/>
                <a:ea typeface="Meiryo UI" panose="020B0604030504040204" pitchFamily="50" charset="-128"/>
              </a:rPr>
              <a:t>例）、</a:t>
            </a:r>
            <a:r>
              <a:rPr lang="en-US" altLang="ja-JP" sz="1600" dirty="0">
                <a:latin typeface="Meiryo UI" panose="020B0604030504040204" pitchFamily="50" charset="-128"/>
                <a:ea typeface="Meiryo UI" panose="020B0604030504040204" pitchFamily="50" charset="-128"/>
              </a:rPr>
              <a:t>ANDIU</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844</a:t>
            </a:r>
            <a:r>
              <a:rPr lang="ja-JP" altLang="en-US" sz="1600" dirty="0">
                <a:latin typeface="Meiryo UI" panose="020B0604030504040204" pitchFamily="50" charset="-128"/>
                <a:ea typeface="Meiryo UI" panose="020B0604030504040204" pitchFamily="50" charset="-128"/>
              </a:rPr>
              <a:t>例）、</a:t>
            </a:r>
            <a:r>
              <a:rPr lang="en-US" altLang="ja-JP" sz="1600" dirty="0">
                <a:latin typeface="Meiryo UI" panose="020B0604030504040204" pitchFamily="50" charset="-128"/>
                <a:ea typeface="Meiryo UI" panose="020B0604030504040204" pitchFamily="50" charset="-128"/>
              </a:rPr>
              <a:t>DIREVA</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3,485</a:t>
            </a:r>
            <a:r>
              <a:rPr lang="ja-JP" altLang="en-US" sz="1600" dirty="0">
                <a:latin typeface="Meiryo UI" panose="020B0604030504040204" pitchFamily="50" charset="-128"/>
                <a:ea typeface="Meiryo UI" panose="020B0604030504040204" pitchFamily="50" charset="-128"/>
              </a:rPr>
              <a:t>例）の</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つの独立したコホートを用いた。また、遺伝的関連解析の非糖尿病対照コホートとして</a:t>
            </a:r>
            <a:r>
              <a:rPr lang="en-US" altLang="ja-JP" sz="1600" dirty="0">
                <a:latin typeface="Meiryo UI" panose="020B0604030504040204" pitchFamily="50" charset="-128"/>
                <a:ea typeface="Meiryo UI" panose="020B0604030504040204" pitchFamily="50" charset="-128"/>
              </a:rPr>
              <a:t>MDC-CVA</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2,754</a:t>
            </a:r>
            <a:r>
              <a:rPr lang="ja-JP" altLang="en-US" sz="1600" dirty="0">
                <a:latin typeface="Meiryo UI" panose="020B0604030504040204" pitchFamily="50" charset="-128"/>
                <a:ea typeface="Meiryo UI" panose="020B0604030504040204" pitchFamily="50" charset="-128"/>
              </a:rPr>
              <a:t>例）を用いた。</a:t>
            </a:r>
          </a:p>
        </p:txBody>
      </p:sp>
      <p:grpSp>
        <p:nvGrpSpPr>
          <p:cNvPr id="18" name="グループ化 17">
            <a:extLst>
              <a:ext uri="{FF2B5EF4-FFF2-40B4-BE49-F238E27FC236}">
                <a16:creationId xmlns:a16="http://schemas.microsoft.com/office/drawing/2014/main" id="{616F86B8-A4DC-4973-9D66-8816FC341587}"/>
              </a:ext>
            </a:extLst>
          </p:cNvPr>
          <p:cNvGrpSpPr/>
          <p:nvPr/>
        </p:nvGrpSpPr>
        <p:grpSpPr>
          <a:xfrm>
            <a:off x="302849" y="4307002"/>
            <a:ext cx="1058213" cy="490087"/>
            <a:chOff x="286872" y="2811911"/>
            <a:chExt cx="1058213" cy="490087"/>
          </a:xfrm>
        </p:grpSpPr>
        <p:sp>
          <p:nvSpPr>
            <p:cNvPr id="20" name="四角形: 角を丸くする 19">
              <a:extLst>
                <a:ext uri="{FF2B5EF4-FFF2-40B4-BE49-F238E27FC236}">
                  <a16:creationId xmlns:a16="http://schemas.microsoft.com/office/drawing/2014/main" id="{D7FB501E-EB11-3343-087A-0491E88061F5}"/>
                </a:ext>
              </a:extLst>
            </p:cNvPr>
            <p:cNvSpPr/>
            <p:nvPr/>
          </p:nvSpPr>
          <p:spPr>
            <a:xfrm>
              <a:off x="286872" y="2811911"/>
              <a:ext cx="1058213" cy="490087"/>
            </a:xfrm>
            <a:prstGeom prst="roundRect">
              <a:avLst>
                <a:gd name="adj" fmla="val 9271"/>
              </a:avLst>
            </a:prstGeom>
            <a:noFill/>
            <a:ln w="19050">
              <a:solidFill>
                <a:srgbClr val="D82B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ja-JP" altLang="en-US">
                <a:solidFill>
                  <a:prstClr val="white"/>
                </a:solidFill>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70BC05BE-51CE-D162-59B4-1E9286CB2423}"/>
                </a:ext>
              </a:extLst>
            </p:cNvPr>
            <p:cNvSpPr txBox="1"/>
            <p:nvPr/>
          </p:nvSpPr>
          <p:spPr>
            <a:xfrm>
              <a:off x="286872" y="2882449"/>
              <a:ext cx="1058213" cy="369332"/>
            </a:xfrm>
            <a:prstGeom prst="rect">
              <a:avLst/>
            </a:prstGeom>
            <a:noFill/>
          </p:spPr>
          <p:txBody>
            <a:bodyPr wrap="square" rtlCol="0">
              <a:spAutoFit/>
            </a:bodyPr>
            <a:lstStyle/>
            <a:p>
              <a:pPr algn="ctr" defTabSz="457189">
                <a:lnSpc>
                  <a:spcPct val="90000"/>
                </a:lnSpc>
                <a:defRPr/>
              </a:pPr>
              <a:r>
                <a:rPr lang="ja-JP" altLang="en-US" sz="2000" b="1" dirty="0">
                  <a:solidFill>
                    <a:srgbClr val="224463"/>
                  </a:solidFill>
                  <a:latin typeface="Meiryo UI" panose="020B0604030504040204" pitchFamily="50" charset="-128"/>
                  <a:ea typeface="Meiryo UI" panose="020B0604030504040204" pitchFamily="50" charset="-128"/>
                </a:rPr>
                <a:t>対象</a:t>
              </a:r>
              <a:endParaRPr lang="en-US" altLang="ja-JP" sz="2000" b="1" dirty="0">
                <a:solidFill>
                  <a:srgbClr val="224463"/>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2406331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0C115-18B2-F868-C603-5D864D85A257}"/>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DB5DBC74-30A5-8676-5612-A7FF5E1838EA}"/>
              </a:ext>
            </a:extLst>
          </p:cNvPr>
          <p:cNvSpPr txBox="1"/>
          <p:nvPr/>
        </p:nvSpPr>
        <p:spPr>
          <a:xfrm>
            <a:off x="244800" y="194400"/>
            <a:ext cx="1620957" cy="523220"/>
          </a:xfrm>
          <a:prstGeom prst="rect">
            <a:avLst/>
          </a:prstGeom>
          <a:noFill/>
        </p:spPr>
        <p:txBody>
          <a:bodyPr wrap="none" rtlCol="0" anchor="ctr">
            <a:spAutoFit/>
          </a:bodyPr>
          <a:lstStyle/>
          <a:p>
            <a:pPr defTabSz="457189">
              <a:defRPr/>
            </a:pPr>
            <a:r>
              <a:rPr lang="ja-JP" altLang="en-US" sz="2800" b="1" dirty="0">
                <a:solidFill>
                  <a:prstClr val="black"/>
                </a:solidFill>
                <a:latin typeface="Meiryo UI" panose="020B0604030504040204" pitchFamily="50" charset="-128"/>
                <a:ea typeface="Meiryo UI" panose="020B0604030504040204" pitchFamily="50" charset="-128"/>
              </a:rPr>
              <a:t>研究概要</a:t>
            </a:r>
          </a:p>
        </p:txBody>
      </p:sp>
      <p:grpSp>
        <p:nvGrpSpPr>
          <p:cNvPr id="26" name="グループ化 25">
            <a:extLst>
              <a:ext uri="{FF2B5EF4-FFF2-40B4-BE49-F238E27FC236}">
                <a16:creationId xmlns:a16="http://schemas.microsoft.com/office/drawing/2014/main" id="{2F454147-3ADB-F0A5-7178-6D84C601EA42}"/>
              </a:ext>
            </a:extLst>
          </p:cNvPr>
          <p:cNvGrpSpPr/>
          <p:nvPr/>
        </p:nvGrpSpPr>
        <p:grpSpPr>
          <a:xfrm>
            <a:off x="302849" y="1679243"/>
            <a:ext cx="1058213" cy="490087"/>
            <a:chOff x="286872" y="2822072"/>
            <a:chExt cx="1058213" cy="490087"/>
          </a:xfrm>
        </p:grpSpPr>
        <p:sp>
          <p:nvSpPr>
            <p:cNvPr id="27" name="四角形: 角を丸くする 26">
              <a:extLst>
                <a:ext uri="{FF2B5EF4-FFF2-40B4-BE49-F238E27FC236}">
                  <a16:creationId xmlns:a16="http://schemas.microsoft.com/office/drawing/2014/main" id="{27ECF87F-AF84-ABEA-927D-947490B923D1}"/>
                </a:ext>
              </a:extLst>
            </p:cNvPr>
            <p:cNvSpPr/>
            <p:nvPr/>
          </p:nvSpPr>
          <p:spPr>
            <a:xfrm>
              <a:off x="286872" y="2822072"/>
              <a:ext cx="1058213" cy="490087"/>
            </a:xfrm>
            <a:prstGeom prst="roundRect">
              <a:avLst>
                <a:gd name="adj" fmla="val 9271"/>
              </a:avLst>
            </a:prstGeom>
            <a:noFill/>
            <a:ln w="19050">
              <a:solidFill>
                <a:srgbClr val="D82B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ja-JP" altLang="en-US">
                <a:solidFill>
                  <a:prstClr val="white"/>
                </a:solidFill>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319BF906-4345-5C80-4125-C53DCF651259}"/>
                </a:ext>
              </a:extLst>
            </p:cNvPr>
            <p:cNvSpPr txBox="1"/>
            <p:nvPr/>
          </p:nvSpPr>
          <p:spPr>
            <a:xfrm>
              <a:off x="459414" y="2847468"/>
              <a:ext cx="713127" cy="420243"/>
            </a:xfrm>
            <a:prstGeom prst="rect">
              <a:avLst/>
            </a:prstGeom>
            <a:noFill/>
          </p:spPr>
          <p:txBody>
            <a:bodyPr wrap="square" rtlCol="0">
              <a:spAutoFit/>
            </a:bodyPr>
            <a:lstStyle/>
            <a:p>
              <a:pPr algn="ctr" defTabSz="457189">
                <a:lnSpc>
                  <a:spcPct val="120000"/>
                </a:lnSpc>
                <a:defRPr/>
              </a:pPr>
              <a:r>
                <a:rPr lang="ja-JP" altLang="en-US" sz="2000" b="1" dirty="0">
                  <a:solidFill>
                    <a:srgbClr val="224463"/>
                  </a:solidFill>
                  <a:latin typeface="Meiryo UI" panose="020B0604030504040204" pitchFamily="50" charset="-128"/>
                  <a:ea typeface="Meiryo UI" panose="020B0604030504040204" pitchFamily="50" charset="-128"/>
                </a:rPr>
                <a:t>方法</a:t>
              </a:r>
            </a:p>
          </p:txBody>
        </p:sp>
      </p:grpSp>
      <p:sp>
        <p:nvSpPr>
          <p:cNvPr id="19" name="テキスト ボックス 18">
            <a:extLst>
              <a:ext uri="{FF2B5EF4-FFF2-40B4-BE49-F238E27FC236}">
                <a16:creationId xmlns:a16="http://schemas.microsoft.com/office/drawing/2014/main" id="{A872DBD1-FE02-DDF0-FC20-A98960992B64}"/>
              </a:ext>
            </a:extLst>
          </p:cNvPr>
          <p:cNvSpPr txBox="1"/>
          <p:nvPr/>
        </p:nvSpPr>
        <p:spPr>
          <a:xfrm>
            <a:off x="1536016" y="1614443"/>
            <a:ext cx="7211743" cy="3046988"/>
          </a:xfrm>
          <a:prstGeom prst="rect">
            <a:avLst/>
          </a:prstGeom>
          <a:noFill/>
        </p:spPr>
        <p:txBody>
          <a:bodyPr wrap="square">
            <a:spAutoFit/>
          </a:bodyPr>
          <a:lstStyle/>
          <a:p>
            <a:r>
              <a:rPr lang="ja-JP" altLang="en-US" sz="1600" dirty="0">
                <a:latin typeface="Meiryo UI" panose="020B0604030504040204" pitchFamily="50" charset="-128"/>
                <a:ea typeface="Meiryo UI" panose="020B0604030504040204" pitchFamily="50" charset="-128"/>
              </a:rPr>
              <a:t>クラスター解析には、糖尿病診断時に入手可能な</a:t>
            </a:r>
            <a:r>
              <a:rPr lang="en-US" altLang="ja-JP" sz="1600" dirty="0">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つの指標</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グルタミン酸脱炭酸酵素抗体（</a:t>
            </a:r>
            <a:r>
              <a:rPr lang="en-US" altLang="ja-JP" sz="1600" dirty="0">
                <a:latin typeface="Meiryo UI" panose="020B0604030504040204" pitchFamily="50" charset="-128"/>
                <a:ea typeface="Meiryo UI" panose="020B0604030504040204" pitchFamily="50" charset="-128"/>
              </a:rPr>
              <a:t>GADA</a:t>
            </a:r>
            <a:r>
              <a:rPr lang="ja-JP" altLang="en-US" sz="1600" dirty="0">
                <a:latin typeface="Meiryo UI" panose="020B0604030504040204" pitchFamily="50" charset="-128"/>
                <a:ea typeface="Meiryo UI" panose="020B0604030504040204" pitchFamily="50" charset="-128"/>
              </a:rPr>
              <a:t>）、糖尿病発症時年齢、</a:t>
            </a:r>
            <a:r>
              <a:rPr lang="en-US" altLang="ja-JP" sz="1600" dirty="0">
                <a:latin typeface="Meiryo UI" panose="020B0604030504040204" pitchFamily="50" charset="-128"/>
                <a:ea typeface="Meiryo UI" panose="020B0604030504040204" pitchFamily="50" charset="-128"/>
              </a:rPr>
              <a:t>BMI</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HbA1c</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C</a:t>
            </a:r>
            <a:r>
              <a:rPr lang="ja-JP" altLang="en-US" sz="1600" dirty="0">
                <a:latin typeface="Meiryo UI" panose="020B0604030504040204" pitchFamily="50" charset="-128"/>
                <a:ea typeface="Meiryo UI" panose="020B0604030504040204" pitchFamily="50" charset="-128"/>
              </a:rPr>
              <a:t>ペプチドから算出した</a:t>
            </a:r>
            <a:r>
              <a:rPr lang="en-US" altLang="ja-JP" sz="1600" dirty="0">
                <a:latin typeface="Meiryo UI" panose="020B0604030504040204" pitchFamily="50" charset="-128"/>
                <a:ea typeface="Meiryo UI" panose="020B0604030504040204" pitchFamily="50" charset="-128"/>
              </a:rPr>
              <a:t>HOMA2-B</a:t>
            </a:r>
            <a:r>
              <a:rPr lang="ja-JP" altLang="en-US" sz="1600" dirty="0">
                <a:latin typeface="Meiryo UI" panose="020B0604030504040204" pitchFamily="50" charset="-128"/>
                <a:ea typeface="Meiryo UI" panose="020B0604030504040204" pitchFamily="50" charset="-128"/>
              </a:rPr>
              <a:t>（膵</a:t>
            </a:r>
            <a:r>
              <a:rPr lang="en-US" altLang="ja-JP" sz="1600" dirty="0">
                <a:latin typeface="Meiryo UI" panose="020B0604030504040204" pitchFamily="50" charset="-128"/>
                <a:ea typeface="Meiryo UI" panose="020B0604030504040204" pitchFamily="50" charset="-128"/>
              </a:rPr>
              <a:t>β</a:t>
            </a:r>
            <a:r>
              <a:rPr lang="ja-JP" altLang="en-US" sz="1600" dirty="0">
                <a:latin typeface="Meiryo UI" panose="020B0604030504040204" pitchFamily="50" charset="-128"/>
                <a:ea typeface="Meiryo UI" panose="020B0604030504040204" pitchFamily="50" charset="-128"/>
              </a:rPr>
              <a:t>細胞機能）および</a:t>
            </a:r>
            <a:r>
              <a:rPr lang="en-US" altLang="ja-JP" sz="1600" dirty="0">
                <a:latin typeface="Meiryo UI" panose="020B0604030504040204" pitchFamily="50" charset="-128"/>
                <a:ea typeface="Meiryo UI" panose="020B0604030504040204" pitchFamily="50" charset="-128"/>
              </a:rPr>
              <a:t>HOMA2-IR</a:t>
            </a:r>
            <a:r>
              <a:rPr lang="ja-JP" altLang="en-US" sz="1600" dirty="0">
                <a:latin typeface="Meiryo UI" panose="020B0604030504040204" pitchFamily="50" charset="-128"/>
                <a:ea typeface="Meiryo UI" panose="020B0604030504040204" pitchFamily="50" charset="-128"/>
              </a:rPr>
              <a:t>（インスリン抵抗性）</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を用いた。</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解析は、</a:t>
            </a:r>
            <a:r>
              <a:rPr lang="en-US" altLang="ja-JP" sz="1600" dirty="0" err="1">
                <a:latin typeface="Meiryo UI" panose="020B0604030504040204" pitchFamily="50" charset="-128"/>
                <a:ea typeface="Meiryo UI" panose="020B0604030504040204" pitchFamily="50" charset="-128"/>
              </a:rPr>
              <a:t>TwoStep</a:t>
            </a:r>
            <a:r>
              <a:rPr lang="ja-JP" altLang="en-US" sz="1600" dirty="0">
                <a:latin typeface="Meiryo UI" panose="020B0604030504040204" pitchFamily="50" charset="-128"/>
                <a:ea typeface="Meiryo UI" panose="020B0604030504040204" pitchFamily="50" charset="-128"/>
              </a:rPr>
              <a:t>法で最適なクラスター数を推定した後、その結果に基づいて</a:t>
            </a:r>
            <a:r>
              <a:rPr lang="en-US" altLang="ja-JP" sz="1600" dirty="0">
                <a:latin typeface="Meiryo UI" panose="020B0604030504040204" pitchFamily="50" charset="-128"/>
                <a:ea typeface="Meiryo UI" panose="020B0604030504040204" pitchFamily="50" charset="-128"/>
              </a:rPr>
              <a:t>k-means</a:t>
            </a:r>
            <a:r>
              <a:rPr lang="ja-JP" altLang="en-US" sz="1600" dirty="0">
                <a:latin typeface="Meiryo UI" panose="020B0604030504040204" pitchFamily="50" charset="-128"/>
                <a:ea typeface="Meiryo UI" panose="020B0604030504040204" pitchFamily="50" charset="-128"/>
              </a:rPr>
              <a:t>法で各患者を</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つのクラスターに分類した。クラスターの安定性については、データセットを</a:t>
            </a:r>
            <a:r>
              <a:rPr lang="en-US" altLang="ja-JP" sz="1600" dirty="0">
                <a:latin typeface="Meiryo UI" panose="020B0604030504040204" pitchFamily="50" charset="-128"/>
                <a:ea typeface="Meiryo UI" panose="020B0604030504040204" pitchFamily="50" charset="-128"/>
              </a:rPr>
              <a:t>2,000</a:t>
            </a:r>
            <a:r>
              <a:rPr lang="ja-JP" altLang="en-US" sz="1600" dirty="0">
                <a:latin typeface="Meiryo UI" panose="020B0604030504040204" pitchFamily="50" charset="-128"/>
                <a:ea typeface="Meiryo UI" panose="020B0604030504040204" pitchFamily="50" charset="-128"/>
              </a:rPr>
              <a:t>回リサンプリングした後、</a:t>
            </a:r>
            <a:r>
              <a:rPr lang="en-US" altLang="ja-JP" sz="1600" dirty="0">
                <a:latin typeface="Meiryo UI" panose="020B0604030504040204" pitchFamily="50" charset="-128"/>
                <a:ea typeface="Meiryo UI" panose="020B0604030504040204" pitchFamily="50" charset="-128"/>
              </a:rPr>
              <a:t>Jaccard</a:t>
            </a:r>
            <a:r>
              <a:rPr lang="ja-JP" altLang="en-US" sz="1600" dirty="0">
                <a:latin typeface="Meiryo UI" panose="020B0604030504040204" pitchFamily="50" charset="-128"/>
                <a:ea typeface="Meiryo UI" panose="020B0604030504040204" pitchFamily="50" charset="-128"/>
              </a:rPr>
              <a:t>係数を用いた評価を行った（同係数＞</a:t>
            </a:r>
            <a:r>
              <a:rPr lang="en-US" altLang="ja-JP" sz="1600" dirty="0">
                <a:latin typeface="Meiryo UI" panose="020B0604030504040204" pitchFamily="50" charset="-128"/>
                <a:ea typeface="Meiryo UI" panose="020B0604030504040204" pitchFamily="50" charset="-128"/>
              </a:rPr>
              <a:t>0.75</a:t>
            </a:r>
            <a:r>
              <a:rPr lang="ja-JP" altLang="en-US" sz="1600" dirty="0">
                <a:latin typeface="Meiryo UI" panose="020B0604030504040204" pitchFamily="50" charset="-128"/>
                <a:ea typeface="Meiryo UI" panose="020B0604030504040204" pitchFamily="50" charset="-128"/>
              </a:rPr>
              <a:t>で安定したクラスターと判定）。</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次に、</a:t>
            </a:r>
            <a:r>
              <a:rPr lang="en-US" altLang="ja-JP" sz="1600" dirty="0">
                <a:latin typeface="Meiryo UI" panose="020B0604030504040204" pitchFamily="50" charset="-128"/>
                <a:ea typeface="Meiryo UI" panose="020B0604030504040204" pitchFamily="50" charset="-128"/>
              </a:rPr>
              <a:t>Cox</a:t>
            </a:r>
            <a:r>
              <a:rPr lang="ja-JP" altLang="en-US" sz="1600" dirty="0">
                <a:latin typeface="Meiryo UI" panose="020B0604030504040204" pitchFamily="50" charset="-128"/>
                <a:ea typeface="Meiryo UI" panose="020B0604030504040204" pitchFamily="50" charset="-128"/>
              </a:rPr>
              <a:t>回帰分析またはロジスティック回帰分析を用いて、各クラスターと糖尿病合併症</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慢性腎臓病（</a:t>
            </a:r>
            <a:r>
              <a:rPr lang="en-US" altLang="ja-JP" sz="1600" dirty="0">
                <a:latin typeface="Meiryo UI" panose="020B0604030504040204" pitchFamily="50" charset="-128"/>
                <a:ea typeface="Meiryo UI" panose="020B0604030504040204" pitchFamily="50" charset="-128"/>
              </a:rPr>
              <a:t>CKD</a:t>
            </a:r>
            <a:r>
              <a:rPr lang="ja-JP" altLang="en-US" sz="1600" dirty="0">
                <a:latin typeface="Meiryo UI" panose="020B0604030504040204" pitchFamily="50" charset="-128"/>
                <a:ea typeface="Meiryo UI" panose="020B0604030504040204" pitchFamily="50" charset="-128"/>
              </a:rPr>
              <a:t>）、顕性アルブミン尿、末期腎不全（</a:t>
            </a:r>
            <a:r>
              <a:rPr lang="en-US" altLang="ja-JP" sz="1600" dirty="0">
                <a:latin typeface="Meiryo UI" panose="020B0604030504040204" pitchFamily="50" charset="-128"/>
                <a:ea typeface="Meiryo UI" panose="020B0604030504040204" pitchFamily="50" charset="-128"/>
              </a:rPr>
              <a:t>ESRD</a:t>
            </a:r>
            <a:r>
              <a:rPr lang="ja-JP" altLang="en-US" sz="1600" dirty="0">
                <a:latin typeface="Meiryo UI" panose="020B0604030504040204" pitchFamily="50" charset="-128"/>
                <a:ea typeface="Meiryo UI" panose="020B0604030504040204" pitchFamily="50" charset="-128"/>
              </a:rPr>
              <a:t>）、糖尿病網膜症、冠動脈イベント</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との関連や、糖尿病治療薬開始までの期間、治療目標達成（</a:t>
            </a:r>
            <a:r>
              <a:rPr lang="en-US" altLang="ja-JP" sz="1600" dirty="0">
                <a:latin typeface="Meiryo UI" panose="020B0604030504040204" pitchFamily="50" charset="-128"/>
                <a:ea typeface="Meiryo UI" panose="020B0604030504040204" pitchFamily="50" charset="-128"/>
              </a:rPr>
              <a:t>HbA1c</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6.9</a:t>
            </a:r>
            <a:r>
              <a:rPr lang="ja-JP" altLang="en-US" sz="1600" dirty="0">
                <a:latin typeface="Meiryo UI" panose="020B0604030504040204" pitchFamily="50" charset="-128"/>
                <a:ea typeface="Meiryo UI" panose="020B0604030504040204" pitchFamily="50" charset="-128"/>
              </a:rPr>
              <a:t>％）までの期間、糖尿病関連遺伝子多型および遺伝的リスクスコアとの関連について検討した。</a:t>
            </a:r>
            <a:endParaRPr lang="ja-JP" altLang="en-US" sz="4400"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65358EA1-C76E-1474-6CAA-0825CE554C4C}"/>
              </a:ext>
            </a:extLst>
          </p:cNvPr>
          <p:cNvSpPr txBox="1"/>
          <p:nvPr/>
        </p:nvSpPr>
        <p:spPr>
          <a:xfrm>
            <a:off x="1188518" y="6604084"/>
            <a:ext cx="7955482" cy="253916"/>
          </a:xfrm>
          <a:prstGeom prst="rect">
            <a:avLst/>
          </a:prstGeom>
          <a:noFill/>
        </p:spPr>
        <p:txBody>
          <a:bodyPr wrap="square" anchor="b">
            <a:spAutoFit/>
          </a:bodyPr>
          <a:lstStyle/>
          <a:p>
            <a:pPr algn="r"/>
            <a:r>
              <a:rPr lang="pt-BR" altLang="ja-JP" sz="1050" dirty="0">
                <a:latin typeface="Meiryo UI" panose="020B0604030504040204" pitchFamily="50" charset="-128"/>
                <a:ea typeface="Meiryo UI" panose="020B0604030504040204" pitchFamily="50" charset="-128"/>
              </a:rPr>
              <a:t>Ahlqvist E, et al. Lancet Diabetes Endocrinol 6</a:t>
            </a:r>
            <a:r>
              <a:rPr lang="ja-JP" altLang="pt-BR" sz="1050" dirty="0">
                <a:latin typeface="Meiryo UI" panose="020B0604030504040204" pitchFamily="50" charset="-128"/>
                <a:ea typeface="Meiryo UI" panose="020B0604030504040204" pitchFamily="50" charset="-128"/>
              </a:rPr>
              <a:t>： </a:t>
            </a:r>
            <a:r>
              <a:rPr lang="pt-BR" altLang="ja-JP" sz="1050" dirty="0">
                <a:latin typeface="Meiryo UI" panose="020B0604030504040204" pitchFamily="50" charset="-128"/>
                <a:ea typeface="Meiryo UI" panose="020B0604030504040204" pitchFamily="50" charset="-128"/>
              </a:rPr>
              <a:t>361-369, 2018</a:t>
            </a:r>
            <a:endParaRPr lang="pt-BR" altLang="ja-JP" sz="1050" b="0" i="0" u="none" strike="noStrike" baseline="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50730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 name="Shape 2">
            <a:extLst>
              <a:ext uri="{FF2B5EF4-FFF2-40B4-BE49-F238E27FC236}">
                <a16:creationId xmlns:a16="http://schemas.microsoft.com/office/drawing/2014/main" id="{4A83C6CF-BC50-7DEC-2885-F523BED0C4CF}"/>
              </a:ext>
            </a:extLst>
          </p:cNvPr>
          <p:cNvSpPr/>
          <p:nvPr/>
        </p:nvSpPr>
        <p:spPr>
          <a:xfrm>
            <a:off x="274320" y="4334749"/>
            <a:ext cx="1645920" cy="1998339"/>
          </a:xfrm>
          <a:prstGeom prst="rect">
            <a:avLst/>
          </a:prstGeom>
          <a:solidFill>
            <a:srgbClr val="FFFFFF"/>
          </a:solidFill>
          <a:ln w="9525">
            <a:solidFill>
              <a:schemeClr val="bg1">
                <a:lumMod val="95000"/>
              </a:schemeClr>
            </a:solidFill>
            <a:prstDash val="solid"/>
          </a:ln>
          <a:effectLst/>
        </p:spPr>
        <p:txBody>
          <a:bodyPr/>
          <a:lstStyle/>
          <a:p>
            <a:endParaRPr lang="ja-JP" altLang="en-US"/>
          </a:p>
        </p:txBody>
      </p:sp>
      <p:sp>
        <p:nvSpPr>
          <p:cNvPr id="116" name="Shape 10">
            <a:extLst>
              <a:ext uri="{FF2B5EF4-FFF2-40B4-BE49-F238E27FC236}">
                <a16:creationId xmlns:a16="http://schemas.microsoft.com/office/drawing/2014/main" id="{7961A836-0C4B-DA70-485F-968F6A62A23E}"/>
              </a:ext>
            </a:extLst>
          </p:cNvPr>
          <p:cNvSpPr/>
          <p:nvPr/>
        </p:nvSpPr>
        <p:spPr>
          <a:xfrm>
            <a:off x="2011680" y="4334749"/>
            <a:ext cx="1645920" cy="1998339"/>
          </a:xfrm>
          <a:prstGeom prst="rect">
            <a:avLst/>
          </a:prstGeom>
          <a:solidFill>
            <a:srgbClr val="FFFFFF"/>
          </a:solidFill>
          <a:ln w="9525">
            <a:solidFill>
              <a:schemeClr val="bg1">
                <a:lumMod val="95000"/>
              </a:schemeClr>
            </a:solidFill>
            <a:prstDash val="solid"/>
          </a:ln>
          <a:effectLst/>
        </p:spPr>
        <p:txBody>
          <a:bodyPr/>
          <a:lstStyle/>
          <a:p>
            <a:endParaRPr lang="ja-JP" altLang="en-US"/>
          </a:p>
        </p:txBody>
      </p:sp>
      <p:sp>
        <p:nvSpPr>
          <p:cNvPr id="117" name="Shape 18">
            <a:extLst>
              <a:ext uri="{FF2B5EF4-FFF2-40B4-BE49-F238E27FC236}">
                <a16:creationId xmlns:a16="http://schemas.microsoft.com/office/drawing/2014/main" id="{A1513DCC-30FB-7F98-E261-BCE410D99042}"/>
              </a:ext>
            </a:extLst>
          </p:cNvPr>
          <p:cNvSpPr/>
          <p:nvPr/>
        </p:nvSpPr>
        <p:spPr>
          <a:xfrm>
            <a:off x="3749040" y="4334749"/>
            <a:ext cx="1645920" cy="1998339"/>
          </a:xfrm>
          <a:prstGeom prst="rect">
            <a:avLst/>
          </a:prstGeom>
          <a:solidFill>
            <a:srgbClr val="FFFFFF"/>
          </a:solidFill>
          <a:ln w="9525">
            <a:solidFill>
              <a:schemeClr val="bg1">
                <a:lumMod val="95000"/>
              </a:schemeClr>
            </a:solidFill>
            <a:prstDash val="solid"/>
          </a:ln>
          <a:effectLst/>
        </p:spPr>
        <p:txBody>
          <a:bodyPr/>
          <a:lstStyle/>
          <a:p>
            <a:endParaRPr lang="ja-JP" altLang="en-US"/>
          </a:p>
        </p:txBody>
      </p:sp>
      <p:sp>
        <p:nvSpPr>
          <p:cNvPr id="118" name="Shape 26">
            <a:extLst>
              <a:ext uri="{FF2B5EF4-FFF2-40B4-BE49-F238E27FC236}">
                <a16:creationId xmlns:a16="http://schemas.microsoft.com/office/drawing/2014/main" id="{16470EBE-BF77-EFE1-359D-8E8C1045757E}"/>
              </a:ext>
            </a:extLst>
          </p:cNvPr>
          <p:cNvSpPr/>
          <p:nvPr/>
        </p:nvSpPr>
        <p:spPr>
          <a:xfrm>
            <a:off x="5486400" y="4334749"/>
            <a:ext cx="1645920" cy="1998339"/>
          </a:xfrm>
          <a:prstGeom prst="rect">
            <a:avLst/>
          </a:prstGeom>
          <a:solidFill>
            <a:srgbClr val="FFFFFF"/>
          </a:solidFill>
          <a:ln w="9525">
            <a:solidFill>
              <a:schemeClr val="bg1">
                <a:lumMod val="95000"/>
              </a:schemeClr>
            </a:solidFill>
            <a:prstDash val="solid"/>
          </a:ln>
          <a:effectLst/>
        </p:spPr>
        <p:txBody>
          <a:bodyPr/>
          <a:lstStyle/>
          <a:p>
            <a:endParaRPr lang="ja-JP" altLang="en-US"/>
          </a:p>
        </p:txBody>
      </p:sp>
      <p:sp>
        <p:nvSpPr>
          <p:cNvPr id="119" name="Shape 34">
            <a:extLst>
              <a:ext uri="{FF2B5EF4-FFF2-40B4-BE49-F238E27FC236}">
                <a16:creationId xmlns:a16="http://schemas.microsoft.com/office/drawing/2014/main" id="{DA4186AF-3FA1-6571-34C4-4AB30460EE0D}"/>
              </a:ext>
            </a:extLst>
          </p:cNvPr>
          <p:cNvSpPr/>
          <p:nvPr/>
        </p:nvSpPr>
        <p:spPr>
          <a:xfrm>
            <a:off x="7223760" y="4334749"/>
            <a:ext cx="1645920" cy="1998339"/>
          </a:xfrm>
          <a:prstGeom prst="rect">
            <a:avLst/>
          </a:prstGeom>
          <a:solidFill>
            <a:srgbClr val="FFFFFF"/>
          </a:solidFill>
          <a:ln w="9525">
            <a:solidFill>
              <a:schemeClr val="bg1">
                <a:lumMod val="95000"/>
              </a:schemeClr>
            </a:solidFill>
            <a:prstDash val="solid"/>
          </a:ln>
          <a:effectLst/>
        </p:spPr>
        <p:txBody>
          <a:bodyPr/>
          <a:lstStyle/>
          <a:p>
            <a:endParaRPr lang="ja-JP" altLang="en-US"/>
          </a:p>
        </p:txBody>
      </p:sp>
      <p:sp>
        <p:nvSpPr>
          <p:cNvPr id="9" name="テキスト ボックス 8">
            <a:extLst>
              <a:ext uri="{FF2B5EF4-FFF2-40B4-BE49-F238E27FC236}">
                <a16:creationId xmlns:a16="http://schemas.microsoft.com/office/drawing/2014/main" id="{B5C62337-2AA6-B667-AE1A-DDC3BBC74BBA}"/>
              </a:ext>
            </a:extLst>
          </p:cNvPr>
          <p:cNvSpPr txBox="1"/>
          <p:nvPr/>
        </p:nvSpPr>
        <p:spPr>
          <a:xfrm>
            <a:off x="1188518" y="6604084"/>
            <a:ext cx="7955482" cy="253916"/>
          </a:xfrm>
          <a:prstGeom prst="rect">
            <a:avLst/>
          </a:prstGeom>
          <a:noFill/>
        </p:spPr>
        <p:txBody>
          <a:bodyPr wrap="square" anchor="b">
            <a:spAutoFit/>
          </a:bodyPr>
          <a:lstStyle/>
          <a:p>
            <a:pPr algn="r"/>
            <a:r>
              <a:rPr lang="pt-BR" altLang="ja-JP" sz="1050" dirty="0">
                <a:latin typeface="Meiryo UI" panose="020B0604030504040204" pitchFamily="50" charset="-128"/>
                <a:ea typeface="Meiryo UI" panose="020B0604030504040204" pitchFamily="50" charset="-128"/>
              </a:rPr>
              <a:t>Ahlqvist E, et al. Lancet Diabetes Endocrinol 6</a:t>
            </a:r>
            <a:r>
              <a:rPr lang="ja-JP" altLang="pt-BR" sz="1050" dirty="0">
                <a:latin typeface="Meiryo UI" panose="020B0604030504040204" pitchFamily="50" charset="-128"/>
                <a:ea typeface="Meiryo UI" panose="020B0604030504040204" pitchFamily="50" charset="-128"/>
              </a:rPr>
              <a:t>： </a:t>
            </a:r>
            <a:r>
              <a:rPr lang="pt-BR" altLang="ja-JP" sz="1050" dirty="0">
                <a:latin typeface="Meiryo UI" panose="020B0604030504040204" pitchFamily="50" charset="-128"/>
                <a:ea typeface="Meiryo UI" panose="020B0604030504040204" pitchFamily="50" charset="-128"/>
              </a:rPr>
              <a:t>361-369, 2018</a:t>
            </a:r>
            <a:endParaRPr lang="pt-BR" altLang="ja-JP" sz="1050" b="0" i="0" u="none" strike="noStrike" baseline="0"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305F6C15-3522-7FB0-3A36-03D2E0D1A5CC}"/>
              </a:ext>
            </a:extLst>
          </p:cNvPr>
          <p:cNvSpPr txBox="1"/>
          <p:nvPr/>
        </p:nvSpPr>
        <p:spPr>
          <a:xfrm>
            <a:off x="244799" y="225884"/>
            <a:ext cx="6596673" cy="480131"/>
          </a:xfrm>
          <a:prstGeom prst="rect">
            <a:avLst/>
          </a:prstGeom>
          <a:noFill/>
        </p:spPr>
        <p:txBody>
          <a:bodyPr wrap="square" rtlCol="0" anchor="ctr">
            <a:spAutoFit/>
          </a:bodyPr>
          <a:lstStyle/>
          <a:p>
            <a:pPr defTabSz="457189">
              <a:lnSpc>
                <a:spcPct val="90000"/>
              </a:lnSpc>
              <a:defRPr/>
            </a:pPr>
            <a:r>
              <a:rPr lang="ja-JP" altLang="en-US" sz="2800" b="1" dirty="0">
                <a:solidFill>
                  <a:prstClr val="black"/>
                </a:solidFill>
                <a:latin typeface="Meiryo UI" panose="020B0604030504040204" pitchFamily="50" charset="-128"/>
                <a:ea typeface="Meiryo UI" panose="020B0604030504040204" pitchFamily="50" charset="-128"/>
              </a:rPr>
              <a:t>糖尿病の</a:t>
            </a:r>
            <a:r>
              <a:rPr lang="en-US" altLang="ja-JP" sz="2800" b="1" dirty="0">
                <a:solidFill>
                  <a:prstClr val="black"/>
                </a:solidFill>
                <a:latin typeface="Meiryo UI" panose="020B0604030504040204" pitchFamily="50" charset="-128"/>
                <a:ea typeface="Meiryo UI" panose="020B0604030504040204" pitchFamily="50" charset="-128"/>
              </a:rPr>
              <a:t>5</a:t>
            </a:r>
            <a:r>
              <a:rPr lang="ja-JP" altLang="en-US" sz="2800" b="1" dirty="0">
                <a:solidFill>
                  <a:prstClr val="black"/>
                </a:solidFill>
                <a:latin typeface="Meiryo UI" panose="020B0604030504040204" pitchFamily="50" charset="-128"/>
                <a:ea typeface="Meiryo UI" panose="020B0604030504040204" pitchFamily="50" charset="-128"/>
              </a:rPr>
              <a:t>つのサブグループ</a:t>
            </a:r>
          </a:p>
        </p:txBody>
      </p:sp>
      <p:sp>
        <p:nvSpPr>
          <p:cNvPr id="14" name="Shape 2">
            <a:extLst>
              <a:ext uri="{FF2B5EF4-FFF2-40B4-BE49-F238E27FC236}">
                <a16:creationId xmlns:a16="http://schemas.microsoft.com/office/drawing/2014/main" id="{BBEA906B-4B5C-9C65-D2BE-882C1D4140DC}"/>
              </a:ext>
            </a:extLst>
          </p:cNvPr>
          <p:cNvSpPr/>
          <p:nvPr/>
        </p:nvSpPr>
        <p:spPr>
          <a:xfrm>
            <a:off x="274320" y="1796148"/>
            <a:ext cx="1645920" cy="1624925"/>
          </a:xfrm>
          <a:prstGeom prst="rect">
            <a:avLst/>
          </a:prstGeom>
          <a:solidFill>
            <a:srgbClr val="FFFFFF"/>
          </a:solidFill>
          <a:ln w="9525">
            <a:solidFill>
              <a:schemeClr val="bg1">
                <a:lumMod val="95000"/>
              </a:schemeClr>
            </a:solidFill>
            <a:prstDash val="solid"/>
          </a:ln>
          <a:effectLst/>
        </p:spPr>
        <p:txBody>
          <a:bodyPr/>
          <a:lstStyle/>
          <a:p>
            <a:endParaRPr lang="ja-JP" altLang="en-US"/>
          </a:p>
        </p:txBody>
      </p:sp>
      <p:sp>
        <p:nvSpPr>
          <p:cNvPr id="16" name="Shape 3">
            <a:extLst>
              <a:ext uri="{FF2B5EF4-FFF2-40B4-BE49-F238E27FC236}">
                <a16:creationId xmlns:a16="http://schemas.microsoft.com/office/drawing/2014/main" id="{76BA0A3D-19CF-0173-7E9D-1B317E78F219}"/>
              </a:ext>
            </a:extLst>
          </p:cNvPr>
          <p:cNvSpPr/>
          <p:nvPr/>
        </p:nvSpPr>
        <p:spPr>
          <a:xfrm>
            <a:off x="274320" y="1788093"/>
            <a:ext cx="1645920" cy="808510"/>
          </a:xfrm>
          <a:prstGeom prst="rect">
            <a:avLst/>
          </a:prstGeom>
          <a:solidFill>
            <a:srgbClr val="006985"/>
          </a:solidFill>
          <a:ln w="12700">
            <a:noFill/>
            <a:prstDash val="solid"/>
          </a:ln>
        </p:spPr>
        <p:txBody>
          <a:bodyPr/>
          <a:lstStyle/>
          <a:p>
            <a:endParaRPr lang="ja-JP" altLang="en-US"/>
          </a:p>
        </p:txBody>
      </p:sp>
      <p:sp>
        <p:nvSpPr>
          <p:cNvPr id="18" name="Text 4">
            <a:extLst>
              <a:ext uri="{FF2B5EF4-FFF2-40B4-BE49-F238E27FC236}">
                <a16:creationId xmlns:a16="http://schemas.microsoft.com/office/drawing/2014/main" id="{0ACF7909-9544-D152-ECC8-5977708C50DD}"/>
              </a:ext>
            </a:extLst>
          </p:cNvPr>
          <p:cNvSpPr/>
          <p:nvPr/>
        </p:nvSpPr>
        <p:spPr>
          <a:xfrm>
            <a:off x="274320" y="1854423"/>
            <a:ext cx="1645920" cy="256032"/>
          </a:xfrm>
          <a:prstGeom prst="rect">
            <a:avLst/>
          </a:prstGeom>
          <a:noFill/>
          <a:ln/>
        </p:spPr>
        <p:txBody>
          <a:bodyPr wrap="square" lIns="0" tIns="0" rIns="0" bIns="0" rtlCol="0" anchor="ctr"/>
          <a:lstStyle/>
          <a:p>
            <a:pPr marL="0" indent="0" algn="ctr">
              <a:buNone/>
            </a:pPr>
            <a:r>
              <a:rPr lang="ja-JP" altLang="en-US" sz="1600" b="1" kern="0" spc="200" dirty="0">
                <a:solidFill>
                  <a:srgbClr val="FFFFFF"/>
                </a:solidFill>
                <a:latin typeface="Meiryo UI" pitchFamily="34" charset="0"/>
                <a:ea typeface="Meiryo UI" pitchFamily="34" charset="-122"/>
                <a:cs typeface="Meiryo UI" pitchFamily="34" charset="-120"/>
              </a:rPr>
              <a:t>クラスター</a:t>
            </a:r>
            <a:r>
              <a:rPr lang="en-US" sz="1600" b="1" kern="0" spc="200" dirty="0">
                <a:solidFill>
                  <a:srgbClr val="FFFFFF"/>
                </a:solidFill>
                <a:latin typeface="Meiryo UI" pitchFamily="34" charset="0"/>
                <a:ea typeface="Meiryo UI" pitchFamily="34" charset="-122"/>
                <a:cs typeface="Meiryo UI" pitchFamily="34" charset="-120"/>
              </a:rPr>
              <a:t> 1</a:t>
            </a:r>
            <a:endParaRPr lang="en-US" sz="1600" b="1" dirty="0"/>
          </a:p>
        </p:txBody>
      </p:sp>
      <p:sp>
        <p:nvSpPr>
          <p:cNvPr id="20" name="Text 5">
            <a:extLst>
              <a:ext uri="{FF2B5EF4-FFF2-40B4-BE49-F238E27FC236}">
                <a16:creationId xmlns:a16="http://schemas.microsoft.com/office/drawing/2014/main" id="{8905F6EB-D958-6D42-3423-C013A516600D}"/>
              </a:ext>
            </a:extLst>
          </p:cNvPr>
          <p:cNvSpPr/>
          <p:nvPr/>
        </p:nvSpPr>
        <p:spPr>
          <a:xfrm>
            <a:off x="274320" y="2033986"/>
            <a:ext cx="1645920" cy="594360"/>
          </a:xfrm>
          <a:prstGeom prst="rect">
            <a:avLst/>
          </a:prstGeom>
          <a:noFill/>
          <a:ln/>
        </p:spPr>
        <p:txBody>
          <a:bodyPr wrap="square" lIns="0" tIns="0" rIns="0" bIns="0" rtlCol="0" anchor="ctr"/>
          <a:lstStyle/>
          <a:p>
            <a:pPr marL="0" indent="0" algn="ctr">
              <a:buNone/>
            </a:pPr>
            <a:r>
              <a:rPr lang="en-US" sz="2400" b="1" dirty="0">
                <a:solidFill>
                  <a:srgbClr val="FFFFFF"/>
                </a:solidFill>
                <a:latin typeface="Meiryo UI" pitchFamily="34" charset="0"/>
                <a:ea typeface="Meiryo UI" pitchFamily="34" charset="-122"/>
                <a:cs typeface="Meiryo UI" pitchFamily="34" charset="-120"/>
              </a:rPr>
              <a:t>SAID</a:t>
            </a:r>
            <a:endParaRPr lang="en-US" sz="2400" dirty="0"/>
          </a:p>
        </p:txBody>
      </p:sp>
      <p:sp>
        <p:nvSpPr>
          <p:cNvPr id="22" name="Text 6">
            <a:extLst>
              <a:ext uri="{FF2B5EF4-FFF2-40B4-BE49-F238E27FC236}">
                <a16:creationId xmlns:a16="http://schemas.microsoft.com/office/drawing/2014/main" id="{9992A4FE-1E68-AD9D-8E11-461B6C2B5718}"/>
              </a:ext>
            </a:extLst>
          </p:cNvPr>
          <p:cNvSpPr/>
          <p:nvPr/>
        </p:nvSpPr>
        <p:spPr>
          <a:xfrm>
            <a:off x="292608" y="2688043"/>
            <a:ext cx="1609344" cy="640080"/>
          </a:xfrm>
          <a:prstGeom prst="rect">
            <a:avLst/>
          </a:prstGeom>
          <a:noFill/>
          <a:ln/>
        </p:spPr>
        <p:txBody>
          <a:bodyPr wrap="square" lIns="0" tIns="0" rIns="0" bIns="0" rtlCol="0" anchor="ctr"/>
          <a:lstStyle/>
          <a:p>
            <a:pPr marL="0" indent="0" algn="ctr">
              <a:buNone/>
            </a:pPr>
            <a:r>
              <a:rPr lang="en-US" sz="1400" b="1" dirty="0" err="1">
                <a:solidFill>
                  <a:srgbClr val="1F2937"/>
                </a:solidFill>
                <a:latin typeface="Meiryo UI" pitchFamily="34" charset="0"/>
                <a:ea typeface="Meiryo UI" pitchFamily="34" charset="-122"/>
                <a:cs typeface="Meiryo UI" pitchFamily="34" charset="-120"/>
              </a:rPr>
              <a:t>重度の</a:t>
            </a:r>
            <a:endParaRPr lang="en-US" sz="1400" b="1" dirty="0">
              <a:solidFill>
                <a:srgbClr val="1F2937"/>
              </a:solidFill>
              <a:latin typeface="Meiryo UI" pitchFamily="34" charset="0"/>
              <a:ea typeface="Meiryo UI" pitchFamily="34" charset="-122"/>
              <a:cs typeface="Meiryo UI" pitchFamily="34" charset="-120"/>
            </a:endParaRPr>
          </a:p>
          <a:p>
            <a:pPr marL="0" indent="0" algn="ctr">
              <a:buNone/>
            </a:pPr>
            <a:r>
              <a:rPr lang="en-US" sz="1400" b="1" dirty="0" err="1">
                <a:solidFill>
                  <a:srgbClr val="1F2937"/>
                </a:solidFill>
                <a:latin typeface="Meiryo UI" pitchFamily="34" charset="0"/>
                <a:ea typeface="Meiryo UI" pitchFamily="34" charset="-122"/>
                <a:cs typeface="Meiryo UI" pitchFamily="34" charset="-120"/>
              </a:rPr>
              <a:t>自己免疫性</a:t>
            </a:r>
            <a:endParaRPr lang="en-US" sz="1400" b="1" dirty="0">
              <a:solidFill>
                <a:srgbClr val="1F2937"/>
              </a:solidFill>
              <a:latin typeface="Meiryo UI" pitchFamily="34" charset="0"/>
              <a:ea typeface="Meiryo UI" pitchFamily="34" charset="-122"/>
              <a:cs typeface="Meiryo UI" pitchFamily="34" charset="-120"/>
            </a:endParaRPr>
          </a:p>
          <a:p>
            <a:pPr marL="0" indent="0" algn="ctr">
              <a:buNone/>
            </a:pPr>
            <a:r>
              <a:rPr lang="en-US" sz="1400" b="1" dirty="0" err="1">
                <a:solidFill>
                  <a:srgbClr val="1F2937"/>
                </a:solidFill>
                <a:latin typeface="Meiryo UI" pitchFamily="34" charset="0"/>
                <a:ea typeface="Meiryo UI" pitchFamily="34" charset="-122"/>
                <a:cs typeface="Meiryo UI" pitchFamily="34" charset="-120"/>
              </a:rPr>
              <a:t>糖尿病</a:t>
            </a:r>
            <a:endParaRPr lang="en-US" sz="1400" dirty="0"/>
          </a:p>
        </p:txBody>
      </p:sp>
      <p:sp>
        <p:nvSpPr>
          <p:cNvPr id="24" name="Shape 8">
            <a:extLst>
              <a:ext uri="{FF2B5EF4-FFF2-40B4-BE49-F238E27FC236}">
                <a16:creationId xmlns:a16="http://schemas.microsoft.com/office/drawing/2014/main" id="{EAC12325-3CC8-5C50-4B14-5154B6B53B2A}"/>
              </a:ext>
            </a:extLst>
          </p:cNvPr>
          <p:cNvSpPr/>
          <p:nvPr/>
        </p:nvSpPr>
        <p:spPr>
          <a:xfrm>
            <a:off x="548640" y="4775054"/>
            <a:ext cx="1097280" cy="0"/>
          </a:xfrm>
          <a:prstGeom prst="line">
            <a:avLst/>
          </a:prstGeom>
          <a:noFill/>
          <a:ln w="12700">
            <a:solidFill>
              <a:srgbClr val="006985"/>
            </a:solidFill>
            <a:prstDash val="solid"/>
          </a:ln>
        </p:spPr>
        <p:txBody>
          <a:bodyPr/>
          <a:lstStyle/>
          <a:p>
            <a:endParaRPr lang="ja-JP" altLang="en-US"/>
          </a:p>
        </p:txBody>
      </p:sp>
      <p:sp>
        <p:nvSpPr>
          <p:cNvPr id="26" name="Text 9">
            <a:extLst>
              <a:ext uri="{FF2B5EF4-FFF2-40B4-BE49-F238E27FC236}">
                <a16:creationId xmlns:a16="http://schemas.microsoft.com/office/drawing/2014/main" id="{B5520D16-E20E-3419-744F-FE4B32C2FA03}"/>
              </a:ext>
            </a:extLst>
          </p:cNvPr>
          <p:cNvSpPr/>
          <p:nvPr/>
        </p:nvSpPr>
        <p:spPr>
          <a:xfrm>
            <a:off x="434175" y="4912214"/>
            <a:ext cx="1371600" cy="1489298"/>
          </a:xfrm>
          <a:prstGeom prst="rect">
            <a:avLst/>
          </a:prstGeom>
          <a:noFill/>
          <a:ln/>
        </p:spPr>
        <p:txBody>
          <a:bodyPr wrap="square" lIns="0" tIns="0" rIns="0" bIns="0" rtlCol="0" anchor="t"/>
          <a:lstStyle/>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若年発症</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低BMI</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HbA1c</a:t>
            </a:r>
            <a:r>
              <a:rPr lang="ja-JP" altLang="en-US" sz="1100" dirty="0">
                <a:latin typeface="Meiryo UI" panose="020B0604030504040204" pitchFamily="50" charset="-128"/>
                <a:ea typeface="Meiryo UI" panose="020B0604030504040204" pitchFamily="50" charset="-128"/>
                <a:cs typeface="Meiryo UI" pitchFamily="34" charset="-120"/>
              </a:rPr>
              <a:t>高値</a:t>
            </a:r>
            <a:r>
              <a:rPr lang="en-US" sz="1100" dirty="0">
                <a:latin typeface="Meiryo UI" panose="020B0604030504040204" pitchFamily="50" charset="-128"/>
                <a:ea typeface="Meiryo UI" panose="020B0604030504040204" pitchFamily="50" charset="-128"/>
                <a:cs typeface="Meiryo UI" pitchFamily="34" charset="-120"/>
              </a:rPr>
              <a:t>（代謝コントロール不良）</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インスリン分泌低下</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GADA陽性</a:t>
            </a:r>
            <a:endParaRPr lang="en-US" sz="1100" dirty="0">
              <a:latin typeface="Meiryo UI" panose="020B0604030504040204" pitchFamily="50" charset="-128"/>
              <a:ea typeface="Meiryo UI" panose="020B0604030504040204" pitchFamily="50" charset="-128"/>
            </a:endParaRPr>
          </a:p>
        </p:txBody>
      </p:sp>
      <p:sp>
        <p:nvSpPr>
          <p:cNvPr id="28" name="Shape 10">
            <a:extLst>
              <a:ext uri="{FF2B5EF4-FFF2-40B4-BE49-F238E27FC236}">
                <a16:creationId xmlns:a16="http://schemas.microsoft.com/office/drawing/2014/main" id="{5D7DF859-345B-92AE-30B4-449A02E2920A}"/>
              </a:ext>
            </a:extLst>
          </p:cNvPr>
          <p:cNvSpPr/>
          <p:nvPr/>
        </p:nvSpPr>
        <p:spPr>
          <a:xfrm>
            <a:off x="2011680" y="1796148"/>
            <a:ext cx="1645920" cy="1624925"/>
          </a:xfrm>
          <a:prstGeom prst="rect">
            <a:avLst/>
          </a:prstGeom>
          <a:solidFill>
            <a:srgbClr val="FFFFFF"/>
          </a:solidFill>
          <a:ln w="9525">
            <a:solidFill>
              <a:schemeClr val="bg1">
                <a:lumMod val="95000"/>
              </a:schemeClr>
            </a:solidFill>
            <a:prstDash val="solid"/>
          </a:ln>
          <a:effectLst/>
        </p:spPr>
        <p:txBody>
          <a:bodyPr/>
          <a:lstStyle/>
          <a:p>
            <a:endParaRPr lang="ja-JP" altLang="en-US"/>
          </a:p>
        </p:txBody>
      </p:sp>
      <p:sp>
        <p:nvSpPr>
          <p:cNvPr id="30" name="Shape 11">
            <a:extLst>
              <a:ext uri="{FF2B5EF4-FFF2-40B4-BE49-F238E27FC236}">
                <a16:creationId xmlns:a16="http://schemas.microsoft.com/office/drawing/2014/main" id="{0CF9FF7D-25DA-3DF5-0DA6-D22B10BF1486}"/>
              </a:ext>
            </a:extLst>
          </p:cNvPr>
          <p:cNvSpPr/>
          <p:nvPr/>
        </p:nvSpPr>
        <p:spPr>
          <a:xfrm>
            <a:off x="2011680" y="1788093"/>
            <a:ext cx="1645920" cy="808510"/>
          </a:xfrm>
          <a:prstGeom prst="rect">
            <a:avLst/>
          </a:prstGeom>
          <a:solidFill>
            <a:srgbClr val="2990D0"/>
          </a:solidFill>
          <a:ln w="12700">
            <a:noFill/>
            <a:prstDash val="solid"/>
          </a:ln>
        </p:spPr>
        <p:txBody>
          <a:bodyPr/>
          <a:lstStyle/>
          <a:p>
            <a:endParaRPr lang="ja-JP" altLang="en-US"/>
          </a:p>
        </p:txBody>
      </p:sp>
      <p:sp>
        <p:nvSpPr>
          <p:cNvPr id="32" name="Text 12">
            <a:extLst>
              <a:ext uri="{FF2B5EF4-FFF2-40B4-BE49-F238E27FC236}">
                <a16:creationId xmlns:a16="http://schemas.microsoft.com/office/drawing/2014/main" id="{2AE9144B-314C-6131-B43F-94785DD54118}"/>
              </a:ext>
            </a:extLst>
          </p:cNvPr>
          <p:cNvSpPr/>
          <p:nvPr/>
        </p:nvSpPr>
        <p:spPr>
          <a:xfrm>
            <a:off x="2011680" y="1854423"/>
            <a:ext cx="1645920" cy="256032"/>
          </a:xfrm>
          <a:prstGeom prst="rect">
            <a:avLst/>
          </a:prstGeom>
          <a:noFill/>
          <a:ln/>
        </p:spPr>
        <p:txBody>
          <a:bodyPr wrap="square" lIns="0" tIns="0" rIns="0" bIns="0" rtlCol="0" anchor="ctr"/>
          <a:lstStyle/>
          <a:p>
            <a:pPr marL="0" indent="0" algn="ctr">
              <a:buNone/>
            </a:pPr>
            <a:r>
              <a:rPr lang="ja-JP" altLang="en-US" sz="1600" b="1" kern="0" spc="200" dirty="0">
                <a:solidFill>
                  <a:srgbClr val="FFFFFF"/>
                </a:solidFill>
                <a:latin typeface="Meiryo UI" pitchFamily="34" charset="0"/>
                <a:ea typeface="Meiryo UI" pitchFamily="34" charset="-122"/>
                <a:cs typeface="Meiryo UI" pitchFamily="34" charset="-120"/>
              </a:rPr>
              <a:t>クラスター</a:t>
            </a:r>
            <a:r>
              <a:rPr lang="en-US" sz="1600" b="1" kern="0" spc="200" dirty="0">
                <a:solidFill>
                  <a:srgbClr val="FFFFFF"/>
                </a:solidFill>
                <a:latin typeface="Meiryo UI" pitchFamily="34" charset="0"/>
                <a:ea typeface="Meiryo UI" pitchFamily="34" charset="-122"/>
                <a:cs typeface="Meiryo UI" pitchFamily="34" charset="-120"/>
              </a:rPr>
              <a:t> 2</a:t>
            </a:r>
            <a:endParaRPr lang="en-US" sz="1600" b="1" dirty="0"/>
          </a:p>
        </p:txBody>
      </p:sp>
      <p:sp>
        <p:nvSpPr>
          <p:cNvPr id="34" name="Text 13">
            <a:extLst>
              <a:ext uri="{FF2B5EF4-FFF2-40B4-BE49-F238E27FC236}">
                <a16:creationId xmlns:a16="http://schemas.microsoft.com/office/drawing/2014/main" id="{9D8C3695-900A-CC13-450B-4A91DC16E055}"/>
              </a:ext>
            </a:extLst>
          </p:cNvPr>
          <p:cNvSpPr/>
          <p:nvPr/>
        </p:nvSpPr>
        <p:spPr>
          <a:xfrm>
            <a:off x="2011680" y="2033986"/>
            <a:ext cx="1645920" cy="594360"/>
          </a:xfrm>
          <a:prstGeom prst="rect">
            <a:avLst/>
          </a:prstGeom>
          <a:noFill/>
          <a:ln/>
        </p:spPr>
        <p:txBody>
          <a:bodyPr wrap="square" lIns="0" tIns="0" rIns="0" bIns="0" rtlCol="0" anchor="ctr"/>
          <a:lstStyle/>
          <a:p>
            <a:pPr marL="0" indent="0" algn="ctr">
              <a:buNone/>
            </a:pPr>
            <a:r>
              <a:rPr lang="en-US" sz="2400" b="1" dirty="0">
                <a:solidFill>
                  <a:srgbClr val="FFFFFF"/>
                </a:solidFill>
                <a:latin typeface="Meiryo UI" pitchFamily="34" charset="0"/>
                <a:ea typeface="Meiryo UI" pitchFamily="34" charset="-122"/>
                <a:cs typeface="Meiryo UI" pitchFamily="34" charset="-120"/>
              </a:rPr>
              <a:t>SIDD</a:t>
            </a:r>
            <a:endParaRPr lang="en-US" sz="2400" dirty="0"/>
          </a:p>
        </p:txBody>
      </p:sp>
      <p:sp>
        <p:nvSpPr>
          <p:cNvPr id="36" name="Text 14">
            <a:extLst>
              <a:ext uri="{FF2B5EF4-FFF2-40B4-BE49-F238E27FC236}">
                <a16:creationId xmlns:a16="http://schemas.microsoft.com/office/drawing/2014/main" id="{15842337-3EB3-48A1-C1B8-82865DE1B933}"/>
              </a:ext>
            </a:extLst>
          </p:cNvPr>
          <p:cNvSpPr/>
          <p:nvPr/>
        </p:nvSpPr>
        <p:spPr>
          <a:xfrm>
            <a:off x="2029968" y="2688043"/>
            <a:ext cx="1609344" cy="640080"/>
          </a:xfrm>
          <a:prstGeom prst="rect">
            <a:avLst/>
          </a:prstGeom>
          <a:noFill/>
          <a:ln/>
        </p:spPr>
        <p:txBody>
          <a:bodyPr wrap="square" lIns="0" tIns="0" rIns="0" bIns="0" rtlCol="0" anchor="ctr"/>
          <a:lstStyle/>
          <a:p>
            <a:pPr marL="0" indent="0" algn="ctr">
              <a:buNone/>
            </a:pPr>
            <a:r>
              <a:rPr lang="en-US" sz="1400" b="1" dirty="0" err="1">
                <a:solidFill>
                  <a:srgbClr val="1F2937"/>
                </a:solidFill>
                <a:latin typeface="Meiryo UI" pitchFamily="34" charset="0"/>
                <a:ea typeface="Meiryo UI" pitchFamily="34" charset="-122"/>
                <a:cs typeface="Meiryo UI" pitchFamily="34" charset="-120"/>
              </a:rPr>
              <a:t>重度の</a:t>
            </a:r>
            <a:endParaRPr lang="en-US" sz="1400" b="1" dirty="0">
              <a:solidFill>
                <a:srgbClr val="1F2937"/>
              </a:solidFill>
              <a:latin typeface="Meiryo UI" pitchFamily="34" charset="0"/>
              <a:ea typeface="Meiryo UI" pitchFamily="34" charset="-122"/>
              <a:cs typeface="Meiryo UI" pitchFamily="34" charset="-120"/>
            </a:endParaRPr>
          </a:p>
          <a:p>
            <a:pPr marL="0" indent="0" algn="ctr">
              <a:buNone/>
            </a:pPr>
            <a:r>
              <a:rPr lang="en-US" sz="1400" b="1" dirty="0" err="1">
                <a:solidFill>
                  <a:srgbClr val="1F2937"/>
                </a:solidFill>
                <a:latin typeface="Meiryo UI" pitchFamily="34" charset="0"/>
                <a:ea typeface="Meiryo UI" pitchFamily="34" charset="-122"/>
                <a:cs typeface="Meiryo UI" pitchFamily="34" charset="-120"/>
              </a:rPr>
              <a:t>インスリン欠乏</a:t>
            </a:r>
            <a:endParaRPr lang="en-US" sz="1400" b="1" dirty="0">
              <a:solidFill>
                <a:srgbClr val="1F2937"/>
              </a:solidFill>
              <a:latin typeface="Meiryo UI" pitchFamily="34" charset="0"/>
              <a:ea typeface="Meiryo UI" pitchFamily="34" charset="-122"/>
              <a:cs typeface="Meiryo UI" pitchFamily="34" charset="-120"/>
            </a:endParaRPr>
          </a:p>
          <a:p>
            <a:pPr marL="0" indent="0" algn="ctr">
              <a:buNone/>
            </a:pPr>
            <a:r>
              <a:rPr lang="en-US" sz="1400" b="1" dirty="0" err="1">
                <a:solidFill>
                  <a:srgbClr val="1F2937"/>
                </a:solidFill>
                <a:latin typeface="Meiryo UI" pitchFamily="34" charset="0"/>
                <a:ea typeface="Meiryo UI" pitchFamily="34" charset="-122"/>
                <a:cs typeface="Meiryo UI" pitchFamily="34" charset="-120"/>
              </a:rPr>
              <a:t>糖尿病</a:t>
            </a:r>
            <a:endParaRPr lang="en-US" sz="1400" dirty="0"/>
          </a:p>
        </p:txBody>
      </p:sp>
      <p:sp>
        <p:nvSpPr>
          <p:cNvPr id="38" name="Shape 16">
            <a:extLst>
              <a:ext uri="{FF2B5EF4-FFF2-40B4-BE49-F238E27FC236}">
                <a16:creationId xmlns:a16="http://schemas.microsoft.com/office/drawing/2014/main" id="{BEDBE4E5-1BF9-10AA-CD22-758BA310F62F}"/>
              </a:ext>
            </a:extLst>
          </p:cNvPr>
          <p:cNvSpPr/>
          <p:nvPr/>
        </p:nvSpPr>
        <p:spPr>
          <a:xfrm>
            <a:off x="2286000" y="4775054"/>
            <a:ext cx="1097280" cy="0"/>
          </a:xfrm>
          <a:prstGeom prst="line">
            <a:avLst/>
          </a:prstGeom>
          <a:noFill/>
          <a:ln w="12700">
            <a:solidFill>
              <a:srgbClr val="2990D0"/>
            </a:solidFill>
            <a:prstDash val="solid"/>
          </a:ln>
        </p:spPr>
        <p:txBody>
          <a:bodyPr/>
          <a:lstStyle/>
          <a:p>
            <a:endParaRPr lang="ja-JP" altLang="en-US"/>
          </a:p>
        </p:txBody>
      </p:sp>
      <p:sp>
        <p:nvSpPr>
          <p:cNvPr id="40" name="Text 17">
            <a:extLst>
              <a:ext uri="{FF2B5EF4-FFF2-40B4-BE49-F238E27FC236}">
                <a16:creationId xmlns:a16="http://schemas.microsoft.com/office/drawing/2014/main" id="{0029B421-FF4C-0CEC-01B3-469066EF2B65}"/>
              </a:ext>
            </a:extLst>
          </p:cNvPr>
          <p:cNvSpPr/>
          <p:nvPr/>
        </p:nvSpPr>
        <p:spPr>
          <a:xfrm>
            <a:off x="2171535" y="4912214"/>
            <a:ext cx="1371600" cy="1489298"/>
          </a:xfrm>
          <a:prstGeom prst="rect">
            <a:avLst/>
          </a:prstGeom>
          <a:noFill/>
          <a:ln/>
        </p:spPr>
        <p:txBody>
          <a:bodyPr wrap="square" lIns="0" tIns="0" rIns="0" bIns="0" rtlCol="0" anchor="t"/>
          <a:lstStyle/>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若年発症</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低BMI</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HbA1c</a:t>
            </a:r>
            <a:r>
              <a:rPr lang="ja-JP" altLang="en-US" sz="1100" dirty="0">
                <a:latin typeface="Meiryo UI" panose="020B0604030504040204" pitchFamily="50" charset="-128"/>
                <a:ea typeface="Meiryo UI" panose="020B0604030504040204" pitchFamily="50" charset="-128"/>
                <a:cs typeface="Meiryo UI" pitchFamily="34" charset="-120"/>
              </a:rPr>
              <a:t>高値</a:t>
            </a:r>
            <a:r>
              <a:rPr lang="en-US" sz="1100" dirty="0">
                <a:latin typeface="Meiryo UI" panose="020B0604030504040204" pitchFamily="50" charset="-128"/>
                <a:ea typeface="Meiryo UI" panose="020B0604030504040204" pitchFamily="50" charset="-128"/>
                <a:cs typeface="Meiryo UI" pitchFamily="34" charset="-120"/>
              </a:rPr>
              <a:t>（代謝コントロール不良）</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インスリン分泌低下（HOMA-β低値）</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GADA陰性</a:t>
            </a:r>
            <a:endParaRPr lang="en-US" sz="1100" dirty="0">
              <a:latin typeface="Meiryo UI" panose="020B0604030504040204" pitchFamily="50" charset="-128"/>
              <a:ea typeface="Meiryo UI" panose="020B0604030504040204" pitchFamily="50" charset="-128"/>
            </a:endParaRPr>
          </a:p>
        </p:txBody>
      </p:sp>
      <p:sp>
        <p:nvSpPr>
          <p:cNvPr id="42" name="Shape 18">
            <a:extLst>
              <a:ext uri="{FF2B5EF4-FFF2-40B4-BE49-F238E27FC236}">
                <a16:creationId xmlns:a16="http://schemas.microsoft.com/office/drawing/2014/main" id="{789BCB2F-25D3-DA8E-3F34-9AEA73642D48}"/>
              </a:ext>
            </a:extLst>
          </p:cNvPr>
          <p:cNvSpPr/>
          <p:nvPr/>
        </p:nvSpPr>
        <p:spPr>
          <a:xfrm>
            <a:off x="3749040" y="1796148"/>
            <a:ext cx="1645920" cy="1624925"/>
          </a:xfrm>
          <a:prstGeom prst="rect">
            <a:avLst/>
          </a:prstGeom>
          <a:solidFill>
            <a:srgbClr val="FFFFFF"/>
          </a:solidFill>
          <a:ln w="9525">
            <a:solidFill>
              <a:schemeClr val="bg1">
                <a:lumMod val="95000"/>
              </a:schemeClr>
            </a:solidFill>
            <a:prstDash val="solid"/>
          </a:ln>
          <a:effectLst/>
        </p:spPr>
        <p:txBody>
          <a:bodyPr/>
          <a:lstStyle/>
          <a:p>
            <a:endParaRPr lang="ja-JP" altLang="en-US"/>
          </a:p>
        </p:txBody>
      </p:sp>
      <p:sp>
        <p:nvSpPr>
          <p:cNvPr id="44" name="Shape 19">
            <a:extLst>
              <a:ext uri="{FF2B5EF4-FFF2-40B4-BE49-F238E27FC236}">
                <a16:creationId xmlns:a16="http://schemas.microsoft.com/office/drawing/2014/main" id="{92B36C35-CEA7-BDBF-2EFA-36290C4912FE}"/>
              </a:ext>
            </a:extLst>
          </p:cNvPr>
          <p:cNvSpPr/>
          <p:nvPr/>
        </p:nvSpPr>
        <p:spPr>
          <a:xfrm>
            <a:off x="3749040" y="1788093"/>
            <a:ext cx="1645920" cy="808510"/>
          </a:xfrm>
          <a:prstGeom prst="rect">
            <a:avLst/>
          </a:prstGeom>
          <a:solidFill>
            <a:srgbClr val="45A46A"/>
          </a:solidFill>
          <a:ln w="12700">
            <a:noFill/>
            <a:prstDash val="solid"/>
          </a:ln>
        </p:spPr>
        <p:txBody>
          <a:bodyPr/>
          <a:lstStyle/>
          <a:p>
            <a:endParaRPr lang="ja-JP" altLang="en-US"/>
          </a:p>
        </p:txBody>
      </p:sp>
      <p:sp>
        <p:nvSpPr>
          <p:cNvPr id="46" name="Text 20">
            <a:extLst>
              <a:ext uri="{FF2B5EF4-FFF2-40B4-BE49-F238E27FC236}">
                <a16:creationId xmlns:a16="http://schemas.microsoft.com/office/drawing/2014/main" id="{6FBF7AB3-C058-ADFA-E262-E67FEAC2790A}"/>
              </a:ext>
            </a:extLst>
          </p:cNvPr>
          <p:cNvSpPr/>
          <p:nvPr/>
        </p:nvSpPr>
        <p:spPr>
          <a:xfrm>
            <a:off x="3749040" y="1854423"/>
            <a:ext cx="1645920" cy="256032"/>
          </a:xfrm>
          <a:prstGeom prst="rect">
            <a:avLst/>
          </a:prstGeom>
          <a:noFill/>
          <a:ln/>
        </p:spPr>
        <p:txBody>
          <a:bodyPr wrap="square" lIns="0" tIns="0" rIns="0" bIns="0" rtlCol="0" anchor="ctr"/>
          <a:lstStyle/>
          <a:p>
            <a:pPr marL="0" indent="0" algn="ctr">
              <a:buNone/>
            </a:pPr>
            <a:r>
              <a:rPr lang="ja-JP" altLang="en-US" sz="1600" b="1" kern="0" spc="200" dirty="0">
                <a:solidFill>
                  <a:srgbClr val="FFFFFF"/>
                </a:solidFill>
                <a:latin typeface="Meiryo UI" pitchFamily="34" charset="0"/>
                <a:ea typeface="Meiryo UI" pitchFamily="34" charset="-122"/>
                <a:cs typeface="Meiryo UI" pitchFamily="34" charset="-120"/>
              </a:rPr>
              <a:t>クラスター</a:t>
            </a:r>
            <a:r>
              <a:rPr lang="en-US" sz="1600" b="1" kern="0" spc="200" dirty="0">
                <a:solidFill>
                  <a:srgbClr val="FFFFFF"/>
                </a:solidFill>
                <a:latin typeface="Meiryo UI" pitchFamily="34" charset="0"/>
                <a:ea typeface="Meiryo UI" pitchFamily="34" charset="-122"/>
                <a:cs typeface="Meiryo UI" pitchFamily="34" charset="-120"/>
              </a:rPr>
              <a:t> 3</a:t>
            </a:r>
            <a:endParaRPr lang="en-US" sz="1600" b="1" dirty="0"/>
          </a:p>
        </p:txBody>
      </p:sp>
      <p:sp>
        <p:nvSpPr>
          <p:cNvPr id="48" name="Text 21">
            <a:extLst>
              <a:ext uri="{FF2B5EF4-FFF2-40B4-BE49-F238E27FC236}">
                <a16:creationId xmlns:a16="http://schemas.microsoft.com/office/drawing/2014/main" id="{EE0D0058-D7F1-1E58-4346-01C9EC8B1E1A}"/>
              </a:ext>
            </a:extLst>
          </p:cNvPr>
          <p:cNvSpPr/>
          <p:nvPr/>
        </p:nvSpPr>
        <p:spPr>
          <a:xfrm>
            <a:off x="3749040" y="2033986"/>
            <a:ext cx="1645920" cy="594360"/>
          </a:xfrm>
          <a:prstGeom prst="rect">
            <a:avLst/>
          </a:prstGeom>
          <a:noFill/>
          <a:ln/>
        </p:spPr>
        <p:txBody>
          <a:bodyPr wrap="square" lIns="0" tIns="0" rIns="0" bIns="0" rtlCol="0" anchor="ctr"/>
          <a:lstStyle/>
          <a:p>
            <a:pPr marL="0" indent="0" algn="ctr">
              <a:buNone/>
            </a:pPr>
            <a:r>
              <a:rPr lang="en-US" sz="2400" b="1" dirty="0">
                <a:solidFill>
                  <a:srgbClr val="FFFFFF"/>
                </a:solidFill>
                <a:latin typeface="Meiryo UI" pitchFamily="34" charset="0"/>
                <a:ea typeface="Meiryo UI" pitchFamily="34" charset="-122"/>
                <a:cs typeface="Meiryo UI" pitchFamily="34" charset="-120"/>
              </a:rPr>
              <a:t>SIRD</a:t>
            </a:r>
            <a:endParaRPr lang="en-US" sz="2400" dirty="0"/>
          </a:p>
        </p:txBody>
      </p:sp>
      <p:sp>
        <p:nvSpPr>
          <p:cNvPr id="50" name="Text 22">
            <a:extLst>
              <a:ext uri="{FF2B5EF4-FFF2-40B4-BE49-F238E27FC236}">
                <a16:creationId xmlns:a16="http://schemas.microsoft.com/office/drawing/2014/main" id="{08B0EB25-7C62-3C4B-FD37-771E6139F975}"/>
              </a:ext>
            </a:extLst>
          </p:cNvPr>
          <p:cNvSpPr/>
          <p:nvPr/>
        </p:nvSpPr>
        <p:spPr>
          <a:xfrm>
            <a:off x="3767328" y="2688043"/>
            <a:ext cx="1609344" cy="640080"/>
          </a:xfrm>
          <a:prstGeom prst="rect">
            <a:avLst/>
          </a:prstGeom>
          <a:noFill/>
          <a:ln/>
        </p:spPr>
        <p:txBody>
          <a:bodyPr wrap="square" lIns="0" tIns="0" rIns="0" bIns="0" rtlCol="0" anchor="ctr"/>
          <a:lstStyle/>
          <a:p>
            <a:pPr marL="0" indent="0" algn="ctr">
              <a:buNone/>
            </a:pPr>
            <a:r>
              <a:rPr lang="en-US" sz="1400" b="1" dirty="0" err="1">
                <a:solidFill>
                  <a:srgbClr val="1F2937"/>
                </a:solidFill>
                <a:latin typeface="Meiryo UI" pitchFamily="34" charset="0"/>
                <a:ea typeface="Meiryo UI" pitchFamily="34" charset="-122"/>
                <a:cs typeface="Meiryo UI" pitchFamily="34" charset="-120"/>
              </a:rPr>
              <a:t>重度の</a:t>
            </a:r>
            <a:endParaRPr lang="en-US" sz="1400" b="1" dirty="0">
              <a:solidFill>
                <a:srgbClr val="1F2937"/>
              </a:solidFill>
              <a:latin typeface="Meiryo UI" pitchFamily="34" charset="0"/>
              <a:ea typeface="Meiryo UI" pitchFamily="34" charset="-122"/>
              <a:cs typeface="Meiryo UI" pitchFamily="34" charset="-120"/>
            </a:endParaRPr>
          </a:p>
          <a:p>
            <a:pPr marL="0" indent="0" algn="ctr">
              <a:buNone/>
            </a:pPr>
            <a:r>
              <a:rPr lang="en-US" sz="1400" b="1" dirty="0" err="1">
                <a:solidFill>
                  <a:srgbClr val="1F2937"/>
                </a:solidFill>
                <a:latin typeface="Meiryo UI" pitchFamily="34" charset="0"/>
                <a:ea typeface="Meiryo UI" pitchFamily="34" charset="-122"/>
                <a:cs typeface="Meiryo UI" pitchFamily="34" charset="-120"/>
              </a:rPr>
              <a:t>インスリン抵抗性</a:t>
            </a:r>
            <a:endParaRPr lang="en-US" sz="1400" b="1" dirty="0">
              <a:solidFill>
                <a:srgbClr val="1F2937"/>
              </a:solidFill>
              <a:latin typeface="Meiryo UI" pitchFamily="34" charset="0"/>
              <a:ea typeface="Meiryo UI" pitchFamily="34" charset="-122"/>
              <a:cs typeface="Meiryo UI" pitchFamily="34" charset="-120"/>
            </a:endParaRPr>
          </a:p>
          <a:p>
            <a:pPr marL="0" indent="0" algn="ctr">
              <a:buNone/>
            </a:pPr>
            <a:r>
              <a:rPr lang="en-US" sz="1400" b="1" dirty="0" err="1">
                <a:solidFill>
                  <a:srgbClr val="1F2937"/>
                </a:solidFill>
                <a:latin typeface="Meiryo UI" pitchFamily="34" charset="0"/>
                <a:ea typeface="Meiryo UI" pitchFamily="34" charset="-122"/>
                <a:cs typeface="Meiryo UI" pitchFamily="34" charset="-120"/>
              </a:rPr>
              <a:t>糖尿病</a:t>
            </a:r>
            <a:endParaRPr lang="en-US" sz="1400" dirty="0"/>
          </a:p>
        </p:txBody>
      </p:sp>
      <p:sp>
        <p:nvSpPr>
          <p:cNvPr id="52" name="Shape 24">
            <a:extLst>
              <a:ext uri="{FF2B5EF4-FFF2-40B4-BE49-F238E27FC236}">
                <a16:creationId xmlns:a16="http://schemas.microsoft.com/office/drawing/2014/main" id="{74FBA7D3-B5AF-5B2B-1B8E-DC4749E343EC}"/>
              </a:ext>
            </a:extLst>
          </p:cNvPr>
          <p:cNvSpPr/>
          <p:nvPr/>
        </p:nvSpPr>
        <p:spPr>
          <a:xfrm>
            <a:off x="4023360" y="4775054"/>
            <a:ext cx="1097280" cy="0"/>
          </a:xfrm>
          <a:prstGeom prst="line">
            <a:avLst/>
          </a:prstGeom>
          <a:noFill/>
          <a:ln w="12700">
            <a:solidFill>
              <a:srgbClr val="45A46A"/>
            </a:solidFill>
            <a:prstDash val="solid"/>
          </a:ln>
        </p:spPr>
        <p:txBody>
          <a:bodyPr/>
          <a:lstStyle/>
          <a:p>
            <a:endParaRPr lang="ja-JP" altLang="en-US"/>
          </a:p>
        </p:txBody>
      </p:sp>
      <p:sp>
        <p:nvSpPr>
          <p:cNvPr id="54" name="Text 25">
            <a:extLst>
              <a:ext uri="{FF2B5EF4-FFF2-40B4-BE49-F238E27FC236}">
                <a16:creationId xmlns:a16="http://schemas.microsoft.com/office/drawing/2014/main" id="{D982478F-25F1-6B16-C183-1211600DDB23}"/>
              </a:ext>
            </a:extLst>
          </p:cNvPr>
          <p:cNvSpPr/>
          <p:nvPr/>
        </p:nvSpPr>
        <p:spPr>
          <a:xfrm>
            <a:off x="3825201" y="4912214"/>
            <a:ext cx="1493598" cy="1489298"/>
          </a:xfrm>
          <a:prstGeom prst="rect">
            <a:avLst/>
          </a:prstGeom>
          <a:noFill/>
          <a:ln/>
        </p:spPr>
        <p:txBody>
          <a:bodyPr wrap="square" lIns="0" tIns="0" rIns="0" bIns="0" rtlCol="0" anchor="t"/>
          <a:lstStyle/>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高BMI</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err="1">
                <a:latin typeface="Meiryo UI" panose="020B0604030504040204" pitchFamily="50" charset="-128"/>
                <a:ea typeface="Meiryo UI" panose="020B0604030504040204" pitchFamily="50" charset="-128"/>
                <a:cs typeface="Meiryo UI" pitchFamily="34" charset="-120"/>
              </a:rPr>
              <a:t>インスリン抵抗性</a:t>
            </a:r>
            <a:r>
              <a:rPr lang="ja-JP" altLang="en-US" sz="1100" dirty="0">
                <a:latin typeface="Meiryo UI" panose="020B0604030504040204" pitchFamily="50" charset="-128"/>
                <a:ea typeface="Meiryo UI" panose="020B0604030504040204" pitchFamily="50" charset="-128"/>
                <a:cs typeface="Meiryo UI" pitchFamily="34" charset="-120"/>
              </a:rPr>
              <a:t>　　　</a:t>
            </a:r>
            <a:r>
              <a:rPr lang="en-US" sz="1100" dirty="0">
                <a:latin typeface="Meiryo UI" panose="020B0604030504040204" pitchFamily="50" charset="-128"/>
                <a:ea typeface="Meiryo UI" panose="020B0604030504040204" pitchFamily="50" charset="-128"/>
                <a:cs typeface="Meiryo UI" pitchFamily="34" charset="-120"/>
              </a:rPr>
              <a:t>（HOMA-IR高値）</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HbA1cは比較的低値</a:t>
            </a:r>
            <a:endParaRPr lang="en-US" sz="1100" dirty="0">
              <a:latin typeface="Meiryo UI" panose="020B0604030504040204" pitchFamily="50" charset="-128"/>
              <a:ea typeface="Meiryo UI" panose="020B0604030504040204" pitchFamily="50" charset="-128"/>
            </a:endParaRPr>
          </a:p>
        </p:txBody>
      </p:sp>
      <p:sp>
        <p:nvSpPr>
          <p:cNvPr id="56" name="Shape 26">
            <a:extLst>
              <a:ext uri="{FF2B5EF4-FFF2-40B4-BE49-F238E27FC236}">
                <a16:creationId xmlns:a16="http://schemas.microsoft.com/office/drawing/2014/main" id="{1B438CAB-4DB7-290C-95C3-A9D6933A2CE3}"/>
              </a:ext>
            </a:extLst>
          </p:cNvPr>
          <p:cNvSpPr/>
          <p:nvPr/>
        </p:nvSpPr>
        <p:spPr>
          <a:xfrm>
            <a:off x="5486400" y="1796148"/>
            <a:ext cx="1645920" cy="1624925"/>
          </a:xfrm>
          <a:prstGeom prst="rect">
            <a:avLst/>
          </a:prstGeom>
          <a:solidFill>
            <a:srgbClr val="FFFFFF"/>
          </a:solidFill>
          <a:ln w="9525">
            <a:solidFill>
              <a:schemeClr val="bg1">
                <a:lumMod val="95000"/>
              </a:schemeClr>
            </a:solidFill>
            <a:prstDash val="solid"/>
          </a:ln>
          <a:effectLst/>
        </p:spPr>
        <p:txBody>
          <a:bodyPr/>
          <a:lstStyle/>
          <a:p>
            <a:endParaRPr lang="ja-JP" altLang="en-US"/>
          </a:p>
        </p:txBody>
      </p:sp>
      <p:sp>
        <p:nvSpPr>
          <p:cNvPr id="58" name="Shape 27">
            <a:extLst>
              <a:ext uri="{FF2B5EF4-FFF2-40B4-BE49-F238E27FC236}">
                <a16:creationId xmlns:a16="http://schemas.microsoft.com/office/drawing/2014/main" id="{A93A2235-DAFA-9EE7-E9BA-B64FB7F502F7}"/>
              </a:ext>
            </a:extLst>
          </p:cNvPr>
          <p:cNvSpPr/>
          <p:nvPr/>
        </p:nvSpPr>
        <p:spPr>
          <a:xfrm>
            <a:off x="5486400" y="1788093"/>
            <a:ext cx="1645920" cy="808510"/>
          </a:xfrm>
          <a:prstGeom prst="rect">
            <a:avLst/>
          </a:prstGeom>
          <a:solidFill>
            <a:srgbClr val="C99F39"/>
          </a:solidFill>
          <a:ln w="12700">
            <a:noFill/>
            <a:prstDash val="solid"/>
          </a:ln>
        </p:spPr>
        <p:txBody>
          <a:bodyPr/>
          <a:lstStyle/>
          <a:p>
            <a:endParaRPr lang="ja-JP" altLang="en-US"/>
          </a:p>
        </p:txBody>
      </p:sp>
      <p:sp>
        <p:nvSpPr>
          <p:cNvPr id="60" name="Text 28">
            <a:extLst>
              <a:ext uri="{FF2B5EF4-FFF2-40B4-BE49-F238E27FC236}">
                <a16:creationId xmlns:a16="http://schemas.microsoft.com/office/drawing/2014/main" id="{885F3BF7-CFA1-DFA6-7709-55AC0B2E7554}"/>
              </a:ext>
            </a:extLst>
          </p:cNvPr>
          <p:cNvSpPr/>
          <p:nvPr/>
        </p:nvSpPr>
        <p:spPr>
          <a:xfrm>
            <a:off x="5486400" y="1854423"/>
            <a:ext cx="1645920" cy="256032"/>
          </a:xfrm>
          <a:prstGeom prst="rect">
            <a:avLst/>
          </a:prstGeom>
          <a:noFill/>
          <a:ln/>
        </p:spPr>
        <p:txBody>
          <a:bodyPr wrap="square" lIns="0" tIns="0" rIns="0" bIns="0" rtlCol="0" anchor="ctr"/>
          <a:lstStyle/>
          <a:p>
            <a:pPr marL="0" indent="0" algn="ctr">
              <a:buNone/>
            </a:pPr>
            <a:r>
              <a:rPr lang="ja-JP" altLang="en-US" sz="1600" b="1" kern="0" spc="200" dirty="0">
                <a:solidFill>
                  <a:srgbClr val="FFFFFF"/>
                </a:solidFill>
                <a:latin typeface="Meiryo UI" pitchFamily="34" charset="0"/>
                <a:ea typeface="Meiryo UI" pitchFamily="34" charset="-122"/>
                <a:cs typeface="Meiryo UI" pitchFamily="34" charset="-120"/>
              </a:rPr>
              <a:t>クラスター</a:t>
            </a:r>
            <a:r>
              <a:rPr lang="en-US" sz="1600" b="1" kern="0" spc="200" dirty="0">
                <a:solidFill>
                  <a:srgbClr val="FFFFFF"/>
                </a:solidFill>
                <a:latin typeface="Meiryo UI" pitchFamily="34" charset="0"/>
                <a:ea typeface="Meiryo UI" pitchFamily="34" charset="-122"/>
                <a:cs typeface="Meiryo UI" pitchFamily="34" charset="-120"/>
              </a:rPr>
              <a:t> 4</a:t>
            </a:r>
            <a:endParaRPr lang="en-US" sz="1600" b="1" dirty="0"/>
          </a:p>
        </p:txBody>
      </p:sp>
      <p:sp>
        <p:nvSpPr>
          <p:cNvPr id="62" name="Text 29">
            <a:extLst>
              <a:ext uri="{FF2B5EF4-FFF2-40B4-BE49-F238E27FC236}">
                <a16:creationId xmlns:a16="http://schemas.microsoft.com/office/drawing/2014/main" id="{421DDCC6-70BE-D641-4979-40AC7E5C8ACE}"/>
              </a:ext>
            </a:extLst>
          </p:cNvPr>
          <p:cNvSpPr/>
          <p:nvPr/>
        </p:nvSpPr>
        <p:spPr>
          <a:xfrm>
            <a:off x="5486400" y="2033986"/>
            <a:ext cx="1645920" cy="594360"/>
          </a:xfrm>
          <a:prstGeom prst="rect">
            <a:avLst/>
          </a:prstGeom>
          <a:noFill/>
          <a:ln/>
        </p:spPr>
        <p:txBody>
          <a:bodyPr wrap="square" lIns="0" tIns="0" rIns="0" bIns="0" rtlCol="0" anchor="ctr"/>
          <a:lstStyle/>
          <a:p>
            <a:pPr marL="0" indent="0" algn="ctr">
              <a:buNone/>
            </a:pPr>
            <a:r>
              <a:rPr lang="en-US" sz="2400" b="1" dirty="0">
                <a:solidFill>
                  <a:srgbClr val="FFFFFF"/>
                </a:solidFill>
                <a:latin typeface="Meiryo UI" pitchFamily="34" charset="0"/>
                <a:ea typeface="Meiryo UI" pitchFamily="34" charset="-122"/>
                <a:cs typeface="Meiryo UI" pitchFamily="34" charset="-120"/>
              </a:rPr>
              <a:t>MOD</a:t>
            </a:r>
            <a:endParaRPr lang="en-US" sz="2400" dirty="0"/>
          </a:p>
        </p:txBody>
      </p:sp>
      <p:sp>
        <p:nvSpPr>
          <p:cNvPr id="64" name="Text 30">
            <a:extLst>
              <a:ext uri="{FF2B5EF4-FFF2-40B4-BE49-F238E27FC236}">
                <a16:creationId xmlns:a16="http://schemas.microsoft.com/office/drawing/2014/main" id="{48C8B803-06C9-ACB4-0AD4-E25105CF5EAE}"/>
              </a:ext>
            </a:extLst>
          </p:cNvPr>
          <p:cNvSpPr/>
          <p:nvPr/>
        </p:nvSpPr>
        <p:spPr>
          <a:xfrm>
            <a:off x="5504688" y="2688043"/>
            <a:ext cx="1609344" cy="640080"/>
          </a:xfrm>
          <a:prstGeom prst="rect">
            <a:avLst/>
          </a:prstGeom>
          <a:noFill/>
          <a:ln/>
        </p:spPr>
        <p:txBody>
          <a:bodyPr wrap="square" lIns="0" tIns="0" rIns="0" bIns="0" rtlCol="0" anchor="ctr"/>
          <a:lstStyle/>
          <a:p>
            <a:pPr marL="0" indent="0" algn="ctr">
              <a:buNone/>
            </a:pPr>
            <a:r>
              <a:rPr lang="en-US" sz="1400" b="1" dirty="0" err="1">
                <a:solidFill>
                  <a:srgbClr val="1F2937"/>
                </a:solidFill>
                <a:latin typeface="Meiryo UI" pitchFamily="34" charset="0"/>
                <a:ea typeface="Meiryo UI" pitchFamily="34" charset="-122"/>
                <a:cs typeface="Meiryo UI" pitchFamily="34" charset="-120"/>
              </a:rPr>
              <a:t>軽度の</a:t>
            </a:r>
            <a:endParaRPr lang="en-US" sz="1400" b="1" dirty="0">
              <a:solidFill>
                <a:srgbClr val="1F2937"/>
              </a:solidFill>
              <a:latin typeface="Meiryo UI" pitchFamily="34" charset="0"/>
              <a:ea typeface="Meiryo UI" pitchFamily="34" charset="-122"/>
              <a:cs typeface="Meiryo UI" pitchFamily="34" charset="-120"/>
            </a:endParaRPr>
          </a:p>
          <a:p>
            <a:pPr marL="0" indent="0" algn="ctr">
              <a:buNone/>
            </a:pPr>
            <a:r>
              <a:rPr lang="en-US" sz="1400" b="1" dirty="0" err="1">
                <a:solidFill>
                  <a:srgbClr val="1F2937"/>
                </a:solidFill>
                <a:latin typeface="Meiryo UI" pitchFamily="34" charset="0"/>
                <a:ea typeface="Meiryo UI" pitchFamily="34" charset="-122"/>
                <a:cs typeface="Meiryo UI" pitchFamily="34" charset="-120"/>
              </a:rPr>
              <a:t>肥満関連</a:t>
            </a:r>
            <a:endParaRPr lang="en-US" sz="1400" b="1" dirty="0">
              <a:solidFill>
                <a:srgbClr val="1F2937"/>
              </a:solidFill>
              <a:latin typeface="Meiryo UI" pitchFamily="34" charset="0"/>
              <a:ea typeface="Meiryo UI" pitchFamily="34" charset="-122"/>
              <a:cs typeface="Meiryo UI" pitchFamily="34" charset="-120"/>
            </a:endParaRPr>
          </a:p>
          <a:p>
            <a:pPr marL="0" indent="0" algn="ctr">
              <a:buNone/>
            </a:pPr>
            <a:r>
              <a:rPr lang="en-US" sz="1400" b="1" dirty="0" err="1">
                <a:solidFill>
                  <a:srgbClr val="1F2937"/>
                </a:solidFill>
                <a:latin typeface="Meiryo UI" pitchFamily="34" charset="0"/>
                <a:ea typeface="Meiryo UI" pitchFamily="34" charset="-122"/>
                <a:cs typeface="Meiryo UI" pitchFamily="34" charset="-120"/>
              </a:rPr>
              <a:t>糖尿病</a:t>
            </a:r>
            <a:endParaRPr lang="en-US" sz="1400" dirty="0"/>
          </a:p>
        </p:txBody>
      </p:sp>
      <p:sp>
        <p:nvSpPr>
          <p:cNvPr id="66" name="Shape 32">
            <a:extLst>
              <a:ext uri="{FF2B5EF4-FFF2-40B4-BE49-F238E27FC236}">
                <a16:creationId xmlns:a16="http://schemas.microsoft.com/office/drawing/2014/main" id="{52260DF6-2642-CF94-EB69-0101D41A18D4}"/>
              </a:ext>
            </a:extLst>
          </p:cNvPr>
          <p:cNvSpPr/>
          <p:nvPr/>
        </p:nvSpPr>
        <p:spPr>
          <a:xfrm>
            <a:off x="5760720" y="4775054"/>
            <a:ext cx="1097280" cy="0"/>
          </a:xfrm>
          <a:prstGeom prst="line">
            <a:avLst/>
          </a:prstGeom>
          <a:noFill/>
          <a:ln w="12700">
            <a:solidFill>
              <a:srgbClr val="C99F39"/>
            </a:solidFill>
            <a:prstDash val="solid"/>
          </a:ln>
        </p:spPr>
        <p:txBody>
          <a:bodyPr/>
          <a:lstStyle/>
          <a:p>
            <a:endParaRPr lang="ja-JP" altLang="en-US"/>
          </a:p>
        </p:txBody>
      </p:sp>
      <p:sp>
        <p:nvSpPr>
          <p:cNvPr id="68" name="Text 33">
            <a:extLst>
              <a:ext uri="{FF2B5EF4-FFF2-40B4-BE49-F238E27FC236}">
                <a16:creationId xmlns:a16="http://schemas.microsoft.com/office/drawing/2014/main" id="{FDB0F3EB-147D-74DE-8213-04B58F1E4BD2}"/>
              </a:ext>
            </a:extLst>
          </p:cNvPr>
          <p:cNvSpPr/>
          <p:nvPr/>
        </p:nvSpPr>
        <p:spPr>
          <a:xfrm>
            <a:off x="5647186" y="4912214"/>
            <a:ext cx="1371600" cy="1489298"/>
          </a:xfrm>
          <a:prstGeom prst="rect">
            <a:avLst/>
          </a:prstGeom>
          <a:noFill/>
          <a:ln/>
        </p:spPr>
        <p:txBody>
          <a:bodyPr wrap="square" lIns="0" tIns="0" rIns="0" bIns="0" rtlCol="0" anchor="t"/>
          <a:lstStyle/>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高BMI（肥満）</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若年〜中年発症</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err="1">
                <a:latin typeface="Meiryo UI" panose="020B0604030504040204" pitchFamily="50" charset="-128"/>
                <a:ea typeface="Meiryo UI" panose="020B0604030504040204" pitchFamily="50" charset="-128"/>
                <a:cs typeface="Meiryo UI" pitchFamily="34" charset="-120"/>
              </a:rPr>
              <a:t>インスリン抵抗性は</a:t>
            </a:r>
            <a:r>
              <a:rPr lang="ja-JP" altLang="en-US" sz="1100" dirty="0">
                <a:latin typeface="Meiryo UI" panose="020B0604030504040204" pitchFamily="50" charset="-128"/>
                <a:ea typeface="Meiryo UI" panose="020B0604030504040204" pitchFamily="50" charset="-128"/>
                <a:cs typeface="Meiryo UI" pitchFamily="34" charset="-120"/>
              </a:rPr>
              <a:t>　</a:t>
            </a:r>
            <a:r>
              <a:rPr lang="en-US" sz="1100" dirty="0" err="1">
                <a:latin typeface="Meiryo UI" panose="020B0604030504040204" pitchFamily="50" charset="-128"/>
                <a:ea typeface="Meiryo UI" panose="020B0604030504040204" pitchFamily="50" charset="-128"/>
                <a:cs typeface="Meiryo UI" pitchFamily="34" charset="-120"/>
              </a:rPr>
              <a:t>伴わず</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HbA1c軽度上昇</a:t>
            </a:r>
            <a:endParaRPr lang="en-US" sz="1100" dirty="0">
              <a:latin typeface="Meiryo UI" panose="020B0604030504040204" pitchFamily="50" charset="-128"/>
              <a:ea typeface="Meiryo UI" panose="020B0604030504040204" pitchFamily="50" charset="-128"/>
            </a:endParaRPr>
          </a:p>
        </p:txBody>
      </p:sp>
      <p:sp>
        <p:nvSpPr>
          <p:cNvPr id="70" name="Shape 34">
            <a:extLst>
              <a:ext uri="{FF2B5EF4-FFF2-40B4-BE49-F238E27FC236}">
                <a16:creationId xmlns:a16="http://schemas.microsoft.com/office/drawing/2014/main" id="{D49EB96C-AA8D-0A80-E6A8-A5C74CAF0DC4}"/>
              </a:ext>
            </a:extLst>
          </p:cNvPr>
          <p:cNvSpPr/>
          <p:nvPr/>
        </p:nvSpPr>
        <p:spPr>
          <a:xfrm>
            <a:off x="7223760" y="1796148"/>
            <a:ext cx="1645920" cy="1624925"/>
          </a:xfrm>
          <a:prstGeom prst="rect">
            <a:avLst/>
          </a:prstGeom>
          <a:solidFill>
            <a:srgbClr val="FFFFFF"/>
          </a:solidFill>
          <a:ln w="9525">
            <a:solidFill>
              <a:schemeClr val="bg1">
                <a:lumMod val="95000"/>
              </a:schemeClr>
            </a:solidFill>
            <a:prstDash val="solid"/>
          </a:ln>
          <a:effectLst/>
        </p:spPr>
        <p:txBody>
          <a:bodyPr/>
          <a:lstStyle/>
          <a:p>
            <a:endParaRPr lang="ja-JP" altLang="en-US"/>
          </a:p>
        </p:txBody>
      </p:sp>
      <p:sp>
        <p:nvSpPr>
          <p:cNvPr id="72" name="Shape 35">
            <a:extLst>
              <a:ext uri="{FF2B5EF4-FFF2-40B4-BE49-F238E27FC236}">
                <a16:creationId xmlns:a16="http://schemas.microsoft.com/office/drawing/2014/main" id="{485C48D1-D155-7501-0FAA-7539A5AE0078}"/>
              </a:ext>
            </a:extLst>
          </p:cNvPr>
          <p:cNvSpPr/>
          <p:nvPr/>
        </p:nvSpPr>
        <p:spPr>
          <a:xfrm>
            <a:off x="7223760" y="1788093"/>
            <a:ext cx="1645920" cy="808510"/>
          </a:xfrm>
          <a:prstGeom prst="rect">
            <a:avLst/>
          </a:prstGeom>
          <a:solidFill>
            <a:srgbClr val="C270AA"/>
          </a:solidFill>
          <a:ln w="12700">
            <a:noFill/>
            <a:prstDash val="solid"/>
          </a:ln>
        </p:spPr>
        <p:txBody>
          <a:bodyPr/>
          <a:lstStyle/>
          <a:p>
            <a:endParaRPr lang="ja-JP" altLang="en-US"/>
          </a:p>
        </p:txBody>
      </p:sp>
      <p:sp>
        <p:nvSpPr>
          <p:cNvPr id="74" name="Text 36">
            <a:extLst>
              <a:ext uri="{FF2B5EF4-FFF2-40B4-BE49-F238E27FC236}">
                <a16:creationId xmlns:a16="http://schemas.microsoft.com/office/drawing/2014/main" id="{F24EC359-EE97-DD32-A948-2F5A761672E0}"/>
              </a:ext>
            </a:extLst>
          </p:cNvPr>
          <p:cNvSpPr/>
          <p:nvPr/>
        </p:nvSpPr>
        <p:spPr>
          <a:xfrm>
            <a:off x="7223760" y="1854423"/>
            <a:ext cx="1645920" cy="256032"/>
          </a:xfrm>
          <a:prstGeom prst="rect">
            <a:avLst/>
          </a:prstGeom>
          <a:noFill/>
          <a:ln/>
        </p:spPr>
        <p:txBody>
          <a:bodyPr wrap="square" lIns="0" tIns="0" rIns="0" bIns="0" rtlCol="0" anchor="ctr"/>
          <a:lstStyle/>
          <a:p>
            <a:pPr marL="0" indent="0" algn="ctr">
              <a:buNone/>
            </a:pPr>
            <a:r>
              <a:rPr lang="ja-JP" altLang="en-US" sz="1600" b="1" kern="0" spc="200" dirty="0">
                <a:solidFill>
                  <a:srgbClr val="FFFFFF"/>
                </a:solidFill>
                <a:latin typeface="Meiryo UI" pitchFamily="34" charset="0"/>
                <a:ea typeface="Meiryo UI" pitchFamily="34" charset="-122"/>
                <a:cs typeface="Meiryo UI" pitchFamily="34" charset="-120"/>
              </a:rPr>
              <a:t>クラスター</a:t>
            </a:r>
            <a:r>
              <a:rPr lang="en-US" sz="1600" b="1" kern="0" spc="200" dirty="0">
                <a:solidFill>
                  <a:srgbClr val="FFFFFF"/>
                </a:solidFill>
                <a:latin typeface="Meiryo UI" pitchFamily="34" charset="0"/>
                <a:ea typeface="Meiryo UI" pitchFamily="34" charset="-122"/>
                <a:cs typeface="Meiryo UI" pitchFamily="34" charset="-120"/>
              </a:rPr>
              <a:t> 5</a:t>
            </a:r>
            <a:endParaRPr lang="en-US" sz="1600" b="1" dirty="0"/>
          </a:p>
        </p:txBody>
      </p:sp>
      <p:sp>
        <p:nvSpPr>
          <p:cNvPr id="76" name="Text 37">
            <a:extLst>
              <a:ext uri="{FF2B5EF4-FFF2-40B4-BE49-F238E27FC236}">
                <a16:creationId xmlns:a16="http://schemas.microsoft.com/office/drawing/2014/main" id="{82078274-B42E-74DA-563F-F8A4501441C3}"/>
              </a:ext>
            </a:extLst>
          </p:cNvPr>
          <p:cNvSpPr/>
          <p:nvPr/>
        </p:nvSpPr>
        <p:spPr>
          <a:xfrm>
            <a:off x="7223760" y="2033986"/>
            <a:ext cx="1645920" cy="594360"/>
          </a:xfrm>
          <a:prstGeom prst="rect">
            <a:avLst/>
          </a:prstGeom>
          <a:noFill/>
          <a:ln/>
        </p:spPr>
        <p:txBody>
          <a:bodyPr wrap="square" lIns="0" tIns="0" rIns="0" bIns="0" rtlCol="0" anchor="ctr"/>
          <a:lstStyle/>
          <a:p>
            <a:pPr marL="0" indent="0" algn="ctr">
              <a:buNone/>
            </a:pPr>
            <a:r>
              <a:rPr lang="en-US" sz="2400" b="1" dirty="0">
                <a:solidFill>
                  <a:srgbClr val="FFFFFF"/>
                </a:solidFill>
                <a:latin typeface="Meiryo UI" pitchFamily="34" charset="0"/>
                <a:ea typeface="Meiryo UI" pitchFamily="34" charset="-122"/>
                <a:cs typeface="Meiryo UI" pitchFamily="34" charset="-120"/>
              </a:rPr>
              <a:t>MARD</a:t>
            </a:r>
            <a:endParaRPr lang="en-US" sz="2400" dirty="0"/>
          </a:p>
        </p:txBody>
      </p:sp>
      <p:sp>
        <p:nvSpPr>
          <p:cNvPr id="78" name="Text 38">
            <a:extLst>
              <a:ext uri="{FF2B5EF4-FFF2-40B4-BE49-F238E27FC236}">
                <a16:creationId xmlns:a16="http://schemas.microsoft.com/office/drawing/2014/main" id="{ABFBEB33-FB2D-C192-0DA2-ED7402B35FBD}"/>
              </a:ext>
            </a:extLst>
          </p:cNvPr>
          <p:cNvSpPr/>
          <p:nvPr/>
        </p:nvSpPr>
        <p:spPr>
          <a:xfrm>
            <a:off x="7242048" y="2688043"/>
            <a:ext cx="1609344" cy="640080"/>
          </a:xfrm>
          <a:prstGeom prst="rect">
            <a:avLst/>
          </a:prstGeom>
          <a:noFill/>
          <a:ln/>
        </p:spPr>
        <p:txBody>
          <a:bodyPr wrap="square" lIns="0" tIns="0" rIns="0" bIns="0" rtlCol="0" anchor="ctr"/>
          <a:lstStyle/>
          <a:p>
            <a:pPr marL="0" indent="0" algn="ctr">
              <a:buNone/>
            </a:pPr>
            <a:r>
              <a:rPr lang="en-US" sz="1400" b="1" dirty="0" err="1">
                <a:solidFill>
                  <a:srgbClr val="1F2937"/>
                </a:solidFill>
                <a:latin typeface="Meiryo UI" pitchFamily="34" charset="0"/>
                <a:ea typeface="Meiryo UI" pitchFamily="34" charset="-122"/>
                <a:cs typeface="Meiryo UI" pitchFamily="34" charset="-120"/>
              </a:rPr>
              <a:t>軽度の</a:t>
            </a:r>
            <a:endParaRPr lang="en-US" sz="1400" b="1" dirty="0">
              <a:solidFill>
                <a:srgbClr val="1F2937"/>
              </a:solidFill>
              <a:latin typeface="Meiryo UI" pitchFamily="34" charset="0"/>
              <a:ea typeface="Meiryo UI" pitchFamily="34" charset="-122"/>
              <a:cs typeface="Meiryo UI" pitchFamily="34" charset="-120"/>
            </a:endParaRPr>
          </a:p>
          <a:p>
            <a:pPr marL="0" indent="0" algn="ctr">
              <a:buNone/>
            </a:pPr>
            <a:r>
              <a:rPr lang="en-US" sz="1400" b="1" dirty="0" err="1">
                <a:solidFill>
                  <a:srgbClr val="1F2937"/>
                </a:solidFill>
                <a:latin typeface="Meiryo UI" pitchFamily="34" charset="0"/>
                <a:ea typeface="Meiryo UI" pitchFamily="34" charset="-122"/>
                <a:cs typeface="Meiryo UI" pitchFamily="34" charset="-120"/>
              </a:rPr>
              <a:t>加齢関連</a:t>
            </a:r>
            <a:endParaRPr lang="en-US" sz="1400" b="1" dirty="0">
              <a:solidFill>
                <a:srgbClr val="1F2937"/>
              </a:solidFill>
              <a:latin typeface="Meiryo UI" pitchFamily="34" charset="0"/>
              <a:ea typeface="Meiryo UI" pitchFamily="34" charset="-122"/>
              <a:cs typeface="Meiryo UI" pitchFamily="34" charset="-120"/>
            </a:endParaRPr>
          </a:p>
          <a:p>
            <a:pPr marL="0" indent="0" algn="ctr">
              <a:buNone/>
            </a:pPr>
            <a:r>
              <a:rPr lang="en-US" sz="1400" b="1" dirty="0" err="1">
                <a:solidFill>
                  <a:srgbClr val="1F2937"/>
                </a:solidFill>
                <a:latin typeface="Meiryo UI" pitchFamily="34" charset="0"/>
                <a:ea typeface="Meiryo UI" pitchFamily="34" charset="-122"/>
                <a:cs typeface="Meiryo UI" pitchFamily="34" charset="-120"/>
              </a:rPr>
              <a:t>糖尿病</a:t>
            </a:r>
            <a:endParaRPr lang="en-US" sz="1400" dirty="0"/>
          </a:p>
        </p:txBody>
      </p:sp>
      <p:sp>
        <p:nvSpPr>
          <p:cNvPr id="80" name="Shape 40">
            <a:extLst>
              <a:ext uri="{FF2B5EF4-FFF2-40B4-BE49-F238E27FC236}">
                <a16:creationId xmlns:a16="http://schemas.microsoft.com/office/drawing/2014/main" id="{B8CDE193-5E03-C7AC-9537-4C74D609793D}"/>
              </a:ext>
            </a:extLst>
          </p:cNvPr>
          <p:cNvSpPr/>
          <p:nvPr/>
        </p:nvSpPr>
        <p:spPr>
          <a:xfrm>
            <a:off x="7498080" y="4775054"/>
            <a:ext cx="1097280" cy="0"/>
          </a:xfrm>
          <a:prstGeom prst="line">
            <a:avLst/>
          </a:prstGeom>
          <a:noFill/>
          <a:ln w="12700">
            <a:solidFill>
              <a:srgbClr val="C270AA"/>
            </a:solidFill>
            <a:prstDash val="solid"/>
          </a:ln>
        </p:spPr>
        <p:txBody>
          <a:bodyPr/>
          <a:lstStyle/>
          <a:p>
            <a:endParaRPr lang="ja-JP" altLang="en-US"/>
          </a:p>
        </p:txBody>
      </p:sp>
      <p:sp>
        <p:nvSpPr>
          <p:cNvPr id="82" name="Text 41">
            <a:extLst>
              <a:ext uri="{FF2B5EF4-FFF2-40B4-BE49-F238E27FC236}">
                <a16:creationId xmlns:a16="http://schemas.microsoft.com/office/drawing/2014/main" id="{3F63CDDB-82C4-58B8-B979-77EC2B91697D}"/>
              </a:ext>
            </a:extLst>
          </p:cNvPr>
          <p:cNvSpPr/>
          <p:nvPr/>
        </p:nvSpPr>
        <p:spPr>
          <a:xfrm>
            <a:off x="7360920" y="4912214"/>
            <a:ext cx="1371600" cy="1489298"/>
          </a:xfrm>
          <a:prstGeom prst="rect">
            <a:avLst/>
          </a:prstGeom>
          <a:noFill/>
          <a:ln/>
        </p:spPr>
        <p:txBody>
          <a:bodyPr wrap="square" lIns="0" tIns="0" rIns="0" bIns="0" rtlCol="0" anchor="t"/>
          <a:lstStyle/>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高齢発症</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軽度の代謝異常のみ</a:t>
            </a:r>
            <a:endParaRPr lang="en-US" sz="1100" dirty="0">
              <a:latin typeface="Meiryo UI" panose="020B0604030504040204" pitchFamily="50" charset="-128"/>
              <a:ea typeface="Meiryo UI" panose="020B0604030504040204" pitchFamily="50" charset="-128"/>
            </a:endParaRPr>
          </a:p>
          <a:p>
            <a:pPr marL="180000" indent="-180000">
              <a:spcAft>
                <a:spcPts val="300"/>
              </a:spcAft>
              <a:buSzPct val="100000"/>
              <a:buChar char="●"/>
            </a:pPr>
            <a:r>
              <a:rPr lang="en-US" sz="1100" dirty="0">
                <a:latin typeface="Meiryo UI" panose="020B0604030504040204" pitchFamily="50" charset="-128"/>
                <a:ea typeface="Meiryo UI" panose="020B0604030504040204" pitchFamily="50" charset="-128"/>
                <a:cs typeface="Meiryo UI" pitchFamily="34" charset="-120"/>
              </a:rPr>
              <a:t>HbA1c軽度上昇</a:t>
            </a:r>
            <a:endParaRPr lang="en-US" sz="1100" dirty="0">
              <a:latin typeface="Meiryo UI" panose="020B0604030504040204" pitchFamily="50" charset="-128"/>
              <a:ea typeface="Meiryo UI" panose="020B0604030504040204" pitchFamily="50" charset="-128"/>
            </a:endParaRPr>
          </a:p>
        </p:txBody>
      </p:sp>
      <p:sp>
        <p:nvSpPr>
          <p:cNvPr id="84" name="正方形/長方形 83">
            <a:extLst>
              <a:ext uri="{FF2B5EF4-FFF2-40B4-BE49-F238E27FC236}">
                <a16:creationId xmlns:a16="http://schemas.microsoft.com/office/drawing/2014/main" id="{021A6FA2-7024-7A9C-2E7F-AC8B04E040DD}"/>
              </a:ext>
            </a:extLst>
          </p:cNvPr>
          <p:cNvSpPr/>
          <p:nvPr/>
        </p:nvSpPr>
        <p:spPr>
          <a:xfrm>
            <a:off x="274320" y="3483524"/>
            <a:ext cx="8577072" cy="8085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Text 7">
            <a:extLst>
              <a:ext uri="{FF2B5EF4-FFF2-40B4-BE49-F238E27FC236}">
                <a16:creationId xmlns:a16="http://schemas.microsoft.com/office/drawing/2014/main" id="{A2A131D4-BA32-3712-A71E-1EFF2F0CDDEB}"/>
              </a:ext>
            </a:extLst>
          </p:cNvPr>
          <p:cNvSpPr/>
          <p:nvPr/>
        </p:nvSpPr>
        <p:spPr>
          <a:xfrm>
            <a:off x="274320" y="3809725"/>
            <a:ext cx="1645920" cy="457437"/>
          </a:xfrm>
          <a:prstGeom prst="rect">
            <a:avLst/>
          </a:prstGeom>
          <a:noFill/>
          <a:ln/>
        </p:spPr>
        <p:txBody>
          <a:bodyPr wrap="square" lIns="0" tIns="0" rIns="0" bIns="0" rtlCol="0" anchor="ctr"/>
          <a:lstStyle/>
          <a:p>
            <a:pPr marL="0" indent="0" algn="ctr">
              <a:buNone/>
            </a:pPr>
            <a:r>
              <a:rPr lang="en-US" sz="2800" b="1" dirty="0">
                <a:solidFill>
                  <a:srgbClr val="006985"/>
                </a:solidFill>
                <a:latin typeface="Meiryo UI" pitchFamily="34" charset="0"/>
                <a:ea typeface="Meiryo UI" pitchFamily="34" charset="-122"/>
                <a:cs typeface="Meiryo UI" pitchFamily="34" charset="-120"/>
              </a:rPr>
              <a:t>6.4%</a:t>
            </a:r>
            <a:endParaRPr lang="en-US" sz="2800" dirty="0">
              <a:solidFill>
                <a:srgbClr val="006985"/>
              </a:solidFill>
            </a:endParaRPr>
          </a:p>
        </p:txBody>
      </p:sp>
      <p:sp>
        <p:nvSpPr>
          <p:cNvPr id="88" name="Text 15">
            <a:extLst>
              <a:ext uri="{FF2B5EF4-FFF2-40B4-BE49-F238E27FC236}">
                <a16:creationId xmlns:a16="http://schemas.microsoft.com/office/drawing/2014/main" id="{800B61E6-428C-BE70-D748-AE404E789E43}"/>
              </a:ext>
            </a:extLst>
          </p:cNvPr>
          <p:cNvSpPr/>
          <p:nvPr/>
        </p:nvSpPr>
        <p:spPr>
          <a:xfrm>
            <a:off x="2011680" y="3809725"/>
            <a:ext cx="1645920" cy="457437"/>
          </a:xfrm>
          <a:prstGeom prst="rect">
            <a:avLst/>
          </a:prstGeom>
          <a:noFill/>
          <a:ln/>
        </p:spPr>
        <p:txBody>
          <a:bodyPr wrap="square" lIns="0" tIns="0" rIns="0" bIns="0" rtlCol="0" anchor="ctr"/>
          <a:lstStyle/>
          <a:p>
            <a:pPr marL="0" indent="0" algn="ctr">
              <a:buNone/>
            </a:pPr>
            <a:r>
              <a:rPr lang="en-US" sz="2800" b="1" dirty="0">
                <a:solidFill>
                  <a:srgbClr val="2990D0"/>
                </a:solidFill>
                <a:latin typeface="Meiryo UI" pitchFamily="34" charset="0"/>
                <a:ea typeface="Meiryo UI" pitchFamily="34" charset="-122"/>
                <a:cs typeface="Meiryo UI" pitchFamily="34" charset="-120"/>
              </a:rPr>
              <a:t>17.5%</a:t>
            </a:r>
            <a:endParaRPr lang="en-US" sz="2800" dirty="0">
              <a:solidFill>
                <a:srgbClr val="2990D0"/>
              </a:solidFill>
            </a:endParaRPr>
          </a:p>
        </p:txBody>
      </p:sp>
      <p:sp>
        <p:nvSpPr>
          <p:cNvPr id="90" name="Text 23">
            <a:extLst>
              <a:ext uri="{FF2B5EF4-FFF2-40B4-BE49-F238E27FC236}">
                <a16:creationId xmlns:a16="http://schemas.microsoft.com/office/drawing/2014/main" id="{691C17D1-BFC3-FF43-B19D-55FFEE8539F6}"/>
              </a:ext>
            </a:extLst>
          </p:cNvPr>
          <p:cNvSpPr/>
          <p:nvPr/>
        </p:nvSpPr>
        <p:spPr>
          <a:xfrm>
            <a:off x="3749040" y="3809725"/>
            <a:ext cx="1645920" cy="457437"/>
          </a:xfrm>
          <a:prstGeom prst="rect">
            <a:avLst/>
          </a:prstGeom>
          <a:noFill/>
          <a:ln/>
        </p:spPr>
        <p:txBody>
          <a:bodyPr wrap="square" lIns="0" tIns="0" rIns="0" bIns="0" rtlCol="0" anchor="ctr"/>
          <a:lstStyle/>
          <a:p>
            <a:pPr marL="0" indent="0" algn="ctr">
              <a:buNone/>
            </a:pPr>
            <a:r>
              <a:rPr lang="en-US" sz="2800" b="1" dirty="0">
                <a:solidFill>
                  <a:srgbClr val="45A46A"/>
                </a:solidFill>
                <a:latin typeface="Meiryo UI" pitchFamily="34" charset="0"/>
                <a:ea typeface="Meiryo UI" pitchFamily="34" charset="-122"/>
                <a:cs typeface="Meiryo UI" pitchFamily="34" charset="-120"/>
              </a:rPr>
              <a:t>15.3%</a:t>
            </a:r>
            <a:endParaRPr lang="en-US" sz="2800" dirty="0">
              <a:solidFill>
                <a:srgbClr val="45A46A"/>
              </a:solidFill>
            </a:endParaRPr>
          </a:p>
        </p:txBody>
      </p:sp>
      <p:sp>
        <p:nvSpPr>
          <p:cNvPr id="92" name="Text 31">
            <a:extLst>
              <a:ext uri="{FF2B5EF4-FFF2-40B4-BE49-F238E27FC236}">
                <a16:creationId xmlns:a16="http://schemas.microsoft.com/office/drawing/2014/main" id="{6D6EFCF0-9E31-A237-F6C0-F7FB95B00DD0}"/>
              </a:ext>
            </a:extLst>
          </p:cNvPr>
          <p:cNvSpPr/>
          <p:nvPr/>
        </p:nvSpPr>
        <p:spPr>
          <a:xfrm>
            <a:off x="5486400" y="3809725"/>
            <a:ext cx="1645920" cy="457437"/>
          </a:xfrm>
          <a:prstGeom prst="rect">
            <a:avLst/>
          </a:prstGeom>
          <a:noFill/>
          <a:ln/>
        </p:spPr>
        <p:txBody>
          <a:bodyPr wrap="square" lIns="0" tIns="0" rIns="0" bIns="0" rtlCol="0" anchor="ctr"/>
          <a:lstStyle/>
          <a:p>
            <a:pPr marL="0" indent="0" algn="ctr">
              <a:buNone/>
            </a:pPr>
            <a:r>
              <a:rPr lang="en-US" sz="2800" b="1" dirty="0">
                <a:solidFill>
                  <a:srgbClr val="C99F39"/>
                </a:solidFill>
                <a:latin typeface="Meiryo UI" pitchFamily="34" charset="0"/>
                <a:ea typeface="Meiryo UI" pitchFamily="34" charset="-122"/>
                <a:cs typeface="Meiryo UI" pitchFamily="34" charset="-120"/>
              </a:rPr>
              <a:t>21.6%</a:t>
            </a:r>
            <a:endParaRPr lang="en-US" sz="2800" dirty="0">
              <a:solidFill>
                <a:srgbClr val="C99F39"/>
              </a:solidFill>
            </a:endParaRPr>
          </a:p>
        </p:txBody>
      </p:sp>
      <p:sp>
        <p:nvSpPr>
          <p:cNvPr id="94" name="Text 39">
            <a:extLst>
              <a:ext uri="{FF2B5EF4-FFF2-40B4-BE49-F238E27FC236}">
                <a16:creationId xmlns:a16="http://schemas.microsoft.com/office/drawing/2014/main" id="{5642F236-F05A-7367-061C-345881920D9B}"/>
              </a:ext>
            </a:extLst>
          </p:cNvPr>
          <p:cNvSpPr/>
          <p:nvPr/>
        </p:nvSpPr>
        <p:spPr>
          <a:xfrm>
            <a:off x="7223760" y="3809725"/>
            <a:ext cx="1645920" cy="457437"/>
          </a:xfrm>
          <a:prstGeom prst="rect">
            <a:avLst/>
          </a:prstGeom>
          <a:noFill/>
          <a:ln/>
        </p:spPr>
        <p:txBody>
          <a:bodyPr wrap="square" lIns="0" tIns="0" rIns="0" bIns="0" rtlCol="0" anchor="ctr"/>
          <a:lstStyle/>
          <a:p>
            <a:pPr marL="0" indent="0" algn="ctr">
              <a:buNone/>
            </a:pPr>
            <a:r>
              <a:rPr lang="en-US" sz="2800" b="1" dirty="0">
                <a:solidFill>
                  <a:srgbClr val="C270AA"/>
                </a:solidFill>
                <a:latin typeface="Meiryo UI" pitchFamily="34" charset="0"/>
                <a:ea typeface="Meiryo UI" pitchFamily="34" charset="-122"/>
                <a:cs typeface="Meiryo UI" pitchFamily="34" charset="-120"/>
              </a:rPr>
              <a:t>39.1%</a:t>
            </a:r>
            <a:endParaRPr lang="en-US" sz="2800" dirty="0">
              <a:solidFill>
                <a:srgbClr val="C270AA"/>
              </a:solidFill>
            </a:endParaRPr>
          </a:p>
        </p:txBody>
      </p:sp>
      <p:sp>
        <p:nvSpPr>
          <p:cNvPr id="96" name="Text 14">
            <a:extLst>
              <a:ext uri="{FF2B5EF4-FFF2-40B4-BE49-F238E27FC236}">
                <a16:creationId xmlns:a16="http://schemas.microsoft.com/office/drawing/2014/main" id="{FD8063B9-D40F-9612-17A2-C05D9E8F6CD1}"/>
              </a:ext>
            </a:extLst>
          </p:cNvPr>
          <p:cNvSpPr/>
          <p:nvPr/>
        </p:nvSpPr>
        <p:spPr>
          <a:xfrm>
            <a:off x="2811013" y="3539904"/>
            <a:ext cx="3521973" cy="292561"/>
          </a:xfrm>
          <a:prstGeom prst="rect">
            <a:avLst/>
          </a:prstGeom>
          <a:noFill/>
          <a:ln/>
        </p:spPr>
        <p:txBody>
          <a:bodyPr wrap="square" lIns="0" tIns="0" rIns="0" bIns="0" rtlCol="0" anchor="ctr"/>
          <a:lstStyle/>
          <a:p>
            <a:pPr marL="0" indent="0" algn="ctr">
              <a:buNone/>
            </a:pPr>
            <a:r>
              <a:rPr lang="ja-JP" altLang="en-US" sz="1400" b="1" dirty="0">
                <a:solidFill>
                  <a:srgbClr val="1F2937"/>
                </a:solidFill>
                <a:latin typeface="Meiryo UI" pitchFamily="34" charset="0"/>
                <a:ea typeface="Meiryo UI" pitchFamily="34" charset="-122"/>
                <a:cs typeface="Meiryo UI" pitchFamily="34" charset="-120"/>
              </a:rPr>
              <a:t>患者の割合（</a:t>
            </a:r>
            <a:r>
              <a:rPr lang="en-US" altLang="ja-JP" sz="1400" b="1" dirty="0">
                <a:solidFill>
                  <a:srgbClr val="1F2937"/>
                </a:solidFill>
                <a:latin typeface="Meiryo UI" pitchFamily="34" charset="0"/>
                <a:ea typeface="Meiryo UI" pitchFamily="34" charset="-122"/>
                <a:cs typeface="Meiryo UI" pitchFamily="34" charset="-120"/>
              </a:rPr>
              <a:t>ANDIS</a:t>
            </a:r>
            <a:r>
              <a:rPr lang="ja-JP" altLang="en-US" sz="1400" b="1" dirty="0">
                <a:solidFill>
                  <a:srgbClr val="1F2937"/>
                </a:solidFill>
                <a:latin typeface="Meiryo UI" pitchFamily="34" charset="0"/>
                <a:ea typeface="Meiryo UI" pitchFamily="34" charset="-122"/>
                <a:cs typeface="Meiryo UI" pitchFamily="34" charset="-120"/>
              </a:rPr>
              <a:t>コホート）</a:t>
            </a:r>
            <a:endParaRPr lang="en-US" sz="1400" dirty="0"/>
          </a:p>
        </p:txBody>
      </p:sp>
      <p:sp>
        <p:nvSpPr>
          <p:cNvPr id="98" name="Shape 16">
            <a:extLst>
              <a:ext uri="{FF2B5EF4-FFF2-40B4-BE49-F238E27FC236}">
                <a16:creationId xmlns:a16="http://schemas.microsoft.com/office/drawing/2014/main" id="{917A7474-407E-5A7A-C683-8877DF367B17}"/>
              </a:ext>
            </a:extLst>
          </p:cNvPr>
          <p:cNvSpPr/>
          <p:nvPr/>
        </p:nvSpPr>
        <p:spPr>
          <a:xfrm>
            <a:off x="587490" y="3665219"/>
            <a:ext cx="2587326" cy="0"/>
          </a:xfrm>
          <a:prstGeom prst="line">
            <a:avLst/>
          </a:prstGeom>
          <a:noFill/>
          <a:ln w="12700">
            <a:solidFill>
              <a:schemeClr val="bg1">
                <a:lumMod val="85000"/>
              </a:schemeClr>
            </a:solidFill>
            <a:prstDash val="solid"/>
          </a:ln>
        </p:spPr>
        <p:txBody>
          <a:bodyPr/>
          <a:lstStyle/>
          <a:p>
            <a:endParaRPr lang="ja-JP" altLang="en-US"/>
          </a:p>
        </p:txBody>
      </p:sp>
      <p:sp>
        <p:nvSpPr>
          <p:cNvPr id="100" name="Shape 16">
            <a:extLst>
              <a:ext uri="{FF2B5EF4-FFF2-40B4-BE49-F238E27FC236}">
                <a16:creationId xmlns:a16="http://schemas.microsoft.com/office/drawing/2014/main" id="{6CEA8DF2-402A-3E09-7D3A-6C7F44D6B592}"/>
              </a:ext>
            </a:extLst>
          </p:cNvPr>
          <p:cNvSpPr/>
          <p:nvPr/>
        </p:nvSpPr>
        <p:spPr>
          <a:xfrm>
            <a:off x="5930097" y="3665219"/>
            <a:ext cx="2587326" cy="0"/>
          </a:xfrm>
          <a:prstGeom prst="line">
            <a:avLst/>
          </a:prstGeom>
          <a:noFill/>
          <a:ln w="12700">
            <a:solidFill>
              <a:schemeClr val="bg1">
                <a:lumMod val="85000"/>
              </a:schemeClr>
            </a:solidFill>
            <a:prstDash val="solid"/>
          </a:ln>
        </p:spPr>
        <p:txBody>
          <a:bodyPr/>
          <a:lstStyle/>
          <a:p>
            <a:endParaRPr lang="ja-JP" altLang="en-US"/>
          </a:p>
        </p:txBody>
      </p:sp>
      <p:sp>
        <p:nvSpPr>
          <p:cNvPr id="102" name="Text 14">
            <a:extLst>
              <a:ext uri="{FF2B5EF4-FFF2-40B4-BE49-F238E27FC236}">
                <a16:creationId xmlns:a16="http://schemas.microsoft.com/office/drawing/2014/main" id="{D06EBEEA-B06C-8E37-E8FA-5E1CEB89C47A}"/>
              </a:ext>
            </a:extLst>
          </p:cNvPr>
          <p:cNvSpPr/>
          <p:nvPr/>
        </p:nvSpPr>
        <p:spPr>
          <a:xfrm>
            <a:off x="478456" y="4424373"/>
            <a:ext cx="1237647" cy="292561"/>
          </a:xfrm>
          <a:prstGeom prst="rect">
            <a:avLst/>
          </a:prstGeom>
          <a:noFill/>
          <a:ln/>
        </p:spPr>
        <p:txBody>
          <a:bodyPr wrap="square" lIns="0" tIns="0" rIns="0" bIns="0" rtlCol="0" anchor="ctr"/>
          <a:lstStyle/>
          <a:p>
            <a:pPr marL="0" indent="0" algn="ctr">
              <a:buNone/>
            </a:pPr>
            <a:r>
              <a:rPr lang="ja-JP" altLang="en-US" sz="1200" dirty="0">
                <a:solidFill>
                  <a:srgbClr val="1F2937"/>
                </a:solidFill>
                <a:latin typeface="Meiryo UI" pitchFamily="34" charset="0"/>
                <a:ea typeface="Meiryo UI" pitchFamily="34" charset="-122"/>
                <a:cs typeface="Meiryo UI" pitchFamily="34" charset="-120"/>
              </a:rPr>
              <a:t>臨床的特徴</a:t>
            </a:r>
            <a:endParaRPr lang="en-US" sz="1200" dirty="0"/>
          </a:p>
        </p:txBody>
      </p:sp>
      <p:sp>
        <p:nvSpPr>
          <p:cNvPr id="104" name="Text 14">
            <a:extLst>
              <a:ext uri="{FF2B5EF4-FFF2-40B4-BE49-F238E27FC236}">
                <a16:creationId xmlns:a16="http://schemas.microsoft.com/office/drawing/2014/main" id="{0F5E0C07-6F20-065B-2D16-75ACD44291F1}"/>
              </a:ext>
            </a:extLst>
          </p:cNvPr>
          <p:cNvSpPr/>
          <p:nvPr/>
        </p:nvSpPr>
        <p:spPr>
          <a:xfrm>
            <a:off x="2215816" y="4424373"/>
            <a:ext cx="1237647" cy="292561"/>
          </a:xfrm>
          <a:prstGeom prst="rect">
            <a:avLst/>
          </a:prstGeom>
          <a:noFill/>
          <a:ln/>
        </p:spPr>
        <p:txBody>
          <a:bodyPr wrap="square" lIns="0" tIns="0" rIns="0" bIns="0" rtlCol="0" anchor="ctr"/>
          <a:lstStyle/>
          <a:p>
            <a:pPr marL="0" indent="0" algn="ctr">
              <a:buNone/>
            </a:pPr>
            <a:r>
              <a:rPr lang="ja-JP" altLang="en-US" sz="1200" dirty="0">
                <a:solidFill>
                  <a:srgbClr val="1F2937"/>
                </a:solidFill>
                <a:latin typeface="Meiryo UI" pitchFamily="34" charset="0"/>
                <a:ea typeface="Meiryo UI" pitchFamily="34" charset="-122"/>
                <a:cs typeface="Meiryo UI" pitchFamily="34" charset="-120"/>
              </a:rPr>
              <a:t>臨床的特徴</a:t>
            </a:r>
            <a:endParaRPr lang="en-US" sz="1200" dirty="0"/>
          </a:p>
        </p:txBody>
      </p:sp>
      <p:sp>
        <p:nvSpPr>
          <p:cNvPr id="106" name="Text 14">
            <a:extLst>
              <a:ext uri="{FF2B5EF4-FFF2-40B4-BE49-F238E27FC236}">
                <a16:creationId xmlns:a16="http://schemas.microsoft.com/office/drawing/2014/main" id="{05D8DEEC-FCCF-9387-F1D8-E50FE4988B9C}"/>
              </a:ext>
            </a:extLst>
          </p:cNvPr>
          <p:cNvSpPr/>
          <p:nvPr/>
        </p:nvSpPr>
        <p:spPr>
          <a:xfrm>
            <a:off x="3953177" y="4424373"/>
            <a:ext cx="1237647" cy="292561"/>
          </a:xfrm>
          <a:prstGeom prst="rect">
            <a:avLst/>
          </a:prstGeom>
          <a:noFill/>
          <a:ln/>
        </p:spPr>
        <p:txBody>
          <a:bodyPr wrap="square" lIns="0" tIns="0" rIns="0" bIns="0" rtlCol="0" anchor="ctr"/>
          <a:lstStyle/>
          <a:p>
            <a:pPr marL="0" indent="0" algn="ctr">
              <a:buNone/>
            </a:pPr>
            <a:r>
              <a:rPr lang="ja-JP" altLang="en-US" sz="1200" dirty="0">
                <a:solidFill>
                  <a:srgbClr val="1F2937"/>
                </a:solidFill>
                <a:latin typeface="Meiryo UI" pitchFamily="34" charset="0"/>
                <a:ea typeface="Meiryo UI" pitchFamily="34" charset="-122"/>
                <a:cs typeface="Meiryo UI" pitchFamily="34" charset="-120"/>
              </a:rPr>
              <a:t>臨床的特徴</a:t>
            </a:r>
            <a:endParaRPr lang="en-US" sz="1200" dirty="0"/>
          </a:p>
        </p:txBody>
      </p:sp>
      <p:sp>
        <p:nvSpPr>
          <p:cNvPr id="108" name="Text 14">
            <a:extLst>
              <a:ext uri="{FF2B5EF4-FFF2-40B4-BE49-F238E27FC236}">
                <a16:creationId xmlns:a16="http://schemas.microsoft.com/office/drawing/2014/main" id="{17B5B774-F113-3E6F-3D24-1C16D55E252D}"/>
              </a:ext>
            </a:extLst>
          </p:cNvPr>
          <p:cNvSpPr/>
          <p:nvPr/>
        </p:nvSpPr>
        <p:spPr>
          <a:xfrm>
            <a:off x="5690537" y="4424373"/>
            <a:ext cx="1237647" cy="292561"/>
          </a:xfrm>
          <a:prstGeom prst="rect">
            <a:avLst/>
          </a:prstGeom>
          <a:noFill/>
          <a:ln/>
        </p:spPr>
        <p:txBody>
          <a:bodyPr wrap="square" lIns="0" tIns="0" rIns="0" bIns="0" rtlCol="0" anchor="ctr"/>
          <a:lstStyle/>
          <a:p>
            <a:pPr marL="0" indent="0" algn="ctr">
              <a:buNone/>
            </a:pPr>
            <a:r>
              <a:rPr lang="ja-JP" altLang="en-US" sz="1200" dirty="0">
                <a:solidFill>
                  <a:srgbClr val="1F2937"/>
                </a:solidFill>
                <a:latin typeface="Meiryo UI" pitchFamily="34" charset="0"/>
                <a:ea typeface="Meiryo UI" pitchFamily="34" charset="-122"/>
                <a:cs typeface="Meiryo UI" pitchFamily="34" charset="-120"/>
              </a:rPr>
              <a:t>臨床的特徴</a:t>
            </a:r>
            <a:endParaRPr lang="en-US" sz="1200" dirty="0"/>
          </a:p>
        </p:txBody>
      </p:sp>
      <p:sp>
        <p:nvSpPr>
          <p:cNvPr id="110" name="Text 14">
            <a:extLst>
              <a:ext uri="{FF2B5EF4-FFF2-40B4-BE49-F238E27FC236}">
                <a16:creationId xmlns:a16="http://schemas.microsoft.com/office/drawing/2014/main" id="{E1CE2862-77FA-DE7A-876B-FCF66301281F}"/>
              </a:ext>
            </a:extLst>
          </p:cNvPr>
          <p:cNvSpPr/>
          <p:nvPr/>
        </p:nvSpPr>
        <p:spPr>
          <a:xfrm>
            <a:off x="7427896" y="4424373"/>
            <a:ext cx="1237647" cy="292561"/>
          </a:xfrm>
          <a:prstGeom prst="rect">
            <a:avLst/>
          </a:prstGeom>
          <a:noFill/>
          <a:ln/>
        </p:spPr>
        <p:txBody>
          <a:bodyPr wrap="square" lIns="0" tIns="0" rIns="0" bIns="0" rtlCol="0" anchor="ctr"/>
          <a:lstStyle/>
          <a:p>
            <a:pPr marL="0" indent="0" algn="ctr">
              <a:buNone/>
            </a:pPr>
            <a:r>
              <a:rPr lang="ja-JP" altLang="en-US" sz="1200" dirty="0">
                <a:solidFill>
                  <a:srgbClr val="1F2937"/>
                </a:solidFill>
                <a:latin typeface="Meiryo UI" pitchFamily="34" charset="0"/>
                <a:ea typeface="Meiryo UI" pitchFamily="34" charset="-122"/>
                <a:cs typeface="Meiryo UI" pitchFamily="34" charset="-120"/>
              </a:rPr>
              <a:t>臨床的特徴</a:t>
            </a:r>
            <a:endParaRPr lang="en-US" sz="1200" dirty="0"/>
          </a:p>
        </p:txBody>
      </p:sp>
      <p:sp>
        <p:nvSpPr>
          <p:cNvPr id="112" name="Text 14">
            <a:extLst>
              <a:ext uri="{FF2B5EF4-FFF2-40B4-BE49-F238E27FC236}">
                <a16:creationId xmlns:a16="http://schemas.microsoft.com/office/drawing/2014/main" id="{277D6DDE-728C-286A-C2B9-68CD3F3D579C}"/>
              </a:ext>
            </a:extLst>
          </p:cNvPr>
          <p:cNvSpPr/>
          <p:nvPr/>
        </p:nvSpPr>
        <p:spPr>
          <a:xfrm>
            <a:off x="350480" y="6367201"/>
            <a:ext cx="6339919" cy="264915"/>
          </a:xfrm>
          <a:prstGeom prst="rect">
            <a:avLst/>
          </a:prstGeom>
          <a:noFill/>
          <a:ln/>
        </p:spPr>
        <p:txBody>
          <a:bodyPr wrap="square" lIns="0" tIns="0" rIns="0" bIns="0" rtlCol="0" anchor="ctr"/>
          <a:lstStyle/>
          <a:p>
            <a:pPr marL="0" indent="0">
              <a:buNone/>
            </a:pPr>
            <a:r>
              <a:rPr lang="en-US" altLang="ja-JP" sz="800" dirty="0">
                <a:solidFill>
                  <a:srgbClr val="1F2937"/>
                </a:solidFill>
                <a:latin typeface="Meiryo UI" pitchFamily="34" charset="0"/>
                <a:ea typeface="Meiryo UI" pitchFamily="34" charset="-122"/>
                <a:cs typeface="Meiryo UI" pitchFamily="34" charset="-120"/>
              </a:rPr>
              <a:t>SAID</a:t>
            </a:r>
            <a:r>
              <a:rPr lang="ja-JP" altLang="en-US" sz="800" dirty="0">
                <a:solidFill>
                  <a:srgbClr val="1F2937"/>
                </a:solidFill>
                <a:latin typeface="Meiryo UI" pitchFamily="34" charset="0"/>
                <a:ea typeface="Meiryo UI" pitchFamily="34" charset="-122"/>
                <a:cs typeface="Meiryo UI" pitchFamily="34" charset="-120"/>
              </a:rPr>
              <a:t>：</a:t>
            </a:r>
            <a:r>
              <a:rPr lang="en-US" altLang="ja-JP" sz="800" dirty="0">
                <a:solidFill>
                  <a:srgbClr val="1F2937"/>
                </a:solidFill>
                <a:latin typeface="Meiryo UI" pitchFamily="34" charset="0"/>
                <a:ea typeface="Meiryo UI" pitchFamily="34" charset="-122"/>
                <a:cs typeface="Meiryo UI" pitchFamily="34" charset="-120"/>
              </a:rPr>
              <a:t>severe autoimmune diabetes</a:t>
            </a:r>
            <a:r>
              <a:rPr lang="ja-JP" altLang="en-US" sz="800" dirty="0">
                <a:solidFill>
                  <a:srgbClr val="1F2937"/>
                </a:solidFill>
                <a:latin typeface="Meiryo UI" pitchFamily="34" charset="0"/>
                <a:ea typeface="Meiryo UI" pitchFamily="34" charset="-122"/>
                <a:cs typeface="Meiryo UI" pitchFamily="34" charset="-120"/>
              </a:rPr>
              <a:t>　</a:t>
            </a:r>
            <a:r>
              <a:rPr lang="en-US" altLang="ja-JP" sz="800" dirty="0">
                <a:solidFill>
                  <a:srgbClr val="1F2937"/>
                </a:solidFill>
                <a:latin typeface="Meiryo UI" pitchFamily="34" charset="0"/>
                <a:ea typeface="Meiryo UI" pitchFamily="34" charset="-122"/>
                <a:cs typeface="Meiryo UI" pitchFamily="34" charset="-120"/>
              </a:rPr>
              <a:t>SIDD</a:t>
            </a:r>
            <a:r>
              <a:rPr lang="ja-JP" altLang="en-US" sz="800" dirty="0">
                <a:solidFill>
                  <a:srgbClr val="1F2937"/>
                </a:solidFill>
                <a:latin typeface="Meiryo UI" pitchFamily="34" charset="0"/>
                <a:ea typeface="Meiryo UI" pitchFamily="34" charset="-122"/>
                <a:cs typeface="Meiryo UI" pitchFamily="34" charset="-120"/>
              </a:rPr>
              <a:t>：</a:t>
            </a:r>
            <a:r>
              <a:rPr lang="en-US" altLang="ja-JP" sz="800" dirty="0">
                <a:solidFill>
                  <a:srgbClr val="1F2937"/>
                </a:solidFill>
                <a:latin typeface="Meiryo UI" pitchFamily="34" charset="0"/>
                <a:ea typeface="Meiryo UI" pitchFamily="34" charset="-122"/>
                <a:cs typeface="Meiryo UI" pitchFamily="34" charset="-120"/>
              </a:rPr>
              <a:t>severe insulin-deficient diabetes</a:t>
            </a:r>
            <a:r>
              <a:rPr lang="ja-JP" altLang="en-US" sz="800" dirty="0">
                <a:solidFill>
                  <a:srgbClr val="1F2937"/>
                </a:solidFill>
                <a:latin typeface="Meiryo UI" pitchFamily="34" charset="0"/>
                <a:ea typeface="Meiryo UI" pitchFamily="34" charset="-122"/>
                <a:cs typeface="Meiryo UI" pitchFamily="34" charset="-120"/>
              </a:rPr>
              <a:t>　</a:t>
            </a:r>
            <a:r>
              <a:rPr lang="en-US" altLang="ja-JP" sz="800" dirty="0">
                <a:solidFill>
                  <a:srgbClr val="1F2937"/>
                </a:solidFill>
                <a:latin typeface="Meiryo UI" pitchFamily="34" charset="0"/>
                <a:ea typeface="Meiryo UI" pitchFamily="34" charset="-122"/>
                <a:cs typeface="Meiryo UI" pitchFamily="34" charset="-120"/>
              </a:rPr>
              <a:t>SIRD</a:t>
            </a:r>
            <a:r>
              <a:rPr lang="ja-JP" altLang="en-US" sz="800" dirty="0">
                <a:solidFill>
                  <a:srgbClr val="1F2937"/>
                </a:solidFill>
                <a:latin typeface="Meiryo UI" pitchFamily="34" charset="0"/>
                <a:ea typeface="Meiryo UI" pitchFamily="34" charset="-122"/>
                <a:cs typeface="Meiryo UI" pitchFamily="34" charset="-120"/>
              </a:rPr>
              <a:t>：</a:t>
            </a:r>
            <a:r>
              <a:rPr lang="en-US" altLang="ja-JP" sz="800" dirty="0">
                <a:solidFill>
                  <a:srgbClr val="1F2937"/>
                </a:solidFill>
                <a:latin typeface="Meiryo UI" pitchFamily="34" charset="0"/>
                <a:ea typeface="Meiryo UI" pitchFamily="34" charset="-122"/>
                <a:cs typeface="Meiryo UI" pitchFamily="34" charset="-120"/>
              </a:rPr>
              <a:t>severe insulin-resistant diabetes</a:t>
            </a:r>
          </a:p>
          <a:p>
            <a:pPr marL="0" indent="0">
              <a:buNone/>
            </a:pPr>
            <a:r>
              <a:rPr lang="en-US" altLang="ja-JP" sz="800" dirty="0">
                <a:solidFill>
                  <a:srgbClr val="1F2937"/>
                </a:solidFill>
                <a:latin typeface="Meiryo UI" pitchFamily="34" charset="0"/>
                <a:ea typeface="Meiryo UI" pitchFamily="34" charset="-122"/>
                <a:cs typeface="Meiryo UI" pitchFamily="34" charset="-120"/>
              </a:rPr>
              <a:t>MOD</a:t>
            </a:r>
            <a:r>
              <a:rPr lang="ja-JP" altLang="en-US" sz="800" dirty="0">
                <a:solidFill>
                  <a:srgbClr val="1F2937"/>
                </a:solidFill>
                <a:latin typeface="Meiryo UI" pitchFamily="34" charset="0"/>
                <a:ea typeface="Meiryo UI" pitchFamily="34" charset="-122"/>
                <a:cs typeface="Meiryo UI" pitchFamily="34" charset="-120"/>
              </a:rPr>
              <a:t>：</a:t>
            </a:r>
            <a:r>
              <a:rPr lang="en-US" altLang="ja-JP" sz="800" dirty="0">
                <a:solidFill>
                  <a:srgbClr val="1F2937"/>
                </a:solidFill>
                <a:latin typeface="Meiryo UI" pitchFamily="34" charset="0"/>
                <a:ea typeface="Meiryo UI" pitchFamily="34" charset="-122"/>
                <a:cs typeface="Meiryo UI" pitchFamily="34" charset="-120"/>
              </a:rPr>
              <a:t>mild obesity-related diabetes</a:t>
            </a:r>
            <a:r>
              <a:rPr lang="ja-JP" altLang="en-US" sz="800" dirty="0">
                <a:solidFill>
                  <a:srgbClr val="1F2937"/>
                </a:solidFill>
                <a:latin typeface="Meiryo UI" pitchFamily="34" charset="0"/>
                <a:ea typeface="Meiryo UI" pitchFamily="34" charset="-122"/>
                <a:cs typeface="Meiryo UI" pitchFamily="34" charset="-120"/>
              </a:rPr>
              <a:t>　</a:t>
            </a:r>
            <a:r>
              <a:rPr lang="en-US" altLang="ja-JP" sz="800" dirty="0">
                <a:solidFill>
                  <a:srgbClr val="1F2937"/>
                </a:solidFill>
                <a:latin typeface="Meiryo UI" pitchFamily="34" charset="0"/>
                <a:ea typeface="Meiryo UI" pitchFamily="34" charset="-122"/>
                <a:cs typeface="Meiryo UI" pitchFamily="34" charset="-120"/>
              </a:rPr>
              <a:t>MARD</a:t>
            </a:r>
            <a:r>
              <a:rPr lang="ja-JP" altLang="en-US" sz="800" dirty="0">
                <a:solidFill>
                  <a:srgbClr val="1F2937"/>
                </a:solidFill>
                <a:latin typeface="Meiryo UI" pitchFamily="34" charset="0"/>
                <a:ea typeface="Meiryo UI" pitchFamily="34" charset="-122"/>
                <a:cs typeface="Meiryo UI" pitchFamily="34" charset="-120"/>
              </a:rPr>
              <a:t>：</a:t>
            </a:r>
            <a:r>
              <a:rPr lang="en-US" altLang="ja-JP" sz="800" dirty="0">
                <a:solidFill>
                  <a:srgbClr val="1F2937"/>
                </a:solidFill>
                <a:latin typeface="Meiryo UI" pitchFamily="34" charset="0"/>
                <a:ea typeface="Meiryo UI" pitchFamily="34" charset="-122"/>
                <a:cs typeface="Meiryo UI" pitchFamily="34" charset="-120"/>
              </a:rPr>
              <a:t>mild age-related diabetes</a:t>
            </a:r>
            <a:endParaRPr lang="en-US" sz="800" dirty="0"/>
          </a:p>
        </p:txBody>
      </p:sp>
      <p:sp>
        <p:nvSpPr>
          <p:cNvPr id="121" name="テキスト ボックス 120">
            <a:extLst>
              <a:ext uri="{FF2B5EF4-FFF2-40B4-BE49-F238E27FC236}">
                <a16:creationId xmlns:a16="http://schemas.microsoft.com/office/drawing/2014/main" id="{032E372B-B522-1662-4383-1E13E145A3A8}"/>
              </a:ext>
            </a:extLst>
          </p:cNvPr>
          <p:cNvSpPr txBox="1"/>
          <p:nvPr/>
        </p:nvSpPr>
        <p:spPr>
          <a:xfrm>
            <a:off x="217941" y="1063587"/>
            <a:ext cx="8633451" cy="646331"/>
          </a:xfrm>
          <a:prstGeom prst="rect">
            <a:avLst/>
          </a:prstGeom>
          <a:noFill/>
        </p:spPr>
        <p:txBody>
          <a:bodyPr wrap="square">
            <a:spAutoFit/>
          </a:bodyPr>
          <a:lstStyle/>
          <a:p>
            <a:pPr marL="285750" marR="0" lvl="0" indent="-285750" algn="l" defTabSz="457200" rtl="0" eaLnBrk="1" fontAlgn="auto" latinLnBrk="0" hangingPunct="1">
              <a:spcBef>
                <a:spcPts val="0"/>
              </a:spcBef>
              <a:spcAft>
                <a:spcPts val="0"/>
              </a:spcAft>
              <a:buClr>
                <a:srgbClr val="D82B83"/>
              </a:buClr>
              <a:buSzTx/>
              <a:buFont typeface="Wingdings" panose="05000000000000000000" pitchFamily="2" charset="2"/>
              <a:buChar char="l"/>
              <a:tabLst/>
              <a:defRPr/>
            </a:pP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クラスター解析の結果、</a:t>
            </a:r>
            <a:r>
              <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5</a:t>
            </a: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つの再現性のあるサブグループが同定された。各クラスターの特徴は図の通りであった。</a:t>
            </a:r>
          </a:p>
        </p:txBody>
      </p:sp>
    </p:spTree>
    <p:extLst>
      <p:ext uri="{BB962C8B-B14F-4D97-AF65-F5344CB8AC3E}">
        <p14:creationId xmlns:p14="http://schemas.microsoft.com/office/powerpoint/2010/main" val="1039779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089BF332-8A79-61D9-3CDA-79506B6E2921}"/>
              </a:ext>
            </a:extLst>
          </p:cNvPr>
          <p:cNvSpPr txBox="1"/>
          <p:nvPr/>
        </p:nvSpPr>
        <p:spPr>
          <a:xfrm>
            <a:off x="244799" y="225884"/>
            <a:ext cx="6596673" cy="480131"/>
          </a:xfrm>
          <a:prstGeom prst="rect">
            <a:avLst/>
          </a:prstGeom>
          <a:noFill/>
        </p:spPr>
        <p:txBody>
          <a:bodyPr wrap="square" rtlCol="0" anchor="ctr">
            <a:spAutoFit/>
          </a:bodyPr>
          <a:lstStyle/>
          <a:p>
            <a:pPr defTabSz="457189">
              <a:lnSpc>
                <a:spcPct val="90000"/>
              </a:lnSpc>
              <a:defRPr/>
            </a:pPr>
            <a:r>
              <a:rPr lang="ja-JP" altLang="en-US" sz="2800" b="1" dirty="0">
                <a:solidFill>
                  <a:prstClr val="black"/>
                </a:solidFill>
                <a:latin typeface="Meiryo UI" panose="020B0604030504040204" pitchFamily="50" charset="-128"/>
                <a:ea typeface="Meiryo UI" panose="020B0604030504040204" pitchFamily="50" charset="-128"/>
              </a:rPr>
              <a:t>合併症の累積発症率</a:t>
            </a:r>
          </a:p>
        </p:txBody>
      </p:sp>
      <p:sp>
        <p:nvSpPr>
          <p:cNvPr id="4" name="テキスト ボックス 3">
            <a:extLst>
              <a:ext uri="{FF2B5EF4-FFF2-40B4-BE49-F238E27FC236}">
                <a16:creationId xmlns:a16="http://schemas.microsoft.com/office/drawing/2014/main" id="{F48FB695-C5A9-BD96-08AC-2C60FF9CBA50}"/>
              </a:ext>
            </a:extLst>
          </p:cNvPr>
          <p:cNvSpPr txBox="1"/>
          <p:nvPr/>
        </p:nvSpPr>
        <p:spPr>
          <a:xfrm>
            <a:off x="1188518" y="6604084"/>
            <a:ext cx="7955482" cy="253916"/>
          </a:xfrm>
          <a:prstGeom prst="rect">
            <a:avLst/>
          </a:prstGeom>
          <a:noFill/>
        </p:spPr>
        <p:txBody>
          <a:bodyPr wrap="square" anchor="b">
            <a:spAutoFit/>
          </a:bodyPr>
          <a:lstStyle/>
          <a:p>
            <a:pPr algn="r"/>
            <a:r>
              <a:rPr lang="pt-BR" altLang="ja-JP" sz="1050" dirty="0">
                <a:latin typeface="Meiryo UI" panose="020B0604030504040204" pitchFamily="50" charset="-128"/>
                <a:ea typeface="Meiryo UI" panose="020B0604030504040204" pitchFamily="50" charset="-128"/>
              </a:rPr>
              <a:t>Ahlqvist E, et al. Lancet Diabetes Endocrinol 6</a:t>
            </a:r>
            <a:r>
              <a:rPr lang="ja-JP" altLang="pt-BR" sz="1050" dirty="0">
                <a:latin typeface="Meiryo UI" panose="020B0604030504040204" pitchFamily="50" charset="-128"/>
                <a:ea typeface="Meiryo UI" panose="020B0604030504040204" pitchFamily="50" charset="-128"/>
              </a:rPr>
              <a:t>： </a:t>
            </a:r>
            <a:r>
              <a:rPr lang="pt-BR" altLang="ja-JP" sz="1050" dirty="0">
                <a:latin typeface="Meiryo UI" panose="020B0604030504040204" pitchFamily="50" charset="-128"/>
                <a:ea typeface="Meiryo UI" panose="020B0604030504040204" pitchFamily="50" charset="-128"/>
              </a:rPr>
              <a:t>361-369, 2018</a:t>
            </a:r>
            <a:endParaRPr lang="pt-BR" altLang="ja-JP" sz="1050" b="0" i="0" u="none" strike="noStrike" baseline="0" dirty="0">
              <a:latin typeface="Meiryo UI" panose="020B0604030504040204" pitchFamily="50" charset="-128"/>
              <a:ea typeface="Meiryo UI" panose="020B0604030504040204" pitchFamily="50" charset="-128"/>
            </a:endParaRPr>
          </a:p>
        </p:txBody>
      </p:sp>
      <p:graphicFrame>
        <p:nvGraphicFramePr>
          <p:cNvPr id="16" name="表 15">
            <a:extLst>
              <a:ext uri="{FF2B5EF4-FFF2-40B4-BE49-F238E27FC236}">
                <a16:creationId xmlns:a16="http://schemas.microsoft.com/office/drawing/2014/main" id="{8A7216F6-DB32-F193-B264-C9D413A4EAF6}"/>
              </a:ext>
            </a:extLst>
          </p:cNvPr>
          <p:cNvGraphicFramePr>
            <a:graphicFrameLocks noGrp="1"/>
          </p:cNvGraphicFramePr>
          <p:nvPr>
            <p:extLst>
              <p:ext uri="{D42A27DB-BD31-4B8C-83A1-F6EECF244321}">
                <p14:modId xmlns:p14="http://schemas.microsoft.com/office/powerpoint/2010/main" val="2699658047"/>
              </p:ext>
            </p:extLst>
          </p:nvPr>
        </p:nvGraphicFramePr>
        <p:xfrm>
          <a:off x="916353" y="5360400"/>
          <a:ext cx="2700000" cy="1171575"/>
        </p:xfrm>
        <a:graphic>
          <a:graphicData uri="http://schemas.openxmlformats.org/drawingml/2006/table">
            <a:tbl>
              <a:tblPr>
                <a:tableStyleId>{5C22544A-7EE6-4342-B048-85BDC9FD1C3A}</a:tableStyleId>
              </a:tblPr>
              <a:tblGrid>
                <a:gridCol w="360000">
                  <a:extLst>
                    <a:ext uri="{9D8B030D-6E8A-4147-A177-3AD203B41FA5}">
                      <a16:colId xmlns:a16="http://schemas.microsoft.com/office/drawing/2014/main" val="3107848599"/>
                    </a:ext>
                  </a:extLst>
                </a:gridCol>
                <a:gridCol w="324000">
                  <a:extLst>
                    <a:ext uri="{9D8B030D-6E8A-4147-A177-3AD203B41FA5}">
                      <a16:colId xmlns:a16="http://schemas.microsoft.com/office/drawing/2014/main" val="4038245242"/>
                    </a:ext>
                  </a:extLst>
                </a:gridCol>
                <a:gridCol w="648000">
                  <a:extLst>
                    <a:ext uri="{9D8B030D-6E8A-4147-A177-3AD203B41FA5}">
                      <a16:colId xmlns:a16="http://schemas.microsoft.com/office/drawing/2014/main" val="1245764242"/>
                    </a:ext>
                  </a:extLst>
                </a:gridCol>
                <a:gridCol w="360000">
                  <a:extLst>
                    <a:ext uri="{9D8B030D-6E8A-4147-A177-3AD203B41FA5}">
                      <a16:colId xmlns:a16="http://schemas.microsoft.com/office/drawing/2014/main" val="129146377"/>
                    </a:ext>
                  </a:extLst>
                </a:gridCol>
                <a:gridCol w="648000">
                  <a:extLst>
                    <a:ext uri="{9D8B030D-6E8A-4147-A177-3AD203B41FA5}">
                      <a16:colId xmlns:a16="http://schemas.microsoft.com/office/drawing/2014/main" val="697892696"/>
                    </a:ext>
                  </a:extLst>
                </a:gridCol>
                <a:gridCol w="360000">
                  <a:extLst>
                    <a:ext uri="{9D8B030D-6E8A-4147-A177-3AD203B41FA5}">
                      <a16:colId xmlns:a16="http://schemas.microsoft.com/office/drawing/2014/main" val="1648193440"/>
                    </a:ext>
                  </a:extLst>
                </a:gridCol>
              </a:tblGrid>
              <a:tr h="234315">
                <a:tc>
                  <a:txBody>
                    <a:bodyPr/>
                    <a:lstStyle/>
                    <a:p>
                      <a:pPr algn="r" fontAlgn="ctr">
                        <a:buNone/>
                      </a:pPr>
                      <a:r>
                        <a:rPr lang="ja-JP" sz="800" u="none" strike="noStrike" dirty="0">
                          <a:effectLst/>
                          <a:latin typeface="Meiryo UI" panose="020B0604030504040204" pitchFamily="50" charset="-128"/>
                          <a:ea typeface="Meiryo UI" panose="020B0604030504040204" pitchFamily="50" charset="-128"/>
                        </a:rPr>
                        <a:t>SAID</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496</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362</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220</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82</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11</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1291195777"/>
                  </a:ext>
                </a:extLst>
              </a:tr>
              <a:tr h="234315">
                <a:tc>
                  <a:txBody>
                    <a:bodyPr/>
                    <a:lstStyle/>
                    <a:p>
                      <a:pPr algn="r" fontAlgn="ctr">
                        <a:buNone/>
                      </a:pPr>
                      <a:r>
                        <a:rPr lang="ja-JP" sz="800" u="none" strike="noStrike" dirty="0">
                          <a:effectLst/>
                          <a:latin typeface="Meiryo UI" panose="020B0604030504040204" pitchFamily="50" charset="-128"/>
                          <a:ea typeface="Meiryo UI" panose="020B0604030504040204" pitchFamily="50" charset="-128"/>
                        </a:rPr>
                        <a:t>SIDD</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1325</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912</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511</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180</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17</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3487445511"/>
                  </a:ext>
                </a:extLst>
              </a:tr>
              <a:tr h="234315">
                <a:tc>
                  <a:txBody>
                    <a:bodyPr/>
                    <a:lstStyle/>
                    <a:p>
                      <a:pPr algn="r" fontAlgn="ctr">
                        <a:buNone/>
                      </a:pPr>
                      <a:r>
                        <a:rPr lang="ja-JP" sz="800" u="none" strike="noStrike">
                          <a:effectLst/>
                          <a:latin typeface="Meiryo UI" panose="020B0604030504040204" pitchFamily="50" charset="-128"/>
                          <a:ea typeface="Meiryo UI" panose="020B0604030504040204" pitchFamily="50" charset="-128"/>
                        </a:rPr>
                        <a:t>SIRD</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1061</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669</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337</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105</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13</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419873831"/>
                  </a:ext>
                </a:extLst>
              </a:tr>
              <a:tr h="234315">
                <a:tc>
                  <a:txBody>
                    <a:bodyPr/>
                    <a:lstStyle/>
                    <a:p>
                      <a:pPr algn="r" fontAlgn="ctr">
                        <a:buNone/>
                      </a:pPr>
                      <a:r>
                        <a:rPr lang="ja-JP" sz="800" u="none" strike="noStrike" dirty="0">
                          <a:effectLst/>
                          <a:latin typeface="Meiryo UI" panose="020B0604030504040204" pitchFamily="50" charset="-128"/>
                          <a:ea typeface="Meiryo UI" panose="020B0604030504040204" pitchFamily="50" charset="-128"/>
                        </a:rPr>
                        <a:t>MOD</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1607</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1082</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596</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206</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27</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2030418559"/>
                  </a:ext>
                </a:extLst>
              </a:tr>
              <a:tr h="234315">
                <a:tc>
                  <a:txBody>
                    <a:bodyPr/>
                    <a:lstStyle/>
                    <a:p>
                      <a:pPr algn="r" fontAlgn="ctr">
                        <a:buNone/>
                      </a:pPr>
                      <a:r>
                        <a:rPr lang="ja-JP" sz="800" u="none" strike="noStrike" dirty="0">
                          <a:effectLst/>
                          <a:latin typeface="Meiryo UI" panose="020B0604030504040204" pitchFamily="50" charset="-128"/>
                          <a:ea typeface="Meiryo UI" panose="020B0604030504040204" pitchFamily="50" charset="-128"/>
                        </a:rPr>
                        <a:t>MARD</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2880</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1968</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1128</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414</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55</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12448756"/>
                  </a:ext>
                </a:extLst>
              </a:tr>
            </a:tbl>
          </a:graphicData>
        </a:graphic>
      </p:graphicFrame>
      <p:graphicFrame>
        <p:nvGraphicFramePr>
          <p:cNvPr id="17" name="表 16">
            <a:extLst>
              <a:ext uri="{FF2B5EF4-FFF2-40B4-BE49-F238E27FC236}">
                <a16:creationId xmlns:a16="http://schemas.microsoft.com/office/drawing/2014/main" id="{B5BA0FC9-9548-EA7B-BF51-0D3022E629D6}"/>
              </a:ext>
            </a:extLst>
          </p:cNvPr>
          <p:cNvGraphicFramePr>
            <a:graphicFrameLocks noGrp="1"/>
          </p:cNvGraphicFramePr>
          <p:nvPr>
            <p:extLst>
              <p:ext uri="{D42A27DB-BD31-4B8C-83A1-F6EECF244321}">
                <p14:modId xmlns:p14="http://schemas.microsoft.com/office/powerpoint/2010/main" val="1199188515"/>
              </p:ext>
            </p:extLst>
          </p:nvPr>
        </p:nvGraphicFramePr>
        <p:xfrm>
          <a:off x="5454646" y="5360400"/>
          <a:ext cx="2376000" cy="1171575"/>
        </p:xfrm>
        <a:graphic>
          <a:graphicData uri="http://schemas.openxmlformats.org/drawingml/2006/table">
            <a:tbl>
              <a:tblPr>
                <a:tableStyleId>{5C22544A-7EE6-4342-B048-85BDC9FD1C3A}</a:tableStyleId>
              </a:tblPr>
              <a:tblGrid>
                <a:gridCol w="396000">
                  <a:extLst>
                    <a:ext uri="{9D8B030D-6E8A-4147-A177-3AD203B41FA5}">
                      <a16:colId xmlns:a16="http://schemas.microsoft.com/office/drawing/2014/main" val="641732145"/>
                    </a:ext>
                  </a:extLst>
                </a:gridCol>
                <a:gridCol w="612000">
                  <a:extLst>
                    <a:ext uri="{9D8B030D-6E8A-4147-A177-3AD203B41FA5}">
                      <a16:colId xmlns:a16="http://schemas.microsoft.com/office/drawing/2014/main" val="1948001394"/>
                    </a:ext>
                  </a:extLst>
                </a:gridCol>
                <a:gridCol w="396000">
                  <a:extLst>
                    <a:ext uri="{9D8B030D-6E8A-4147-A177-3AD203B41FA5}">
                      <a16:colId xmlns:a16="http://schemas.microsoft.com/office/drawing/2014/main" val="406676297"/>
                    </a:ext>
                  </a:extLst>
                </a:gridCol>
                <a:gridCol w="612000">
                  <a:extLst>
                    <a:ext uri="{9D8B030D-6E8A-4147-A177-3AD203B41FA5}">
                      <a16:colId xmlns:a16="http://schemas.microsoft.com/office/drawing/2014/main" val="2744536985"/>
                    </a:ext>
                  </a:extLst>
                </a:gridCol>
                <a:gridCol w="360000">
                  <a:extLst>
                    <a:ext uri="{9D8B030D-6E8A-4147-A177-3AD203B41FA5}">
                      <a16:colId xmlns:a16="http://schemas.microsoft.com/office/drawing/2014/main" val="3830513407"/>
                    </a:ext>
                  </a:extLst>
                </a:gridCol>
              </a:tblGrid>
              <a:tr h="234315">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333</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213</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117</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39</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5</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590748129"/>
                  </a:ext>
                </a:extLst>
              </a:tr>
              <a:tr h="234315">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388</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513</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266</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81</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5</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3581718486"/>
                  </a:ext>
                </a:extLst>
              </a:tr>
              <a:tr h="234315">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664</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384</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193</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62</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7</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1508176406"/>
                  </a:ext>
                </a:extLst>
              </a:tr>
              <a:tr h="234315">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922</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546</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268</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79</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7</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3475038295"/>
                  </a:ext>
                </a:extLst>
              </a:tr>
              <a:tr h="234315">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1665</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1034</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541</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172</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16</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4246491987"/>
                  </a:ext>
                </a:extLst>
              </a:tr>
            </a:tbl>
          </a:graphicData>
        </a:graphic>
      </p:graphicFrame>
      <p:sp>
        <p:nvSpPr>
          <p:cNvPr id="67" name="テキスト ボックス 66">
            <a:extLst>
              <a:ext uri="{FF2B5EF4-FFF2-40B4-BE49-F238E27FC236}">
                <a16:creationId xmlns:a16="http://schemas.microsoft.com/office/drawing/2014/main" id="{BA363185-CE89-A7C7-6F11-6D7DF5F702F2}"/>
              </a:ext>
            </a:extLst>
          </p:cNvPr>
          <p:cNvSpPr txBox="1"/>
          <p:nvPr/>
        </p:nvSpPr>
        <p:spPr>
          <a:xfrm>
            <a:off x="916353" y="5178661"/>
            <a:ext cx="1597322" cy="230832"/>
          </a:xfrm>
          <a:prstGeom prst="rect">
            <a:avLst/>
          </a:prstGeom>
          <a:noFill/>
        </p:spPr>
        <p:txBody>
          <a:bodyPr wrap="square" anchor="b">
            <a:spAutoFit/>
          </a:bodyPr>
          <a:lstStyle/>
          <a:p>
            <a:r>
              <a:rPr lang="en-US" altLang="ja-JP" sz="900" b="1" dirty="0">
                <a:latin typeface="Meiryo UI" panose="020B0604030504040204" pitchFamily="50" charset="-128"/>
                <a:ea typeface="Meiryo UI" panose="020B0604030504040204" pitchFamily="50" charset="-128"/>
              </a:rPr>
              <a:t>at risk</a:t>
            </a:r>
            <a:r>
              <a:rPr lang="ja-JP" altLang="en-US" sz="900" b="1" dirty="0">
                <a:latin typeface="Meiryo UI" panose="020B0604030504040204" pitchFamily="50" charset="-128"/>
                <a:ea typeface="Meiryo UI" panose="020B0604030504040204" pitchFamily="50" charset="-128"/>
              </a:rPr>
              <a:t>患者数</a:t>
            </a:r>
            <a:endParaRPr lang="pt-BR" altLang="ja-JP" sz="900" b="1" i="0" u="none" strike="noStrike" baseline="0" dirty="0">
              <a:latin typeface="Meiryo UI" panose="020B0604030504040204" pitchFamily="50" charset="-128"/>
              <a:ea typeface="Meiryo UI" panose="020B0604030504040204" pitchFamily="50" charset="-128"/>
            </a:endParaRPr>
          </a:p>
        </p:txBody>
      </p:sp>
      <p:grpSp>
        <p:nvGrpSpPr>
          <p:cNvPr id="73" name="グループ化 72">
            <a:extLst>
              <a:ext uri="{FF2B5EF4-FFF2-40B4-BE49-F238E27FC236}">
                <a16:creationId xmlns:a16="http://schemas.microsoft.com/office/drawing/2014/main" id="{6D815EBE-BB92-9B25-074E-0F1C0C93939D}"/>
              </a:ext>
            </a:extLst>
          </p:cNvPr>
          <p:cNvGrpSpPr/>
          <p:nvPr/>
        </p:nvGrpSpPr>
        <p:grpSpPr>
          <a:xfrm>
            <a:off x="698020" y="1892240"/>
            <a:ext cx="3434990" cy="3194594"/>
            <a:chOff x="356897" y="1892240"/>
            <a:chExt cx="3434990" cy="3194594"/>
          </a:xfrm>
        </p:grpSpPr>
        <p:pic>
          <p:nvPicPr>
            <p:cNvPr id="8" name="グラフィックス 7">
              <a:extLst>
                <a:ext uri="{FF2B5EF4-FFF2-40B4-BE49-F238E27FC236}">
                  <a16:creationId xmlns:a16="http://schemas.microsoft.com/office/drawing/2014/main" id="{C5661127-FECF-F9F0-13AE-C1BA417BBE8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7306" y="2008800"/>
              <a:ext cx="2559375" cy="2700000"/>
            </a:xfrm>
            <a:prstGeom prst="rect">
              <a:avLst/>
            </a:prstGeom>
          </p:spPr>
        </p:pic>
        <p:sp>
          <p:nvSpPr>
            <p:cNvPr id="27" name="テキスト ボックス 26">
              <a:extLst>
                <a:ext uri="{FF2B5EF4-FFF2-40B4-BE49-F238E27FC236}">
                  <a16:creationId xmlns:a16="http://schemas.microsoft.com/office/drawing/2014/main" id="{24345BBC-96B4-566B-032E-8CCB613C5B3B}"/>
                </a:ext>
              </a:extLst>
            </p:cNvPr>
            <p:cNvSpPr txBox="1"/>
            <p:nvPr/>
          </p:nvSpPr>
          <p:spPr>
            <a:xfrm rot="16200000">
              <a:off x="-262162" y="3175138"/>
              <a:ext cx="1515117" cy="276999"/>
            </a:xfrm>
            <a:prstGeom prst="rect">
              <a:avLst/>
            </a:prstGeom>
            <a:noFill/>
          </p:spPr>
          <p:txBody>
            <a:bodyPr wrap="square" anchor="b">
              <a:spAutoFit/>
            </a:bodyPr>
            <a:lstStyle/>
            <a:p>
              <a:pPr algn="ctr"/>
              <a:r>
                <a:rPr lang="ja-JP" altLang="en-US" sz="1200" b="1" dirty="0">
                  <a:latin typeface="Meiryo UI" panose="020B0604030504040204" pitchFamily="50" charset="-128"/>
                  <a:ea typeface="Meiryo UI" panose="020B0604030504040204" pitchFamily="50" charset="-128"/>
                </a:rPr>
                <a:t>累積発症率</a:t>
              </a:r>
              <a:endParaRPr lang="pt-BR" altLang="ja-JP" sz="1200" b="1" i="0" u="none" strike="noStrike" baseline="0"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B9153B91-669A-7BF1-C163-B571E31C81E6}"/>
                </a:ext>
              </a:extLst>
            </p:cNvPr>
            <p:cNvSpPr txBox="1"/>
            <p:nvPr/>
          </p:nvSpPr>
          <p:spPr>
            <a:xfrm>
              <a:off x="1583398" y="4832918"/>
              <a:ext cx="1597322" cy="253916"/>
            </a:xfrm>
            <a:prstGeom prst="rect">
              <a:avLst/>
            </a:prstGeom>
            <a:noFill/>
          </p:spPr>
          <p:txBody>
            <a:bodyPr wrap="square" anchor="b">
              <a:spAutoFit/>
            </a:bodyPr>
            <a:lstStyle/>
            <a:p>
              <a:pPr algn="ctr"/>
              <a:r>
                <a:rPr lang="ja-JP" altLang="en-US" sz="1050" b="1" dirty="0">
                  <a:latin typeface="Meiryo UI" panose="020B0604030504040204" pitchFamily="50" charset="-128"/>
                  <a:ea typeface="Meiryo UI" panose="020B0604030504040204" pitchFamily="50" charset="-128"/>
                </a:rPr>
                <a:t>糖尿病罹病期間（年）</a:t>
              </a:r>
              <a:endParaRPr lang="pt-BR" altLang="ja-JP" sz="1050" b="1" i="0" u="none" strike="noStrike" baseline="0" dirty="0">
                <a:latin typeface="Meiryo UI" panose="020B0604030504040204" pitchFamily="50" charset="-128"/>
                <a:ea typeface="Meiryo UI" panose="020B0604030504040204" pitchFamily="50" charset="-128"/>
              </a:endParaRPr>
            </a:p>
          </p:txBody>
        </p:sp>
        <p:sp>
          <p:nvSpPr>
            <p:cNvPr id="65" name="テキスト ボックス 64">
              <a:extLst>
                <a:ext uri="{FF2B5EF4-FFF2-40B4-BE49-F238E27FC236}">
                  <a16:creationId xmlns:a16="http://schemas.microsoft.com/office/drawing/2014/main" id="{C3A8E92F-6F98-5AE0-E231-79B4C368ED1B}"/>
                </a:ext>
              </a:extLst>
            </p:cNvPr>
            <p:cNvSpPr txBox="1"/>
            <p:nvPr/>
          </p:nvSpPr>
          <p:spPr>
            <a:xfrm>
              <a:off x="641562" y="1892240"/>
              <a:ext cx="474052" cy="2913298"/>
            </a:xfrm>
            <a:prstGeom prst="rect">
              <a:avLst/>
            </a:prstGeom>
            <a:noFill/>
          </p:spPr>
          <p:txBody>
            <a:bodyPr wrap="square" anchor="t">
              <a:spAutoFit/>
            </a:bodyPr>
            <a:lstStyle/>
            <a:p>
              <a:pPr algn="r">
                <a:lnSpc>
                  <a:spcPct val="97000"/>
                </a:lnSpc>
              </a:pPr>
              <a:r>
                <a:rPr lang="en-US" altLang="ja-JP" sz="900" dirty="0">
                  <a:latin typeface="Meiryo UI" panose="020B0604030504040204" pitchFamily="50" charset="-128"/>
                  <a:ea typeface="Meiryo UI" panose="020B0604030504040204" pitchFamily="50" charset="-128"/>
                </a:rPr>
                <a:t>0.20</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0.15</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r>
                <a:rPr lang="en-US" altLang="ja-JP" sz="900" b="0" i="0" u="none" strike="noStrike" baseline="0" dirty="0">
                  <a:latin typeface="Meiryo UI" panose="020B0604030504040204" pitchFamily="50" charset="-128"/>
                  <a:ea typeface="Meiryo UI" panose="020B0604030504040204" pitchFamily="50" charset="-128"/>
                </a:rPr>
                <a:t>0.10</a:t>
              </a: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0.05</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r>
                <a:rPr lang="en-US" altLang="ja-JP" sz="900" b="0" i="0" u="none" strike="noStrike" baseline="0" dirty="0">
                  <a:latin typeface="Meiryo UI" panose="020B0604030504040204" pitchFamily="50" charset="-128"/>
                  <a:ea typeface="Meiryo UI" panose="020B0604030504040204" pitchFamily="50" charset="-128"/>
                </a:rPr>
                <a:t>0</a:t>
              </a:r>
              <a:endParaRPr lang="pt-BR" altLang="ja-JP" sz="900" b="0" i="0" u="none" strike="noStrike" baseline="0" dirty="0">
                <a:latin typeface="Meiryo UI" panose="020B0604030504040204" pitchFamily="50" charset="-128"/>
                <a:ea typeface="Meiryo UI" panose="020B0604030504040204" pitchFamily="50" charset="-128"/>
              </a:endParaRPr>
            </a:p>
          </p:txBody>
        </p:sp>
        <p:sp>
          <p:nvSpPr>
            <p:cNvPr id="70" name="テキスト ボックス 69">
              <a:extLst>
                <a:ext uri="{FF2B5EF4-FFF2-40B4-BE49-F238E27FC236}">
                  <a16:creationId xmlns:a16="http://schemas.microsoft.com/office/drawing/2014/main" id="{6B9254CE-0671-F133-BFA1-C66B79002C8E}"/>
                </a:ext>
              </a:extLst>
            </p:cNvPr>
            <p:cNvSpPr txBox="1"/>
            <p:nvPr/>
          </p:nvSpPr>
          <p:spPr>
            <a:xfrm>
              <a:off x="972231" y="4659306"/>
              <a:ext cx="2819656" cy="230832"/>
            </a:xfrm>
            <a:prstGeom prst="rect">
              <a:avLst/>
            </a:prstGeom>
            <a:noFill/>
          </p:spPr>
          <p:txBody>
            <a:bodyPr wrap="square" anchor="b">
              <a:spAutoFit/>
            </a:bodyPr>
            <a:lstStyle/>
            <a:p>
              <a:r>
                <a:rPr lang="en-US" altLang="ja-JP" sz="900" dirty="0">
                  <a:latin typeface="Meiryo UI" panose="020B0604030504040204" pitchFamily="50" charset="-128"/>
                  <a:ea typeface="Meiryo UI" panose="020B0604030504040204" pitchFamily="50" charset="-128"/>
                </a:rPr>
                <a:t>0      </a:t>
              </a:r>
              <a:r>
                <a:rPr lang="en-US" altLang="ja-JP" sz="7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2       </a:t>
              </a:r>
              <a:r>
                <a:rPr lang="en-US" altLang="ja-JP" sz="7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4      </a:t>
              </a:r>
              <a:r>
                <a:rPr lang="en-US" altLang="ja-JP" sz="7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6           8          10</a:t>
              </a:r>
              <a:endParaRPr lang="pt-BR" altLang="ja-JP" sz="900" b="0" i="0" u="none" strike="noStrike" baseline="0" dirty="0">
                <a:latin typeface="Meiryo UI" panose="020B0604030504040204" pitchFamily="50" charset="-128"/>
                <a:ea typeface="Meiryo UI" panose="020B0604030504040204" pitchFamily="50" charset="-128"/>
              </a:endParaRPr>
            </a:p>
          </p:txBody>
        </p:sp>
      </p:grpSp>
      <p:grpSp>
        <p:nvGrpSpPr>
          <p:cNvPr id="72" name="グループ化 71">
            <a:extLst>
              <a:ext uri="{FF2B5EF4-FFF2-40B4-BE49-F238E27FC236}">
                <a16:creationId xmlns:a16="http://schemas.microsoft.com/office/drawing/2014/main" id="{32A75181-0E50-6EB8-F18C-19BC3CB171ED}"/>
              </a:ext>
            </a:extLst>
          </p:cNvPr>
          <p:cNvGrpSpPr/>
          <p:nvPr/>
        </p:nvGrpSpPr>
        <p:grpSpPr>
          <a:xfrm>
            <a:off x="4972961" y="1892240"/>
            <a:ext cx="3380689" cy="3194594"/>
            <a:chOff x="4433500" y="1892240"/>
            <a:chExt cx="3380689" cy="3194594"/>
          </a:xfrm>
        </p:grpSpPr>
        <p:pic>
          <p:nvPicPr>
            <p:cNvPr id="15" name="グラフィックス 14">
              <a:extLst>
                <a:ext uri="{FF2B5EF4-FFF2-40B4-BE49-F238E27FC236}">
                  <a16:creationId xmlns:a16="http://schemas.microsoft.com/office/drawing/2014/main" id="{94E5EEE2-C6D1-5C8B-760D-87040161E0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69705" y="2008800"/>
              <a:ext cx="2559375" cy="2700000"/>
            </a:xfrm>
            <a:prstGeom prst="rect">
              <a:avLst/>
            </a:prstGeom>
          </p:spPr>
        </p:pic>
        <p:sp>
          <p:nvSpPr>
            <p:cNvPr id="28" name="テキスト ボックス 27">
              <a:extLst>
                <a:ext uri="{FF2B5EF4-FFF2-40B4-BE49-F238E27FC236}">
                  <a16:creationId xmlns:a16="http://schemas.microsoft.com/office/drawing/2014/main" id="{65E8E94C-C0CA-1C66-E9C5-8D740C3A98A2}"/>
                </a:ext>
              </a:extLst>
            </p:cNvPr>
            <p:cNvSpPr txBox="1"/>
            <p:nvPr/>
          </p:nvSpPr>
          <p:spPr>
            <a:xfrm rot="16200000">
              <a:off x="3814441" y="3175138"/>
              <a:ext cx="1515117" cy="276999"/>
            </a:xfrm>
            <a:prstGeom prst="rect">
              <a:avLst/>
            </a:prstGeom>
            <a:noFill/>
          </p:spPr>
          <p:txBody>
            <a:bodyPr wrap="square" anchor="b">
              <a:spAutoFit/>
            </a:bodyPr>
            <a:lstStyle/>
            <a:p>
              <a:pPr algn="ctr"/>
              <a:r>
                <a:rPr lang="ja-JP" altLang="en-US" sz="1200" b="1" dirty="0">
                  <a:latin typeface="Meiryo UI" panose="020B0604030504040204" pitchFamily="50" charset="-128"/>
                  <a:ea typeface="Meiryo UI" panose="020B0604030504040204" pitchFamily="50" charset="-128"/>
                </a:rPr>
                <a:t>累積発症率</a:t>
              </a:r>
              <a:endParaRPr lang="pt-BR" altLang="ja-JP" sz="1200" b="1" i="0" u="none" strike="noStrike" baseline="0" dirty="0">
                <a:latin typeface="Meiryo UI" panose="020B0604030504040204" pitchFamily="50" charset="-128"/>
                <a:ea typeface="Meiryo UI" panose="020B0604030504040204" pitchFamily="50" charset="-128"/>
              </a:endParaRPr>
            </a:p>
          </p:txBody>
        </p:sp>
        <p:sp>
          <p:nvSpPr>
            <p:cNvPr id="62" name="テキスト ボックス 61">
              <a:extLst>
                <a:ext uri="{FF2B5EF4-FFF2-40B4-BE49-F238E27FC236}">
                  <a16:creationId xmlns:a16="http://schemas.microsoft.com/office/drawing/2014/main" id="{3DD6A2D7-41DB-BF5D-7F2E-D9E3F45ADA45}"/>
                </a:ext>
              </a:extLst>
            </p:cNvPr>
            <p:cNvSpPr txBox="1"/>
            <p:nvPr/>
          </p:nvSpPr>
          <p:spPr>
            <a:xfrm>
              <a:off x="5550731" y="4832918"/>
              <a:ext cx="1597322" cy="253916"/>
            </a:xfrm>
            <a:prstGeom prst="rect">
              <a:avLst/>
            </a:prstGeom>
            <a:noFill/>
          </p:spPr>
          <p:txBody>
            <a:bodyPr wrap="square" anchor="b">
              <a:spAutoFit/>
            </a:bodyPr>
            <a:lstStyle/>
            <a:p>
              <a:pPr algn="ctr"/>
              <a:r>
                <a:rPr lang="ja-JP" altLang="en-US" sz="1050" b="1" dirty="0">
                  <a:latin typeface="Meiryo UI" panose="020B0604030504040204" pitchFamily="50" charset="-128"/>
                  <a:ea typeface="Meiryo UI" panose="020B0604030504040204" pitchFamily="50" charset="-128"/>
                </a:rPr>
                <a:t>糖尿病罹病期間（年）</a:t>
              </a:r>
              <a:endParaRPr lang="pt-BR" altLang="ja-JP" sz="1050" b="1" i="0" u="none" strike="noStrike" baseline="0" dirty="0">
                <a:latin typeface="Meiryo UI" panose="020B0604030504040204" pitchFamily="50" charset="-128"/>
                <a:ea typeface="Meiryo UI" panose="020B0604030504040204" pitchFamily="50" charset="-128"/>
              </a:endParaRPr>
            </a:p>
          </p:txBody>
        </p:sp>
        <p:sp>
          <p:nvSpPr>
            <p:cNvPr id="69" name="テキスト ボックス 68">
              <a:extLst>
                <a:ext uri="{FF2B5EF4-FFF2-40B4-BE49-F238E27FC236}">
                  <a16:creationId xmlns:a16="http://schemas.microsoft.com/office/drawing/2014/main" id="{A9BA902F-7294-F30C-1C14-592FDBC5763F}"/>
                </a:ext>
              </a:extLst>
            </p:cNvPr>
            <p:cNvSpPr txBox="1"/>
            <p:nvPr/>
          </p:nvSpPr>
          <p:spPr>
            <a:xfrm>
              <a:off x="4994533" y="4659306"/>
              <a:ext cx="2819656" cy="230832"/>
            </a:xfrm>
            <a:prstGeom prst="rect">
              <a:avLst/>
            </a:prstGeom>
            <a:noFill/>
          </p:spPr>
          <p:txBody>
            <a:bodyPr wrap="square" anchor="b">
              <a:spAutoFit/>
            </a:bodyPr>
            <a:lstStyle/>
            <a:p>
              <a:r>
                <a:rPr lang="en-US" altLang="ja-JP" sz="900" dirty="0">
                  <a:latin typeface="Meiryo UI" panose="020B0604030504040204" pitchFamily="50" charset="-128"/>
                  <a:ea typeface="Meiryo UI" panose="020B0604030504040204" pitchFamily="50" charset="-128"/>
                </a:rPr>
                <a:t>0      </a:t>
              </a:r>
              <a:r>
                <a:rPr lang="en-US" altLang="ja-JP" sz="7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2       </a:t>
              </a:r>
              <a:r>
                <a:rPr lang="en-US" altLang="ja-JP" sz="7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4      </a:t>
              </a:r>
              <a:r>
                <a:rPr lang="en-US" altLang="ja-JP" sz="7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6           8          10</a:t>
              </a:r>
              <a:endParaRPr lang="pt-BR" altLang="ja-JP" sz="900" b="0" i="0" u="none" strike="noStrike" baseline="0" dirty="0">
                <a:latin typeface="Meiryo UI" panose="020B0604030504040204" pitchFamily="50" charset="-128"/>
                <a:ea typeface="Meiryo UI" panose="020B0604030504040204" pitchFamily="50" charset="-128"/>
              </a:endParaRPr>
            </a:p>
          </p:txBody>
        </p:sp>
        <p:sp>
          <p:nvSpPr>
            <p:cNvPr id="71" name="テキスト ボックス 70">
              <a:extLst>
                <a:ext uri="{FF2B5EF4-FFF2-40B4-BE49-F238E27FC236}">
                  <a16:creationId xmlns:a16="http://schemas.microsoft.com/office/drawing/2014/main" id="{1DB747C1-1024-A61F-727A-063F885BF2B5}"/>
                </a:ext>
              </a:extLst>
            </p:cNvPr>
            <p:cNvSpPr txBox="1"/>
            <p:nvPr/>
          </p:nvSpPr>
          <p:spPr>
            <a:xfrm>
              <a:off x="4670824" y="1892240"/>
              <a:ext cx="474052" cy="2913298"/>
            </a:xfrm>
            <a:prstGeom prst="rect">
              <a:avLst/>
            </a:prstGeom>
            <a:noFill/>
          </p:spPr>
          <p:txBody>
            <a:bodyPr wrap="square" anchor="t">
              <a:spAutoFit/>
            </a:bodyPr>
            <a:lstStyle/>
            <a:p>
              <a:pPr algn="r">
                <a:lnSpc>
                  <a:spcPct val="97000"/>
                </a:lnSpc>
              </a:pPr>
              <a:r>
                <a:rPr lang="en-US" altLang="ja-JP" sz="900" dirty="0">
                  <a:latin typeface="Meiryo UI" panose="020B0604030504040204" pitchFamily="50" charset="-128"/>
                  <a:ea typeface="Meiryo UI" panose="020B0604030504040204" pitchFamily="50" charset="-128"/>
                </a:rPr>
                <a:t>0.4</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0.3</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r>
                <a:rPr lang="en-US" altLang="ja-JP" sz="900" b="0" i="0" u="none" strike="noStrike" baseline="0" dirty="0">
                  <a:latin typeface="Meiryo UI" panose="020B0604030504040204" pitchFamily="50" charset="-128"/>
                  <a:ea typeface="Meiryo UI" panose="020B0604030504040204" pitchFamily="50" charset="-128"/>
                </a:rPr>
                <a:t>0.2</a:t>
              </a: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0.1</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r>
                <a:rPr lang="en-US" altLang="ja-JP" sz="900" b="0" i="0" u="none" strike="noStrike" baseline="0" dirty="0">
                  <a:latin typeface="Meiryo UI" panose="020B0604030504040204" pitchFamily="50" charset="-128"/>
                  <a:ea typeface="Meiryo UI" panose="020B0604030504040204" pitchFamily="50" charset="-128"/>
                </a:rPr>
                <a:t>0</a:t>
              </a:r>
              <a:endParaRPr lang="pt-BR" altLang="ja-JP" sz="900" b="0" i="0" u="none" strike="noStrike" baseline="0" dirty="0">
                <a:latin typeface="Meiryo UI" panose="020B0604030504040204" pitchFamily="50" charset="-128"/>
                <a:ea typeface="Meiryo UI" panose="020B0604030504040204" pitchFamily="50" charset="-128"/>
              </a:endParaRPr>
            </a:p>
          </p:txBody>
        </p:sp>
      </p:grpSp>
      <p:grpSp>
        <p:nvGrpSpPr>
          <p:cNvPr id="74" name="グループ化 73">
            <a:extLst>
              <a:ext uri="{FF2B5EF4-FFF2-40B4-BE49-F238E27FC236}">
                <a16:creationId xmlns:a16="http://schemas.microsoft.com/office/drawing/2014/main" id="{6AE9788F-CD32-2E8A-8B9F-FA6FDFF27645}"/>
              </a:ext>
            </a:extLst>
          </p:cNvPr>
          <p:cNvGrpSpPr/>
          <p:nvPr/>
        </p:nvGrpSpPr>
        <p:grpSpPr>
          <a:xfrm>
            <a:off x="1858411" y="1144838"/>
            <a:ext cx="1619410" cy="490087"/>
            <a:chOff x="1223285" y="1083244"/>
            <a:chExt cx="1619410" cy="490087"/>
          </a:xfrm>
        </p:grpSpPr>
        <p:sp>
          <p:nvSpPr>
            <p:cNvPr id="75" name="テキスト ボックス 74">
              <a:extLst>
                <a:ext uri="{FF2B5EF4-FFF2-40B4-BE49-F238E27FC236}">
                  <a16:creationId xmlns:a16="http://schemas.microsoft.com/office/drawing/2014/main" id="{94A56BBB-5AD0-A4FD-9800-1BCE8667521C}"/>
                </a:ext>
              </a:extLst>
            </p:cNvPr>
            <p:cNvSpPr txBox="1"/>
            <p:nvPr/>
          </p:nvSpPr>
          <p:spPr>
            <a:xfrm>
              <a:off x="1223285" y="1097692"/>
              <a:ext cx="1619410" cy="461665"/>
            </a:xfrm>
            <a:prstGeom prst="rect">
              <a:avLst/>
            </a:prstGeom>
            <a:noFill/>
          </p:spPr>
          <p:txBody>
            <a:bodyPr wrap="square" anchor="b">
              <a:spAutoFit/>
            </a:bodyPr>
            <a:lstStyle/>
            <a:p>
              <a:pPr algn="ctr"/>
              <a:r>
                <a:rPr lang="en-US" altLang="ja-JP" sz="1200" b="1" dirty="0">
                  <a:latin typeface="Meiryo UI" panose="020B0604030504040204" pitchFamily="50" charset="-128"/>
                  <a:ea typeface="Meiryo UI" panose="020B0604030504040204" pitchFamily="50" charset="-128"/>
                </a:rPr>
                <a:t>CKD</a:t>
              </a:r>
              <a:r>
                <a:rPr lang="ja-JP" altLang="en-US" sz="1200" b="1" dirty="0">
                  <a:latin typeface="Meiryo UI" panose="020B0604030504040204" pitchFamily="50" charset="-128"/>
                  <a:ea typeface="Meiryo UI" panose="020B0604030504040204" pitchFamily="50" charset="-128"/>
                </a:rPr>
                <a:t>ステージ</a:t>
              </a:r>
              <a:r>
                <a:rPr lang="en-US" altLang="ja-JP" sz="1200" b="1" dirty="0">
                  <a:latin typeface="Meiryo UI" panose="020B0604030504040204" pitchFamily="50" charset="-128"/>
                  <a:ea typeface="Meiryo UI" panose="020B0604030504040204" pitchFamily="50" charset="-128"/>
                </a:rPr>
                <a:t>3B</a:t>
              </a:r>
              <a:r>
                <a:rPr lang="ja-JP" altLang="en-US" sz="1200" b="1" dirty="0">
                  <a:latin typeface="Meiryo UI" panose="020B0604030504040204" pitchFamily="50" charset="-128"/>
                  <a:ea typeface="Meiryo UI" panose="020B0604030504040204" pitchFamily="50" charset="-128"/>
                </a:rPr>
                <a:t>以上</a:t>
              </a:r>
              <a:endParaRPr lang="en-US" altLang="ja-JP" sz="1200" b="1" dirty="0">
                <a:latin typeface="Meiryo UI" panose="020B0604030504040204" pitchFamily="50" charset="-128"/>
                <a:ea typeface="Meiryo UI" panose="020B0604030504040204" pitchFamily="50" charset="-128"/>
              </a:endParaRPr>
            </a:p>
            <a:p>
              <a:pPr algn="ctr"/>
              <a:r>
                <a:rPr lang="ja-JP" altLang="en-US" sz="1200" b="1" dirty="0">
                  <a:latin typeface="Meiryo UI" panose="020B0604030504040204" pitchFamily="50" charset="-128"/>
                  <a:ea typeface="Meiryo UI" panose="020B0604030504040204" pitchFamily="50" charset="-128"/>
                </a:rPr>
                <a:t>（</a:t>
              </a:r>
              <a:r>
                <a:rPr lang="en-US" altLang="ja-JP" sz="1200" b="1" dirty="0">
                  <a:latin typeface="Meiryo UI" panose="020B0604030504040204" pitchFamily="50" charset="-128"/>
                  <a:ea typeface="Meiryo UI" panose="020B0604030504040204" pitchFamily="50" charset="-128"/>
                </a:rPr>
                <a:t>ANDIS</a:t>
              </a:r>
              <a:r>
                <a:rPr lang="ja-JP" altLang="en-US" sz="1200" b="1" dirty="0">
                  <a:latin typeface="Meiryo UI" panose="020B0604030504040204" pitchFamily="50" charset="-128"/>
                  <a:ea typeface="Meiryo UI" panose="020B0604030504040204" pitchFamily="50" charset="-128"/>
                </a:rPr>
                <a:t>）</a:t>
              </a:r>
              <a:endParaRPr lang="pt-BR" altLang="ja-JP" sz="1200" b="1" dirty="0">
                <a:latin typeface="Meiryo UI" panose="020B0604030504040204" pitchFamily="50" charset="-128"/>
                <a:ea typeface="Meiryo UI" panose="020B0604030504040204" pitchFamily="50" charset="-128"/>
              </a:endParaRPr>
            </a:p>
          </p:txBody>
        </p:sp>
        <p:sp>
          <p:nvSpPr>
            <p:cNvPr id="76" name="四角形: 角を丸くする 75">
              <a:extLst>
                <a:ext uri="{FF2B5EF4-FFF2-40B4-BE49-F238E27FC236}">
                  <a16:creationId xmlns:a16="http://schemas.microsoft.com/office/drawing/2014/main" id="{8EE67BD9-CEDD-84D5-B84F-B426E8A8EF59}"/>
                </a:ext>
              </a:extLst>
            </p:cNvPr>
            <p:cNvSpPr/>
            <p:nvPr/>
          </p:nvSpPr>
          <p:spPr>
            <a:xfrm>
              <a:off x="1275970" y="1083244"/>
              <a:ext cx="1514038" cy="490087"/>
            </a:xfrm>
            <a:prstGeom prst="roundRect">
              <a:avLst>
                <a:gd name="adj" fmla="val 9271"/>
              </a:avLst>
            </a:prstGeom>
            <a:noFill/>
            <a:ln w="19050">
              <a:solidFill>
                <a:srgbClr val="D82B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ja-JP" altLang="en-US">
                <a:solidFill>
                  <a:prstClr val="white"/>
                </a:solidFill>
                <a:latin typeface="Meiryo UI" panose="020B0604030504040204" pitchFamily="50" charset="-128"/>
                <a:ea typeface="Meiryo UI" panose="020B0604030504040204" pitchFamily="50" charset="-128"/>
              </a:endParaRPr>
            </a:p>
          </p:txBody>
        </p:sp>
      </p:grpSp>
      <p:grpSp>
        <p:nvGrpSpPr>
          <p:cNvPr id="77" name="グループ化 76">
            <a:extLst>
              <a:ext uri="{FF2B5EF4-FFF2-40B4-BE49-F238E27FC236}">
                <a16:creationId xmlns:a16="http://schemas.microsoft.com/office/drawing/2014/main" id="{A12B4A6F-2FF6-4609-09DF-246FBFE88204}"/>
              </a:ext>
            </a:extLst>
          </p:cNvPr>
          <p:cNvGrpSpPr/>
          <p:nvPr/>
        </p:nvGrpSpPr>
        <p:grpSpPr>
          <a:xfrm>
            <a:off x="6127032" y="1144838"/>
            <a:ext cx="1523642" cy="490087"/>
            <a:chOff x="4111861" y="1083244"/>
            <a:chExt cx="1523642" cy="490087"/>
          </a:xfrm>
        </p:grpSpPr>
        <p:sp>
          <p:nvSpPr>
            <p:cNvPr id="78" name="テキスト ボックス 77">
              <a:extLst>
                <a:ext uri="{FF2B5EF4-FFF2-40B4-BE49-F238E27FC236}">
                  <a16:creationId xmlns:a16="http://schemas.microsoft.com/office/drawing/2014/main" id="{18F93F9E-56C9-CA14-99CB-4B5695A4FB56}"/>
                </a:ext>
              </a:extLst>
            </p:cNvPr>
            <p:cNvSpPr txBox="1"/>
            <p:nvPr/>
          </p:nvSpPr>
          <p:spPr>
            <a:xfrm>
              <a:off x="4111861" y="1097692"/>
              <a:ext cx="1514038" cy="461665"/>
            </a:xfrm>
            <a:prstGeom prst="rect">
              <a:avLst/>
            </a:prstGeom>
            <a:noFill/>
          </p:spPr>
          <p:txBody>
            <a:bodyPr wrap="square" anchor="b">
              <a:spAutoFit/>
            </a:bodyPr>
            <a:lstStyle/>
            <a:p>
              <a:pPr algn="ctr"/>
              <a:r>
                <a:rPr lang="ja-JP" altLang="en-US" sz="1200" b="1" dirty="0">
                  <a:latin typeface="Meiryo UI" panose="020B0604030504040204" pitchFamily="50" charset="-128"/>
                  <a:ea typeface="Meiryo UI" panose="020B0604030504040204" pitchFamily="50" charset="-128"/>
                </a:rPr>
                <a:t>顕性アルブミン尿</a:t>
              </a:r>
              <a:endParaRPr lang="en-US" altLang="ja-JP" sz="1200" b="1" dirty="0">
                <a:latin typeface="Meiryo UI" panose="020B0604030504040204" pitchFamily="50" charset="-128"/>
                <a:ea typeface="Meiryo UI" panose="020B0604030504040204" pitchFamily="50" charset="-128"/>
              </a:endParaRPr>
            </a:p>
            <a:p>
              <a:pPr algn="ctr"/>
              <a:r>
                <a:rPr lang="ja-JP" altLang="en-US" sz="1200" b="1" dirty="0">
                  <a:latin typeface="Meiryo UI" panose="020B0604030504040204" pitchFamily="50" charset="-128"/>
                  <a:ea typeface="Meiryo UI" panose="020B0604030504040204" pitchFamily="50" charset="-128"/>
                </a:rPr>
                <a:t>（</a:t>
              </a:r>
              <a:r>
                <a:rPr lang="en-US" altLang="ja-JP" sz="1200" b="1" dirty="0">
                  <a:latin typeface="Meiryo UI" panose="020B0604030504040204" pitchFamily="50" charset="-128"/>
                  <a:ea typeface="Meiryo UI" panose="020B0604030504040204" pitchFamily="50" charset="-128"/>
                </a:rPr>
                <a:t>ANDIS</a:t>
              </a:r>
              <a:r>
                <a:rPr lang="ja-JP" altLang="en-US" sz="1200" b="1" dirty="0">
                  <a:latin typeface="Meiryo UI" panose="020B0604030504040204" pitchFamily="50" charset="-128"/>
                  <a:ea typeface="Meiryo UI" panose="020B0604030504040204" pitchFamily="50" charset="-128"/>
                </a:rPr>
                <a:t>）</a:t>
              </a:r>
              <a:endParaRPr lang="pt-BR" altLang="ja-JP" sz="1200" b="1" dirty="0">
                <a:latin typeface="Meiryo UI" panose="020B0604030504040204" pitchFamily="50" charset="-128"/>
                <a:ea typeface="Meiryo UI" panose="020B0604030504040204" pitchFamily="50" charset="-128"/>
              </a:endParaRPr>
            </a:p>
          </p:txBody>
        </p:sp>
        <p:sp>
          <p:nvSpPr>
            <p:cNvPr id="79" name="四角形: 角を丸くする 78">
              <a:extLst>
                <a:ext uri="{FF2B5EF4-FFF2-40B4-BE49-F238E27FC236}">
                  <a16:creationId xmlns:a16="http://schemas.microsoft.com/office/drawing/2014/main" id="{D83F4E75-210E-C3A2-F6C6-6608ECF027F7}"/>
                </a:ext>
              </a:extLst>
            </p:cNvPr>
            <p:cNvSpPr/>
            <p:nvPr/>
          </p:nvSpPr>
          <p:spPr>
            <a:xfrm>
              <a:off x="4121465" y="1083244"/>
              <a:ext cx="1514038" cy="490087"/>
            </a:xfrm>
            <a:prstGeom prst="roundRect">
              <a:avLst>
                <a:gd name="adj" fmla="val 9271"/>
              </a:avLst>
            </a:prstGeom>
            <a:noFill/>
            <a:ln w="19050">
              <a:solidFill>
                <a:srgbClr val="D82B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ja-JP" altLang="en-US">
                <a:solidFill>
                  <a:prstClr val="white"/>
                </a:solidFill>
                <a:latin typeface="Meiryo UI" panose="020B0604030504040204" pitchFamily="50" charset="-128"/>
                <a:ea typeface="Meiryo UI" panose="020B0604030504040204" pitchFamily="50" charset="-128"/>
              </a:endParaRPr>
            </a:p>
          </p:txBody>
        </p:sp>
      </p:grpSp>
      <p:grpSp>
        <p:nvGrpSpPr>
          <p:cNvPr id="88" name="グループ化 87">
            <a:extLst>
              <a:ext uri="{FF2B5EF4-FFF2-40B4-BE49-F238E27FC236}">
                <a16:creationId xmlns:a16="http://schemas.microsoft.com/office/drawing/2014/main" id="{E7573717-A6A8-FAB6-C07D-F39EA67C75D6}"/>
              </a:ext>
            </a:extLst>
          </p:cNvPr>
          <p:cNvGrpSpPr/>
          <p:nvPr/>
        </p:nvGrpSpPr>
        <p:grpSpPr>
          <a:xfrm>
            <a:off x="1651905" y="2030568"/>
            <a:ext cx="684151" cy="784830"/>
            <a:chOff x="1722664" y="2030568"/>
            <a:chExt cx="684151" cy="784830"/>
          </a:xfrm>
        </p:grpSpPr>
        <p:sp>
          <p:nvSpPr>
            <p:cNvPr id="81" name="テキスト ボックス 80">
              <a:extLst>
                <a:ext uri="{FF2B5EF4-FFF2-40B4-BE49-F238E27FC236}">
                  <a16:creationId xmlns:a16="http://schemas.microsoft.com/office/drawing/2014/main" id="{58DFAD03-7AFA-7DDC-C31C-599E4153F86C}"/>
                </a:ext>
              </a:extLst>
            </p:cNvPr>
            <p:cNvSpPr txBox="1"/>
            <p:nvPr/>
          </p:nvSpPr>
          <p:spPr>
            <a:xfrm>
              <a:off x="1827812" y="2030568"/>
              <a:ext cx="579003" cy="784830"/>
            </a:xfrm>
            <a:prstGeom prst="rect">
              <a:avLst/>
            </a:prstGeom>
            <a:noFill/>
          </p:spPr>
          <p:txBody>
            <a:bodyPr wrap="square" anchor="b">
              <a:spAutoFit/>
            </a:bodyPr>
            <a:lstStyle/>
            <a:p>
              <a:r>
                <a:rPr lang="en-US" altLang="ja-JP" sz="900" dirty="0">
                  <a:latin typeface="Meiryo UI" panose="020B0604030504040204" pitchFamily="50" charset="-128"/>
                  <a:ea typeface="Meiryo UI" panose="020B0604030504040204" pitchFamily="50" charset="-128"/>
                </a:rPr>
                <a:t>SAID</a:t>
              </a:r>
              <a:r>
                <a:rPr lang="ja-JP" altLang="en-US" sz="900" dirty="0">
                  <a:latin typeface="Meiryo UI" panose="020B0604030504040204" pitchFamily="50" charset="-128"/>
                  <a:ea typeface="Meiryo UI" panose="020B0604030504040204" pitchFamily="50" charset="-128"/>
                </a:rPr>
                <a:t>　</a:t>
              </a:r>
            </a:p>
            <a:p>
              <a:r>
                <a:rPr lang="en-US" altLang="ja-JP" sz="900" dirty="0">
                  <a:latin typeface="Meiryo UI" panose="020B0604030504040204" pitchFamily="50" charset="-128"/>
                  <a:ea typeface="Meiryo UI" panose="020B0604030504040204" pitchFamily="50" charset="-128"/>
                </a:rPr>
                <a:t>SIDD </a:t>
              </a:r>
              <a:r>
                <a:rPr lang="ja-JP" altLang="en-US" sz="900" dirty="0">
                  <a:latin typeface="Meiryo UI" panose="020B0604030504040204" pitchFamily="50" charset="-128"/>
                  <a:ea typeface="Meiryo UI" panose="020B0604030504040204" pitchFamily="50" charset="-128"/>
                </a:rPr>
                <a:t>　</a:t>
              </a:r>
            </a:p>
            <a:p>
              <a:r>
                <a:rPr lang="en-US" altLang="ja-JP" sz="900" dirty="0">
                  <a:latin typeface="Meiryo UI" panose="020B0604030504040204" pitchFamily="50" charset="-128"/>
                  <a:ea typeface="Meiryo UI" panose="020B0604030504040204" pitchFamily="50" charset="-128"/>
                </a:rPr>
                <a:t>SIRD</a:t>
              </a:r>
              <a:r>
                <a:rPr lang="ja-JP" altLang="en-US" sz="900" dirty="0">
                  <a:latin typeface="Meiryo UI" panose="020B0604030504040204" pitchFamily="50" charset="-128"/>
                  <a:ea typeface="Meiryo UI" panose="020B0604030504040204" pitchFamily="50" charset="-128"/>
                </a:rPr>
                <a:t>　</a:t>
              </a:r>
            </a:p>
            <a:p>
              <a:r>
                <a:rPr lang="en-US" altLang="ja-JP" sz="900" dirty="0">
                  <a:latin typeface="Meiryo UI" panose="020B0604030504040204" pitchFamily="50" charset="-128"/>
                  <a:ea typeface="Meiryo UI" panose="020B0604030504040204" pitchFamily="50" charset="-128"/>
                </a:rPr>
                <a:t>MOD </a:t>
              </a:r>
              <a:r>
                <a:rPr lang="ja-JP" altLang="en-US" sz="900" dirty="0">
                  <a:latin typeface="Meiryo UI" panose="020B0604030504040204" pitchFamily="50" charset="-128"/>
                  <a:ea typeface="Meiryo UI" panose="020B0604030504040204" pitchFamily="50" charset="-128"/>
                </a:rPr>
                <a:t>　</a:t>
              </a:r>
            </a:p>
            <a:p>
              <a:r>
                <a:rPr lang="en-US" altLang="ja-JP" sz="900" dirty="0">
                  <a:latin typeface="Meiryo UI" panose="020B0604030504040204" pitchFamily="50" charset="-128"/>
                  <a:ea typeface="Meiryo UI" panose="020B0604030504040204" pitchFamily="50" charset="-128"/>
                </a:rPr>
                <a:t>MARD</a:t>
              </a:r>
              <a:endParaRPr lang="pt-BR" altLang="ja-JP" sz="900" i="0" u="none" strike="noStrike" baseline="0" dirty="0">
                <a:latin typeface="Meiryo UI" panose="020B0604030504040204" pitchFamily="50" charset="-128"/>
                <a:ea typeface="Meiryo UI" panose="020B0604030504040204" pitchFamily="50" charset="-128"/>
              </a:endParaRPr>
            </a:p>
          </p:txBody>
        </p:sp>
        <p:cxnSp>
          <p:nvCxnSpPr>
            <p:cNvPr id="83" name="直線コネクタ 82">
              <a:extLst>
                <a:ext uri="{FF2B5EF4-FFF2-40B4-BE49-F238E27FC236}">
                  <a16:creationId xmlns:a16="http://schemas.microsoft.com/office/drawing/2014/main" id="{D70E406C-3D3A-A765-5802-6384D898A1FA}"/>
                </a:ext>
              </a:extLst>
            </p:cNvPr>
            <p:cNvCxnSpPr/>
            <p:nvPr/>
          </p:nvCxnSpPr>
          <p:spPr>
            <a:xfrm>
              <a:off x="1722664" y="2152649"/>
              <a:ext cx="135747" cy="0"/>
            </a:xfrm>
            <a:prstGeom prst="line">
              <a:avLst/>
            </a:prstGeom>
            <a:ln w="19050">
              <a:solidFill>
                <a:srgbClr val="006481"/>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7BEC7E76-418E-A356-9DD4-4CB240FB77F6}"/>
                </a:ext>
              </a:extLst>
            </p:cNvPr>
            <p:cNvCxnSpPr/>
            <p:nvPr/>
          </p:nvCxnSpPr>
          <p:spPr>
            <a:xfrm>
              <a:off x="1722664" y="2290926"/>
              <a:ext cx="135747" cy="0"/>
            </a:xfrm>
            <a:prstGeom prst="line">
              <a:avLst/>
            </a:prstGeom>
            <a:ln w="19050">
              <a:solidFill>
                <a:srgbClr val="2990D0"/>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983728F1-CFFC-EAB5-E2B3-68C2AE2DB3D8}"/>
                </a:ext>
              </a:extLst>
            </p:cNvPr>
            <p:cNvCxnSpPr/>
            <p:nvPr/>
          </p:nvCxnSpPr>
          <p:spPr>
            <a:xfrm>
              <a:off x="1722664" y="2429203"/>
              <a:ext cx="135747" cy="0"/>
            </a:xfrm>
            <a:prstGeom prst="line">
              <a:avLst/>
            </a:prstGeom>
            <a:ln w="19050">
              <a:solidFill>
                <a:srgbClr val="45A46A"/>
              </a:solidFill>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C4DD1CD6-D240-EBDB-5309-D6B694B1D6AB}"/>
                </a:ext>
              </a:extLst>
            </p:cNvPr>
            <p:cNvCxnSpPr/>
            <p:nvPr/>
          </p:nvCxnSpPr>
          <p:spPr>
            <a:xfrm>
              <a:off x="1722664" y="2567480"/>
              <a:ext cx="135747" cy="0"/>
            </a:xfrm>
            <a:prstGeom prst="line">
              <a:avLst/>
            </a:prstGeom>
            <a:ln w="19050">
              <a:solidFill>
                <a:srgbClr val="CFAA50"/>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4FE29644-B880-79F8-1655-1A1FB214A211}"/>
                </a:ext>
              </a:extLst>
            </p:cNvPr>
            <p:cNvCxnSpPr/>
            <p:nvPr/>
          </p:nvCxnSpPr>
          <p:spPr>
            <a:xfrm>
              <a:off x="1722664" y="2705755"/>
              <a:ext cx="135747" cy="0"/>
            </a:xfrm>
            <a:prstGeom prst="line">
              <a:avLst/>
            </a:prstGeom>
            <a:ln w="19050">
              <a:solidFill>
                <a:srgbClr val="C06BA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62189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F0286-A064-4BBF-4610-8BC0FF811620}"/>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11DF4335-692F-0511-2502-E28E2ABDE67E}"/>
              </a:ext>
            </a:extLst>
          </p:cNvPr>
          <p:cNvSpPr txBox="1"/>
          <p:nvPr/>
        </p:nvSpPr>
        <p:spPr>
          <a:xfrm>
            <a:off x="1188518" y="6604084"/>
            <a:ext cx="7955482" cy="253916"/>
          </a:xfrm>
          <a:prstGeom prst="rect">
            <a:avLst/>
          </a:prstGeom>
          <a:noFill/>
        </p:spPr>
        <p:txBody>
          <a:bodyPr wrap="square" anchor="b">
            <a:spAutoFit/>
          </a:bodyPr>
          <a:lstStyle/>
          <a:p>
            <a:pPr algn="r"/>
            <a:r>
              <a:rPr lang="pt-BR" altLang="ja-JP" sz="1050" dirty="0">
                <a:latin typeface="Meiryo UI" panose="020B0604030504040204" pitchFamily="50" charset="-128"/>
                <a:ea typeface="Meiryo UI" panose="020B0604030504040204" pitchFamily="50" charset="-128"/>
              </a:rPr>
              <a:t>Ahlqvist E, et al. Lancet Diabetes Endocrinol 6</a:t>
            </a:r>
            <a:r>
              <a:rPr lang="ja-JP" altLang="pt-BR" sz="1050" dirty="0">
                <a:latin typeface="Meiryo UI" panose="020B0604030504040204" pitchFamily="50" charset="-128"/>
                <a:ea typeface="Meiryo UI" panose="020B0604030504040204" pitchFamily="50" charset="-128"/>
              </a:rPr>
              <a:t>： </a:t>
            </a:r>
            <a:r>
              <a:rPr lang="pt-BR" altLang="ja-JP" sz="1050" dirty="0">
                <a:latin typeface="Meiryo UI" panose="020B0604030504040204" pitchFamily="50" charset="-128"/>
                <a:ea typeface="Meiryo UI" panose="020B0604030504040204" pitchFamily="50" charset="-128"/>
              </a:rPr>
              <a:t>361-369, 2018</a:t>
            </a:r>
            <a:endParaRPr lang="pt-BR" altLang="ja-JP" sz="1050" b="0" i="0" u="none" strike="noStrike" baseline="0"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25714DDA-E949-A613-1B64-F482E71125B8}"/>
              </a:ext>
            </a:extLst>
          </p:cNvPr>
          <p:cNvSpPr txBox="1"/>
          <p:nvPr/>
        </p:nvSpPr>
        <p:spPr>
          <a:xfrm>
            <a:off x="244799" y="225884"/>
            <a:ext cx="6596673" cy="480131"/>
          </a:xfrm>
          <a:prstGeom prst="rect">
            <a:avLst/>
          </a:prstGeom>
          <a:noFill/>
        </p:spPr>
        <p:txBody>
          <a:bodyPr wrap="square" rtlCol="0" anchor="ctr">
            <a:spAutoFit/>
          </a:bodyPr>
          <a:lstStyle/>
          <a:p>
            <a:pPr defTabSz="457189">
              <a:lnSpc>
                <a:spcPct val="90000"/>
              </a:lnSpc>
              <a:defRPr/>
            </a:pPr>
            <a:r>
              <a:rPr lang="ja-JP" altLang="en-US" sz="2800" b="1" dirty="0">
                <a:solidFill>
                  <a:prstClr val="black"/>
                </a:solidFill>
                <a:latin typeface="Meiryo UI" panose="020B0604030504040204" pitchFamily="50" charset="-128"/>
                <a:ea typeface="Meiryo UI" panose="020B0604030504040204" pitchFamily="50" charset="-128"/>
              </a:rPr>
              <a:t>合併症の累積発症率</a:t>
            </a:r>
          </a:p>
        </p:txBody>
      </p:sp>
      <p:graphicFrame>
        <p:nvGraphicFramePr>
          <p:cNvPr id="18" name="表 17">
            <a:extLst>
              <a:ext uri="{FF2B5EF4-FFF2-40B4-BE49-F238E27FC236}">
                <a16:creationId xmlns:a16="http://schemas.microsoft.com/office/drawing/2014/main" id="{A20E3431-BB5F-15E8-DDF3-A8ACDB4CF1FB}"/>
              </a:ext>
            </a:extLst>
          </p:cNvPr>
          <p:cNvGraphicFramePr>
            <a:graphicFrameLocks noGrp="1"/>
          </p:cNvGraphicFramePr>
          <p:nvPr>
            <p:extLst>
              <p:ext uri="{D42A27DB-BD31-4B8C-83A1-F6EECF244321}">
                <p14:modId xmlns:p14="http://schemas.microsoft.com/office/powerpoint/2010/main" val="493134914"/>
              </p:ext>
            </p:extLst>
          </p:nvPr>
        </p:nvGraphicFramePr>
        <p:xfrm>
          <a:off x="267766" y="5358785"/>
          <a:ext cx="2880000" cy="1171575"/>
        </p:xfrm>
        <a:graphic>
          <a:graphicData uri="http://schemas.openxmlformats.org/drawingml/2006/table">
            <a:tbl>
              <a:tblPr>
                <a:tableStyleId>{5C22544A-7EE6-4342-B048-85BDC9FD1C3A}</a:tableStyleId>
              </a:tblPr>
              <a:tblGrid>
                <a:gridCol w="360000">
                  <a:extLst>
                    <a:ext uri="{9D8B030D-6E8A-4147-A177-3AD203B41FA5}">
                      <a16:colId xmlns:a16="http://schemas.microsoft.com/office/drawing/2014/main" val="4137471761"/>
                    </a:ext>
                  </a:extLst>
                </a:gridCol>
                <a:gridCol w="324000">
                  <a:extLst>
                    <a:ext uri="{9D8B030D-6E8A-4147-A177-3AD203B41FA5}">
                      <a16:colId xmlns:a16="http://schemas.microsoft.com/office/drawing/2014/main" val="1276954018"/>
                    </a:ext>
                  </a:extLst>
                </a:gridCol>
                <a:gridCol w="936000">
                  <a:extLst>
                    <a:ext uri="{9D8B030D-6E8A-4147-A177-3AD203B41FA5}">
                      <a16:colId xmlns:a16="http://schemas.microsoft.com/office/drawing/2014/main" val="2083819301"/>
                    </a:ext>
                  </a:extLst>
                </a:gridCol>
                <a:gridCol w="288000">
                  <a:extLst>
                    <a:ext uri="{9D8B030D-6E8A-4147-A177-3AD203B41FA5}">
                      <a16:colId xmlns:a16="http://schemas.microsoft.com/office/drawing/2014/main" val="2979295263"/>
                    </a:ext>
                  </a:extLst>
                </a:gridCol>
                <a:gridCol w="972000">
                  <a:extLst>
                    <a:ext uri="{9D8B030D-6E8A-4147-A177-3AD203B41FA5}">
                      <a16:colId xmlns:a16="http://schemas.microsoft.com/office/drawing/2014/main" val="1731726300"/>
                    </a:ext>
                  </a:extLst>
                </a:gridCol>
              </a:tblGrid>
              <a:tr h="234315">
                <a:tc>
                  <a:txBody>
                    <a:bodyPr/>
                    <a:lstStyle/>
                    <a:p>
                      <a:pPr algn="r" fontAlgn="ctr">
                        <a:buNone/>
                      </a:pPr>
                      <a:r>
                        <a:rPr lang="ja-JP" sz="800" u="none" strike="noStrike" dirty="0">
                          <a:effectLst/>
                          <a:latin typeface="Meiryo UI" panose="020B0604030504040204" pitchFamily="50" charset="-128"/>
                          <a:ea typeface="Meiryo UI" panose="020B0604030504040204" pitchFamily="50" charset="-128"/>
                        </a:rPr>
                        <a:t>SAID</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158</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123</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70</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22</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1950468298"/>
                  </a:ext>
                </a:extLst>
              </a:tr>
              <a:tr h="234315">
                <a:tc>
                  <a:txBody>
                    <a:bodyPr/>
                    <a:lstStyle/>
                    <a:p>
                      <a:pPr algn="r" fontAlgn="ctr">
                        <a:buNone/>
                      </a:pPr>
                      <a:r>
                        <a:rPr lang="ja-JP" sz="800" u="none" strike="noStrike" dirty="0">
                          <a:effectLst/>
                          <a:latin typeface="Meiryo UI" panose="020B0604030504040204" pitchFamily="50" charset="-128"/>
                          <a:ea typeface="Meiryo UI" panose="020B0604030504040204" pitchFamily="50" charset="-128"/>
                        </a:rPr>
                        <a:t>SIDD</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298</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248</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153</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40</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1812951062"/>
                  </a:ext>
                </a:extLst>
              </a:tr>
              <a:tr h="234315">
                <a:tc>
                  <a:txBody>
                    <a:bodyPr/>
                    <a:lstStyle/>
                    <a:p>
                      <a:pPr algn="r" fontAlgn="ctr">
                        <a:buNone/>
                      </a:pPr>
                      <a:r>
                        <a:rPr lang="ja-JP" sz="800" u="none" strike="noStrike" dirty="0">
                          <a:effectLst/>
                          <a:latin typeface="Meiryo UI" panose="020B0604030504040204" pitchFamily="50" charset="-128"/>
                          <a:ea typeface="Meiryo UI" panose="020B0604030504040204" pitchFamily="50" charset="-128"/>
                        </a:rPr>
                        <a:t>SIRD</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239</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166</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81</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21</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241250317"/>
                  </a:ext>
                </a:extLst>
              </a:tr>
              <a:tr h="234315">
                <a:tc>
                  <a:txBody>
                    <a:bodyPr/>
                    <a:lstStyle/>
                    <a:p>
                      <a:pPr algn="r" fontAlgn="ctr">
                        <a:buNone/>
                      </a:pPr>
                      <a:r>
                        <a:rPr lang="ja-JP" sz="800" u="none" strike="noStrike">
                          <a:effectLst/>
                          <a:latin typeface="Meiryo UI" panose="020B0604030504040204" pitchFamily="50" charset="-128"/>
                          <a:ea typeface="Meiryo UI" panose="020B0604030504040204" pitchFamily="50" charset="-128"/>
                        </a:rPr>
                        <a:t>MOD</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307</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261</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157</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43</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2016717984"/>
                  </a:ext>
                </a:extLst>
              </a:tr>
              <a:tr h="234315">
                <a:tc>
                  <a:txBody>
                    <a:bodyPr/>
                    <a:lstStyle/>
                    <a:p>
                      <a:pPr algn="r" fontAlgn="ctr">
                        <a:buNone/>
                      </a:pPr>
                      <a:r>
                        <a:rPr lang="ja-JP" sz="800" u="none" strike="noStrike" dirty="0">
                          <a:effectLst/>
                          <a:latin typeface="Meiryo UI" panose="020B0604030504040204" pitchFamily="50" charset="-128"/>
                          <a:ea typeface="Meiryo UI" panose="020B0604030504040204" pitchFamily="50" charset="-128"/>
                        </a:rPr>
                        <a:t>MARD</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514</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381</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184</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42</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4045007540"/>
                  </a:ext>
                </a:extLst>
              </a:tr>
            </a:tbl>
          </a:graphicData>
        </a:graphic>
      </p:graphicFrame>
      <p:graphicFrame>
        <p:nvGraphicFramePr>
          <p:cNvPr id="19" name="表 18">
            <a:extLst>
              <a:ext uri="{FF2B5EF4-FFF2-40B4-BE49-F238E27FC236}">
                <a16:creationId xmlns:a16="http://schemas.microsoft.com/office/drawing/2014/main" id="{49944BF2-8B09-3A6C-8035-393C378CFC86}"/>
              </a:ext>
            </a:extLst>
          </p:cNvPr>
          <p:cNvGraphicFramePr>
            <a:graphicFrameLocks noGrp="1"/>
          </p:cNvGraphicFramePr>
          <p:nvPr>
            <p:extLst>
              <p:ext uri="{D42A27DB-BD31-4B8C-83A1-F6EECF244321}">
                <p14:modId xmlns:p14="http://schemas.microsoft.com/office/powerpoint/2010/main" val="2685784408"/>
              </p:ext>
            </p:extLst>
          </p:nvPr>
        </p:nvGraphicFramePr>
        <p:xfrm>
          <a:off x="3417187" y="5358785"/>
          <a:ext cx="2556000" cy="1171575"/>
        </p:xfrm>
        <a:graphic>
          <a:graphicData uri="http://schemas.openxmlformats.org/drawingml/2006/table">
            <a:tbl>
              <a:tblPr>
                <a:tableStyleId>{5C22544A-7EE6-4342-B048-85BDC9FD1C3A}</a:tableStyleId>
              </a:tblPr>
              <a:tblGrid>
                <a:gridCol w="360000">
                  <a:extLst>
                    <a:ext uri="{9D8B030D-6E8A-4147-A177-3AD203B41FA5}">
                      <a16:colId xmlns:a16="http://schemas.microsoft.com/office/drawing/2014/main" val="1290423244"/>
                    </a:ext>
                  </a:extLst>
                </a:gridCol>
                <a:gridCol w="900000">
                  <a:extLst>
                    <a:ext uri="{9D8B030D-6E8A-4147-A177-3AD203B41FA5}">
                      <a16:colId xmlns:a16="http://schemas.microsoft.com/office/drawing/2014/main" val="505595134"/>
                    </a:ext>
                  </a:extLst>
                </a:gridCol>
                <a:gridCol w="324000">
                  <a:extLst>
                    <a:ext uri="{9D8B030D-6E8A-4147-A177-3AD203B41FA5}">
                      <a16:colId xmlns:a16="http://schemas.microsoft.com/office/drawing/2014/main" val="509522373"/>
                    </a:ext>
                  </a:extLst>
                </a:gridCol>
                <a:gridCol w="972000">
                  <a:extLst>
                    <a:ext uri="{9D8B030D-6E8A-4147-A177-3AD203B41FA5}">
                      <a16:colId xmlns:a16="http://schemas.microsoft.com/office/drawing/2014/main" val="4032146345"/>
                    </a:ext>
                  </a:extLst>
                </a:gridCol>
              </a:tblGrid>
              <a:tr h="234315">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158</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123</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70</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22</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535421878"/>
                  </a:ext>
                </a:extLst>
              </a:tr>
              <a:tr h="234315">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298</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248</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153</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40</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3487603885"/>
                  </a:ext>
                </a:extLst>
              </a:tr>
              <a:tr h="234315">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239</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166</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81</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21</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1756812124"/>
                  </a:ext>
                </a:extLst>
              </a:tr>
              <a:tr h="234315">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307</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261</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157</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43</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3852919773"/>
                  </a:ext>
                </a:extLst>
              </a:tr>
              <a:tr h="234315">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514</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381</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184</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42</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2593162813"/>
                  </a:ext>
                </a:extLst>
              </a:tr>
            </a:tbl>
          </a:graphicData>
        </a:graphic>
      </p:graphicFrame>
      <p:graphicFrame>
        <p:nvGraphicFramePr>
          <p:cNvPr id="20" name="表 19">
            <a:extLst>
              <a:ext uri="{FF2B5EF4-FFF2-40B4-BE49-F238E27FC236}">
                <a16:creationId xmlns:a16="http://schemas.microsoft.com/office/drawing/2014/main" id="{1BC6BC93-F89A-78C9-7311-FE399EBBDEAC}"/>
              </a:ext>
            </a:extLst>
          </p:cNvPr>
          <p:cNvGraphicFramePr>
            <a:graphicFrameLocks noGrp="1"/>
          </p:cNvGraphicFramePr>
          <p:nvPr>
            <p:extLst>
              <p:ext uri="{D42A27DB-BD31-4B8C-83A1-F6EECF244321}">
                <p14:modId xmlns:p14="http://schemas.microsoft.com/office/powerpoint/2010/main" val="968207016"/>
              </p:ext>
            </p:extLst>
          </p:nvPr>
        </p:nvGraphicFramePr>
        <p:xfrm>
          <a:off x="6206858" y="5358785"/>
          <a:ext cx="2484000" cy="1171575"/>
        </p:xfrm>
        <a:graphic>
          <a:graphicData uri="http://schemas.openxmlformats.org/drawingml/2006/table">
            <a:tbl>
              <a:tblPr>
                <a:tableStyleId>{5C22544A-7EE6-4342-B048-85BDC9FD1C3A}</a:tableStyleId>
              </a:tblPr>
              <a:tblGrid>
                <a:gridCol w="432000">
                  <a:extLst>
                    <a:ext uri="{9D8B030D-6E8A-4147-A177-3AD203B41FA5}">
                      <a16:colId xmlns:a16="http://schemas.microsoft.com/office/drawing/2014/main" val="2652248241"/>
                    </a:ext>
                  </a:extLst>
                </a:gridCol>
                <a:gridCol w="576000">
                  <a:extLst>
                    <a:ext uri="{9D8B030D-6E8A-4147-A177-3AD203B41FA5}">
                      <a16:colId xmlns:a16="http://schemas.microsoft.com/office/drawing/2014/main" val="2437924698"/>
                    </a:ext>
                  </a:extLst>
                </a:gridCol>
                <a:gridCol w="432000">
                  <a:extLst>
                    <a:ext uri="{9D8B030D-6E8A-4147-A177-3AD203B41FA5}">
                      <a16:colId xmlns:a16="http://schemas.microsoft.com/office/drawing/2014/main" val="3610050294"/>
                    </a:ext>
                  </a:extLst>
                </a:gridCol>
                <a:gridCol w="522000">
                  <a:extLst>
                    <a:ext uri="{9D8B030D-6E8A-4147-A177-3AD203B41FA5}">
                      <a16:colId xmlns:a16="http://schemas.microsoft.com/office/drawing/2014/main" val="753536662"/>
                    </a:ext>
                  </a:extLst>
                </a:gridCol>
                <a:gridCol w="522000">
                  <a:extLst>
                    <a:ext uri="{9D8B030D-6E8A-4147-A177-3AD203B41FA5}">
                      <a16:colId xmlns:a16="http://schemas.microsoft.com/office/drawing/2014/main" val="2581113524"/>
                    </a:ext>
                  </a:extLst>
                </a:gridCol>
              </a:tblGrid>
              <a:tr h="234315">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499</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376</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245</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106</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16</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4226947929"/>
                  </a:ext>
                </a:extLst>
              </a:tr>
              <a:tr h="234315">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1325</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936</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557</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215</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32</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2399219306"/>
                  </a:ext>
                </a:extLst>
              </a:tr>
              <a:tr h="234315">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996</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658</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349</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118</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20</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2608658060"/>
                  </a:ext>
                </a:extLst>
              </a:tr>
              <a:tr h="234315">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1594</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1115</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647</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252</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43</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2354577618"/>
                  </a:ext>
                </a:extLst>
              </a:tr>
              <a:tr h="234315">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26415</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18450</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a:effectLst/>
                          <a:latin typeface="Meiryo UI" panose="020B0604030504040204" pitchFamily="50" charset="-128"/>
                          <a:ea typeface="Meiryo UI" panose="020B0604030504040204" pitchFamily="50" charset="-128"/>
                        </a:rPr>
                        <a:t>1095</a:t>
                      </a:r>
                      <a:endParaRPr lang="ja-JP" sz="800" b="0" i="0" u="none" strike="noStrike">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444</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tc>
                  <a:txBody>
                    <a:bodyPr/>
                    <a:lstStyle/>
                    <a:p>
                      <a:pPr algn="ctr" fontAlgn="ctr">
                        <a:buNone/>
                      </a:pPr>
                      <a:r>
                        <a:rPr lang="ja-JP" sz="800" u="none" strike="noStrike" dirty="0">
                          <a:effectLst/>
                          <a:latin typeface="Meiryo UI" panose="020B0604030504040204" pitchFamily="50" charset="-128"/>
                          <a:ea typeface="Meiryo UI" panose="020B0604030504040204" pitchFamily="50" charset="-128"/>
                        </a:rPr>
                        <a:t>77</a:t>
                      </a:r>
                      <a:endParaRPr lang="ja-JP" sz="800" b="0" i="0" u="none" strike="noStrike" dirty="0">
                        <a:solidFill>
                          <a:srgbClr val="000000"/>
                        </a:solidFill>
                        <a:effectLst/>
                        <a:latin typeface="Meiryo UI" panose="020B0604030504040204" pitchFamily="50" charset="-128"/>
                        <a:ea typeface="Meiryo UI" panose="020B0604030504040204" pitchFamily="50" charset="-128"/>
                      </a:endParaRPr>
                    </a:p>
                  </a:txBody>
                  <a:tcPr marL="5443" marR="5443" marT="5443" marB="0" anchor="ctr">
                    <a:noFill/>
                  </a:tcPr>
                </a:tc>
                <a:extLst>
                  <a:ext uri="{0D108BD9-81ED-4DB2-BD59-A6C34878D82A}">
                    <a16:rowId xmlns:a16="http://schemas.microsoft.com/office/drawing/2014/main" val="3740251118"/>
                  </a:ext>
                </a:extLst>
              </a:tr>
            </a:tbl>
          </a:graphicData>
        </a:graphic>
      </p:graphicFrame>
      <p:grpSp>
        <p:nvGrpSpPr>
          <p:cNvPr id="80" name="グループ化 79">
            <a:extLst>
              <a:ext uri="{FF2B5EF4-FFF2-40B4-BE49-F238E27FC236}">
                <a16:creationId xmlns:a16="http://schemas.microsoft.com/office/drawing/2014/main" id="{00FCEC8C-7334-C12B-F832-EDB79C41EA43}"/>
              </a:ext>
            </a:extLst>
          </p:cNvPr>
          <p:cNvGrpSpPr/>
          <p:nvPr/>
        </p:nvGrpSpPr>
        <p:grpSpPr>
          <a:xfrm>
            <a:off x="161752" y="1892240"/>
            <a:ext cx="8946216" cy="3194594"/>
            <a:chOff x="161752" y="1830646"/>
            <a:chExt cx="8946216" cy="3194594"/>
          </a:xfrm>
        </p:grpSpPr>
        <p:pic>
          <p:nvPicPr>
            <p:cNvPr id="13" name="グラフィックス 12">
              <a:extLst>
                <a:ext uri="{FF2B5EF4-FFF2-40B4-BE49-F238E27FC236}">
                  <a16:creationId xmlns:a16="http://schemas.microsoft.com/office/drawing/2014/main" id="{133956F7-6BCB-4958-71D5-D80F52353B9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7023" y="1946062"/>
              <a:ext cx="2559375" cy="2700000"/>
            </a:xfrm>
            <a:prstGeom prst="rect">
              <a:avLst/>
            </a:prstGeom>
          </p:spPr>
        </p:pic>
        <p:pic>
          <p:nvPicPr>
            <p:cNvPr id="15" name="グラフィックス 14">
              <a:extLst>
                <a:ext uri="{FF2B5EF4-FFF2-40B4-BE49-F238E27FC236}">
                  <a16:creationId xmlns:a16="http://schemas.microsoft.com/office/drawing/2014/main" id="{3AFA885A-C5A6-0B73-1D14-FDA54B9048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45087" y="1946062"/>
              <a:ext cx="2559375" cy="2700000"/>
            </a:xfrm>
            <a:prstGeom prst="rect">
              <a:avLst/>
            </a:prstGeom>
          </p:spPr>
        </p:pic>
        <p:pic>
          <p:nvPicPr>
            <p:cNvPr id="17" name="グラフィックス 16">
              <a:extLst>
                <a:ext uri="{FF2B5EF4-FFF2-40B4-BE49-F238E27FC236}">
                  <a16:creationId xmlns:a16="http://schemas.microsoft.com/office/drawing/2014/main" id="{3A59E26E-B0CF-B8B4-67CB-B5C0D364F2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63150" y="1946062"/>
              <a:ext cx="2559375" cy="2700000"/>
            </a:xfrm>
            <a:prstGeom prst="rect">
              <a:avLst/>
            </a:prstGeom>
          </p:spPr>
        </p:pic>
        <p:sp>
          <p:nvSpPr>
            <p:cNvPr id="22" name="テキスト ボックス 21">
              <a:extLst>
                <a:ext uri="{FF2B5EF4-FFF2-40B4-BE49-F238E27FC236}">
                  <a16:creationId xmlns:a16="http://schemas.microsoft.com/office/drawing/2014/main" id="{E1509F8C-6C12-B23B-7213-44027B04F5F4}"/>
                </a:ext>
              </a:extLst>
            </p:cNvPr>
            <p:cNvSpPr txBox="1"/>
            <p:nvPr/>
          </p:nvSpPr>
          <p:spPr>
            <a:xfrm rot="16200000">
              <a:off x="-465002" y="3007533"/>
              <a:ext cx="1515117" cy="261610"/>
            </a:xfrm>
            <a:prstGeom prst="rect">
              <a:avLst/>
            </a:prstGeom>
            <a:noFill/>
          </p:spPr>
          <p:txBody>
            <a:bodyPr wrap="square" anchor="b">
              <a:spAutoFit/>
            </a:bodyPr>
            <a:lstStyle/>
            <a:p>
              <a:pPr algn="ctr"/>
              <a:r>
                <a:rPr lang="ja-JP" altLang="en-US" sz="1100" b="1" dirty="0">
                  <a:latin typeface="Meiryo UI" panose="020B0604030504040204" pitchFamily="50" charset="-128"/>
                  <a:ea typeface="Meiryo UI" panose="020B0604030504040204" pitchFamily="50" charset="-128"/>
                </a:rPr>
                <a:t>累積発症率</a:t>
              </a:r>
              <a:endParaRPr lang="pt-BR" altLang="ja-JP" sz="1100" b="1" i="0" u="none" strike="noStrike" baseline="0" dirty="0">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DF7E36B4-8D29-52F2-9A1D-17440660BEC5}"/>
                </a:ext>
              </a:extLst>
            </p:cNvPr>
            <p:cNvSpPr txBox="1"/>
            <p:nvPr/>
          </p:nvSpPr>
          <p:spPr>
            <a:xfrm rot="16200000">
              <a:off x="2458889" y="3007533"/>
              <a:ext cx="1515117" cy="261610"/>
            </a:xfrm>
            <a:prstGeom prst="rect">
              <a:avLst/>
            </a:prstGeom>
            <a:noFill/>
          </p:spPr>
          <p:txBody>
            <a:bodyPr wrap="square" anchor="b">
              <a:spAutoFit/>
            </a:bodyPr>
            <a:lstStyle/>
            <a:p>
              <a:pPr algn="ctr"/>
              <a:r>
                <a:rPr lang="ja-JP" altLang="en-US" sz="1100" b="1" dirty="0">
                  <a:latin typeface="Meiryo UI" panose="020B0604030504040204" pitchFamily="50" charset="-128"/>
                  <a:ea typeface="Meiryo UI" panose="020B0604030504040204" pitchFamily="50" charset="-128"/>
                </a:rPr>
                <a:t>累積発症率</a:t>
              </a:r>
              <a:endParaRPr lang="pt-BR" altLang="ja-JP" sz="1100" b="1" i="0" u="none" strike="noStrike" baseline="0" dirty="0">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9FE2031E-AF74-66AD-CD71-855752394F1E}"/>
                </a:ext>
              </a:extLst>
            </p:cNvPr>
            <p:cNvSpPr txBox="1"/>
            <p:nvPr/>
          </p:nvSpPr>
          <p:spPr>
            <a:xfrm>
              <a:off x="649000" y="4597712"/>
              <a:ext cx="2819656" cy="230832"/>
            </a:xfrm>
            <a:prstGeom prst="rect">
              <a:avLst/>
            </a:prstGeom>
            <a:noFill/>
          </p:spPr>
          <p:txBody>
            <a:bodyPr wrap="square" anchor="b">
              <a:spAutoFit/>
            </a:bodyPr>
            <a:lstStyle/>
            <a:p>
              <a:r>
                <a:rPr lang="en-US" altLang="ja-JP" sz="900" dirty="0">
                  <a:latin typeface="Meiryo UI" panose="020B0604030504040204" pitchFamily="50" charset="-128"/>
                  <a:ea typeface="Meiryo UI" panose="020B0604030504040204" pitchFamily="50" charset="-128"/>
                </a:rPr>
                <a:t>0            </a:t>
              </a:r>
              <a:r>
                <a:rPr lang="en-US" altLang="ja-JP" sz="7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5         </a:t>
              </a:r>
              <a:r>
                <a:rPr lang="en-US" altLang="ja-JP" sz="8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10             15            20</a:t>
              </a:r>
              <a:endParaRPr lang="pt-BR" altLang="ja-JP" sz="900" b="0" i="0" u="none" strike="noStrike" baseline="0"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CD605354-4BCF-2C5B-FA10-9B7015EA91ED}"/>
                </a:ext>
              </a:extLst>
            </p:cNvPr>
            <p:cNvSpPr txBox="1"/>
            <p:nvPr/>
          </p:nvSpPr>
          <p:spPr>
            <a:xfrm>
              <a:off x="3468656" y="4597712"/>
              <a:ext cx="2819656" cy="230832"/>
            </a:xfrm>
            <a:prstGeom prst="rect">
              <a:avLst/>
            </a:prstGeom>
            <a:noFill/>
          </p:spPr>
          <p:txBody>
            <a:bodyPr wrap="square" anchor="b">
              <a:spAutoFit/>
            </a:bodyPr>
            <a:lstStyle/>
            <a:p>
              <a:r>
                <a:rPr lang="en-US" altLang="ja-JP" sz="900" dirty="0">
                  <a:latin typeface="Meiryo UI" panose="020B0604030504040204" pitchFamily="50" charset="-128"/>
                  <a:ea typeface="Meiryo UI" panose="020B0604030504040204" pitchFamily="50" charset="-128"/>
                </a:rPr>
                <a:t>0            </a:t>
              </a:r>
              <a:r>
                <a:rPr lang="en-US" altLang="ja-JP" sz="7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5         </a:t>
              </a:r>
              <a:r>
                <a:rPr lang="en-US" altLang="ja-JP" sz="8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10             15            20</a:t>
              </a:r>
              <a:endParaRPr lang="pt-BR" altLang="ja-JP" sz="900" b="0" i="0" u="none" strike="noStrike" baseline="0" dirty="0">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6C57F196-F950-1EA8-F00C-693DDC686C70}"/>
                </a:ext>
              </a:extLst>
            </p:cNvPr>
            <p:cNvSpPr txBox="1"/>
            <p:nvPr/>
          </p:nvSpPr>
          <p:spPr>
            <a:xfrm>
              <a:off x="6288312" y="4597712"/>
              <a:ext cx="2819656" cy="230832"/>
            </a:xfrm>
            <a:prstGeom prst="rect">
              <a:avLst/>
            </a:prstGeom>
            <a:noFill/>
          </p:spPr>
          <p:txBody>
            <a:bodyPr wrap="square" anchor="b">
              <a:spAutoFit/>
            </a:bodyPr>
            <a:lstStyle/>
            <a:p>
              <a:r>
                <a:rPr lang="en-US" altLang="ja-JP" sz="900" dirty="0">
                  <a:latin typeface="Meiryo UI" panose="020B0604030504040204" pitchFamily="50" charset="-128"/>
                  <a:ea typeface="Meiryo UI" panose="020B0604030504040204" pitchFamily="50" charset="-128"/>
                </a:rPr>
                <a:t>0      </a:t>
              </a:r>
              <a:r>
                <a:rPr lang="en-US" altLang="ja-JP" sz="7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2       </a:t>
              </a:r>
              <a:r>
                <a:rPr lang="en-US" altLang="ja-JP" sz="7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4      </a:t>
              </a:r>
              <a:r>
                <a:rPr lang="en-US" altLang="ja-JP" sz="700" dirty="0">
                  <a:latin typeface="Meiryo UI" panose="020B0604030504040204" pitchFamily="50" charset="-128"/>
                  <a:ea typeface="Meiryo UI" panose="020B0604030504040204" pitchFamily="50" charset="-128"/>
                </a:rPr>
                <a:t>   </a:t>
              </a:r>
              <a:r>
                <a:rPr lang="en-US" altLang="ja-JP" sz="900" dirty="0">
                  <a:latin typeface="Meiryo UI" panose="020B0604030504040204" pitchFamily="50" charset="-128"/>
                  <a:ea typeface="Meiryo UI" panose="020B0604030504040204" pitchFamily="50" charset="-128"/>
                </a:rPr>
                <a:t>   6           8          10</a:t>
              </a:r>
              <a:endParaRPr lang="pt-BR" altLang="ja-JP" sz="900" b="0" i="0" u="none" strike="noStrike" baseline="0" dirty="0">
                <a:latin typeface="Meiryo UI" panose="020B0604030504040204" pitchFamily="50" charset="-128"/>
                <a:ea typeface="Meiryo UI" panose="020B0604030504040204" pitchFamily="50" charset="-128"/>
              </a:endParaRPr>
            </a:p>
          </p:txBody>
        </p:sp>
        <p:sp>
          <p:nvSpPr>
            <p:cNvPr id="30" name="テキスト ボックス 29">
              <a:extLst>
                <a:ext uri="{FF2B5EF4-FFF2-40B4-BE49-F238E27FC236}">
                  <a16:creationId xmlns:a16="http://schemas.microsoft.com/office/drawing/2014/main" id="{D1608F3E-6C66-F5DE-A352-C788C2CE3E66}"/>
                </a:ext>
              </a:extLst>
            </p:cNvPr>
            <p:cNvSpPr txBox="1"/>
            <p:nvPr/>
          </p:nvSpPr>
          <p:spPr>
            <a:xfrm>
              <a:off x="1260167" y="4771324"/>
              <a:ext cx="1597322" cy="253916"/>
            </a:xfrm>
            <a:prstGeom prst="rect">
              <a:avLst/>
            </a:prstGeom>
            <a:noFill/>
          </p:spPr>
          <p:txBody>
            <a:bodyPr wrap="square" anchor="b">
              <a:spAutoFit/>
            </a:bodyPr>
            <a:lstStyle/>
            <a:p>
              <a:pPr algn="ctr"/>
              <a:r>
                <a:rPr lang="ja-JP" altLang="en-US" sz="1050" b="1" dirty="0">
                  <a:latin typeface="Meiryo UI" panose="020B0604030504040204" pitchFamily="50" charset="-128"/>
                  <a:ea typeface="Meiryo UI" panose="020B0604030504040204" pitchFamily="50" charset="-128"/>
                </a:rPr>
                <a:t>糖尿病罹病期間（年）</a:t>
              </a:r>
              <a:endParaRPr lang="pt-BR" altLang="ja-JP" sz="1050" b="1" i="0" u="none" strike="noStrike" baseline="0" dirty="0">
                <a:latin typeface="Meiryo UI" panose="020B0604030504040204" pitchFamily="50" charset="-128"/>
                <a:ea typeface="Meiryo UI" panose="020B0604030504040204" pitchFamily="50" charset="-128"/>
              </a:endParaRPr>
            </a:p>
          </p:txBody>
        </p:sp>
        <p:sp>
          <p:nvSpPr>
            <p:cNvPr id="35" name="テキスト ボックス 34">
              <a:extLst>
                <a:ext uri="{FF2B5EF4-FFF2-40B4-BE49-F238E27FC236}">
                  <a16:creationId xmlns:a16="http://schemas.microsoft.com/office/drawing/2014/main" id="{0570F7C1-1CD9-BE53-CDDD-078F3F8076D7}"/>
                </a:ext>
              </a:extLst>
            </p:cNvPr>
            <p:cNvSpPr txBox="1"/>
            <p:nvPr/>
          </p:nvSpPr>
          <p:spPr>
            <a:xfrm>
              <a:off x="4079823" y="4771324"/>
              <a:ext cx="1597322" cy="253916"/>
            </a:xfrm>
            <a:prstGeom prst="rect">
              <a:avLst/>
            </a:prstGeom>
            <a:noFill/>
          </p:spPr>
          <p:txBody>
            <a:bodyPr wrap="square" anchor="b">
              <a:spAutoFit/>
            </a:bodyPr>
            <a:lstStyle/>
            <a:p>
              <a:pPr algn="ctr"/>
              <a:r>
                <a:rPr lang="ja-JP" altLang="en-US" sz="1050" b="1" dirty="0">
                  <a:latin typeface="Meiryo UI" panose="020B0604030504040204" pitchFamily="50" charset="-128"/>
                  <a:ea typeface="Meiryo UI" panose="020B0604030504040204" pitchFamily="50" charset="-128"/>
                </a:rPr>
                <a:t>糖尿病罹病期間（年）</a:t>
              </a:r>
              <a:endParaRPr lang="pt-BR" altLang="ja-JP" sz="1050" b="1" i="0" u="none" strike="noStrike" baseline="0" dirty="0">
                <a:latin typeface="Meiryo UI" panose="020B0604030504040204" pitchFamily="50" charset="-128"/>
                <a:ea typeface="Meiryo UI" panose="020B0604030504040204" pitchFamily="50" charset="-128"/>
              </a:endParaRPr>
            </a:p>
          </p:txBody>
        </p:sp>
        <p:sp>
          <p:nvSpPr>
            <p:cNvPr id="60" name="テキスト ボックス 59">
              <a:extLst>
                <a:ext uri="{FF2B5EF4-FFF2-40B4-BE49-F238E27FC236}">
                  <a16:creationId xmlns:a16="http://schemas.microsoft.com/office/drawing/2014/main" id="{75143FFA-A172-5CC0-BFDE-D7BE77D7FE57}"/>
                </a:ext>
              </a:extLst>
            </p:cNvPr>
            <p:cNvSpPr txBox="1"/>
            <p:nvPr/>
          </p:nvSpPr>
          <p:spPr>
            <a:xfrm>
              <a:off x="6899479" y="4771324"/>
              <a:ext cx="1597322" cy="253916"/>
            </a:xfrm>
            <a:prstGeom prst="rect">
              <a:avLst/>
            </a:prstGeom>
            <a:noFill/>
          </p:spPr>
          <p:txBody>
            <a:bodyPr wrap="square" anchor="b">
              <a:spAutoFit/>
            </a:bodyPr>
            <a:lstStyle/>
            <a:p>
              <a:pPr algn="ctr"/>
              <a:r>
                <a:rPr lang="ja-JP" altLang="en-US" sz="1050" b="1" dirty="0">
                  <a:latin typeface="Meiryo UI" panose="020B0604030504040204" pitchFamily="50" charset="-128"/>
                  <a:ea typeface="Meiryo UI" panose="020B0604030504040204" pitchFamily="50" charset="-128"/>
                </a:rPr>
                <a:t>糖尿病罹病期間（年）</a:t>
              </a:r>
              <a:endParaRPr lang="pt-BR" altLang="ja-JP" sz="1050" b="1" i="0" u="none" strike="noStrike" baseline="0" dirty="0">
                <a:latin typeface="Meiryo UI" panose="020B0604030504040204" pitchFamily="50" charset="-128"/>
                <a:ea typeface="Meiryo UI" panose="020B0604030504040204" pitchFamily="50" charset="-128"/>
              </a:endParaRPr>
            </a:p>
          </p:txBody>
        </p:sp>
        <p:sp>
          <p:nvSpPr>
            <p:cNvPr id="61" name="テキスト ボックス 60">
              <a:extLst>
                <a:ext uri="{FF2B5EF4-FFF2-40B4-BE49-F238E27FC236}">
                  <a16:creationId xmlns:a16="http://schemas.microsoft.com/office/drawing/2014/main" id="{A4DE13CF-6D51-FC2B-5289-7E741DCFAF09}"/>
                </a:ext>
              </a:extLst>
            </p:cNvPr>
            <p:cNvSpPr txBox="1"/>
            <p:nvPr/>
          </p:nvSpPr>
          <p:spPr>
            <a:xfrm>
              <a:off x="309521" y="1830646"/>
              <a:ext cx="474052" cy="2913298"/>
            </a:xfrm>
            <a:prstGeom prst="rect">
              <a:avLst/>
            </a:prstGeom>
            <a:noFill/>
          </p:spPr>
          <p:txBody>
            <a:bodyPr wrap="square" anchor="t">
              <a:spAutoFit/>
            </a:bodyPr>
            <a:lstStyle/>
            <a:p>
              <a:pPr algn="r">
                <a:lnSpc>
                  <a:spcPct val="97000"/>
                </a:lnSpc>
              </a:pPr>
              <a:r>
                <a:rPr lang="en-US" altLang="ja-JP" sz="900" dirty="0">
                  <a:latin typeface="Meiryo UI" panose="020B0604030504040204" pitchFamily="50" charset="-128"/>
                  <a:ea typeface="Meiryo UI" panose="020B0604030504040204" pitchFamily="50" charset="-128"/>
                </a:rPr>
                <a:t>0.25</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0.20</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0.15</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0.10</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0.05</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a:t>
              </a:r>
              <a:endParaRPr lang="pt-BR" altLang="ja-JP" sz="900" b="0" i="0" u="none" strike="noStrike" baseline="0" dirty="0">
                <a:latin typeface="Meiryo UI" panose="020B0604030504040204" pitchFamily="50" charset="-128"/>
                <a:ea typeface="Meiryo UI" panose="020B0604030504040204" pitchFamily="50" charset="-128"/>
              </a:endParaRPr>
            </a:p>
          </p:txBody>
        </p:sp>
        <p:sp>
          <p:nvSpPr>
            <p:cNvPr id="63" name="テキスト ボックス 62">
              <a:extLst>
                <a:ext uri="{FF2B5EF4-FFF2-40B4-BE49-F238E27FC236}">
                  <a16:creationId xmlns:a16="http://schemas.microsoft.com/office/drawing/2014/main" id="{AF6A0106-49EE-A0AA-906B-F6B5A6412677}"/>
                </a:ext>
              </a:extLst>
            </p:cNvPr>
            <p:cNvSpPr txBox="1"/>
            <p:nvPr/>
          </p:nvSpPr>
          <p:spPr>
            <a:xfrm>
              <a:off x="3142973" y="1830646"/>
              <a:ext cx="474052" cy="2913298"/>
            </a:xfrm>
            <a:prstGeom prst="rect">
              <a:avLst/>
            </a:prstGeom>
            <a:noFill/>
          </p:spPr>
          <p:txBody>
            <a:bodyPr wrap="square" anchor="t">
              <a:spAutoFit/>
            </a:bodyPr>
            <a:lstStyle/>
            <a:p>
              <a:pPr algn="r">
                <a:lnSpc>
                  <a:spcPct val="97000"/>
                </a:lnSpc>
              </a:pPr>
              <a:r>
                <a:rPr lang="en-US" altLang="ja-JP" sz="900" dirty="0">
                  <a:latin typeface="Meiryo UI" panose="020B0604030504040204" pitchFamily="50" charset="-128"/>
                  <a:ea typeface="Meiryo UI" panose="020B0604030504040204" pitchFamily="50" charset="-128"/>
                </a:rPr>
                <a:t>1.0</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0.8</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0.6</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0.4</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0.2</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a:t>
              </a:r>
              <a:endParaRPr lang="pt-BR" altLang="ja-JP" sz="900" b="0" i="0" u="none" strike="noStrike" baseline="0" dirty="0">
                <a:latin typeface="Meiryo UI" panose="020B0604030504040204" pitchFamily="50" charset="-128"/>
                <a:ea typeface="Meiryo UI" panose="020B0604030504040204" pitchFamily="50" charset="-128"/>
              </a:endParaRPr>
            </a:p>
          </p:txBody>
        </p:sp>
        <p:sp>
          <p:nvSpPr>
            <p:cNvPr id="64" name="テキスト ボックス 63">
              <a:extLst>
                <a:ext uri="{FF2B5EF4-FFF2-40B4-BE49-F238E27FC236}">
                  <a16:creationId xmlns:a16="http://schemas.microsoft.com/office/drawing/2014/main" id="{A7838771-F4C3-84BB-2B1F-AB6DACBBF381}"/>
                </a:ext>
              </a:extLst>
            </p:cNvPr>
            <p:cNvSpPr txBox="1"/>
            <p:nvPr/>
          </p:nvSpPr>
          <p:spPr>
            <a:xfrm>
              <a:off x="5952079" y="1830646"/>
              <a:ext cx="474052" cy="2913298"/>
            </a:xfrm>
            <a:prstGeom prst="rect">
              <a:avLst/>
            </a:prstGeom>
            <a:noFill/>
          </p:spPr>
          <p:txBody>
            <a:bodyPr wrap="square" anchor="t">
              <a:spAutoFit/>
            </a:bodyPr>
            <a:lstStyle/>
            <a:p>
              <a:pPr algn="r">
                <a:lnSpc>
                  <a:spcPct val="97000"/>
                </a:lnSpc>
              </a:pPr>
              <a:r>
                <a:rPr lang="en-US" altLang="ja-JP" sz="900" dirty="0">
                  <a:latin typeface="Meiryo UI" panose="020B0604030504040204" pitchFamily="50" charset="-128"/>
                  <a:ea typeface="Meiryo UI" panose="020B0604030504040204" pitchFamily="50" charset="-128"/>
                </a:rPr>
                <a:t>0.20</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0.15</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r>
                <a:rPr lang="en-US" altLang="ja-JP" sz="900" b="0" i="0" u="none" strike="noStrike" baseline="0" dirty="0">
                  <a:latin typeface="Meiryo UI" panose="020B0604030504040204" pitchFamily="50" charset="-128"/>
                  <a:ea typeface="Meiryo UI" panose="020B0604030504040204" pitchFamily="50" charset="-128"/>
                </a:rPr>
                <a:t>0.10</a:t>
              </a: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r>
                <a:rPr lang="en-US" altLang="ja-JP" sz="900" dirty="0">
                  <a:latin typeface="Meiryo UI" panose="020B0604030504040204" pitchFamily="50" charset="-128"/>
                  <a:ea typeface="Meiryo UI" panose="020B0604030504040204" pitchFamily="50" charset="-128"/>
                </a:rPr>
                <a:t>0.05</a:t>
              </a: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endParaRPr lang="en-US" altLang="ja-JP" sz="900" b="0" i="0" u="none" strike="noStrike" baseline="0" dirty="0">
                <a:latin typeface="Meiryo UI" panose="020B0604030504040204" pitchFamily="50" charset="-128"/>
                <a:ea typeface="Meiryo UI" panose="020B0604030504040204" pitchFamily="50" charset="-128"/>
              </a:endParaRPr>
            </a:p>
            <a:p>
              <a:pPr algn="r">
                <a:lnSpc>
                  <a:spcPct val="97000"/>
                </a:lnSpc>
              </a:pPr>
              <a:endParaRPr lang="en-US" altLang="ja-JP" sz="900" dirty="0">
                <a:latin typeface="Meiryo UI" panose="020B0604030504040204" pitchFamily="50" charset="-128"/>
                <a:ea typeface="Meiryo UI" panose="020B0604030504040204" pitchFamily="50" charset="-128"/>
              </a:endParaRPr>
            </a:p>
            <a:p>
              <a:pPr algn="r">
                <a:lnSpc>
                  <a:spcPct val="97000"/>
                </a:lnSpc>
              </a:pPr>
              <a:r>
                <a:rPr lang="en-US" altLang="ja-JP" sz="900" b="0" i="0" u="none" strike="noStrike" baseline="0" dirty="0">
                  <a:latin typeface="Meiryo UI" panose="020B0604030504040204" pitchFamily="50" charset="-128"/>
                  <a:ea typeface="Meiryo UI" panose="020B0604030504040204" pitchFamily="50" charset="-128"/>
                </a:rPr>
                <a:t>0</a:t>
              </a:r>
              <a:endParaRPr lang="pt-BR" altLang="ja-JP" sz="900" b="0" i="0" u="none" strike="noStrike" baseline="0" dirty="0">
                <a:latin typeface="Meiryo UI" panose="020B0604030504040204" pitchFamily="50" charset="-128"/>
                <a:ea typeface="Meiryo UI" panose="020B0604030504040204" pitchFamily="50" charset="-128"/>
              </a:endParaRPr>
            </a:p>
          </p:txBody>
        </p:sp>
        <p:sp>
          <p:nvSpPr>
            <p:cNvPr id="65" name="テキスト ボックス 64">
              <a:extLst>
                <a:ext uri="{FF2B5EF4-FFF2-40B4-BE49-F238E27FC236}">
                  <a16:creationId xmlns:a16="http://schemas.microsoft.com/office/drawing/2014/main" id="{776EB254-2547-1881-8CE1-8FF1169E6664}"/>
                </a:ext>
              </a:extLst>
            </p:cNvPr>
            <p:cNvSpPr txBox="1"/>
            <p:nvPr/>
          </p:nvSpPr>
          <p:spPr>
            <a:xfrm rot="16200000">
              <a:off x="5191144" y="3007534"/>
              <a:ext cx="1515117" cy="261610"/>
            </a:xfrm>
            <a:prstGeom prst="rect">
              <a:avLst/>
            </a:prstGeom>
            <a:noFill/>
          </p:spPr>
          <p:txBody>
            <a:bodyPr wrap="square" anchor="b">
              <a:spAutoFit/>
            </a:bodyPr>
            <a:lstStyle/>
            <a:p>
              <a:pPr algn="ctr"/>
              <a:r>
                <a:rPr lang="ja-JP" altLang="en-US" sz="1100" b="1" dirty="0">
                  <a:latin typeface="Meiryo UI" panose="020B0604030504040204" pitchFamily="50" charset="-128"/>
                  <a:ea typeface="Meiryo UI" panose="020B0604030504040204" pitchFamily="50" charset="-128"/>
                </a:rPr>
                <a:t>累積発症率</a:t>
              </a:r>
              <a:endParaRPr lang="pt-BR" altLang="ja-JP" sz="1100" b="1" i="0" u="none" strike="noStrike" baseline="0" dirty="0">
                <a:latin typeface="Meiryo UI" panose="020B0604030504040204" pitchFamily="50" charset="-128"/>
                <a:ea typeface="Meiryo UI" panose="020B0604030504040204" pitchFamily="50" charset="-128"/>
              </a:endParaRPr>
            </a:p>
          </p:txBody>
        </p:sp>
      </p:grpSp>
      <p:sp>
        <p:nvSpPr>
          <p:cNvPr id="66" name="テキスト ボックス 65">
            <a:extLst>
              <a:ext uri="{FF2B5EF4-FFF2-40B4-BE49-F238E27FC236}">
                <a16:creationId xmlns:a16="http://schemas.microsoft.com/office/drawing/2014/main" id="{87F15FB4-1472-76C0-49B9-3857EA3E0ED7}"/>
              </a:ext>
            </a:extLst>
          </p:cNvPr>
          <p:cNvSpPr txBox="1"/>
          <p:nvPr/>
        </p:nvSpPr>
        <p:spPr>
          <a:xfrm>
            <a:off x="309521" y="5178661"/>
            <a:ext cx="1597322" cy="230832"/>
          </a:xfrm>
          <a:prstGeom prst="rect">
            <a:avLst/>
          </a:prstGeom>
          <a:noFill/>
        </p:spPr>
        <p:txBody>
          <a:bodyPr wrap="square" anchor="b">
            <a:spAutoFit/>
          </a:bodyPr>
          <a:lstStyle/>
          <a:p>
            <a:r>
              <a:rPr lang="en-US" altLang="ja-JP" sz="900" b="1" dirty="0">
                <a:latin typeface="Meiryo UI" panose="020B0604030504040204" pitchFamily="50" charset="-128"/>
                <a:ea typeface="Meiryo UI" panose="020B0604030504040204" pitchFamily="50" charset="-128"/>
              </a:rPr>
              <a:t>at risk</a:t>
            </a:r>
            <a:r>
              <a:rPr lang="ja-JP" altLang="en-US" sz="900" b="1" dirty="0">
                <a:latin typeface="Meiryo UI" panose="020B0604030504040204" pitchFamily="50" charset="-128"/>
                <a:ea typeface="Meiryo UI" panose="020B0604030504040204" pitchFamily="50" charset="-128"/>
              </a:rPr>
              <a:t>患者数</a:t>
            </a:r>
            <a:endParaRPr lang="pt-BR" altLang="ja-JP" sz="900" b="1" i="0" u="none" strike="noStrike" baseline="0" dirty="0">
              <a:latin typeface="Meiryo UI" panose="020B0604030504040204" pitchFamily="50" charset="-128"/>
              <a:ea typeface="Meiryo UI" panose="020B0604030504040204" pitchFamily="50" charset="-128"/>
            </a:endParaRPr>
          </a:p>
        </p:txBody>
      </p:sp>
      <p:grpSp>
        <p:nvGrpSpPr>
          <p:cNvPr id="79" name="グループ化 78">
            <a:extLst>
              <a:ext uri="{FF2B5EF4-FFF2-40B4-BE49-F238E27FC236}">
                <a16:creationId xmlns:a16="http://schemas.microsoft.com/office/drawing/2014/main" id="{42604BB5-0D01-82B1-C0F1-2EC69F7A997F}"/>
              </a:ext>
            </a:extLst>
          </p:cNvPr>
          <p:cNvGrpSpPr/>
          <p:nvPr/>
        </p:nvGrpSpPr>
        <p:grpSpPr>
          <a:xfrm>
            <a:off x="1275970" y="1144838"/>
            <a:ext cx="1514038" cy="490087"/>
            <a:chOff x="1275970" y="1083244"/>
            <a:chExt cx="1514038" cy="490087"/>
          </a:xfrm>
        </p:grpSpPr>
        <p:sp>
          <p:nvSpPr>
            <p:cNvPr id="69" name="テキスト ボックス 68">
              <a:extLst>
                <a:ext uri="{FF2B5EF4-FFF2-40B4-BE49-F238E27FC236}">
                  <a16:creationId xmlns:a16="http://schemas.microsoft.com/office/drawing/2014/main" id="{B4BAAA72-3F99-2399-DE75-1ABA0BC26F05}"/>
                </a:ext>
              </a:extLst>
            </p:cNvPr>
            <p:cNvSpPr txBox="1"/>
            <p:nvPr/>
          </p:nvSpPr>
          <p:spPr>
            <a:xfrm>
              <a:off x="1446986" y="1097692"/>
              <a:ext cx="1172007" cy="461665"/>
            </a:xfrm>
            <a:prstGeom prst="rect">
              <a:avLst/>
            </a:prstGeom>
            <a:noFill/>
          </p:spPr>
          <p:txBody>
            <a:bodyPr wrap="square" anchor="b">
              <a:spAutoFit/>
            </a:bodyPr>
            <a:lstStyle/>
            <a:p>
              <a:pPr algn="ctr"/>
              <a:r>
                <a:rPr lang="en-US" altLang="ja-JP" sz="1200" b="1" dirty="0">
                  <a:latin typeface="Meiryo UI" panose="020B0604030504040204" pitchFamily="50" charset="-128"/>
                  <a:ea typeface="Meiryo UI" panose="020B0604030504040204" pitchFamily="50" charset="-128"/>
                </a:rPr>
                <a:t>ESRD</a:t>
              </a:r>
              <a:r>
                <a:rPr lang="ja-JP" altLang="en-US" sz="1200" b="1" dirty="0">
                  <a:latin typeface="Meiryo UI" panose="020B0604030504040204" pitchFamily="50" charset="-128"/>
                  <a:ea typeface="Meiryo UI" panose="020B0604030504040204" pitchFamily="50" charset="-128"/>
                </a:rPr>
                <a:t>（</a:t>
              </a:r>
              <a:r>
                <a:rPr lang="en-US" altLang="ja-JP" sz="1200" b="1" dirty="0">
                  <a:latin typeface="Meiryo UI" panose="020B0604030504040204" pitchFamily="50" charset="-128"/>
                  <a:ea typeface="Meiryo UI" panose="020B0604030504040204" pitchFamily="50" charset="-128"/>
                </a:rPr>
                <a:t>SDR</a:t>
              </a:r>
              <a:r>
                <a:rPr lang="ja-JP" altLang="en-US" sz="1200" b="1" dirty="0">
                  <a:latin typeface="Meiryo UI" panose="020B0604030504040204" pitchFamily="50" charset="-128"/>
                  <a:ea typeface="Meiryo UI" panose="020B0604030504040204" pitchFamily="50" charset="-128"/>
                </a:rPr>
                <a:t>）</a:t>
              </a:r>
              <a:endParaRPr lang="pt-BR" altLang="ja-JP" sz="1200" b="1" i="0" u="none" strike="noStrike" baseline="0" dirty="0">
                <a:latin typeface="Meiryo UI" panose="020B0604030504040204" pitchFamily="50" charset="-128"/>
                <a:ea typeface="Meiryo UI" panose="020B0604030504040204" pitchFamily="50" charset="-128"/>
              </a:endParaRPr>
            </a:p>
          </p:txBody>
        </p:sp>
        <p:sp>
          <p:nvSpPr>
            <p:cNvPr id="74" name="四角形: 角を丸くする 73">
              <a:extLst>
                <a:ext uri="{FF2B5EF4-FFF2-40B4-BE49-F238E27FC236}">
                  <a16:creationId xmlns:a16="http://schemas.microsoft.com/office/drawing/2014/main" id="{196B7607-22E0-6E41-C902-55A48F8EEB19}"/>
                </a:ext>
              </a:extLst>
            </p:cNvPr>
            <p:cNvSpPr/>
            <p:nvPr/>
          </p:nvSpPr>
          <p:spPr>
            <a:xfrm>
              <a:off x="1275970" y="1083244"/>
              <a:ext cx="1514038" cy="490087"/>
            </a:xfrm>
            <a:prstGeom prst="roundRect">
              <a:avLst>
                <a:gd name="adj" fmla="val 9271"/>
              </a:avLst>
            </a:prstGeom>
            <a:noFill/>
            <a:ln w="19050">
              <a:solidFill>
                <a:srgbClr val="D82B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ja-JP" altLang="en-US">
                <a:solidFill>
                  <a:prstClr val="white"/>
                </a:solidFill>
                <a:latin typeface="Meiryo UI" panose="020B0604030504040204" pitchFamily="50" charset="-128"/>
                <a:ea typeface="Meiryo UI" panose="020B0604030504040204" pitchFamily="50" charset="-128"/>
              </a:endParaRPr>
            </a:p>
          </p:txBody>
        </p:sp>
      </p:grpSp>
      <p:grpSp>
        <p:nvGrpSpPr>
          <p:cNvPr id="78" name="グループ化 77">
            <a:extLst>
              <a:ext uri="{FF2B5EF4-FFF2-40B4-BE49-F238E27FC236}">
                <a16:creationId xmlns:a16="http://schemas.microsoft.com/office/drawing/2014/main" id="{5DF42FD7-EF6F-854A-1B3C-FFEB1F00B337}"/>
              </a:ext>
            </a:extLst>
          </p:cNvPr>
          <p:cNvGrpSpPr/>
          <p:nvPr/>
        </p:nvGrpSpPr>
        <p:grpSpPr>
          <a:xfrm>
            <a:off x="4111861" y="1144838"/>
            <a:ext cx="1523642" cy="490087"/>
            <a:chOff x="4111861" y="1083244"/>
            <a:chExt cx="1523642" cy="490087"/>
          </a:xfrm>
        </p:grpSpPr>
        <p:sp>
          <p:nvSpPr>
            <p:cNvPr id="71" name="テキスト ボックス 70">
              <a:extLst>
                <a:ext uri="{FF2B5EF4-FFF2-40B4-BE49-F238E27FC236}">
                  <a16:creationId xmlns:a16="http://schemas.microsoft.com/office/drawing/2014/main" id="{293C96E2-EEFA-86F7-C554-DE3AFEFD804A}"/>
                </a:ext>
              </a:extLst>
            </p:cNvPr>
            <p:cNvSpPr txBox="1"/>
            <p:nvPr/>
          </p:nvSpPr>
          <p:spPr>
            <a:xfrm>
              <a:off x="4111861" y="1097692"/>
              <a:ext cx="1514038" cy="461665"/>
            </a:xfrm>
            <a:prstGeom prst="rect">
              <a:avLst/>
            </a:prstGeom>
            <a:noFill/>
          </p:spPr>
          <p:txBody>
            <a:bodyPr wrap="square" anchor="b">
              <a:spAutoFit/>
            </a:bodyPr>
            <a:lstStyle/>
            <a:p>
              <a:pPr algn="ctr"/>
              <a:r>
                <a:rPr lang="ja-JP" altLang="en-US" sz="1200" b="1" dirty="0">
                  <a:latin typeface="Meiryo UI" panose="020B0604030504040204" pitchFamily="50" charset="-128"/>
                  <a:ea typeface="Meiryo UI" panose="020B0604030504040204" pitchFamily="50" charset="-128"/>
                </a:rPr>
                <a:t>糖尿病網膜症（</a:t>
              </a:r>
              <a:r>
                <a:rPr lang="en-US" altLang="ja-JP" sz="1200" b="1" dirty="0">
                  <a:latin typeface="Meiryo UI" panose="020B0604030504040204" pitchFamily="50" charset="-128"/>
                  <a:ea typeface="Meiryo UI" panose="020B0604030504040204" pitchFamily="50" charset="-128"/>
                </a:rPr>
                <a:t>SDR</a:t>
              </a:r>
              <a:r>
                <a:rPr lang="ja-JP" altLang="en-US" sz="1200" b="1" dirty="0">
                  <a:latin typeface="Meiryo UI" panose="020B0604030504040204" pitchFamily="50" charset="-128"/>
                  <a:ea typeface="Meiryo UI" panose="020B0604030504040204" pitchFamily="50" charset="-128"/>
                </a:rPr>
                <a:t>）</a:t>
              </a:r>
              <a:endParaRPr lang="pt-BR" altLang="ja-JP" sz="1200" b="1" i="0" u="none" strike="noStrike" baseline="0" dirty="0">
                <a:latin typeface="Meiryo UI" panose="020B0604030504040204" pitchFamily="50" charset="-128"/>
                <a:ea typeface="Meiryo UI" panose="020B0604030504040204" pitchFamily="50" charset="-128"/>
              </a:endParaRPr>
            </a:p>
          </p:txBody>
        </p:sp>
        <p:sp>
          <p:nvSpPr>
            <p:cNvPr id="75" name="四角形: 角を丸くする 74">
              <a:extLst>
                <a:ext uri="{FF2B5EF4-FFF2-40B4-BE49-F238E27FC236}">
                  <a16:creationId xmlns:a16="http://schemas.microsoft.com/office/drawing/2014/main" id="{D0F933A8-C436-4453-1686-E13AE18C3F61}"/>
                </a:ext>
              </a:extLst>
            </p:cNvPr>
            <p:cNvSpPr/>
            <p:nvPr/>
          </p:nvSpPr>
          <p:spPr>
            <a:xfrm>
              <a:off x="4121465" y="1083244"/>
              <a:ext cx="1514038" cy="490087"/>
            </a:xfrm>
            <a:prstGeom prst="roundRect">
              <a:avLst>
                <a:gd name="adj" fmla="val 9271"/>
              </a:avLst>
            </a:prstGeom>
            <a:noFill/>
            <a:ln w="19050">
              <a:solidFill>
                <a:srgbClr val="D82B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ja-JP" altLang="en-US">
                <a:solidFill>
                  <a:prstClr val="white"/>
                </a:solidFill>
                <a:latin typeface="Meiryo UI" panose="020B0604030504040204" pitchFamily="50" charset="-128"/>
                <a:ea typeface="Meiryo UI" panose="020B0604030504040204" pitchFamily="50" charset="-128"/>
              </a:endParaRPr>
            </a:p>
          </p:txBody>
        </p:sp>
      </p:grpSp>
      <p:grpSp>
        <p:nvGrpSpPr>
          <p:cNvPr id="77" name="グループ化 76">
            <a:extLst>
              <a:ext uri="{FF2B5EF4-FFF2-40B4-BE49-F238E27FC236}">
                <a16:creationId xmlns:a16="http://schemas.microsoft.com/office/drawing/2014/main" id="{DB27C642-1640-FCB7-0C45-2502C056C380}"/>
              </a:ext>
            </a:extLst>
          </p:cNvPr>
          <p:cNvGrpSpPr/>
          <p:nvPr/>
        </p:nvGrpSpPr>
        <p:grpSpPr>
          <a:xfrm>
            <a:off x="6885818" y="1144838"/>
            <a:ext cx="1514038" cy="490087"/>
            <a:chOff x="6885818" y="1083244"/>
            <a:chExt cx="1514038" cy="490087"/>
          </a:xfrm>
        </p:grpSpPr>
        <p:sp>
          <p:nvSpPr>
            <p:cNvPr id="72" name="テキスト ボックス 71">
              <a:extLst>
                <a:ext uri="{FF2B5EF4-FFF2-40B4-BE49-F238E27FC236}">
                  <a16:creationId xmlns:a16="http://schemas.microsoft.com/office/drawing/2014/main" id="{384D6638-A2A3-26B8-37D8-EA0AD202541F}"/>
                </a:ext>
              </a:extLst>
            </p:cNvPr>
            <p:cNvSpPr txBox="1"/>
            <p:nvPr/>
          </p:nvSpPr>
          <p:spPr>
            <a:xfrm>
              <a:off x="6936287" y="1097692"/>
              <a:ext cx="1413100" cy="461665"/>
            </a:xfrm>
            <a:prstGeom prst="rect">
              <a:avLst/>
            </a:prstGeom>
            <a:noFill/>
          </p:spPr>
          <p:txBody>
            <a:bodyPr wrap="square" anchor="b">
              <a:spAutoFit/>
            </a:bodyPr>
            <a:lstStyle/>
            <a:p>
              <a:pPr algn="ctr"/>
              <a:r>
                <a:rPr lang="ja-JP" altLang="en-US" sz="1200" b="1" dirty="0">
                  <a:latin typeface="Meiryo UI" panose="020B0604030504040204" pitchFamily="50" charset="-128"/>
                  <a:ea typeface="Meiryo UI" panose="020B0604030504040204" pitchFamily="50" charset="-128"/>
                </a:rPr>
                <a:t>冠動脈イベント（</a:t>
              </a:r>
              <a:r>
                <a:rPr lang="en-US" altLang="ja-JP" sz="1200" b="1" dirty="0">
                  <a:latin typeface="Meiryo UI" panose="020B0604030504040204" pitchFamily="50" charset="-128"/>
                  <a:ea typeface="Meiryo UI" panose="020B0604030504040204" pitchFamily="50" charset="-128"/>
                </a:rPr>
                <a:t>ANDIS</a:t>
              </a:r>
              <a:r>
                <a:rPr lang="ja-JP" altLang="en-US" sz="1200" b="1" dirty="0">
                  <a:latin typeface="Meiryo UI" panose="020B0604030504040204" pitchFamily="50" charset="-128"/>
                  <a:ea typeface="Meiryo UI" panose="020B0604030504040204" pitchFamily="50" charset="-128"/>
                </a:rPr>
                <a:t>）</a:t>
              </a:r>
              <a:endParaRPr lang="pt-BR" altLang="ja-JP" sz="1200" b="1" i="0" u="none" strike="noStrike" baseline="0" dirty="0">
                <a:latin typeface="Meiryo UI" panose="020B0604030504040204" pitchFamily="50" charset="-128"/>
                <a:ea typeface="Meiryo UI" panose="020B0604030504040204" pitchFamily="50" charset="-128"/>
              </a:endParaRPr>
            </a:p>
          </p:txBody>
        </p:sp>
        <p:sp>
          <p:nvSpPr>
            <p:cNvPr id="76" name="四角形: 角を丸くする 75">
              <a:extLst>
                <a:ext uri="{FF2B5EF4-FFF2-40B4-BE49-F238E27FC236}">
                  <a16:creationId xmlns:a16="http://schemas.microsoft.com/office/drawing/2014/main" id="{CCD6ACE2-E8AD-7F06-CA7D-72023A709D54}"/>
                </a:ext>
              </a:extLst>
            </p:cNvPr>
            <p:cNvSpPr/>
            <p:nvPr/>
          </p:nvSpPr>
          <p:spPr>
            <a:xfrm>
              <a:off x="6885818" y="1083244"/>
              <a:ext cx="1514038" cy="490087"/>
            </a:xfrm>
            <a:prstGeom prst="roundRect">
              <a:avLst>
                <a:gd name="adj" fmla="val 9271"/>
              </a:avLst>
            </a:prstGeom>
            <a:noFill/>
            <a:ln w="19050">
              <a:solidFill>
                <a:srgbClr val="D82B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defRPr/>
              </a:pPr>
              <a:endParaRPr lang="ja-JP" altLang="en-US">
                <a:solidFill>
                  <a:prstClr val="white"/>
                </a:solidFill>
                <a:latin typeface="Meiryo UI" panose="020B0604030504040204" pitchFamily="50" charset="-128"/>
                <a:ea typeface="Meiryo UI" panose="020B0604030504040204" pitchFamily="50" charset="-128"/>
              </a:endParaRPr>
            </a:p>
          </p:txBody>
        </p:sp>
      </p:grpSp>
      <p:grpSp>
        <p:nvGrpSpPr>
          <p:cNvPr id="81" name="グループ化 80">
            <a:extLst>
              <a:ext uri="{FF2B5EF4-FFF2-40B4-BE49-F238E27FC236}">
                <a16:creationId xmlns:a16="http://schemas.microsoft.com/office/drawing/2014/main" id="{D0A6B66F-1610-9EE7-85F1-EBC2F2941A36}"/>
              </a:ext>
            </a:extLst>
          </p:cNvPr>
          <p:cNvGrpSpPr/>
          <p:nvPr/>
        </p:nvGrpSpPr>
        <p:grpSpPr>
          <a:xfrm>
            <a:off x="1048693" y="2073748"/>
            <a:ext cx="684151" cy="784830"/>
            <a:chOff x="1722664" y="2030568"/>
            <a:chExt cx="684151" cy="784830"/>
          </a:xfrm>
        </p:grpSpPr>
        <p:sp>
          <p:nvSpPr>
            <p:cNvPr id="82" name="テキスト ボックス 81">
              <a:extLst>
                <a:ext uri="{FF2B5EF4-FFF2-40B4-BE49-F238E27FC236}">
                  <a16:creationId xmlns:a16="http://schemas.microsoft.com/office/drawing/2014/main" id="{299A0EFA-3A59-AA38-44A4-287B6D97409A}"/>
                </a:ext>
              </a:extLst>
            </p:cNvPr>
            <p:cNvSpPr txBox="1"/>
            <p:nvPr/>
          </p:nvSpPr>
          <p:spPr>
            <a:xfrm>
              <a:off x="1827812" y="2030568"/>
              <a:ext cx="579003" cy="784830"/>
            </a:xfrm>
            <a:prstGeom prst="rect">
              <a:avLst/>
            </a:prstGeom>
            <a:noFill/>
          </p:spPr>
          <p:txBody>
            <a:bodyPr wrap="square" anchor="b">
              <a:spAutoFit/>
            </a:bodyPr>
            <a:lstStyle/>
            <a:p>
              <a:r>
                <a:rPr lang="en-US" altLang="ja-JP" sz="900" dirty="0">
                  <a:latin typeface="Meiryo UI" panose="020B0604030504040204" pitchFamily="50" charset="-128"/>
                  <a:ea typeface="Meiryo UI" panose="020B0604030504040204" pitchFamily="50" charset="-128"/>
                </a:rPr>
                <a:t>SAID</a:t>
              </a:r>
              <a:r>
                <a:rPr lang="ja-JP" altLang="en-US" sz="900" dirty="0">
                  <a:latin typeface="Meiryo UI" panose="020B0604030504040204" pitchFamily="50" charset="-128"/>
                  <a:ea typeface="Meiryo UI" panose="020B0604030504040204" pitchFamily="50" charset="-128"/>
                </a:rPr>
                <a:t>　</a:t>
              </a:r>
            </a:p>
            <a:p>
              <a:r>
                <a:rPr lang="en-US" altLang="ja-JP" sz="900" dirty="0">
                  <a:latin typeface="Meiryo UI" panose="020B0604030504040204" pitchFamily="50" charset="-128"/>
                  <a:ea typeface="Meiryo UI" panose="020B0604030504040204" pitchFamily="50" charset="-128"/>
                </a:rPr>
                <a:t>SIDD </a:t>
              </a:r>
              <a:r>
                <a:rPr lang="ja-JP" altLang="en-US" sz="900" dirty="0">
                  <a:latin typeface="Meiryo UI" panose="020B0604030504040204" pitchFamily="50" charset="-128"/>
                  <a:ea typeface="Meiryo UI" panose="020B0604030504040204" pitchFamily="50" charset="-128"/>
                </a:rPr>
                <a:t>　</a:t>
              </a:r>
            </a:p>
            <a:p>
              <a:r>
                <a:rPr lang="en-US" altLang="ja-JP" sz="900" dirty="0">
                  <a:latin typeface="Meiryo UI" panose="020B0604030504040204" pitchFamily="50" charset="-128"/>
                  <a:ea typeface="Meiryo UI" panose="020B0604030504040204" pitchFamily="50" charset="-128"/>
                </a:rPr>
                <a:t>SIRD</a:t>
              </a:r>
              <a:r>
                <a:rPr lang="ja-JP" altLang="en-US" sz="900" dirty="0">
                  <a:latin typeface="Meiryo UI" panose="020B0604030504040204" pitchFamily="50" charset="-128"/>
                  <a:ea typeface="Meiryo UI" panose="020B0604030504040204" pitchFamily="50" charset="-128"/>
                </a:rPr>
                <a:t>　</a:t>
              </a:r>
            </a:p>
            <a:p>
              <a:r>
                <a:rPr lang="en-US" altLang="ja-JP" sz="900" dirty="0">
                  <a:latin typeface="Meiryo UI" panose="020B0604030504040204" pitchFamily="50" charset="-128"/>
                  <a:ea typeface="Meiryo UI" panose="020B0604030504040204" pitchFamily="50" charset="-128"/>
                </a:rPr>
                <a:t>MOD </a:t>
              </a:r>
              <a:r>
                <a:rPr lang="ja-JP" altLang="en-US" sz="900" dirty="0">
                  <a:latin typeface="Meiryo UI" panose="020B0604030504040204" pitchFamily="50" charset="-128"/>
                  <a:ea typeface="Meiryo UI" panose="020B0604030504040204" pitchFamily="50" charset="-128"/>
                </a:rPr>
                <a:t>　</a:t>
              </a:r>
            </a:p>
            <a:p>
              <a:r>
                <a:rPr lang="en-US" altLang="ja-JP" sz="900" dirty="0">
                  <a:latin typeface="Meiryo UI" panose="020B0604030504040204" pitchFamily="50" charset="-128"/>
                  <a:ea typeface="Meiryo UI" panose="020B0604030504040204" pitchFamily="50" charset="-128"/>
                </a:rPr>
                <a:t>MARD</a:t>
              </a:r>
              <a:endParaRPr lang="pt-BR" altLang="ja-JP" sz="900" i="0" u="none" strike="noStrike" baseline="0" dirty="0">
                <a:latin typeface="Meiryo UI" panose="020B0604030504040204" pitchFamily="50" charset="-128"/>
                <a:ea typeface="Meiryo UI" panose="020B0604030504040204" pitchFamily="50" charset="-128"/>
              </a:endParaRPr>
            </a:p>
          </p:txBody>
        </p:sp>
        <p:cxnSp>
          <p:nvCxnSpPr>
            <p:cNvPr id="83" name="直線コネクタ 82">
              <a:extLst>
                <a:ext uri="{FF2B5EF4-FFF2-40B4-BE49-F238E27FC236}">
                  <a16:creationId xmlns:a16="http://schemas.microsoft.com/office/drawing/2014/main" id="{A5DFC826-6742-AD5A-DE51-595E540D03C3}"/>
                </a:ext>
              </a:extLst>
            </p:cNvPr>
            <p:cNvCxnSpPr/>
            <p:nvPr/>
          </p:nvCxnSpPr>
          <p:spPr>
            <a:xfrm>
              <a:off x="1722664" y="2152649"/>
              <a:ext cx="135747" cy="0"/>
            </a:xfrm>
            <a:prstGeom prst="line">
              <a:avLst/>
            </a:prstGeom>
            <a:ln w="19050">
              <a:solidFill>
                <a:srgbClr val="006481"/>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95E6CCD5-9CF9-7F0A-4627-18D4BE5832F0}"/>
                </a:ext>
              </a:extLst>
            </p:cNvPr>
            <p:cNvCxnSpPr/>
            <p:nvPr/>
          </p:nvCxnSpPr>
          <p:spPr>
            <a:xfrm>
              <a:off x="1722664" y="2290926"/>
              <a:ext cx="135747" cy="0"/>
            </a:xfrm>
            <a:prstGeom prst="line">
              <a:avLst/>
            </a:prstGeom>
            <a:ln w="19050">
              <a:solidFill>
                <a:srgbClr val="2990D0"/>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E9C29FAD-A4C7-582D-88E8-35CEC643B9E6}"/>
                </a:ext>
              </a:extLst>
            </p:cNvPr>
            <p:cNvCxnSpPr/>
            <p:nvPr/>
          </p:nvCxnSpPr>
          <p:spPr>
            <a:xfrm>
              <a:off x="1722664" y="2429203"/>
              <a:ext cx="135747" cy="0"/>
            </a:xfrm>
            <a:prstGeom prst="line">
              <a:avLst/>
            </a:prstGeom>
            <a:ln w="19050">
              <a:solidFill>
                <a:srgbClr val="45A46A"/>
              </a:solidFill>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0EE38E3B-E737-B281-4F00-37D1986393AB}"/>
                </a:ext>
              </a:extLst>
            </p:cNvPr>
            <p:cNvCxnSpPr/>
            <p:nvPr/>
          </p:nvCxnSpPr>
          <p:spPr>
            <a:xfrm>
              <a:off x="1722664" y="2567480"/>
              <a:ext cx="135747" cy="0"/>
            </a:xfrm>
            <a:prstGeom prst="line">
              <a:avLst/>
            </a:prstGeom>
            <a:ln w="19050">
              <a:solidFill>
                <a:srgbClr val="CFAA50"/>
              </a:solidFill>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57BE8D61-035D-87E7-1D17-84FD8D740598}"/>
                </a:ext>
              </a:extLst>
            </p:cNvPr>
            <p:cNvCxnSpPr/>
            <p:nvPr/>
          </p:nvCxnSpPr>
          <p:spPr>
            <a:xfrm>
              <a:off x="1722664" y="2705755"/>
              <a:ext cx="135747" cy="0"/>
            </a:xfrm>
            <a:prstGeom prst="line">
              <a:avLst/>
            </a:prstGeom>
            <a:ln w="19050">
              <a:solidFill>
                <a:srgbClr val="C06BA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86003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D062E-F0FE-9525-2751-4D2715B2A8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9B66D31-79D5-3B6F-F051-38512EA50D09}"/>
              </a:ext>
            </a:extLst>
          </p:cNvPr>
          <p:cNvSpPr txBox="1"/>
          <p:nvPr/>
        </p:nvSpPr>
        <p:spPr>
          <a:xfrm>
            <a:off x="226267" y="207215"/>
            <a:ext cx="360682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結果</a:t>
            </a:r>
          </a:p>
        </p:txBody>
      </p:sp>
      <p:sp>
        <p:nvSpPr>
          <p:cNvPr id="6" name="テキスト ボックス 5">
            <a:extLst>
              <a:ext uri="{FF2B5EF4-FFF2-40B4-BE49-F238E27FC236}">
                <a16:creationId xmlns:a16="http://schemas.microsoft.com/office/drawing/2014/main" id="{0FFCFFD6-D15B-18D0-8D07-E3C8F7CD460E}"/>
              </a:ext>
            </a:extLst>
          </p:cNvPr>
          <p:cNvSpPr txBox="1"/>
          <p:nvPr/>
        </p:nvSpPr>
        <p:spPr>
          <a:xfrm>
            <a:off x="594259" y="1368000"/>
            <a:ext cx="7955482" cy="3773725"/>
          </a:xfrm>
          <a:prstGeom prst="rect">
            <a:avLst/>
          </a:prstGeom>
          <a:noFill/>
        </p:spPr>
        <p:txBody>
          <a:bodyPr wrap="square">
            <a:spAutoFit/>
          </a:bodyPr>
          <a:lstStyle/>
          <a:p>
            <a:pPr>
              <a:lnSpc>
                <a:spcPct val="150000"/>
              </a:lnSpc>
              <a:buClr>
                <a:srgbClr val="D82B83"/>
              </a:buClr>
              <a:defRPr/>
            </a:pPr>
            <a:r>
              <a:rPr lang="ja-JP" altLang="en-US" b="1" dirty="0">
                <a:solidFill>
                  <a:prstClr val="black"/>
                </a:solidFill>
                <a:latin typeface="Meiryo UI" panose="020B0604030504040204" pitchFamily="50" charset="-128"/>
                <a:ea typeface="Meiryo UI" panose="020B0604030504040204" pitchFamily="50" charset="-128"/>
              </a:rPr>
              <a:t>合併症との関連（</a:t>
            </a:r>
            <a:r>
              <a:rPr lang="en-US" altLang="ja-JP" b="1" dirty="0">
                <a:solidFill>
                  <a:prstClr val="black"/>
                </a:solidFill>
                <a:latin typeface="Meiryo UI" panose="020B0604030504040204" pitchFamily="50" charset="-128"/>
                <a:ea typeface="Meiryo UI" panose="020B0604030504040204" pitchFamily="50" charset="-128"/>
              </a:rPr>
              <a:t>vs. MARD</a:t>
            </a:r>
            <a:r>
              <a:rPr lang="ja-JP" altLang="en-US" b="1" dirty="0">
                <a:solidFill>
                  <a:prstClr val="black"/>
                </a:solidFill>
                <a:latin typeface="Meiryo UI" panose="020B0604030504040204" pitchFamily="50" charset="-128"/>
                <a:ea typeface="Meiryo UI" panose="020B0604030504040204" pitchFamily="50" charset="-128"/>
              </a:rPr>
              <a:t>）（</a:t>
            </a:r>
            <a:r>
              <a:rPr lang="en-US" altLang="ja-JP" b="1" dirty="0">
                <a:solidFill>
                  <a:prstClr val="black"/>
                </a:solidFill>
                <a:latin typeface="Meiryo UI" panose="020B0604030504040204" pitchFamily="50" charset="-128"/>
                <a:ea typeface="Meiryo UI" panose="020B0604030504040204" pitchFamily="50" charset="-128"/>
              </a:rPr>
              <a:t>Cox</a:t>
            </a:r>
            <a:r>
              <a:rPr lang="ja-JP" altLang="en-US" b="1" dirty="0">
                <a:solidFill>
                  <a:prstClr val="black"/>
                </a:solidFill>
                <a:latin typeface="Meiryo UI" panose="020B0604030504040204" pitchFamily="50" charset="-128"/>
                <a:ea typeface="Meiryo UI" panose="020B0604030504040204" pitchFamily="50" charset="-128"/>
              </a:rPr>
              <a:t>回帰分析、性・年齢調整後）</a:t>
            </a:r>
          </a:p>
          <a:p>
            <a:pPr marL="285750" lvl="0" indent="-285750">
              <a:lnSpc>
                <a:spcPct val="150000"/>
              </a:lnSpc>
              <a:buClr>
                <a:srgbClr val="D82B83"/>
              </a:buClr>
              <a:buFont typeface="Wingdings" panose="05000000000000000000" pitchFamily="2" charset="2"/>
              <a:buChar char="l"/>
              <a:defRPr/>
            </a:pPr>
            <a:r>
              <a:rPr lang="en-US" altLang="ja-JP" dirty="0">
                <a:solidFill>
                  <a:prstClr val="black"/>
                </a:solidFill>
                <a:latin typeface="Meiryo UI" panose="020B0604030504040204" pitchFamily="50" charset="-128"/>
                <a:ea typeface="Meiryo UI" panose="020B0604030504040204" pitchFamily="50" charset="-128"/>
              </a:rPr>
              <a:t>SIRD</a:t>
            </a:r>
            <a:r>
              <a:rPr lang="ja-JP" altLang="en-US" dirty="0">
                <a:solidFill>
                  <a:prstClr val="black"/>
                </a:solidFill>
                <a:latin typeface="Meiryo UI" panose="020B0604030504040204" pitchFamily="50" charset="-128"/>
                <a:ea typeface="Meiryo UI" panose="020B0604030504040204" pitchFamily="50" charset="-128"/>
              </a:rPr>
              <a:t>は</a:t>
            </a:r>
            <a:r>
              <a:rPr lang="en-US" altLang="ja-JP" dirty="0">
                <a:solidFill>
                  <a:prstClr val="black"/>
                </a:solidFill>
                <a:latin typeface="Meiryo UI" panose="020B0604030504040204" pitchFamily="50" charset="-128"/>
                <a:ea typeface="Meiryo UI" panose="020B0604030504040204" pitchFamily="50" charset="-128"/>
              </a:rPr>
              <a:t>CKD</a:t>
            </a:r>
            <a:r>
              <a:rPr lang="ja-JP" altLang="en-US" dirty="0">
                <a:solidFill>
                  <a:prstClr val="black"/>
                </a:solidFill>
                <a:latin typeface="Meiryo UI" panose="020B0604030504040204" pitchFamily="50" charset="-128"/>
                <a:ea typeface="Meiryo UI" panose="020B0604030504040204" pitchFamily="50" charset="-128"/>
              </a:rPr>
              <a:t>ステージ</a:t>
            </a:r>
            <a:r>
              <a:rPr lang="en-US" altLang="ja-JP" dirty="0">
                <a:solidFill>
                  <a:prstClr val="black"/>
                </a:solidFill>
                <a:latin typeface="Meiryo UI" panose="020B0604030504040204" pitchFamily="50" charset="-128"/>
                <a:ea typeface="Meiryo UI" panose="020B0604030504040204" pitchFamily="50" charset="-128"/>
              </a:rPr>
              <a:t>3B</a:t>
            </a:r>
            <a:r>
              <a:rPr lang="ja-JP" altLang="en-US" dirty="0">
                <a:solidFill>
                  <a:prstClr val="black"/>
                </a:solidFill>
                <a:latin typeface="Meiryo UI" panose="020B0604030504040204" pitchFamily="50" charset="-128"/>
                <a:ea typeface="Meiryo UI" panose="020B0604030504040204" pitchFamily="50" charset="-128"/>
              </a:rPr>
              <a:t>以上（</a:t>
            </a:r>
            <a:r>
              <a:rPr lang="en-US" altLang="ja-JP" dirty="0">
                <a:solidFill>
                  <a:prstClr val="black"/>
                </a:solidFill>
                <a:latin typeface="Meiryo UI" panose="020B0604030504040204" pitchFamily="50" charset="-128"/>
                <a:ea typeface="Meiryo UI" panose="020B0604030504040204" pitchFamily="50" charset="-128"/>
              </a:rPr>
              <a:t>eGFR</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45mL/</a:t>
            </a:r>
            <a:r>
              <a:rPr lang="ja-JP" altLang="en-US" dirty="0">
                <a:solidFill>
                  <a:prstClr val="black"/>
                </a:solidFill>
                <a:latin typeface="Meiryo UI" panose="020B0604030504040204" pitchFamily="50" charset="-128"/>
                <a:ea typeface="Meiryo UI" panose="020B0604030504040204" pitchFamily="50" charset="-128"/>
              </a:rPr>
              <a:t>分</a:t>
            </a:r>
            <a:r>
              <a:rPr lang="en-US" altLang="ja-JP" dirty="0">
                <a:solidFill>
                  <a:prstClr val="black"/>
                </a:solidFill>
                <a:latin typeface="Meiryo UI" panose="020B0604030504040204" pitchFamily="50" charset="-128"/>
                <a:ea typeface="Meiryo UI" panose="020B0604030504040204" pitchFamily="50" charset="-128"/>
              </a:rPr>
              <a:t>/1.73㎡</a:t>
            </a:r>
            <a:r>
              <a:rPr lang="ja-JP" altLang="en-US" dirty="0">
                <a:solidFill>
                  <a:prstClr val="black"/>
                </a:solidFill>
                <a:latin typeface="Meiryo UI" panose="020B0604030504040204" pitchFamily="50" charset="-128"/>
                <a:ea typeface="Meiryo UI" panose="020B0604030504040204" pitchFamily="50" charset="-128"/>
              </a:rPr>
              <a:t>）、顕性アルブミン尿、</a:t>
            </a:r>
            <a:r>
              <a:rPr lang="en-US" altLang="ja-JP" dirty="0">
                <a:solidFill>
                  <a:prstClr val="black"/>
                </a:solidFill>
                <a:latin typeface="Meiryo UI" panose="020B0604030504040204" pitchFamily="50" charset="-128"/>
                <a:ea typeface="Meiryo UI" panose="020B0604030504040204" pitchFamily="50" charset="-128"/>
              </a:rPr>
              <a:t>ESRD</a:t>
            </a:r>
            <a:r>
              <a:rPr lang="ja-JP" altLang="en-US" dirty="0">
                <a:solidFill>
                  <a:prstClr val="black"/>
                </a:solidFill>
                <a:latin typeface="Meiryo UI" panose="020B0604030504040204" pitchFamily="50" charset="-128"/>
                <a:ea typeface="Meiryo UI" panose="020B0604030504040204" pitchFamily="50" charset="-128"/>
              </a:rPr>
              <a:t>のリスクが有意に高かった［</a:t>
            </a:r>
            <a:r>
              <a:rPr lang="en-US" altLang="ja-JP" dirty="0">
                <a:solidFill>
                  <a:prstClr val="black"/>
                </a:solidFill>
                <a:latin typeface="Meiryo UI" panose="020B0604030504040204" pitchFamily="50" charset="-128"/>
                <a:ea typeface="Meiryo UI" panose="020B0604030504040204" pitchFamily="50" charset="-128"/>
              </a:rPr>
              <a:t>CKD</a:t>
            </a:r>
            <a:r>
              <a:rPr lang="ja-JP" altLang="en-US" dirty="0">
                <a:solidFill>
                  <a:prstClr val="black"/>
                </a:solidFill>
                <a:latin typeface="Meiryo UI" panose="020B0604030504040204" pitchFamily="50" charset="-128"/>
                <a:ea typeface="Meiryo UI" panose="020B0604030504040204" pitchFamily="50" charset="-128"/>
              </a:rPr>
              <a:t>ステージ</a:t>
            </a:r>
            <a:r>
              <a:rPr lang="en-US" altLang="ja-JP" dirty="0">
                <a:solidFill>
                  <a:prstClr val="black"/>
                </a:solidFill>
                <a:latin typeface="Meiryo UI" panose="020B0604030504040204" pitchFamily="50" charset="-128"/>
                <a:ea typeface="Meiryo UI" panose="020B0604030504040204" pitchFamily="50" charset="-128"/>
              </a:rPr>
              <a:t>3B</a:t>
            </a:r>
            <a:r>
              <a:rPr lang="ja-JP" altLang="en-US" dirty="0">
                <a:solidFill>
                  <a:prstClr val="black"/>
                </a:solidFill>
                <a:latin typeface="Meiryo UI" panose="020B0604030504040204" pitchFamily="50" charset="-128"/>
                <a:ea typeface="Meiryo UI" panose="020B0604030504040204" pitchFamily="50" charset="-128"/>
              </a:rPr>
              <a:t>以上（</a:t>
            </a:r>
            <a:r>
              <a:rPr lang="en-US" altLang="ja-JP" dirty="0">
                <a:solidFill>
                  <a:prstClr val="black"/>
                </a:solidFill>
                <a:latin typeface="Meiryo UI" panose="020B0604030504040204" pitchFamily="50" charset="-128"/>
                <a:ea typeface="Meiryo UI" panose="020B0604030504040204" pitchFamily="50" charset="-128"/>
              </a:rPr>
              <a:t>vs. MARD</a:t>
            </a:r>
            <a:r>
              <a:rPr lang="ja-JP" altLang="en-US" dirty="0">
                <a:solidFill>
                  <a:prstClr val="black"/>
                </a:solidFill>
                <a:latin typeface="Meiryo UI" panose="020B0604030504040204" pitchFamily="50" charset="-128"/>
                <a:ea typeface="Meiryo UI" panose="020B0604030504040204" pitchFamily="50" charset="-128"/>
              </a:rPr>
              <a:t>）：       ハザード比（</a:t>
            </a:r>
            <a:r>
              <a:rPr lang="en-US" altLang="ja-JP" dirty="0">
                <a:solidFill>
                  <a:prstClr val="black"/>
                </a:solidFill>
                <a:latin typeface="Meiryo UI" panose="020B0604030504040204" pitchFamily="50" charset="-128"/>
                <a:ea typeface="Meiryo UI" panose="020B0604030504040204" pitchFamily="50" charset="-128"/>
              </a:rPr>
              <a:t>HR</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3.34</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95</a:t>
            </a:r>
            <a:r>
              <a:rPr lang="ja-JP" altLang="en-US" dirty="0">
                <a:solidFill>
                  <a:prstClr val="black"/>
                </a:solidFill>
                <a:latin typeface="Meiryo UI" panose="020B0604030504040204" pitchFamily="50" charset="-128"/>
                <a:ea typeface="Meiryo UI" panose="020B0604030504040204" pitchFamily="50" charset="-128"/>
              </a:rPr>
              <a:t>％信頼区間（</a:t>
            </a:r>
            <a:r>
              <a:rPr lang="en-US" altLang="ja-JP" dirty="0">
                <a:solidFill>
                  <a:prstClr val="black"/>
                </a:solidFill>
                <a:latin typeface="Meiryo UI" panose="020B0604030504040204" pitchFamily="50" charset="-128"/>
                <a:ea typeface="Meiryo UI" panose="020B0604030504040204" pitchFamily="50" charset="-128"/>
              </a:rPr>
              <a:t>CI</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2.59</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4.30</a:t>
            </a:r>
            <a:r>
              <a:rPr lang="ja-JP" altLang="en-US" dirty="0">
                <a:solidFill>
                  <a:prstClr val="black"/>
                </a:solidFill>
                <a:latin typeface="Meiryo UI" panose="020B0604030504040204" pitchFamily="50" charset="-128"/>
                <a:ea typeface="Meiryo UI" panose="020B0604030504040204" pitchFamily="50" charset="-128"/>
              </a:rPr>
              <a:t>／顕性アルブミン尿：</a:t>
            </a:r>
            <a:r>
              <a:rPr lang="en-US" altLang="ja-JP" dirty="0">
                <a:solidFill>
                  <a:prstClr val="black"/>
                </a:solidFill>
                <a:latin typeface="Meiryo UI" panose="020B0604030504040204" pitchFamily="50" charset="-128"/>
                <a:ea typeface="Meiryo UI" panose="020B0604030504040204" pitchFamily="50" charset="-128"/>
              </a:rPr>
              <a:t>HR 2.89</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95</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CI 1.92</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4.35</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ESRD</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HR 4.89</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95</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CI 2.68</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8.93</a:t>
            </a:r>
            <a:r>
              <a:rPr lang="ja-JP" altLang="en-US" dirty="0">
                <a:solidFill>
                  <a:prstClr val="black"/>
                </a:solidFill>
                <a:latin typeface="Meiryo UI" panose="020B0604030504040204" pitchFamily="50" charset="-128"/>
                <a:ea typeface="Meiryo UI" panose="020B0604030504040204" pitchFamily="50" charset="-128"/>
              </a:rPr>
              <a:t>］。</a:t>
            </a:r>
            <a:endParaRPr lang="en-US" altLang="ja-JP" dirty="0">
              <a:solidFill>
                <a:prstClr val="black"/>
              </a:solidFill>
              <a:latin typeface="Meiryo UI" panose="020B0604030504040204" pitchFamily="50" charset="-128"/>
              <a:ea typeface="Meiryo UI" panose="020B0604030504040204" pitchFamily="50" charset="-128"/>
            </a:endParaRPr>
          </a:p>
          <a:p>
            <a:pPr marL="285750" lvl="0" indent="-285750">
              <a:lnSpc>
                <a:spcPct val="150000"/>
              </a:lnSpc>
              <a:buClr>
                <a:srgbClr val="D82B83"/>
              </a:buClr>
              <a:buFont typeface="Wingdings" panose="05000000000000000000" pitchFamily="2" charset="2"/>
              <a:buChar char="l"/>
              <a:defRPr/>
            </a:pPr>
            <a:r>
              <a:rPr lang="en-US" altLang="ja-JP" dirty="0">
                <a:solidFill>
                  <a:prstClr val="black"/>
                </a:solidFill>
                <a:latin typeface="Meiryo UI" panose="020B0604030504040204" pitchFamily="50" charset="-128"/>
                <a:ea typeface="Meiryo UI" panose="020B0604030504040204" pitchFamily="50" charset="-128"/>
              </a:rPr>
              <a:t>SIDD</a:t>
            </a:r>
            <a:r>
              <a:rPr lang="ja-JP" altLang="en-US" dirty="0">
                <a:solidFill>
                  <a:prstClr val="black"/>
                </a:solidFill>
                <a:latin typeface="Meiryo UI" panose="020B0604030504040204" pitchFamily="50" charset="-128"/>
                <a:ea typeface="Meiryo UI" panose="020B0604030504040204" pitchFamily="50" charset="-128"/>
              </a:rPr>
              <a:t>は糖尿病網膜症のリスクが有意に高かった（</a:t>
            </a:r>
            <a:r>
              <a:rPr lang="en-US" altLang="ja-JP" dirty="0">
                <a:solidFill>
                  <a:prstClr val="black"/>
                </a:solidFill>
                <a:latin typeface="Meiryo UI" panose="020B0604030504040204" pitchFamily="50" charset="-128"/>
                <a:ea typeface="Meiryo UI" panose="020B0604030504040204" pitchFamily="50" charset="-128"/>
              </a:rPr>
              <a:t>HR 1.33</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95</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CI 1.15</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1.54</a:t>
            </a:r>
            <a:r>
              <a:rPr lang="ja-JP" altLang="en-US" dirty="0">
                <a:solidFill>
                  <a:prstClr val="black"/>
                </a:solidFill>
                <a:latin typeface="Meiryo UI" panose="020B0604030504040204" pitchFamily="50" charset="-128"/>
                <a:ea typeface="Meiryo UI" panose="020B0604030504040204" pitchFamily="50" charset="-128"/>
              </a:rPr>
              <a:t>）。</a:t>
            </a:r>
            <a:endParaRPr lang="en-US" altLang="ja-JP" dirty="0">
              <a:solidFill>
                <a:prstClr val="black"/>
              </a:solidFill>
              <a:latin typeface="Meiryo UI" panose="020B0604030504040204" pitchFamily="50" charset="-128"/>
              <a:ea typeface="Meiryo UI" panose="020B0604030504040204" pitchFamily="50" charset="-128"/>
            </a:endParaRPr>
          </a:p>
          <a:p>
            <a:pPr marL="285750" lvl="0" indent="-285750">
              <a:lnSpc>
                <a:spcPct val="150000"/>
              </a:lnSpc>
              <a:buClr>
                <a:srgbClr val="D82B83"/>
              </a:buClr>
              <a:buFont typeface="Wingdings" panose="05000000000000000000" pitchFamily="2" charset="2"/>
              <a:buChar char="l"/>
              <a:defRPr/>
            </a:pPr>
            <a:r>
              <a:rPr lang="ja-JP" altLang="en-US" dirty="0">
                <a:solidFill>
                  <a:prstClr val="black"/>
                </a:solidFill>
                <a:latin typeface="Meiryo UI" panose="020B0604030504040204" pitchFamily="50" charset="-128"/>
                <a:ea typeface="Meiryo UI" panose="020B0604030504040204" pitchFamily="50" charset="-128"/>
              </a:rPr>
              <a:t>冠動脈イベントはクラスター間で有意差は認められなかった。</a:t>
            </a:r>
            <a:endPar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5" name="テキスト ボックス 4">
            <a:extLst>
              <a:ext uri="{FF2B5EF4-FFF2-40B4-BE49-F238E27FC236}">
                <a16:creationId xmlns:a16="http://schemas.microsoft.com/office/drawing/2014/main" id="{2C69EEC0-4F03-8882-5EC1-A14E33ED2DAC}"/>
              </a:ext>
            </a:extLst>
          </p:cNvPr>
          <p:cNvSpPr txBox="1"/>
          <p:nvPr/>
        </p:nvSpPr>
        <p:spPr>
          <a:xfrm>
            <a:off x="1188518" y="6604084"/>
            <a:ext cx="7955482" cy="253916"/>
          </a:xfrm>
          <a:prstGeom prst="rect">
            <a:avLst/>
          </a:prstGeom>
          <a:noFill/>
        </p:spPr>
        <p:txBody>
          <a:bodyPr wrap="square" anchor="b">
            <a:spAutoFit/>
          </a:bodyPr>
          <a:lstStyle/>
          <a:p>
            <a:pPr algn="r"/>
            <a:r>
              <a:rPr lang="pt-BR" altLang="ja-JP" sz="1050" dirty="0">
                <a:latin typeface="Meiryo UI" panose="020B0604030504040204" pitchFamily="50" charset="-128"/>
                <a:ea typeface="Meiryo UI" panose="020B0604030504040204" pitchFamily="50" charset="-128"/>
              </a:rPr>
              <a:t>Ahlqvist E, et al. Lancet Diabetes Endocrinol 6</a:t>
            </a:r>
            <a:r>
              <a:rPr lang="ja-JP" altLang="pt-BR" sz="1050" dirty="0">
                <a:latin typeface="Meiryo UI" panose="020B0604030504040204" pitchFamily="50" charset="-128"/>
                <a:ea typeface="Meiryo UI" panose="020B0604030504040204" pitchFamily="50" charset="-128"/>
              </a:rPr>
              <a:t>： </a:t>
            </a:r>
            <a:r>
              <a:rPr lang="pt-BR" altLang="ja-JP" sz="1050" dirty="0">
                <a:latin typeface="Meiryo UI" panose="020B0604030504040204" pitchFamily="50" charset="-128"/>
                <a:ea typeface="Meiryo UI" panose="020B0604030504040204" pitchFamily="50" charset="-128"/>
              </a:rPr>
              <a:t>361-369, 2018</a:t>
            </a:r>
            <a:endParaRPr lang="pt-BR" altLang="ja-JP" sz="1050" b="0" i="0" u="none" strike="noStrike" baseline="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7096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B1AA-86B7-2E1B-35AA-D4AADD6D2BE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4FB0F94-AE2E-DF45-1267-D3772C66BB72}"/>
              </a:ext>
            </a:extLst>
          </p:cNvPr>
          <p:cNvSpPr txBox="1"/>
          <p:nvPr/>
        </p:nvSpPr>
        <p:spPr>
          <a:xfrm>
            <a:off x="226267" y="207215"/>
            <a:ext cx="360682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結果</a:t>
            </a:r>
          </a:p>
        </p:txBody>
      </p:sp>
      <p:sp>
        <p:nvSpPr>
          <p:cNvPr id="6" name="テキスト ボックス 5">
            <a:extLst>
              <a:ext uri="{FF2B5EF4-FFF2-40B4-BE49-F238E27FC236}">
                <a16:creationId xmlns:a16="http://schemas.microsoft.com/office/drawing/2014/main" id="{483F056A-D239-4D49-9C5E-26D78851D6AF}"/>
              </a:ext>
            </a:extLst>
          </p:cNvPr>
          <p:cNvSpPr txBox="1"/>
          <p:nvPr/>
        </p:nvSpPr>
        <p:spPr>
          <a:xfrm>
            <a:off x="528671" y="1368000"/>
            <a:ext cx="8086657" cy="4604722"/>
          </a:xfrm>
          <a:prstGeom prst="rect">
            <a:avLst/>
          </a:prstGeom>
          <a:noFill/>
        </p:spPr>
        <p:txBody>
          <a:bodyPr wrap="square">
            <a:spAutoFit/>
          </a:bodyPr>
          <a:lstStyle/>
          <a:p>
            <a:pPr lvl="0">
              <a:lnSpc>
                <a:spcPct val="150000"/>
              </a:lnSpc>
              <a:buClr>
                <a:srgbClr val="D82B83"/>
              </a:buClr>
              <a:defRPr/>
            </a:pPr>
            <a:r>
              <a:rPr lang="ja-JP" altLang="en-US" b="1" dirty="0">
                <a:solidFill>
                  <a:prstClr val="black"/>
                </a:solidFill>
                <a:latin typeface="Meiryo UI" panose="020B0604030504040204" pitchFamily="50" charset="-128"/>
                <a:ea typeface="Meiryo UI" panose="020B0604030504040204" pitchFamily="50" charset="-128"/>
              </a:rPr>
              <a:t>治療実態（</a:t>
            </a:r>
            <a:r>
              <a:rPr lang="en-US" altLang="ja-JP" b="1" dirty="0">
                <a:solidFill>
                  <a:prstClr val="black"/>
                </a:solidFill>
                <a:latin typeface="Meiryo UI" panose="020B0604030504040204" pitchFamily="50" charset="-128"/>
                <a:ea typeface="Meiryo UI" panose="020B0604030504040204" pitchFamily="50" charset="-128"/>
              </a:rPr>
              <a:t>Cox</a:t>
            </a:r>
            <a:r>
              <a:rPr lang="ja-JP" altLang="en-US" b="1" dirty="0">
                <a:solidFill>
                  <a:prstClr val="black"/>
                </a:solidFill>
                <a:latin typeface="Meiryo UI" panose="020B0604030504040204" pitchFamily="50" charset="-128"/>
                <a:ea typeface="Meiryo UI" panose="020B0604030504040204" pitchFamily="50" charset="-128"/>
              </a:rPr>
              <a:t>回帰分析、性・年齢調整後）</a:t>
            </a:r>
          </a:p>
          <a:p>
            <a:pPr marL="285750" indent="-285750">
              <a:lnSpc>
                <a:spcPct val="150000"/>
              </a:lnSpc>
              <a:buClr>
                <a:srgbClr val="D82B83"/>
              </a:buClr>
              <a:buFont typeface="Wingdings" panose="05000000000000000000" pitchFamily="2" charset="2"/>
              <a:buChar char="l"/>
              <a:defRPr/>
            </a:pPr>
            <a:r>
              <a:rPr lang="en-US" altLang="ja-JP" dirty="0">
                <a:solidFill>
                  <a:prstClr val="black"/>
                </a:solidFill>
                <a:latin typeface="Meiryo UI" panose="020B0604030504040204" pitchFamily="50" charset="-128"/>
                <a:ea typeface="Meiryo UI" panose="020B0604030504040204" pitchFamily="50" charset="-128"/>
              </a:rPr>
              <a:t>ANDIS</a:t>
            </a:r>
            <a:r>
              <a:rPr lang="ja-JP" altLang="en-US" dirty="0">
                <a:solidFill>
                  <a:prstClr val="black"/>
                </a:solidFill>
                <a:latin typeface="Meiryo UI" panose="020B0604030504040204" pitchFamily="50" charset="-128"/>
                <a:ea typeface="Meiryo UI" panose="020B0604030504040204" pitchFamily="50" charset="-128"/>
              </a:rPr>
              <a:t>コホートにおいて、</a:t>
            </a:r>
            <a:r>
              <a:rPr lang="en-US" altLang="ja-JP" dirty="0">
                <a:solidFill>
                  <a:prstClr val="black"/>
                </a:solidFill>
                <a:latin typeface="Meiryo UI" panose="020B0604030504040204" pitchFamily="50" charset="-128"/>
                <a:ea typeface="Meiryo UI" panose="020B0604030504040204" pitchFamily="50" charset="-128"/>
              </a:rPr>
              <a:t>SAID</a:t>
            </a:r>
            <a:r>
              <a:rPr lang="ja-JP" altLang="en-US" dirty="0">
                <a:solidFill>
                  <a:prstClr val="black"/>
                </a:solidFill>
                <a:latin typeface="Meiryo UI" panose="020B0604030504040204" pitchFamily="50" charset="-128"/>
                <a:ea typeface="Meiryo UI" panose="020B0604030504040204" pitchFamily="50" charset="-128"/>
              </a:rPr>
              <a:t>および</a:t>
            </a:r>
            <a:r>
              <a:rPr lang="en-US" altLang="ja-JP" dirty="0">
                <a:solidFill>
                  <a:prstClr val="black"/>
                </a:solidFill>
                <a:latin typeface="Meiryo UI" panose="020B0604030504040204" pitchFamily="50" charset="-128"/>
                <a:ea typeface="Meiryo UI" panose="020B0604030504040204" pitchFamily="50" charset="-128"/>
              </a:rPr>
              <a:t>SIDD</a:t>
            </a:r>
            <a:r>
              <a:rPr lang="ja-JP" altLang="en-US" dirty="0">
                <a:solidFill>
                  <a:prstClr val="black"/>
                </a:solidFill>
                <a:latin typeface="Meiryo UI" panose="020B0604030504040204" pitchFamily="50" charset="-128"/>
                <a:ea typeface="Meiryo UI" panose="020B0604030504040204" pitchFamily="50" charset="-128"/>
              </a:rPr>
              <a:t>はインスリン導入までの期間（年）が</a:t>
            </a:r>
            <a:r>
              <a:rPr lang="en-US" altLang="ja-JP" dirty="0">
                <a:solidFill>
                  <a:prstClr val="black"/>
                </a:solidFill>
                <a:latin typeface="Meiryo UI" panose="020B0604030504040204" pitchFamily="50" charset="-128"/>
                <a:ea typeface="Meiryo UI" panose="020B0604030504040204" pitchFamily="50" charset="-128"/>
              </a:rPr>
              <a:t>MARD</a:t>
            </a:r>
            <a:r>
              <a:rPr lang="ja-JP" altLang="en-US" dirty="0">
                <a:solidFill>
                  <a:prstClr val="black"/>
                </a:solidFill>
                <a:latin typeface="Meiryo UI" panose="020B0604030504040204" pitchFamily="50" charset="-128"/>
                <a:ea typeface="Meiryo UI" panose="020B0604030504040204" pitchFamily="50" charset="-128"/>
              </a:rPr>
              <a:t>に比べて有意に短かった（</a:t>
            </a:r>
            <a:r>
              <a:rPr lang="en-US" altLang="ja-JP" dirty="0">
                <a:solidFill>
                  <a:prstClr val="black"/>
                </a:solidFill>
                <a:latin typeface="Meiryo UI" panose="020B0604030504040204" pitchFamily="50" charset="-128"/>
                <a:ea typeface="Meiryo UI" panose="020B0604030504040204" pitchFamily="50" charset="-128"/>
              </a:rPr>
              <a:t>SAID</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HR 26.87</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95</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CI 21.17</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34.11</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SIDD</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HR 10.97</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95</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CI 8.73</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13.77</a:t>
            </a:r>
            <a:r>
              <a:rPr lang="ja-JP" altLang="en-US" dirty="0">
                <a:solidFill>
                  <a:prstClr val="black"/>
                </a:solidFill>
                <a:latin typeface="Meiryo UI" panose="020B0604030504040204" pitchFamily="50" charset="-128"/>
                <a:ea typeface="Meiryo UI" panose="020B0604030504040204" pitchFamily="50" charset="-128"/>
              </a:rPr>
              <a:t>）。</a:t>
            </a:r>
            <a:endParaRPr lang="en-US" altLang="ja-JP" dirty="0">
              <a:solidFill>
                <a:prstClr val="black"/>
              </a:solidFill>
              <a:latin typeface="Meiryo UI" panose="020B0604030504040204" pitchFamily="50" charset="-128"/>
              <a:ea typeface="Meiryo UI" panose="020B0604030504040204" pitchFamily="50" charset="-128"/>
            </a:endParaRPr>
          </a:p>
          <a:p>
            <a:pPr marL="285750" indent="-285750">
              <a:lnSpc>
                <a:spcPct val="150000"/>
              </a:lnSpc>
              <a:buClr>
                <a:srgbClr val="D82B83"/>
              </a:buClr>
              <a:buFont typeface="Wingdings" panose="05000000000000000000" pitchFamily="2" charset="2"/>
              <a:buChar char="l"/>
              <a:defRPr/>
            </a:pPr>
            <a:r>
              <a:rPr lang="ja-JP" altLang="en-US" dirty="0">
                <a:solidFill>
                  <a:prstClr val="black"/>
                </a:solidFill>
                <a:latin typeface="Meiryo UI" panose="020B0604030504040204" pitchFamily="50" charset="-128"/>
                <a:ea typeface="Meiryo UI" panose="020B0604030504040204" pitchFamily="50" charset="-128"/>
              </a:rPr>
              <a:t>一方、インスリン抵抗性が強いクラスターである</a:t>
            </a:r>
            <a:r>
              <a:rPr lang="en-US" altLang="ja-JP" dirty="0">
                <a:solidFill>
                  <a:prstClr val="black"/>
                </a:solidFill>
                <a:latin typeface="Meiryo UI" panose="020B0604030504040204" pitchFamily="50" charset="-128"/>
                <a:ea typeface="Meiryo UI" panose="020B0604030504040204" pitchFamily="50" charset="-128"/>
              </a:rPr>
              <a:t>SIRD</a:t>
            </a:r>
            <a:r>
              <a:rPr lang="ja-JP" altLang="en-US" dirty="0">
                <a:solidFill>
                  <a:prstClr val="black"/>
                </a:solidFill>
                <a:latin typeface="Meiryo UI" panose="020B0604030504040204" pitchFamily="50" charset="-128"/>
                <a:ea typeface="Meiryo UI" panose="020B0604030504040204" pitchFamily="50" charset="-128"/>
              </a:rPr>
              <a:t>ではメトホルミンの使用割合が低いなど、従来の分類では病態に応じた治療選択が困難である可能性が示唆された。</a:t>
            </a:r>
            <a:endParaRPr lang="en-US" altLang="ja-JP" dirty="0">
              <a:solidFill>
                <a:prstClr val="black"/>
              </a:solidFill>
              <a:latin typeface="Meiryo UI" panose="020B0604030504040204" pitchFamily="50" charset="-128"/>
              <a:ea typeface="Meiryo UI" panose="020B0604030504040204" pitchFamily="50" charset="-128"/>
            </a:endParaRPr>
          </a:p>
          <a:p>
            <a:pPr marL="285750" indent="-285750">
              <a:lnSpc>
                <a:spcPct val="150000"/>
              </a:lnSpc>
              <a:buClr>
                <a:srgbClr val="D82B83"/>
              </a:buClr>
              <a:buFont typeface="Wingdings" panose="05000000000000000000" pitchFamily="2" charset="2"/>
              <a:buChar char="l"/>
              <a:defRPr/>
            </a:pPr>
            <a:r>
              <a:rPr lang="ja-JP" altLang="en-US" dirty="0">
                <a:solidFill>
                  <a:prstClr val="black"/>
                </a:solidFill>
                <a:latin typeface="Meiryo UI" panose="020B0604030504040204" pitchFamily="50" charset="-128"/>
                <a:ea typeface="Meiryo UI" panose="020B0604030504040204" pitchFamily="50" charset="-128"/>
              </a:rPr>
              <a:t>治療目標達成（</a:t>
            </a:r>
            <a:r>
              <a:rPr lang="en-US" altLang="ja-JP" dirty="0">
                <a:solidFill>
                  <a:prstClr val="black"/>
                </a:solidFill>
                <a:latin typeface="Meiryo UI" panose="020B0604030504040204" pitchFamily="50" charset="-128"/>
                <a:ea typeface="Meiryo UI" panose="020B0604030504040204" pitchFamily="50" charset="-128"/>
              </a:rPr>
              <a:t>HbA1c</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6.9</a:t>
            </a:r>
            <a:r>
              <a:rPr lang="ja-JP" altLang="en-US" dirty="0">
                <a:solidFill>
                  <a:prstClr val="black"/>
                </a:solidFill>
                <a:latin typeface="Meiryo UI" panose="020B0604030504040204" pitchFamily="50" charset="-128"/>
                <a:ea typeface="Meiryo UI" panose="020B0604030504040204" pitchFamily="50" charset="-128"/>
              </a:rPr>
              <a:t>％）までの期間は</a:t>
            </a:r>
            <a:r>
              <a:rPr lang="en-US" altLang="ja-JP" dirty="0">
                <a:solidFill>
                  <a:prstClr val="black"/>
                </a:solidFill>
                <a:latin typeface="Meiryo UI" panose="020B0604030504040204" pitchFamily="50" charset="-128"/>
                <a:ea typeface="Meiryo UI" panose="020B0604030504040204" pitchFamily="50" charset="-128"/>
              </a:rPr>
              <a:t>SIDD</a:t>
            </a:r>
            <a:r>
              <a:rPr lang="ja-JP" altLang="en-US" dirty="0">
                <a:solidFill>
                  <a:prstClr val="black"/>
                </a:solidFill>
                <a:latin typeface="Meiryo UI" panose="020B0604030504040204" pitchFamily="50" charset="-128"/>
                <a:ea typeface="Meiryo UI" panose="020B0604030504040204" pitchFamily="50" charset="-128"/>
              </a:rPr>
              <a:t>で最も長い傾向にあった。</a:t>
            </a:r>
          </a:p>
          <a:p>
            <a:pPr>
              <a:lnSpc>
                <a:spcPct val="150000"/>
              </a:lnSpc>
              <a:buClr>
                <a:srgbClr val="D82B83"/>
              </a:buClr>
              <a:defRPr/>
            </a:pPr>
            <a:r>
              <a:rPr lang="ja-JP" altLang="en-US" b="1" dirty="0">
                <a:solidFill>
                  <a:prstClr val="black"/>
                </a:solidFill>
                <a:latin typeface="Meiryo UI" panose="020B0604030504040204" pitchFamily="50" charset="-128"/>
                <a:ea typeface="Meiryo UI" panose="020B0604030504040204" pitchFamily="50" charset="-128"/>
              </a:rPr>
              <a:t>遺伝学的解析（ロジスティック回帰分析）</a:t>
            </a:r>
          </a:p>
          <a:p>
            <a:pPr marL="285750" lvl="0" indent="-285750">
              <a:lnSpc>
                <a:spcPct val="150000"/>
              </a:lnSpc>
              <a:buClr>
                <a:srgbClr val="D82B83"/>
              </a:buClr>
              <a:buFont typeface="Wingdings" panose="05000000000000000000" pitchFamily="2" charset="2"/>
              <a:buChar char="l"/>
              <a:defRPr/>
            </a:pPr>
            <a:r>
              <a:rPr lang="ja-JP" altLang="en-US" dirty="0">
                <a:solidFill>
                  <a:prstClr val="black"/>
                </a:solidFill>
                <a:latin typeface="Meiryo UI" panose="020B0604030504040204" pitchFamily="50" charset="-128"/>
                <a:ea typeface="Meiryo UI" panose="020B0604030504040204" pitchFamily="50" charset="-128"/>
              </a:rPr>
              <a:t>関連する遺伝子変異のプロファイルはクラスター間で異なる傾向が認められた。</a:t>
            </a:r>
            <a:endParaRPr lang="en-US" altLang="ja-JP" dirty="0">
              <a:solidFill>
                <a:prstClr val="black"/>
              </a:solidFill>
              <a:latin typeface="Meiryo UI" panose="020B0604030504040204" pitchFamily="50" charset="-128"/>
              <a:ea typeface="Meiryo UI" panose="020B0604030504040204" pitchFamily="50" charset="-128"/>
            </a:endParaRPr>
          </a:p>
          <a:p>
            <a:pPr marL="285750" lvl="0" indent="-285750">
              <a:lnSpc>
                <a:spcPct val="150000"/>
              </a:lnSpc>
              <a:buClr>
                <a:srgbClr val="D82B83"/>
              </a:buClr>
              <a:buFont typeface="Wingdings" panose="05000000000000000000" pitchFamily="2" charset="2"/>
              <a:buChar char="l"/>
              <a:defRPr/>
            </a:pPr>
            <a:r>
              <a:rPr lang="en-US" altLang="ja-JP" dirty="0">
                <a:solidFill>
                  <a:prstClr val="black"/>
                </a:solidFill>
                <a:latin typeface="Meiryo UI" panose="020B0604030504040204" pitchFamily="50" charset="-128"/>
                <a:ea typeface="Meiryo UI" panose="020B0604030504040204" pitchFamily="50" charset="-128"/>
              </a:rPr>
              <a:t>2</a:t>
            </a:r>
            <a:r>
              <a:rPr lang="ja-JP" altLang="en-US" dirty="0">
                <a:solidFill>
                  <a:prstClr val="black"/>
                </a:solidFill>
                <a:latin typeface="Meiryo UI" panose="020B0604030504040204" pitchFamily="50" charset="-128"/>
                <a:ea typeface="Meiryo UI" panose="020B0604030504040204" pitchFamily="50" charset="-128"/>
              </a:rPr>
              <a:t>型糖尿病の遺伝的リスクスコアは</a:t>
            </a:r>
            <a:r>
              <a:rPr lang="en-US" altLang="ja-JP" dirty="0">
                <a:solidFill>
                  <a:prstClr val="black"/>
                </a:solidFill>
                <a:latin typeface="Meiryo UI" panose="020B0604030504040204" pitchFamily="50" charset="-128"/>
                <a:ea typeface="Meiryo UI" panose="020B0604030504040204" pitchFamily="50" charset="-128"/>
              </a:rPr>
              <a:t>SAID</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SIDD</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MOD</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MARD</a:t>
            </a:r>
            <a:r>
              <a:rPr lang="ja-JP" altLang="en-US" dirty="0">
                <a:solidFill>
                  <a:prstClr val="black"/>
                </a:solidFill>
                <a:latin typeface="Meiryo UI" panose="020B0604030504040204" pitchFamily="50" charset="-128"/>
                <a:ea typeface="Meiryo UI" panose="020B0604030504040204" pitchFamily="50" charset="-128"/>
              </a:rPr>
              <a:t>では有意な関連が認められたが（</a:t>
            </a:r>
            <a:r>
              <a:rPr lang="en-US" altLang="ja-JP" dirty="0">
                <a:solidFill>
                  <a:prstClr val="black"/>
                </a:solidFill>
                <a:latin typeface="Meiryo UI" panose="020B0604030504040204" pitchFamily="50" charset="-128"/>
                <a:ea typeface="Meiryo UI" panose="020B0604030504040204" pitchFamily="50" charset="-128"/>
              </a:rPr>
              <a:t>P</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0.0008</a:t>
            </a:r>
            <a:r>
              <a:rPr lang="ja-JP" altLang="en-US" dirty="0">
                <a:solidFill>
                  <a:prstClr val="black"/>
                </a:solidFill>
                <a:latin typeface="Meiryo UI" panose="020B0604030504040204" pitchFamily="50" charset="-128"/>
                <a:ea typeface="Meiryo UI" panose="020B0604030504040204" pitchFamily="50" charset="-128"/>
              </a:rPr>
              <a:t>）、</a:t>
            </a:r>
            <a:r>
              <a:rPr lang="en-US" altLang="ja-JP" dirty="0">
                <a:solidFill>
                  <a:prstClr val="black"/>
                </a:solidFill>
                <a:latin typeface="Meiryo UI" panose="020B0604030504040204" pitchFamily="50" charset="-128"/>
                <a:ea typeface="Meiryo UI" panose="020B0604030504040204" pitchFamily="50" charset="-128"/>
              </a:rPr>
              <a:t>SIRD</a:t>
            </a:r>
            <a:r>
              <a:rPr lang="ja-JP" altLang="en-US" dirty="0">
                <a:solidFill>
                  <a:prstClr val="black"/>
                </a:solidFill>
                <a:latin typeface="Meiryo UI" panose="020B0604030504040204" pitchFamily="50" charset="-128"/>
                <a:ea typeface="Meiryo UI" panose="020B0604030504040204" pitchFamily="50" charset="-128"/>
              </a:rPr>
              <a:t>で有意な関連は認められなかった</a:t>
            </a:r>
            <a:r>
              <a:rPr lang="en-US" altLang="ja-JP" dirty="0">
                <a:solidFill>
                  <a:prstClr val="black"/>
                </a:solidFill>
                <a:latin typeface="Meiryo UI" panose="020B0604030504040204" pitchFamily="50" charset="-128"/>
                <a:ea typeface="Meiryo UI" panose="020B0604030504040204" pitchFamily="50" charset="-128"/>
              </a:rPr>
              <a:t>(P=0.16)</a:t>
            </a:r>
            <a:r>
              <a:rPr lang="ja-JP" altLang="en-US" dirty="0">
                <a:solidFill>
                  <a:prstClr val="black"/>
                </a:solidFill>
                <a:latin typeface="Meiryo UI" panose="020B0604030504040204" pitchFamily="50" charset="-128"/>
                <a:ea typeface="Meiryo UI" panose="020B0604030504040204" pitchFamily="50" charset="-128"/>
              </a:rPr>
              <a:t>。</a:t>
            </a:r>
            <a:endPar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5" name="テキスト ボックス 4">
            <a:extLst>
              <a:ext uri="{FF2B5EF4-FFF2-40B4-BE49-F238E27FC236}">
                <a16:creationId xmlns:a16="http://schemas.microsoft.com/office/drawing/2014/main" id="{F5EE0CE4-862D-D1FB-9F24-985B536ECCB9}"/>
              </a:ext>
            </a:extLst>
          </p:cNvPr>
          <p:cNvSpPr txBox="1"/>
          <p:nvPr/>
        </p:nvSpPr>
        <p:spPr>
          <a:xfrm>
            <a:off x="1188518" y="6604084"/>
            <a:ext cx="7955482" cy="253916"/>
          </a:xfrm>
          <a:prstGeom prst="rect">
            <a:avLst/>
          </a:prstGeom>
          <a:noFill/>
        </p:spPr>
        <p:txBody>
          <a:bodyPr wrap="square" anchor="b">
            <a:spAutoFit/>
          </a:bodyPr>
          <a:lstStyle/>
          <a:p>
            <a:pPr algn="r"/>
            <a:r>
              <a:rPr lang="pt-BR" altLang="ja-JP" sz="1050" dirty="0">
                <a:latin typeface="Meiryo UI" panose="020B0604030504040204" pitchFamily="50" charset="-128"/>
                <a:ea typeface="Meiryo UI" panose="020B0604030504040204" pitchFamily="50" charset="-128"/>
              </a:rPr>
              <a:t>Ahlqvist E, et al. Lancet Diabetes Endocrinol 6</a:t>
            </a:r>
            <a:r>
              <a:rPr lang="ja-JP" altLang="pt-BR" sz="1050" dirty="0">
                <a:latin typeface="Meiryo UI" panose="020B0604030504040204" pitchFamily="50" charset="-128"/>
                <a:ea typeface="Meiryo UI" panose="020B0604030504040204" pitchFamily="50" charset="-128"/>
              </a:rPr>
              <a:t>： </a:t>
            </a:r>
            <a:r>
              <a:rPr lang="pt-BR" altLang="ja-JP" sz="1050" dirty="0">
                <a:latin typeface="Meiryo UI" panose="020B0604030504040204" pitchFamily="50" charset="-128"/>
                <a:ea typeface="Meiryo UI" panose="020B0604030504040204" pitchFamily="50" charset="-128"/>
              </a:rPr>
              <a:t>361-369, 2018</a:t>
            </a:r>
            <a:endParaRPr lang="pt-BR" altLang="ja-JP" sz="1050" b="0" i="0" u="none" strike="noStrike" baseline="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96248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D83B842-6355-4A66-B980-BFFE8AAB31C5}"/>
              </a:ext>
            </a:extLst>
          </p:cNvPr>
          <p:cNvSpPr txBox="1"/>
          <p:nvPr/>
        </p:nvSpPr>
        <p:spPr>
          <a:xfrm>
            <a:off x="244800" y="194400"/>
            <a:ext cx="2681055" cy="523220"/>
          </a:xfrm>
          <a:prstGeom prst="rect">
            <a:avLst/>
          </a:prstGeom>
          <a:noFill/>
        </p:spPr>
        <p:txBody>
          <a:bodyPr wrap="square">
            <a:spAutoFit/>
          </a:bodyPr>
          <a:lstStyle/>
          <a:p>
            <a:r>
              <a:rPr lang="ja-JP" altLang="en-US" sz="2800" b="1" dirty="0">
                <a:latin typeface="Meiryo UI" panose="020B0604030504040204" pitchFamily="50" charset="-128"/>
                <a:ea typeface="Meiryo UI" panose="020B0604030504040204" pitchFamily="50" charset="-128"/>
              </a:rPr>
              <a:t>監修コメント</a:t>
            </a:r>
          </a:p>
        </p:txBody>
      </p:sp>
      <p:sp>
        <p:nvSpPr>
          <p:cNvPr id="16" name="テキスト ボックス 15">
            <a:extLst>
              <a:ext uri="{FF2B5EF4-FFF2-40B4-BE49-F238E27FC236}">
                <a16:creationId xmlns:a16="http://schemas.microsoft.com/office/drawing/2014/main" id="{524EB5F5-A748-5C47-9EC8-BE776770F6B2}"/>
              </a:ext>
            </a:extLst>
          </p:cNvPr>
          <p:cNvSpPr txBox="1"/>
          <p:nvPr/>
        </p:nvSpPr>
        <p:spPr>
          <a:xfrm>
            <a:off x="485205" y="1224372"/>
            <a:ext cx="8173590" cy="5040995"/>
          </a:xfrm>
          <a:prstGeom prst="rect">
            <a:avLst/>
          </a:prstGeom>
          <a:noFill/>
        </p:spPr>
        <p:txBody>
          <a:bodyPr wrap="square">
            <a:spAutoFit/>
          </a:bodyPr>
          <a:lstStyle/>
          <a:p>
            <a:pPr marL="285750" indent="-285750">
              <a:lnSpc>
                <a:spcPct val="120000"/>
              </a:lnSpc>
              <a:buClr>
                <a:srgbClr val="D82B83"/>
              </a:buClr>
              <a:buFont typeface="Wingdings" panose="05000000000000000000" pitchFamily="2" charset="2"/>
              <a:buChar char="l"/>
              <a:defRPr/>
            </a:pP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Ahlqvist</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らによる本研究は、糖尿病の精密医療実現の重要な礎となった報告である。</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6</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つの臨床指標を用いたクラスター解析により、従来の分類で一括りにされてきた糖尿病の中に、腎症リスクが著しく高い</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SIRD</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や網膜症リスクの高い</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SIDD</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といった、臨床的に重要なサブグループを明らかにした意義は大きい。</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marL="285750" indent="-285750">
              <a:lnSpc>
                <a:spcPct val="120000"/>
              </a:lnSpc>
              <a:buClr>
                <a:srgbClr val="D82B83"/>
              </a:buClr>
              <a:buFont typeface="Wingdings" panose="05000000000000000000" pitchFamily="2" charset="2"/>
              <a:buChar char="l"/>
              <a:defRPr/>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日本人糖尿病集団を対象とした</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J-DREAMS</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解析でも、この</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5</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クラスター分類の再現性が示され、臨床的有用性が確認されている</a:t>
            </a:r>
            <a:r>
              <a:rPr lang="en-US" altLang="ja-JP" kern="100" baseline="30000" dirty="0">
                <a:latin typeface="Meiryo UI" panose="020B0604030504040204" pitchFamily="50" charset="-128"/>
                <a:ea typeface="Meiryo UI" panose="020B0604030504040204" pitchFamily="50" charset="-128"/>
                <a:cs typeface="Times New Roman" panose="02020603050405020304" pitchFamily="18" charset="0"/>
              </a:rPr>
              <a:t>1)</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。ただし、日本人集団では（欧米と 比較して）</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BMI</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や肥満の分布が異なることから、肥満を特徴とする</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SIRD</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および</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MOD</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で人種・民族的背景を考慮した解釈が必要である。</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marL="285750" indent="-285750">
              <a:lnSpc>
                <a:spcPct val="120000"/>
              </a:lnSpc>
              <a:buClr>
                <a:srgbClr val="D82B83"/>
              </a:buClr>
              <a:buFont typeface="Wingdings" panose="05000000000000000000" pitchFamily="2" charset="2"/>
              <a:buChar char="l"/>
              <a:defRPr/>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本分類の実臨床への応用には、診断時に</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6</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変数を揃えることが前提となるが、欠損データがあっても分類できる手法をオープンにしている（糖尿病未来予測ナビ</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https://tucd.net/</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a:t>
            </a:r>
            <a:r>
              <a:rPr lang="en-US" altLang="ja-JP" kern="100" baseline="30000" dirty="0">
                <a:latin typeface="Meiryo UI" panose="020B0604030504040204" pitchFamily="50" charset="-128"/>
                <a:ea typeface="Meiryo UI" panose="020B0604030504040204" pitchFamily="50" charset="-128"/>
                <a:cs typeface="Times New Roman" panose="02020603050405020304" pitchFamily="18" charset="0"/>
              </a:rPr>
              <a:t>2,3)</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。これを用いれば、日常診療でも、</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SIRD</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に対するインスリン抵抗性改善薬の優先的選択、</a:t>
            </a:r>
            <a:r>
              <a:rPr lang="en-US" altLang="ja-JP" kern="100" dirty="0">
                <a:latin typeface="Meiryo UI" panose="020B0604030504040204" pitchFamily="50" charset="-128"/>
                <a:ea typeface="Meiryo UI" panose="020B0604030504040204" pitchFamily="50" charset="-128"/>
                <a:cs typeface="Times New Roman" panose="02020603050405020304" pitchFamily="18" charset="0"/>
              </a:rPr>
              <a:t>SIDD</a:t>
            </a: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に対するインスリン分泌促進薬や早期インスリン導入の検討など、病態に根ざした治療選択の援用可能と考える。</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a:p>
            <a:pPr marL="285750" indent="-285750">
              <a:lnSpc>
                <a:spcPct val="120000"/>
              </a:lnSpc>
              <a:buClr>
                <a:srgbClr val="D82B83"/>
              </a:buClr>
              <a:buFont typeface="Wingdings" panose="05000000000000000000" pitchFamily="2" charset="2"/>
              <a:buChar char="l"/>
              <a:defRPr/>
            </a:pPr>
            <a:r>
              <a:rPr lang="ja-JP" altLang="en-US" kern="100" dirty="0">
                <a:latin typeface="Meiryo UI" panose="020B0604030504040204" pitchFamily="50" charset="-128"/>
                <a:ea typeface="Meiryo UI" panose="020B0604030504040204" pitchFamily="50" charset="-128"/>
                <a:cs typeface="Times New Roman" panose="02020603050405020304" pitchFamily="18" charset="0"/>
              </a:rPr>
              <a:t>今後、日本人を対象とした前向き研究によるさらなる検証と、診療ガイドラインへの   反映が期待される。</a:t>
            </a:r>
            <a:endParaRPr lang="en-US" altLang="ja-JP" kern="100" dirty="0">
              <a:latin typeface="Meiryo UI" panose="020B0604030504040204" pitchFamily="50" charset="-128"/>
              <a:ea typeface="Meiryo UI" panose="020B0604030504040204" pitchFamily="50"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B8A9398A-1E8B-B442-236F-2022D09BDF4A}"/>
              </a:ext>
            </a:extLst>
          </p:cNvPr>
          <p:cNvSpPr txBox="1"/>
          <p:nvPr/>
        </p:nvSpPr>
        <p:spPr>
          <a:xfrm>
            <a:off x="3446120" y="6096253"/>
            <a:ext cx="5212675" cy="507831"/>
          </a:xfrm>
          <a:prstGeom prst="rect">
            <a:avLst/>
          </a:prstGeom>
          <a:noFill/>
        </p:spPr>
        <p:txBody>
          <a:bodyPr wrap="square" anchor="b">
            <a:spAutoFit/>
          </a:bodyPr>
          <a:lstStyle/>
          <a:p>
            <a:pPr algn="r"/>
            <a:r>
              <a:rPr lang="en-US" altLang="ja-JP" sz="900" dirty="0">
                <a:latin typeface="Meiryo UI" panose="020B0604030504040204" pitchFamily="50" charset="-128"/>
                <a:ea typeface="Meiryo UI" panose="020B0604030504040204" pitchFamily="50" charset="-128"/>
              </a:rPr>
              <a:t>1</a:t>
            </a:r>
            <a:r>
              <a:rPr lang="en-US" altLang="ja-JP" sz="900" b="0" i="0" u="none" strike="noStrike" baseline="0" dirty="0">
                <a:latin typeface="Meiryo UI" panose="020B0604030504040204" pitchFamily="50" charset="-128"/>
                <a:ea typeface="Meiryo UI" panose="020B0604030504040204" pitchFamily="50" charset="-128"/>
              </a:rPr>
              <a:t>) Watanabe-Shimoji K, et al. </a:t>
            </a:r>
            <a:r>
              <a:rPr lang="en-US" altLang="ja-JP" sz="900" b="0" i="0" u="none" strike="noStrike" baseline="0" dirty="0" err="1">
                <a:latin typeface="Meiryo UI" panose="020B0604030504040204" pitchFamily="50" charset="-128"/>
                <a:ea typeface="Meiryo UI" panose="020B0604030504040204" pitchFamily="50" charset="-128"/>
              </a:rPr>
              <a:t>Diabetologia</a:t>
            </a:r>
            <a:r>
              <a:rPr lang="en-US" altLang="ja-JP" sz="900" b="0" i="0" u="none" strike="noStrike" baseline="0" dirty="0">
                <a:latin typeface="Meiryo UI" panose="020B0604030504040204" pitchFamily="50" charset="-128"/>
                <a:ea typeface="Meiryo UI" panose="020B0604030504040204" pitchFamily="50" charset="-128"/>
              </a:rPr>
              <a:t> 69(4)</a:t>
            </a:r>
            <a:r>
              <a:rPr lang="ja-JP" altLang="en-US" sz="900" b="0" i="0" u="none" strike="noStrike" baseline="0" dirty="0">
                <a:latin typeface="Meiryo UI" panose="020B0604030504040204" pitchFamily="50" charset="-128"/>
                <a:ea typeface="Meiryo UI" panose="020B0604030504040204" pitchFamily="50" charset="-128"/>
              </a:rPr>
              <a:t>： </a:t>
            </a:r>
            <a:r>
              <a:rPr lang="en-US" altLang="ja-JP" sz="900" b="0" i="0" u="none" strike="noStrike" baseline="0" dirty="0">
                <a:latin typeface="Meiryo UI" panose="020B0604030504040204" pitchFamily="50" charset="-128"/>
                <a:ea typeface="Meiryo UI" panose="020B0604030504040204" pitchFamily="50" charset="-128"/>
              </a:rPr>
              <a:t>883-899, 2026</a:t>
            </a:r>
          </a:p>
          <a:p>
            <a:pPr algn="r"/>
            <a:r>
              <a:rPr lang="en-US" altLang="ja-JP" sz="900" dirty="0">
                <a:latin typeface="Meiryo UI" panose="020B0604030504040204" pitchFamily="50" charset="-128"/>
                <a:ea typeface="Meiryo UI" panose="020B0604030504040204" pitchFamily="50" charset="-128"/>
              </a:rPr>
              <a:t>2</a:t>
            </a:r>
            <a:r>
              <a:rPr lang="en-US" altLang="ja-JP" sz="900" b="0" i="0" u="none" strike="noStrike" baseline="0" dirty="0">
                <a:latin typeface="Meiryo UI" panose="020B0604030504040204" pitchFamily="50" charset="-128"/>
                <a:ea typeface="Meiryo UI" panose="020B0604030504040204" pitchFamily="50" charset="-128"/>
              </a:rPr>
              <a:t>) Tanabe H, et al. Diabetes Res Clin </a:t>
            </a:r>
            <a:r>
              <a:rPr lang="en-US" altLang="ja-JP" sz="900" b="0" i="0" u="none" strike="noStrike" baseline="0" dirty="0" err="1">
                <a:latin typeface="Meiryo UI" panose="020B0604030504040204" pitchFamily="50" charset="-128"/>
                <a:ea typeface="Meiryo UI" panose="020B0604030504040204" pitchFamily="50" charset="-128"/>
              </a:rPr>
              <a:t>Pract</a:t>
            </a:r>
            <a:r>
              <a:rPr lang="en-US" altLang="ja-JP" sz="900" b="0" i="0" u="none" strike="noStrike" baseline="0" dirty="0">
                <a:latin typeface="Meiryo UI" panose="020B0604030504040204" pitchFamily="50" charset="-128"/>
                <a:ea typeface="Meiryo UI" panose="020B0604030504040204" pitchFamily="50" charset="-128"/>
              </a:rPr>
              <a:t> 180</a:t>
            </a:r>
            <a:r>
              <a:rPr lang="ja-JP" altLang="en-US" sz="900" b="0" i="0" u="none" strike="noStrike" baseline="0" dirty="0">
                <a:latin typeface="Meiryo UI" panose="020B0604030504040204" pitchFamily="50" charset="-128"/>
                <a:ea typeface="Meiryo UI" panose="020B0604030504040204" pitchFamily="50" charset="-128"/>
              </a:rPr>
              <a:t>：</a:t>
            </a:r>
            <a:r>
              <a:rPr lang="en-US" altLang="ja-JP" sz="900" b="0" i="0" u="none" strike="noStrike" baseline="0" dirty="0">
                <a:latin typeface="Meiryo UI" panose="020B0604030504040204" pitchFamily="50" charset="-128"/>
                <a:ea typeface="Meiryo UI" panose="020B0604030504040204" pitchFamily="50" charset="-128"/>
              </a:rPr>
              <a:t>109067, 2021</a:t>
            </a:r>
          </a:p>
          <a:p>
            <a:pPr algn="r"/>
            <a:r>
              <a:rPr lang="en-US" altLang="ja-JP" sz="900" dirty="0">
                <a:latin typeface="Meiryo UI" panose="020B0604030504040204" pitchFamily="50" charset="-128"/>
                <a:ea typeface="Meiryo UI" panose="020B0604030504040204" pitchFamily="50" charset="-128"/>
              </a:rPr>
              <a:t>3</a:t>
            </a:r>
            <a:r>
              <a:rPr lang="en-US" altLang="ja-JP" sz="900" b="0" i="0" u="none" strike="noStrike" baseline="0" dirty="0">
                <a:latin typeface="Meiryo UI" panose="020B0604030504040204" pitchFamily="50" charset="-128"/>
                <a:ea typeface="Meiryo UI" panose="020B0604030504040204" pitchFamily="50" charset="-128"/>
              </a:rPr>
              <a:t>) Tanabe H, et al. </a:t>
            </a:r>
            <a:r>
              <a:rPr lang="en-US" altLang="ja-JP" sz="900" b="0" i="0" u="none" strike="noStrike" baseline="0" dirty="0" err="1">
                <a:latin typeface="Meiryo UI" panose="020B0604030504040204" pitchFamily="50" charset="-128"/>
                <a:ea typeface="Meiryo UI" panose="020B0604030504040204" pitchFamily="50" charset="-128"/>
              </a:rPr>
              <a:t>Diabetologia</a:t>
            </a:r>
            <a:r>
              <a:rPr lang="en-US" altLang="ja-JP" sz="900" b="0" i="0" u="none" strike="noStrike" baseline="0" dirty="0">
                <a:latin typeface="Meiryo UI" panose="020B0604030504040204" pitchFamily="50" charset="-128"/>
                <a:ea typeface="Meiryo UI" panose="020B0604030504040204" pitchFamily="50" charset="-128"/>
              </a:rPr>
              <a:t> 67</a:t>
            </a:r>
            <a:r>
              <a:rPr lang="ja-JP" altLang="en-US" sz="900" b="0" i="0" u="none" strike="noStrike" baseline="0" dirty="0">
                <a:latin typeface="Meiryo UI" panose="020B0604030504040204" pitchFamily="50" charset="-128"/>
                <a:ea typeface="Meiryo UI" panose="020B0604030504040204" pitchFamily="50" charset="-128"/>
              </a:rPr>
              <a:t>：</a:t>
            </a:r>
            <a:r>
              <a:rPr lang="en-US" altLang="ja-JP" sz="900" b="0" i="0" u="none" strike="noStrike" baseline="0" dirty="0">
                <a:latin typeface="Meiryo UI" panose="020B0604030504040204" pitchFamily="50" charset="-128"/>
                <a:ea typeface="Meiryo UI" panose="020B0604030504040204" pitchFamily="50" charset="-128"/>
              </a:rPr>
              <a:t>2446, 2024</a:t>
            </a:r>
            <a:endParaRPr lang="pt-BR" altLang="ja-JP" sz="900" b="0" i="0" u="none" strike="noStrike" baseline="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5BA42079-488F-28C6-EB52-C96AD513B00C}"/>
              </a:ext>
            </a:extLst>
          </p:cNvPr>
          <p:cNvSpPr txBox="1"/>
          <p:nvPr/>
        </p:nvSpPr>
        <p:spPr>
          <a:xfrm>
            <a:off x="1188518" y="6604084"/>
            <a:ext cx="7955482" cy="253916"/>
          </a:xfrm>
          <a:prstGeom prst="rect">
            <a:avLst/>
          </a:prstGeom>
          <a:noFill/>
        </p:spPr>
        <p:txBody>
          <a:bodyPr wrap="square" anchor="b">
            <a:spAutoFit/>
          </a:bodyPr>
          <a:lstStyle/>
          <a:p>
            <a:pPr algn="r"/>
            <a:r>
              <a:rPr lang="pt-BR" altLang="ja-JP" sz="1050" dirty="0">
                <a:latin typeface="Meiryo UI" panose="020B0604030504040204" pitchFamily="50" charset="-128"/>
                <a:ea typeface="Meiryo UI" panose="020B0604030504040204" pitchFamily="50" charset="-128"/>
              </a:rPr>
              <a:t>Ahlqvist E, et al. Lancet Diabetes Endocrinol 6</a:t>
            </a:r>
            <a:r>
              <a:rPr lang="ja-JP" altLang="pt-BR" sz="1050" dirty="0">
                <a:latin typeface="Meiryo UI" panose="020B0604030504040204" pitchFamily="50" charset="-128"/>
                <a:ea typeface="Meiryo UI" panose="020B0604030504040204" pitchFamily="50" charset="-128"/>
              </a:rPr>
              <a:t>： </a:t>
            </a:r>
            <a:r>
              <a:rPr lang="pt-BR" altLang="ja-JP" sz="1050" dirty="0">
                <a:latin typeface="Meiryo UI" panose="020B0604030504040204" pitchFamily="50" charset="-128"/>
                <a:ea typeface="Meiryo UI" panose="020B0604030504040204" pitchFamily="50" charset="-128"/>
              </a:rPr>
              <a:t>361-369, 2018</a:t>
            </a:r>
            <a:endParaRPr lang="pt-BR" altLang="ja-JP" sz="1050" b="0" i="0" u="none" strike="noStrike" baseline="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98106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D291F-F91E-AABF-CED5-379BC47C72F9}"/>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AB7C8A26-4FC5-11C0-84CD-72C65A9F17C6}"/>
              </a:ext>
            </a:extLst>
          </p:cNvPr>
          <p:cNvSpPr txBox="1"/>
          <p:nvPr/>
        </p:nvSpPr>
        <p:spPr>
          <a:xfrm>
            <a:off x="226267" y="207215"/>
            <a:ext cx="3606823"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研究の限界</a:t>
            </a:r>
          </a:p>
        </p:txBody>
      </p:sp>
      <p:sp>
        <p:nvSpPr>
          <p:cNvPr id="6" name="テキスト ボックス 5">
            <a:extLst>
              <a:ext uri="{FF2B5EF4-FFF2-40B4-BE49-F238E27FC236}">
                <a16:creationId xmlns:a16="http://schemas.microsoft.com/office/drawing/2014/main" id="{340670C3-2D56-FD11-C636-1E97D9BB6B4F}"/>
              </a:ext>
            </a:extLst>
          </p:cNvPr>
          <p:cNvSpPr txBox="1"/>
          <p:nvPr/>
        </p:nvSpPr>
        <p:spPr>
          <a:xfrm>
            <a:off x="730773" y="1498288"/>
            <a:ext cx="7682454" cy="4604722"/>
          </a:xfrm>
          <a:prstGeom prst="rect">
            <a:avLst/>
          </a:prstGeom>
          <a:noFill/>
        </p:spPr>
        <p:txBody>
          <a:bodyPr wrap="square">
            <a:spAutoFit/>
          </a:bodyPr>
          <a:lstStyle/>
          <a:p>
            <a:pPr marL="285750" marR="0" lvl="0" indent="-285750" algn="l" defTabSz="457200" rtl="0" eaLnBrk="1" fontAlgn="auto" latinLnBrk="0" hangingPunct="1">
              <a:lnSpc>
                <a:spcPct val="150000"/>
              </a:lnSpc>
              <a:spcBef>
                <a:spcPts val="0"/>
              </a:spcBef>
              <a:spcAft>
                <a:spcPts val="0"/>
              </a:spcAft>
              <a:buClr>
                <a:srgbClr val="D82B83"/>
              </a:buClr>
              <a:buSzTx/>
              <a:buFont typeface="Wingdings" panose="05000000000000000000" pitchFamily="2" charset="2"/>
              <a:buChar char="l"/>
              <a:tabLst/>
              <a:defRPr/>
            </a:pP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本手法は、新規クラスターを人工知能を用いた手法により推定しただけなので、糖尿病の病因の違いを表しているとは言えない。このため、糖尿病サブグループの厳密な分類法として最適と断定することはできない</a:t>
            </a:r>
            <a:endPar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285750" marR="0" lvl="0" indent="-285750" algn="l" defTabSz="457200" rtl="0" eaLnBrk="1" fontAlgn="auto" latinLnBrk="0" hangingPunct="1">
              <a:lnSpc>
                <a:spcPct val="150000"/>
              </a:lnSpc>
              <a:spcBef>
                <a:spcPts val="0"/>
              </a:spcBef>
              <a:spcAft>
                <a:spcPts val="0"/>
              </a:spcAft>
              <a:buClr>
                <a:srgbClr val="D82B83"/>
              </a:buClr>
              <a:buSzTx/>
              <a:buFont typeface="Wingdings" panose="05000000000000000000" pitchFamily="2" charset="2"/>
              <a:buChar char="l"/>
              <a:tabLst/>
              <a:defRPr/>
            </a:pP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個人が経過とともにクラスター間を移動するかどうかは、今後さらに明らかにされる必要がある</a:t>
            </a:r>
            <a:endPar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285750" marR="0" lvl="0" indent="-285750" algn="l" defTabSz="457200" rtl="0" eaLnBrk="1" fontAlgn="auto" latinLnBrk="0" hangingPunct="1">
              <a:lnSpc>
                <a:spcPct val="150000"/>
              </a:lnSpc>
              <a:spcBef>
                <a:spcPts val="0"/>
              </a:spcBef>
              <a:spcAft>
                <a:spcPts val="0"/>
              </a:spcAft>
              <a:buClr>
                <a:srgbClr val="D82B83"/>
              </a:buClr>
              <a:buSzTx/>
              <a:buFont typeface="Wingdings" panose="05000000000000000000" pitchFamily="2" charset="2"/>
              <a:buChar char="l"/>
              <a:tabLst/>
              <a:defRPr/>
            </a:pP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本研究の主な解析対象は北欧の糖尿病患者であったことから、他の人種・民族への適用可能性については別途検討がすすめられている</a:t>
            </a:r>
            <a:endPar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285750" marR="0" lvl="0" indent="-285750" algn="l" defTabSz="457200" rtl="0" eaLnBrk="1" fontAlgn="auto" latinLnBrk="0" hangingPunct="1">
              <a:lnSpc>
                <a:spcPct val="150000"/>
              </a:lnSpc>
              <a:spcBef>
                <a:spcPts val="0"/>
              </a:spcBef>
              <a:spcAft>
                <a:spcPts val="0"/>
              </a:spcAft>
              <a:buClr>
                <a:srgbClr val="D82B83"/>
              </a:buClr>
              <a:buSzTx/>
              <a:buFont typeface="Wingdings" panose="05000000000000000000" pitchFamily="2" charset="2"/>
              <a:buChar char="l"/>
              <a:tabLst/>
              <a:defRPr/>
            </a:pP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測定された自己抗体は</a:t>
            </a:r>
            <a:r>
              <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2</a:t>
            </a: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種類のみであり、その他の自己抗体がクラスタリング   精度に及ぼす影響は不明である</a:t>
            </a:r>
            <a:endParaRPr kumimoji="0"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285750" marR="0" lvl="0" indent="-285750" algn="l" defTabSz="457200" rtl="0" eaLnBrk="1" fontAlgn="auto" latinLnBrk="0" hangingPunct="1">
              <a:lnSpc>
                <a:spcPct val="150000"/>
              </a:lnSpc>
              <a:spcBef>
                <a:spcPts val="0"/>
              </a:spcBef>
              <a:spcAft>
                <a:spcPts val="0"/>
              </a:spcAft>
              <a:buClr>
                <a:srgbClr val="D82B83"/>
              </a:buClr>
              <a:buSzTx/>
              <a:buFont typeface="Wingdings" panose="05000000000000000000" pitchFamily="2" charset="2"/>
              <a:buChar char="l"/>
              <a:tabLst/>
              <a:defRPr/>
            </a:pPr>
            <a:r>
              <a:rPr kumimoji="0"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一部コホートでは糖尿病合併症の既知の危険因子（血圧、脂質プロファイル  など）のデータが得られなかったため、解析に含められていない</a:t>
            </a:r>
          </a:p>
        </p:txBody>
      </p:sp>
      <p:sp>
        <p:nvSpPr>
          <p:cNvPr id="5" name="テキスト ボックス 4">
            <a:extLst>
              <a:ext uri="{FF2B5EF4-FFF2-40B4-BE49-F238E27FC236}">
                <a16:creationId xmlns:a16="http://schemas.microsoft.com/office/drawing/2014/main" id="{54902C48-E7D6-E96A-9F70-B2ED9E747680}"/>
              </a:ext>
            </a:extLst>
          </p:cNvPr>
          <p:cNvSpPr txBox="1"/>
          <p:nvPr/>
        </p:nvSpPr>
        <p:spPr>
          <a:xfrm>
            <a:off x="1188518" y="6604084"/>
            <a:ext cx="7955482" cy="253916"/>
          </a:xfrm>
          <a:prstGeom prst="rect">
            <a:avLst/>
          </a:prstGeom>
          <a:noFill/>
        </p:spPr>
        <p:txBody>
          <a:bodyPr wrap="square" anchor="b">
            <a:spAutoFit/>
          </a:bodyPr>
          <a:lstStyle/>
          <a:p>
            <a:pPr algn="r"/>
            <a:r>
              <a:rPr lang="pt-BR" altLang="ja-JP" sz="1050" dirty="0">
                <a:latin typeface="Meiryo UI" panose="020B0604030504040204" pitchFamily="50" charset="-128"/>
                <a:ea typeface="Meiryo UI" panose="020B0604030504040204" pitchFamily="50" charset="-128"/>
              </a:rPr>
              <a:t>Ahlqvist E, et al. Lancet Diabetes Endocrinol 6</a:t>
            </a:r>
            <a:r>
              <a:rPr lang="ja-JP" altLang="pt-BR" sz="1050" dirty="0">
                <a:latin typeface="Meiryo UI" panose="020B0604030504040204" pitchFamily="50" charset="-128"/>
                <a:ea typeface="Meiryo UI" panose="020B0604030504040204" pitchFamily="50" charset="-128"/>
              </a:rPr>
              <a:t>： </a:t>
            </a:r>
            <a:r>
              <a:rPr lang="pt-BR" altLang="ja-JP" sz="1050" dirty="0">
                <a:latin typeface="Meiryo UI" panose="020B0604030504040204" pitchFamily="50" charset="-128"/>
                <a:ea typeface="Meiryo UI" panose="020B0604030504040204" pitchFamily="50" charset="-128"/>
              </a:rPr>
              <a:t>361-369, 2018</a:t>
            </a:r>
            <a:endParaRPr lang="pt-BR" altLang="ja-JP" sz="1050" b="0" i="0" u="none" strike="noStrike" baseline="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59060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37682BF4FF211E448FA4167C05CCFF9B" ma:contentTypeVersion="11" ma:contentTypeDescription="新しいドキュメントを作成します。" ma:contentTypeScope="" ma:versionID="580094ba9dddbaf3b1bc8b417aaf88c3">
  <xsd:schema xmlns:xsd="http://www.w3.org/2001/XMLSchema" xmlns:xs="http://www.w3.org/2001/XMLSchema" xmlns:p="http://schemas.microsoft.com/office/2006/metadata/properties" xmlns:ns2="0ee9790d-806f-46b2-ba1b-64dcd9da019d" targetNamespace="http://schemas.microsoft.com/office/2006/metadata/properties" ma:root="true" ma:fieldsID="5415d27109806f0691440d3c3d3b4960" ns2:_="">
    <xsd:import namespace="0ee9790d-806f-46b2-ba1b-64dcd9da01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e9790d-806f-46b2-ba1b-64dcd9da01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4fb0b088-da3c-47ed-872c-fc1360427ae0"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ee9790d-806f-46b2-ba1b-64dcd9da019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6850338-3748-4926-B215-370F5C78F169}"/>
</file>

<file path=customXml/itemProps2.xml><?xml version="1.0" encoding="utf-8"?>
<ds:datastoreItem xmlns:ds="http://schemas.openxmlformats.org/officeDocument/2006/customXml" ds:itemID="{4C469CBE-9B11-4B4C-B6A3-3A71891E0C82}"/>
</file>

<file path=customXml/itemProps3.xml><?xml version="1.0" encoding="utf-8"?>
<ds:datastoreItem xmlns:ds="http://schemas.openxmlformats.org/officeDocument/2006/customXml" ds:itemID="{0E19A694-BB7F-4F64-9F51-88A35A25909A}"/>
</file>

<file path=docMetadata/LabelInfo.xml><?xml version="1.0" encoding="utf-8"?>
<clbl:labelList xmlns:clbl="http://schemas.microsoft.com/office/2020/mipLabelMetadata">
  <clbl:label id="{d9088468-0951-4aef-9cc3-0a346e475ddc}" enabled="1" method="Privileged" siteId="{aca3c8d6-aa71-4e1a-a10e-03572fc58c0b}" removed="0"/>
</clbl:labelList>
</file>

<file path=docProps/app.xml><?xml version="1.0" encoding="utf-8"?>
<Properties xmlns="http://schemas.openxmlformats.org/officeDocument/2006/extended-properties" xmlns:vt="http://schemas.openxmlformats.org/officeDocument/2006/docPropsVTypes">
  <Template>Office Theme</Template>
  <TotalTime>4348</TotalTime>
  <Words>1970</Words>
  <Application>Microsoft Office PowerPoint</Application>
  <PresentationFormat>画面に合わせる (4:3)</PresentationFormat>
  <Paragraphs>385</Paragraphs>
  <Slides>10</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Meiryo UI</vt: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長谷川 園果</dc:creator>
  <cp:lastModifiedBy>Kaneko, Akihiro /JP</cp:lastModifiedBy>
  <cp:revision>42</cp:revision>
  <dcterms:created xsi:type="dcterms:W3CDTF">2022-04-07T06:17:16Z</dcterms:created>
  <dcterms:modified xsi:type="dcterms:W3CDTF">2026-09-30T01:05:50Z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0x01010037682BF4FF211E448FA4167C05CCFF9B</vt:lpwstr>
  </property>
</Properties>
</file>